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2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2" autoAdjust="0"/>
    <p:restoredTop sz="95027" autoAdjust="0"/>
  </p:normalViewPr>
  <p:slideViewPr>
    <p:cSldViewPr snapToGrid="0">
      <p:cViewPr>
        <p:scale>
          <a:sx n="70" d="100"/>
          <a:sy n="70" d="100"/>
        </p:scale>
        <p:origin x="-1218" y="-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6" r:id="rId3"/>
    <p:sldLayoutId id="2147483717" r:id="rId4"/>
    <p:sldLayoutId id="2147483721" r:id="rId5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RoCEv2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Update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from the IBTA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#OFADevWorkshop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Update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97324"/>
            <a:ext cx="8229600" cy="464661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IBTA SC Requested Technical Work on RoCEv2 (Nov 2013)</a:t>
            </a:r>
          </a:p>
          <a:p>
            <a:endParaRPr lang="en-US" sz="1800" dirty="0" smtClean="0"/>
          </a:p>
          <a:p>
            <a:r>
              <a:rPr lang="en-US" sz="1800" dirty="0" smtClean="0"/>
              <a:t>IBTA Invited to give Presentation at November 2013 IETF Meeting</a:t>
            </a:r>
          </a:p>
          <a:p>
            <a:pPr lvl="1"/>
            <a:r>
              <a:rPr lang="en-US" sz="1600" dirty="0" smtClean="0"/>
              <a:t>IBTA Starting Definition of IP Routable RoCE</a:t>
            </a:r>
          </a:p>
          <a:p>
            <a:pPr lvl="1"/>
            <a:r>
              <a:rPr lang="en-US" sz="1600" dirty="0" smtClean="0"/>
              <a:t>Well Received by the IETF Community</a:t>
            </a:r>
          </a:p>
          <a:p>
            <a:endParaRPr lang="en-US" sz="1800" dirty="0" smtClean="0"/>
          </a:p>
          <a:p>
            <a:r>
              <a:rPr lang="en-US" sz="1800" dirty="0" smtClean="0"/>
              <a:t>IBTA IBXoE Working Group Re-Activated to Specify RoCEv2</a:t>
            </a:r>
          </a:p>
          <a:p>
            <a:pPr lvl="1"/>
            <a:r>
              <a:rPr lang="en-US" sz="1600" dirty="0" smtClean="0"/>
              <a:t>Started Work in December 2013</a:t>
            </a:r>
          </a:p>
          <a:p>
            <a:endParaRPr lang="en-US" sz="1800" dirty="0" smtClean="0"/>
          </a:p>
          <a:p>
            <a:r>
              <a:rPr lang="en-US" sz="1800" dirty="0" smtClean="0"/>
              <a:t>Initial RoCEv2 Specification Draft </a:t>
            </a:r>
          </a:p>
          <a:p>
            <a:pPr lvl="1"/>
            <a:r>
              <a:rPr lang="en-US" sz="1400" dirty="0" smtClean="0"/>
              <a:t>Undergoing IBXoE WG Review</a:t>
            </a:r>
          </a:p>
          <a:p>
            <a:endParaRPr lang="en-US" sz="1800" dirty="0" smtClean="0"/>
          </a:p>
          <a:p>
            <a:r>
              <a:rPr lang="en-US" sz="1800" dirty="0" smtClean="0"/>
              <a:t>Next Steps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3"/>
          <p:cNvSpPr>
            <a:spLocks noChangeShapeType="1"/>
          </p:cNvSpPr>
          <p:nvPr/>
        </p:nvSpPr>
        <p:spPr bwMode="auto">
          <a:xfrm>
            <a:off x="879144" y="23224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35" tIns="45718" rIns="91435" bIns="45718"/>
          <a:lstStyle/>
          <a:p>
            <a:endParaRPr lang="en-US"/>
          </a:p>
        </p:txBody>
      </p:sp>
      <p:sp>
        <p:nvSpPr>
          <p:cNvPr id="20483" name="TextBox 26"/>
          <p:cNvSpPr txBox="1">
            <a:spLocks noChangeArrowheads="1"/>
          </p:cNvSpPr>
          <p:nvPr/>
        </p:nvSpPr>
        <p:spPr bwMode="auto">
          <a:xfrm>
            <a:off x="3469944" y="2170001"/>
            <a:ext cx="2057400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 dirty="0">
                <a:solidFill>
                  <a:srgbClr val="4D5040"/>
                </a:solidFill>
                <a:cs typeface="Arial" charset="0"/>
              </a:rPr>
              <a:t>OFA Verbs Interface</a:t>
            </a:r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5527344" y="23224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35" tIns="45718" rIns="91435" bIns="45718"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879144" y="5636528"/>
            <a:ext cx="7391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35" tIns="45718" rIns="91435" bIns="45718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107744" y="2551000"/>
            <a:ext cx="4572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12494" y="2969528"/>
            <a:ext cx="1524000" cy="1371600"/>
          </a:xfrm>
          <a:prstGeom prst="rect">
            <a:avLst/>
          </a:prstGeom>
          <a:solidFill>
            <a:srgbClr val="3366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IB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Transport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Protocol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012494" y="4341128"/>
            <a:ext cx="1524000" cy="457200"/>
          </a:xfrm>
          <a:prstGeom prst="rect">
            <a:avLst/>
          </a:prstGeom>
          <a:solidFill>
            <a:srgbClr val="3366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Network Layer</a:t>
            </a:r>
          </a:p>
        </p:txBody>
      </p:sp>
      <p:sp>
        <p:nvSpPr>
          <p:cNvPr id="20489" name="Rectangle 34"/>
          <p:cNvSpPr>
            <a:spLocks noChangeArrowheads="1"/>
          </p:cNvSpPr>
          <p:nvPr/>
        </p:nvSpPr>
        <p:spPr bwMode="auto">
          <a:xfrm>
            <a:off x="1012494" y="4798328"/>
            <a:ext cx="1524000" cy="533400"/>
          </a:xfrm>
          <a:prstGeom prst="rect">
            <a:avLst/>
          </a:prstGeom>
          <a:solidFill>
            <a:srgbClr val="FF990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  <a:cs typeface="Arial" charset="0"/>
              </a:rPr>
              <a:t>InfiniBand 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  <a:cs typeface="Arial" charset="0"/>
              </a:rPr>
              <a:t>Link Layer</a:t>
            </a:r>
          </a:p>
        </p:txBody>
      </p:sp>
      <p:sp>
        <p:nvSpPr>
          <p:cNvPr id="20490" name="TextBox 38"/>
          <p:cNvSpPr txBox="1">
            <a:spLocks noChangeArrowheads="1"/>
          </p:cNvSpPr>
          <p:nvPr/>
        </p:nvSpPr>
        <p:spPr bwMode="auto">
          <a:xfrm>
            <a:off x="955344" y="5331728"/>
            <a:ext cx="1600200" cy="261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100" dirty="0" err="1">
                <a:solidFill>
                  <a:srgbClr val="595959"/>
                </a:solidFill>
                <a:cs typeface="Arial" charset="0"/>
              </a:rPr>
              <a:t>InfiniBand</a:t>
            </a:r>
            <a:endParaRPr lang="en-US" sz="1100" dirty="0">
              <a:solidFill>
                <a:srgbClr val="595959"/>
              </a:solidFill>
              <a:cs typeface="Arial" charset="0"/>
            </a:endParaRPr>
          </a:p>
        </p:txBody>
      </p:sp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1012494" y="2482760"/>
            <a:ext cx="7258050" cy="457200"/>
          </a:xfrm>
          <a:prstGeom prst="rect">
            <a:avLst/>
          </a:prstGeom>
          <a:solidFill>
            <a:srgbClr val="CCFF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OFA* Stack</a:t>
            </a:r>
          </a:p>
        </p:txBody>
      </p:sp>
      <p:sp>
        <p:nvSpPr>
          <p:cNvPr id="20492" name="Rectangle 14"/>
          <p:cNvSpPr>
            <a:spLocks noChangeArrowheads="1"/>
          </p:cNvSpPr>
          <p:nvPr/>
        </p:nvSpPr>
        <p:spPr bwMode="auto">
          <a:xfrm>
            <a:off x="1031544" y="5788928"/>
            <a:ext cx="1447800" cy="533400"/>
          </a:xfrm>
          <a:prstGeom prst="rect">
            <a:avLst/>
          </a:prstGeom>
          <a:solidFill>
            <a:srgbClr val="FFCC99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InfiniBand </a:t>
            </a:r>
            <a:endParaRPr lang="en-US" sz="1200" dirty="0">
              <a:solidFill>
                <a:srgbClr val="4D5040"/>
              </a:solidFill>
              <a:latin typeface="Verdana" pitchFamily="34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Management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1012494" y="1704840"/>
            <a:ext cx="7258050" cy="457200"/>
          </a:xfrm>
          <a:prstGeom prst="rect">
            <a:avLst/>
          </a:prstGeom>
          <a:solidFill>
            <a:srgbClr val="CC99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  <a:cs typeface="Arial" charset="0"/>
              </a:rPr>
              <a:t>RDMA Application / ULP</a:t>
            </a:r>
          </a:p>
        </p:txBody>
      </p:sp>
      <p:sp>
        <p:nvSpPr>
          <p:cNvPr id="20503" name="Rectangle 38"/>
          <p:cNvSpPr>
            <a:spLocks noChangeArrowheads="1"/>
          </p:cNvSpPr>
          <p:nvPr/>
        </p:nvSpPr>
        <p:spPr bwMode="white">
          <a:xfrm>
            <a:off x="228600" y="-6927"/>
            <a:ext cx="754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r>
              <a:rPr lang="en-US" sz="2400" dirty="0">
                <a:solidFill>
                  <a:schemeClr val="bg1"/>
                </a:solidFill>
                <a:cs typeface="Arial" charset="0"/>
              </a:rPr>
              <a:t>Introduction 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- The RoCE 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(v1) Protocol 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Stack</a:t>
            </a:r>
          </a:p>
        </p:txBody>
      </p:sp>
      <p:sp>
        <p:nvSpPr>
          <p:cNvPr id="20504" name="TextBox 38"/>
          <p:cNvSpPr txBox="1">
            <a:spLocks noChangeArrowheads="1"/>
          </p:cNvSpPr>
          <p:nvPr/>
        </p:nvSpPr>
        <p:spPr bwMode="auto">
          <a:xfrm>
            <a:off x="3698544" y="5331729"/>
            <a:ext cx="1600200" cy="261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100" dirty="0">
                <a:solidFill>
                  <a:srgbClr val="595959"/>
                </a:solidFill>
                <a:cs typeface="Arial" charset="0"/>
              </a:rPr>
              <a:t>RoCE</a:t>
            </a:r>
          </a:p>
        </p:txBody>
      </p:sp>
      <p:sp>
        <p:nvSpPr>
          <p:cNvPr id="12" name="Rectangle 14"/>
          <p:cNvSpPr/>
          <p:nvPr/>
        </p:nvSpPr>
        <p:spPr>
          <a:xfrm>
            <a:off x="3774744" y="4798328"/>
            <a:ext cx="1524000" cy="5334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spcBef>
                <a:spcPct val="0"/>
              </a:spcBef>
              <a:defRPr/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</a:rPr>
              <a:t>Ethernet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</a:rPr>
              <a:t>Link Layer</a:t>
            </a:r>
          </a:p>
        </p:txBody>
      </p:sp>
      <p:sp>
        <p:nvSpPr>
          <p:cNvPr id="20508" name="Rectangle 14"/>
          <p:cNvSpPr>
            <a:spLocks noChangeArrowheads="1"/>
          </p:cNvSpPr>
          <p:nvPr/>
        </p:nvSpPr>
        <p:spPr bwMode="auto">
          <a:xfrm>
            <a:off x="3774744" y="5788928"/>
            <a:ext cx="1447800" cy="533400"/>
          </a:xfrm>
          <a:prstGeom prst="rect">
            <a:avLst/>
          </a:prstGeom>
          <a:solidFill>
            <a:srgbClr val="CCFFCC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  <a:cs typeface="Arial" charset="0"/>
              </a:rPr>
              <a:t>Ethernet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  <a:cs typeface="Arial" charset="0"/>
              </a:rPr>
              <a:t>Management</a:t>
            </a:r>
          </a:p>
        </p:txBody>
      </p:sp>
      <p:sp>
        <p:nvSpPr>
          <p:cNvPr id="2" name="Rectangle 32"/>
          <p:cNvSpPr>
            <a:spLocks noChangeArrowheads="1"/>
          </p:cNvSpPr>
          <p:nvPr/>
        </p:nvSpPr>
        <p:spPr bwMode="auto">
          <a:xfrm>
            <a:off x="3774744" y="2969528"/>
            <a:ext cx="1524000" cy="1371600"/>
          </a:xfrm>
          <a:prstGeom prst="rect">
            <a:avLst/>
          </a:prstGeom>
          <a:solidFill>
            <a:srgbClr val="3366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IB</a:t>
            </a:r>
          </a:p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Transport</a:t>
            </a:r>
          </a:p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Protocol</a:t>
            </a: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3774744" y="4341128"/>
            <a:ext cx="1524000" cy="457200"/>
          </a:xfrm>
          <a:prstGeom prst="rect">
            <a:avLst/>
          </a:prstGeom>
          <a:solidFill>
            <a:srgbClr val="3366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Network Layer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71565" y="4798328"/>
            <a:ext cx="49858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ight Arrow 5"/>
          <p:cNvSpPr/>
          <p:nvPr/>
        </p:nvSpPr>
        <p:spPr>
          <a:xfrm>
            <a:off x="2642254" y="4850881"/>
            <a:ext cx="1005053" cy="1257300"/>
          </a:xfrm>
          <a:prstGeom prst="rightArrow">
            <a:avLst/>
          </a:prstGeom>
          <a:solidFill>
            <a:srgbClr val="F7AF9D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>
              <a:spcBef>
                <a:spcPct val="0"/>
              </a:spcBef>
            </a:pPr>
            <a:endParaRPr lang="en-US" sz="1200">
              <a:solidFill>
                <a:srgbClr val="4D5040"/>
              </a:solidFill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326" y="5309112"/>
            <a:ext cx="722955" cy="3077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1000" dirty="0"/>
              <a:t>RoCE</a:t>
            </a:r>
          </a:p>
          <a:p>
            <a:pPr algn="ctr"/>
            <a:r>
              <a:rPr lang="en-US" sz="1000" dirty="0"/>
              <a:t>Specification</a:t>
            </a:r>
            <a:endParaRPr lang="en-US" sz="10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Introduction – RoCE (v1)</a:t>
            </a:r>
            <a:endParaRPr lang="en-US" sz="360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0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 RoCE(v1) Packet Format</a:t>
            </a:r>
            <a:endParaRPr lang="en-US" sz="3200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914400" y="2537330"/>
            <a:ext cx="1066800" cy="685800"/>
          </a:xfrm>
          <a:prstGeom prst="rect">
            <a:avLst/>
          </a:prstGeom>
          <a:gradFill rotWithShape="0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LRH</a:t>
            </a:r>
          </a:p>
          <a:p>
            <a:pPr algn="ctr"/>
            <a:r>
              <a:rPr lang="en-US">
                <a:latin typeface="Times New Roman" pitchFamily="18" charset="0"/>
              </a:rPr>
              <a:t>(L2 Hdr)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4114800" y="2537330"/>
            <a:ext cx="2667000" cy="685800"/>
          </a:xfrm>
          <a:prstGeom prst="rect">
            <a:avLst/>
          </a:prstGeom>
          <a:gradFill rotWithShape="0">
            <a:gsLst>
              <a:gs pos="0">
                <a:srgbClr val="FF66FF">
                  <a:gamma/>
                  <a:shade val="46275"/>
                  <a:invGamma/>
                </a:srgbClr>
              </a:gs>
              <a:gs pos="50000">
                <a:srgbClr val="FF66FF"/>
              </a:gs>
              <a:gs pos="100000">
                <a:srgbClr val="FF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IB Payload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1981200" y="2537330"/>
            <a:ext cx="1066800" cy="6858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 dirty="0">
                <a:latin typeface="Times New Roman" pitchFamily="18" charset="0"/>
              </a:rPr>
              <a:t>L3 </a:t>
            </a:r>
            <a:r>
              <a:rPr lang="en-US" sz="2000" dirty="0" err="1">
                <a:latin typeface="Times New Roman" pitchFamily="18" charset="0"/>
              </a:rPr>
              <a:t>Hdr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620000" y="2537330"/>
            <a:ext cx="762000" cy="685800"/>
          </a:xfrm>
          <a:prstGeom prst="rect">
            <a:avLst/>
          </a:prstGeom>
          <a:gradFill rotWithShape="0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VCRC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6781800" y="2537330"/>
            <a:ext cx="838200" cy="6858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ICRC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3048000" y="2537330"/>
            <a:ext cx="1066800" cy="685800"/>
          </a:xfrm>
          <a:prstGeom prst="rect">
            <a:avLst/>
          </a:prstGeom>
          <a:gradFill rotWithShape="1">
            <a:gsLst>
              <a:gs pos="0">
                <a:srgbClr val="3366FF">
                  <a:gamma/>
                  <a:shade val="46275"/>
                  <a:invGamma/>
                </a:srgbClr>
              </a:gs>
              <a:gs pos="5000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BTH+</a:t>
            </a:r>
          </a:p>
          <a:p>
            <a:pPr algn="ctr"/>
            <a:r>
              <a:rPr lang="en-US">
                <a:latin typeface="Times New Roman" pitchFamily="18" charset="0"/>
              </a:rPr>
              <a:t>(L4 Hdr)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4114800" y="4442330"/>
            <a:ext cx="2667000" cy="685800"/>
          </a:xfrm>
          <a:prstGeom prst="rect">
            <a:avLst/>
          </a:prstGeom>
          <a:gradFill rotWithShape="0">
            <a:gsLst>
              <a:gs pos="0">
                <a:srgbClr val="FF66FF">
                  <a:gamma/>
                  <a:shade val="46275"/>
                  <a:invGamma/>
                </a:srgbClr>
              </a:gs>
              <a:gs pos="50000">
                <a:srgbClr val="FF66FF"/>
              </a:gs>
              <a:gs pos="100000">
                <a:srgbClr val="FF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IB Payload</a:t>
            </a:r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6781800" y="4442330"/>
            <a:ext cx="838200" cy="6858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ICRC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3048000" y="4442330"/>
            <a:ext cx="1066800" cy="685800"/>
          </a:xfrm>
          <a:prstGeom prst="rect">
            <a:avLst/>
          </a:prstGeom>
          <a:gradFill rotWithShape="1">
            <a:gsLst>
              <a:gs pos="0">
                <a:srgbClr val="3366FF">
                  <a:gamma/>
                  <a:shade val="46275"/>
                  <a:invGamma/>
                </a:srgbClr>
              </a:gs>
              <a:gs pos="5000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BTH+</a:t>
            </a:r>
          </a:p>
          <a:p>
            <a:pPr algn="ctr"/>
            <a:r>
              <a:rPr lang="en-US">
                <a:latin typeface="Times New Roman" pitchFamily="18" charset="0"/>
              </a:rPr>
              <a:t>(L4 Hdr)</a:t>
            </a:r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7620000" y="4442330"/>
            <a:ext cx="762000" cy="685800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shade val="46275"/>
                  <a:invGamma/>
                </a:srgbClr>
              </a:gs>
              <a:gs pos="5000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FCS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914400" y="4442330"/>
            <a:ext cx="1066800" cy="685800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shade val="46275"/>
                  <a:invGamma/>
                </a:srgbClr>
              </a:gs>
              <a:gs pos="5000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Eth L2</a:t>
            </a:r>
          </a:p>
          <a:p>
            <a:pPr algn="ctr"/>
            <a:r>
              <a:rPr lang="en-US" sz="2000">
                <a:latin typeface="Times New Roman" pitchFamily="18" charset="0"/>
              </a:rPr>
              <a:t>Header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 rot="16200000">
            <a:off x="-63499" y="2615425"/>
            <a:ext cx="1270001" cy="52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5" tIns="45718" rIns="91435" bIns="45718">
            <a:spAutoFit/>
          </a:bodyPr>
          <a:lstStyle/>
          <a:p>
            <a:pPr algn="ctr"/>
            <a:endParaRPr lang="en-US" sz="1400" dirty="0">
              <a:latin typeface="Times New Roman" pitchFamily="18" charset="0"/>
            </a:endParaRPr>
          </a:p>
          <a:p>
            <a:pPr algn="ctr"/>
            <a:r>
              <a:rPr lang="en-US" sz="1400" dirty="0" err="1">
                <a:latin typeface="Times New Roman" pitchFamily="18" charset="0"/>
              </a:rPr>
              <a:t>InfiniBand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 rot="16200000">
            <a:off x="145551" y="4634519"/>
            <a:ext cx="1066800" cy="307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/>
          <a:p>
            <a:pPr algn="ctr"/>
            <a:r>
              <a:rPr lang="en-US" sz="1400" dirty="0">
                <a:latin typeface="Times New Roman" pitchFamily="18" charset="0"/>
              </a:rPr>
              <a:t>RoCE</a:t>
            </a: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1981200" y="4442330"/>
            <a:ext cx="1066800" cy="6858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sz="2000">
                <a:latin typeface="Times New Roman" pitchFamily="18" charset="0"/>
              </a:rPr>
              <a:t>L3 Hdr</a:t>
            </a:r>
          </a:p>
        </p:txBody>
      </p:sp>
      <p:sp>
        <p:nvSpPr>
          <p:cNvPr id="50212" name="AutoShape 36"/>
          <p:cNvSpPr>
            <a:spLocks noChangeArrowheads="1"/>
          </p:cNvSpPr>
          <p:nvPr/>
        </p:nvSpPr>
        <p:spPr bwMode="auto">
          <a:xfrm rot="5400000">
            <a:off x="4048125" y="2032505"/>
            <a:ext cx="1123950" cy="35814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 rot="5400000">
            <a:off x="4091782" y="3598983"/>
            <a:ext cx="990600" cy="2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</a:rPr>
              <a:t>No Changes</a:t>
            </a:r>
          </a:p>
        </p:txBody>
      </p:sp>
      <p:sp>
        <p:nvSpPr>
          <p:cNvPr id="50216" name="Line 40"/>
          <p:cNvSpPr>
            <a:spLocks noChangeShapeType="1"/>
          </p:cNvSpPr>
          <p:nvPr/>
        </p:nvSpPr>
        <p:spPr bwMode="auto">
          <a:xfrm>
            <a:off x="1981200" y="238493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/>
          </a:p>
        </p:txBody>
      </p:sp>
      <p:sp>
        <p:nvSpPr>
          <p:cNvPr id="50217" name="Line 41"/>
          <p:cNvSpPr>
            <a:spLocks noChangeShapeType="1"/>
          </p:cNvSpPr>
          <p:nvPr/>
        </p:nvSpPr>
        <p:spPr bwMode="auto">
          <a:xfrm>
            <a:off x="7620000" y="238493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diego\Desktop\Picture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8" y="3594313"/>
            <a:ext cx="5410286" cy="2570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314549"/>
              </p:ext>
            </p:extLst>
          </p:nvPr>
        </p:nvGraphicFramePr>
        <p:xfrm>
          <a:off x="4919379" y="1117424"/>
          <a:ext cx="4124414" cy="5337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crobat Document" r:id="rId4" imgW="5829300" imgH="7543800" progId="AcroExch.Document.7">
                  <p:embed/>
                </p:oleObj>
              </mc:Choice>
              <mc:Fallback>
                <p:oleObj name="Acrobat Document" r:id="rId4" imgW="5829300" imgH="75438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19379" y="1117424"/>
                        <a:ext cx="4124414" cy="5337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RoCE(v1</a:t>
            </a:r>
            <a:r>
              <a:rPr lang="en-US" sz="3600" dirty="0" smtClean="0"/>
              <a:t>) Timeline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8667" y="1692321"/>
            <a:ext cx="4884687" cy="4737053"/>
          </a:xfrm>
        </p:spPr>
        <p:txBody>
          <a:bodyPr>
            <a:normAutofit/>
          </a:bodyPr>
          <a:lstStyle/>
          <a:p>
            <a:r>
              <a:rPr lang="en-US" sz="1600" dirty="0"/>
              <a:t>May 2009 - IBTA forms RoCE WG</a:t>
            </a:r>
          </a:p>
          <a:p>
            <a:r>
              <a:rPr lang="en-US" sz="1600" dirty="0"/>
              <a:t>July 2009 – RoCE Prototype Available</a:t>
            </a:r>
          </a:p>
          <a:p>
            <a:r>
              <a:rPr lang="en-US" sz="1600" dirty="0"/>
              <a:t>Aug 2009 – Position paper on RoCE at HOTI</a:t>
            </a:r>
            <a:endParaRPr lang="en-US" sz="1200" dirty="0"/>
          </a:p>
          <a:p>
            <a:r>
              <a:rPr lang="en-US" sz="1600" dirty="0"/>
              <a:t>April 2010 - Ratified IBTA Standard</a:t>
            </a:r>
          </a:p>
          <a:p>
            <a:r>
              <a:rPr lang="en-US" sz="1600" dirty="0"/>
              <a:t>October 2010 – RoCE in upstream </a:t>
            </a:r>
            <a:r>
              <a:rPr lang="en-US" sz="1600" dirty="0"/>
              <a:t>Linux</a:t>
            </a:r>
            <a:endParaRPr lang="en-US" sz="1600" dirty="0"/>
          </a:p>
          <a:p>
            <a:endParaRPr lang="en-US" sz="16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1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Oval 201"/>
          <p:cNvSpPr/>
          <p:nvPr/>
        </p:nvSpPr>
        <p:spPr>
          <a:xfrm>
            <a:off x="4774596" y="2406466"/>
            <a:ext cx="4038241" cy="39465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>
              <a:spcBef>
                <a:spcPct val="0"/>
              </a:spcBef>
            </a:pPr>
            <a:endParaRPr lang="en-US" sz="1200">
              <a:solidFill>
                <a:srgbClr val="4D5040"/>
              </a:solidFill>
              <a:latin typeface="Verdana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65779" y="4218023"/>
            <a:ext cx="1063944" cy="1496555"/>
            <a:chOff x="1952698" y="4342295"/>
            <a:chExt cx="2984500" cy="3272940"/>
          </a:xfrm>
        </p:grpSpPr>
        <p:pic>
          <p:nvPicPr>
            <p:cNvPr id="8" name="Picture 7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964360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58576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220083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84148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46517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086572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72089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2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342295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1" name="Picture 110" descr="Generic-Switches-2-Single_FRONT_1107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411" y="3949207"/>
            <a:ext cx="1063313" cy="35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RoCE(v1</a:t>
            </a:r>
            <a:r>
              <a:rPr lang="en-US" sz="3600" dirty="0" smtClean="0"/>
              <a:t>) and </a:t>
            </a:r>
            <a:r>
              <a:rPr lang="en-US" sz="3600" dirty="0" smtClean="0"/>
              <a:t>L2-Datacenters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8105" y="1132646"/>
            <a:ext cx="4816032" cy="4701488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RoCE is a L2 Protocol</a:t>
            </a:r>
          </a:p>
          <a:p>
            <a:pPr lvl="1"/>
            <a:r>
              <a:rPr lang="en-US" sz="1800" dirty="0" smtClean="0"/>
              <a:t>(“flat”) L2 Eth Topology</a:t>
            </a:r>
          </a:p>
          <a:p>
            <a:pPr lvl="2"/>
            <a:r>
              <a:rPr lang="en-US" sz="1600" dirty="0" smtClean="0"/>
              <a:t>L2 Extensions are Supported </a:t>
            </a:r>
          </a:p>
          <a:p>
            <a:pPr lvl="3"/>
            <a:r>
              <a:rPr lang="en-US" sz="1400" dirty="0" smtClean="0"/>
              <a:t>TRILL</a:t>
            </a:r>
          </a:p>
          <a:p>
            <a:pPr lvl="3"/>
            <a:r>
              <a:rPr lang="en-US" sz="1400" dirty="0" smtClean="0"/>
              <a:t>Provider Networks (PB, PBB, etc)</a:t>
            </a:r>
          </a:p>
          <a:p>
            <a:pPr lvl="3"/>
            <a:r>
              <a:rPr lang="en-US" sz="1400" dirty="0" smtClean="0"/>
              <a:t>Virtualization Overlays</a:t>
            </a:r>
          </a:p>
          <a:p>
            <a:pPr lvl="1"/>
            <a:r>
              <a:rPr lang="en-US" sz="1800" dirty="0" smtClean="0"/>
              <a:t>RDMA </a:t>
            </a:r>
            <a:r>
              <a:rPr lang="en-US" sz="1800" dirty="0" smtClean="0"/>
              <a:t>within an Ethernet </a:t>
            </a:r>
            <a:r>
              <a:rPr lang="en-US" sz="1800" dirty="0" smtClean="0"/>
              <a:t>L2 Domain</a:t>
            </a:r>
          </a:p>
          <a:p>
            <a:pPr lvl="2"/>
            <a:r>
              <a:rPr lang="en-US" sz="1600" dirty="0"/>
              <a:t>FCoE </a:t>
            </a:r>
            <a:r>
              <a:rPr lang="en-US" sz="1600" dirty="0" smtClean="0"/>
              <a:t>is </a:t>
            </a:r>
            <a:r>
              <a:rPr lang="en-US" sz="1600" dirty="0" smtClean="0"/>
              <a:t>similar</a:t>
            </a:r>
            <a:endParaRPr lang="en-US" sz="1600" dirty="0" smtClean="0"/>
          </a:p>
        </p:txBody>
      </p:sp>
      <p:grpSp>
        <p:nvGrpSpPr>
          <p:cNvPr id="105" name="Group 104"/>
          <p:cNvGrpSpPr/>
          <p:nvPr/>
        </p:nvGrpSpPr>
        <p:grpSpPr>
          <a:xfrm>
            <a:off x="5065779" y="3518111"/>
            <a:ext cx="1063944" cy="658024"/>
            <a:chOff x="1009357" y="4526748"/>
            <a:chExt cx="1702311" cy="789629"/>
          </a:xfrm>
        </p:grpSpPr>
        <p:pic>
          <p:nvPicPr>
            <p:cNvPr id="42" name="Picture 41" descr="rou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357" y="4526748"/>
              <a:ext cx="1702311" cy="789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1735784" y="4973821"/>
              <a:ext cx="225704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>
            <a:off x="5165465" y="4214879"/>
            <a:ext cx="0" cy="142818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>
            <a:off x="5283448" y="4233875"/>
            <a:ext cx="0" cy="130758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>
            <a:off x="5390656" y="4233875"/>
            <a:ext cx="0" cy="1140382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</p:cNvCxnSpPr>
          <p:nvPr/>
        </p:nvCxnSpPr>
        <p:spPr bwMode="auto">
          <a:xfrm>
            <a:off x="5509409" y="4214879"/>
            <a:ext cx="0" cy="98626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</p:cNvCxnSpPr>
          <p:nvPr/>
        </p:nvCxnSpPr>
        <p:spPr bwMode="auto">
          <a:xfrm>
            <a:off x="5640478" y="4233875"/>
            <a:ext cx="0" cy="79519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Arrow Connector 56"/>
          <p:cNvCxnSpPr>
            <a:cxnSpLocks noChangeShapeType="1"/>
          </p:cNvCxnSpPr>
          <p:nvPr/>
        </p:nvCxnSpPr>
        <p:spPr bwMode="auto">
          <a:xfrm>
            <a:off x="5758461" y="4233875"/>
            <a:ext cx="0" cy="570191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Arrow Connector 57"/>
          <p:cNvCxnSpPr>
            <a:cxnSpLocks noChangeShapeType="1"/>
          </p:cNvCxnSpPr>
          <p:nvPr/>
        </p:nvCxnSpPr>
        <p:spPr bwMode="auto">
          <a:xfrm>
            <a:off x="5865669" y="4233875"/>
            <a:ext cx="0" cy="44866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Arrow Connector 58"/>
          <p:cNvCxnSpPr>
            <a:cxnSpLocks noChangeShapeType="1"/>
          </p:cNvCxnSpPr>
          <p:nvPr/>
        </p:nvCxnSpPr>
        <p:spPr bwMode="auto">
          <a:xfrm>
            <a:off x="5984422" y="4233875"/>
            <a:ext cx="0" cy="211599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10" name="Picture 109" descr="Generic-Switches-1-Double_FRONT_012513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673" y="2857387"/>
            <a:ext cx="1114255" cy="571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Picture 120" descr="route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673" y="2857387"/>
            <a:ext cx="1063944" cy="36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5" name="Group 144"/>
          <p:cNvGrpSpPr/>
          <p:nvPr/>
        </p:nvGrpSpPr>
        <p:grpSpPr>
          <a:xfrm>
            <a:off x="6214171" y="4218023"/>
            <a:ext cx="1063944" cy="1496555"/>
            <a:chOff x="1952698" y="4342295"/>
            <a:chExt cx="2984500" cy="3272940"/>
          </a:xfrm>
        </p:grpSpPr>
        <p:pic>
          <p:nvPicPr>
            <p:cNvPr id="146" name="Picture 145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964360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7" name="Picture 146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58576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8" name="Picture 147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220083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9" name="Picture 148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84148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" name="Picture 149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46517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1" name="Picture 150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086572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2" name="Picture 151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72089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" name="Picture 152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342295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4" name="Picture 153" descr="Generic-Switches-2-Single_FRONT_1107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802" y="3949207"/>
            <a:ext cx="1063313" cy="35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5" name="Group 154"/>
          <p:cNvGrpSpPr/>
          <p:nvPr/>
        </p:nvGrpSpPr>
        <p:grpSpPr>
          <a:xfrm>
            <a:off x="6214171" y="3518111"/>
            <a:ext cx="1063944" cy="658024"/>
            <a:chOff x="1009357" y="4526748"/>
            <a:chExt cx="1702311" cy="789629"/>
          </a:xfrm>
        </p:grpSpPr>
        <p:pic>
          <p:nvPicPr>
            <p:cNvPr id="156" name="Picture 155" descr="rou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357" y="4526748"/>
              <a:ext cx="1702311" cy="789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" name="TextBox 156"/>
            <p:cNvSpPr txBox="1"/>
            <p:nvPr/>
          </p:nvSpPr>
          <p:spPr>
            <a:xfrm>
              <a:off x="1735784" y="4973821"/>
              <a:ext cx="225704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58" name="Straight Arrow Connector 157"/>
          <p:cNvCxnSpPr>
            <a:cxnSpLocks noChangeShapeType="1"/>
          </p:cNvCxnSpPr>
          <p:nvPr/>
        </p:nvCxnSpPr>
        <p:spPr bwMode="auto">
          <a:xfrm>
            <a:off x="6313857" y="4214879"/>
            <a:ext cx="0" cy="142818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9" name="Straight Arrow Connector 158"/>
          <p:cNvCxnSpPr>
            <a:cxnSpLocks noChangeShapeType="1"/>
          </p:cNvCxnSpPr>
          <p:nvPr/>
        </p:nvCxnSpPr>
        <p:spPr bwMode="auto">
          <a:xfrm>
            <a:off x="6431840" y="4233875"/>
            <a:ext cx="0" cy="130758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Arrow Connector 159"/>
          <p:cNvCxnSpPr>
            <a:cxnSpLocks noChangeShapeType="1"/>
          </p:cNvCxnSpPr>
          <p:nvPr/>
        </p:nvCxnSpPr>
        <p:spPr bwMode="auto">
          <a:xfrm>
            <a:off x="6539048" y="4233875"/>
            <a:ext cx="0" cy="1140382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1" name="Straight Arrow Connector 160"/>
          <p:cNvCxnSpPr>
            <a:cxnSpLocks noChangeShapeType="1"/>
          </p:cNvCxnSpPr>
          <p:nvPr/>
        </p:nvCxnSpPr>
        <p:spPr bwMode="auto">
          <a:xfrm>
            <a:off x="6657801" y="4214879"/>
            <a:ext cx="0" cy="98626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Arrow Connector 161"/>
          <p:cNvCxnSpPr>
            <a:cxnSpLocks noChangeShapeType="1"/>
          </p:cNvCxnSpPr>
          <p:nvPr/>
        </p:nvCxnSpPr>
        <p:spPr bwMode="auto">
          <a:xfrm>
            <a:off x="6788870" y="4233875"/>
            <a:ext cx="0" cy="79519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Arrow Connector 162"/>
          <p:cNvCxnSpPr>
            <a:cxnSpLocks noChangeShapeType="1"/>
          </p:cNvCxnSpPr>
          <p:nvPr/>
        </p:nvCxnSpPr>
        <p:spPr bwMode="auto">
          <a:xfrm>
            <a:off x="6906853" y="4233875"/>
            <a:ext cx="0" cy="570191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Arrow Connector 163"/>
          <p:cNvCxnSpPr>
            <a:cxnSpLocks noChangeShapeType="1"/>
          </p:cNvCxnSpPr>
          <p:nvPr/>
        </p:nvCxnSpPr>
        <p:spPr bwMode="auto">
          <a:xfrm>
            <a:off x="7014061" y="4233875"/>
            <a:ext cx="0" cy="44866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Arrow Connector 164"/>
          <p:cNvCxnSpPr>
            <a:cxnSpLocks noChangeShapeType="1"/>
          </p:cNvCxnSpPr>
          <p:nvPr/>
        </p:nvCxnSpPr>
        <p:spPr bwMode="auto">
          <a:xfrm>
            <a:off x="7132814" y="4233875"/>
            <a:ext cx="0" cy="211599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66" name="Group 165"/>
          <p:cNvGrpSpPr/>
          <p:nvPr/>
        </p:nvGrpSpPr>
        <p:grpSpPr>
          <a:xfrm>
            <a:off x="7351779" y="4218023"/>
            <a:ext cx="1063944" cy="1496555"/>
            <a:chOff x="1952698" y="4342295"/>
            <a:chExt cx="2984500" cy="3272940"/>
          </a:xfrm>
        </p:grpSpPr>
        <p:pic>
          <p:nvPicPr>
            <p:cNvPr id="167" name="Picture 166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964360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8" name="Picture 167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58576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9" name="Picture 168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220083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0" name="Picture 169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84148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1" name="Picture 170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46517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2" name="Picture 171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086572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3" name="Picture 172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72089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" name="Picture 173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342295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5" name="Picture 174" descr="Generic-Switches-2-Single_FRONT_1107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411" y="3949207"/>
            <a:ext cx="1063313" cy="35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6" name="Group 175"/>
          <p:cNvGrpSpPr/>
          <p:nvPr/>
        </p:nvGrpSpPr>
        <p:grpSpPr>
          <a:xfrm>
            <a:off x="7351779" y="3518111"/>
            <a:ext cx="1063944" cy="658024"/>
            <a:chOff x="1009357" y="4526748"/>
            <a:chExt cx="1702311" cy="789629"/>
          </a:xfrm>
        </p:grpSpPr>
        <p:pic>
          <p:nvPicPr>
            <p:cNvPr id="177" name="Picture 176" descr="rou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357" y="4526748"/>
              <a:ext cx="1702311" cy="789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8" name="TextBox 177"/>
            <p:cNvSpPr txBox="1"/>
            <p:nvPr/>
          </p:nvSpPr>
          <p:spPr>
            <a:xfrm>
              <a:off x="1735784" y="4973821"/>
              <a:ext cx="225704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9" name="Straight Arrow Connector 178"/>
          <p:cNvCxnSpPr>
            <a:cxnSpLocks noChangeShapeType="1"/>
          </p:cNvCxnSpPr>
          <p:nvPr/>
        </p:nvCxnSpPr>
        <p:spPr bwMode="auto">
          <a:xfrm>
            <a:off x="7451465" y="4214879"/>
            <a:ext cx="0" cy="142818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0" name="Straight Arrow Connector 179"/>
          <p:cNvCxnSpPr>
            <a:cxnSpLocks noChangeShapeType="1"/>
          </p:cNvCxnSpPr>
          <p:nvPr/>
        </p:nvCxnSpPr>
        <p:spPr bwMode="auto">
          <a:xfrm>
            <a:off x="7569448" y="4233875"/>
            <a:ext cx="0" cy="130758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1" name="Straight Arrow Connector 180"/>
          <p:cNvCxnSpPr>
            <a:cxnSpLocks noChangeShapeType="1"/>
          </p:cNvCxnSpPr>
          <p:nvPr/>
        </p:nvCxnSpPr>
        <p:spPr bwMode="auto">
          <a:xfrm>
            <a:off x="7676656" y="4233875"/>
            <a:ext cx="0" cy="1140382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2" name="Straight Arrow Connector 181"/>
          <p:cNvCxnSpPr>
            <a:cxnSpLocks noChangeShapeType="1"/>
          </p:cNvCxnSpPr>
          <p:nvPr/>
        </p:nvCxnSpPr>
        <p:spPr bwMode="auto">
          <a:xfrm>
            <a:off x="7795409" y="4214879"/>
            <a:ext cx="0" cy="98626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3" name="Straight Arrow Connector 182"/>
          <p:cNvCxnSpPr>
            <a:cxnSpLocks noChangeShapeType="1"/>
          </p:cNvCxnSpPr>
          <p:nvPr/>
        </p:nvCxnSpPr>
        <p:spPr bwMode="auto">
          <a:xfrm>
            <a:off x="7926478" y="4233875"/>
            <a:ext cx="0" cy="79519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" name="Straight Arrow Connector 183"/>
          <p:cNvCxnSpPr>
            <a:cxnSpLocks noChangeShapeType="1"/>
          </p:cNvCxnSpPr>
          <p:nvPr/>
        </p:nvCxnSpPr>
        <p:spPr bwMode="auto">
          <a:xfrm>
            <a:off x="8044461" y="4233875"/>
            <a:ext cx="0" cy="570191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" name="Straight Arrow Connector 184"/>
          <p:cNvCxnSpPr>
            <a:cxnSpLocks noChangeShapeType="1"/>
          </p:cNvCxnSpPr>
          <p:nvPr/>
        </p:nvCxnSpPr>
        <p:spPr bwMode="auto">
          <a:xfrm>
            <a:off x="8151669" y="4233875"/>
            <a:ext cx="0" cy="44866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6" name="Straight Arrow Connector 185"/>
          <p:cNvCxnSpPr>
            <a:cxnSpLocks noChangeShapeType="1"/>
          </p:cNvCxnSpPr>
          <p:nvPr/>
        </p:nvCxnSpPr>
        <p:spPr bwMode="auto">
          <a:xfrm>
            <a:off x="8270422" y="4233875"/>
            <a:ext cx="0" cy="211599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7" name="Straight Arrow Connector 186"/>
          <p:cNvCxnSpPr>
            <a:cxnSpLocks noChangeShapeType="1"/>
            <a:stCxn id="121" idx="1"/>
            <a:endCxn id="42" idx="0"/>
          </p:cNvCxnSpPr>
          <p:nvPr/>
        </p:nvCxnSpPr>
        <p:spPr bwMode="auto">
          <a:xfrm flipH="1">
            <a:off x="5597752" y="3040877"/>
            <a:ext cx="619921" cy="47723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0" name="Straight Arrow Connector 189"/>
          <p:cNvCxnSpPr>
            <a:cxnSpLocks noChangeShapeType="1"/>
            <a:stCxn id="121" idx="3"/>
            <a:endCxn id="177" idx="0"/>
          </p:cNvCxnSpPr>
          <p:nvPr/>
        </p:nvCxnSpPr>
        <p:spPr bwMode="auto">
          <a:xfrm>
            <a:off x="7281618" y="3040877"/>
            <a:ext cx="602134" cy="47723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2" name="Straight Arrow Connector 191"/>
          <p:cNvCxnSpPr>
            <a:cxnSpLocks noChangeShapeType="1"/>
            <a:stCxn id="121" idx="2"/>
            <a:endCxn id="156" idx="0"/>
          </p:cNvCxnSpPr>
          <p:nvPr/>
        </p:nvCxnSpPr>
        <p:spPr bwMode="auto">
          <a:xfrm flipH="1">
            <a:off x="6746144" y="3224367"/>
            <a:ext cx="3502" cy="29374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" name="TextBox 122"/>
          <p:cNvSpPr txBox="1"/>
          <p:nvPr/>
        </p:nvSpPr>
        <p:spPr>
          <a:xfrm>
            <a:off x="6108339" y="2580388"/>
            <a:ext cx="1308050" cy="24622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Plain L2 or TRILL or PBB or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Virtualization Overlays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836246" y="5896824"/>
            <a:ext cx="1877116" cy="24622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800" dirty="0"/>
              <a:t>Scale up with Single Ethernet L2 Domain</a:t>
            </a:r>
          </a:p>
          <a:p>
            <a:pPr algn="ctr"/>
            <a:r>
              <a:rPr lang="en-US" sz="800" dirty="0"/>
              <a:t>(from </a:t>
            </a:r>
            <a:r>
              <a:rPr lang="en-US" sz="800" dirty="0" err="1"/>
              <a:t>endnode</a:t>
            </a:r>
            <a:r>
              <a:rPr lang="en-US" sz="800" dirty="0"/>
              <a:t> perspective)</a:t>
            </a:r>
            <a:endParaRPr lang="en-US" sz="8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3240116" y="4255374"/>
            <a:ext cx="1063944" cy="1496555"/>
            <a:chOff x="1952698" y="4342295"/>
            <a:chExt cx="2984500" cy="3272940"/>
          </a:xfrm>
        </p:grpSpPr>
        <p:pic>
          <p:nvPicPr>
            <p:cNvPr id="78" name="Picture 77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964360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Picture 78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58576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" name="Picture 79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220083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" name="Picture 80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84148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81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46517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" name="Picture 82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086572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83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72089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84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342295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6" name="Picture 85" descr="Generic-Switches-2-Single_FRONT_1107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747" y="3986558"/>
            <a:ext cx="1063313" cy="35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" name="Group 86"/>
          <p:cNvGrpSpPr/>
          <p:nvPr/>
        </p:nvGrpSpPr>
        <p:grpSpPr>
          <a:xfrm>
            <a:off x="3240116" y="3555462"/>
            <a:ext cx="1063944" cy="658024"/>
            <a:chOff x="1009357" y="4526748"/>
            <a:chExt cx="1702311" cy="789629"/>
          </a:xfrm>
        </p:grpSpPr>
        <p:pic>
          <p:nvPicPr>
            <p:cNvPr id="88" name="Picture 87" descr="rou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357" y="4526748"/>
              <a:ext cx="1702311" cy="789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9" name="TextBox 88"/>
            <p:cNvSpPr txBox="1"/>
            <p:nvPr/>
          </p:nvSpPr>
          <p:spPr>
            <a:xfrm>
              <a:off x="1735784" y="4973821"/>
              <a:ext cx="225704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0" name="Straight Arrow Connector 89"/>
          <p:cNvCxnSpPr>
            <a:cxnSpLocks noChangeShapeType="1"/>
          </p:cNvCxnSpPr>
          <p:nvPr/>
        </p:nvCxnSpPr>
        <p:spPr bwMode="auto">
          <a:xfrm>
            <a:off x="3339802" y="4252230"/>
            <a:ext cx="0" cy="142818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Straight Arrow Connector 90"/>
          <p:cNvCxnSpPr>
            <a:cxnSpLocks noChangeShapeType="1"/>
          </p:cNvCxnSpPr>
          <p:nvPr/>
        </p:nvCxnSpPr>
        <p:spPr bwMode="auto">
          <a:xfrm>
            <a:off x="3457785" y="4271226"/>
            <a:ext cx="0" cy="130758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Arrow Connector 91"/>
          <p:cNvCxnSpPr>
            <a:cxnSpLocks noChangeShapeType="1"/>
          </p:cNvCxnSpPr>
          <p:nvPr/>
        </p:nvCxnSpPr>
        <p:spPr bwMode="auto">
          <a:xfrm>
            <a:off x="3564992" y="4271226"/>
            <a:ext cx="0" cy="1140382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Straight Arrow Connector 92"/>
          <p:cNvCxnSpPr>
            <a:cxnSpLocks noChangeShapeType="1"/>
          </p:cNvCxnSpPr>
          <p:nvPr/>
        </p:nvCxnSpPr>
        <p:spPr bwMode="auto">
          <a:xfrm>
            <a:off x="3683745" y="4252230"/>
            <a:ext cx="0" cy="98626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" name="Straight Arrow Connector 93"/>
          <p:cNvCxnSpPr>
            <a:cxnSpLocks noChangeShapeType="1"/>
          </p:cNvCxnSpPr>
          <p:nvPr/>
        </p:nvCxnSpPr>
        <p:spPr bwMode="auto">
          <a:xfrm>
            <a:off x="3814815" y="4271226"/>
            <a:ext cx="0" cy="79519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Straight Arrow Connector 94"/>
          <p:cNvCxnSpPr>
            <a:cxnSpLocks noChangeShapeType="1"/>
          </p:cNvCxnSpPr>
          <p:nvPr/>
        </p:nvCxnSpPr>
        <p:spPr bwMode="auto">
          <a:xfrm>
            <a:off x="3932798" y="4271226"/>
            <a:ext cx="0" cy="570191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Straight Arrow Connector 95"/>
          <p:cNvCxnSpPr>
            <a:cxnSpLocks noChangeShapeType="1"/>
          </p:cNvCxnSpPr>
          <p:nvPr/>
        </p:nvCxnSpPr>
        <p:spPr bwMode="auto">
          <a:xfrm>
            <a:off x="4040005" y="4271226"/>
            <a:ext cx="0" cy="44866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" name="Straight Arrow Connector 96"/>
          <p:cNvCxnSpPr>
            <a:cxnSpLocks noChangeShapeType="1"/>
          </p:cNvCxnSpPr>
          <p:nvPr/>
        </p:nvCxnSpPr>
        <p:spPr bwMode="auto">
          <a:xfrm>
            <a:off x="4158759" y="4271226"/>
            <a:ext cx="0" cy="211599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TextBox 97"/>
          <p:cNvSpPr txBox="1"/>
          <p:nvPr/>
        </p:nvSpPr>
        <p:spPr>
          <a:xfrm>
            <a:off x="3199264" y="5917435"/>
            <a:ext cx="1231106" cy="12311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800" dirty="0"/>
              <a:t>RoCE within a Single Rack</a:t>
            </a:r>
            <a:endParaRPr lang="en-US" sz="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3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val 117"/>
          <p:cNvSpPr/>
          <p:nvPr/>
        </p:nvSpPr>
        <p:spPr>
          <a:xfrm>
            <a:off x="4989141" y="1671848"/>
            <a:ext cx="4038241" cy="470847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>
              <a:spcBef>
                <a:spcPct val="0"/>
              </a:spcBef>
            </a:pPr>
            <a:endParaRPr lang="en-US" sz="1200">
              <a:solidFill>
                <a:srgbClr val="4D5040"/>
              </a:solidFill>
              <a:latin typeface="Verdana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304319" y="3630339"/>
            <a:ext cx="1063944" cy="1496555"/>
            <a:chOff x="1952698" y="4342295"/>
            <a:chExt cx="2984500" cy="3272940"/>
          </a:xfrm>
        </p:grpSpPr>
        <p:pic>
          <p:nvPicPr>
            <p:cNvPr id="8" name="Picture 7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964360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58576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220083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84148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46517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086572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72089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2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342295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1" name="Picture 110" descr="Generic-Switches-2-Single_FRONT_1107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950" y="3361523"/>
            <a:ext cx="1063313" cy="35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Need for (IP) Routable RoCE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513" y="1473845"/>
            <a:ext cx="8576733" cy="5668496"/>
          </a:xfrm>
        </p:spPr>
        <p:txBody>
          <a:bodyPr>
            <a:no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A Common Class of L3 Datacenter</a:t>
            </a:r>
          </a:p>
          <a:p>
            <a:pPr lvl="1"/>
            <a:r>
              <a:rPr lang="en-US" sz="1600" dirty="0" smtClean="0"/>
              <a:t>Nodes within a Rack share a Ethernet L2 Domain</a:t>
            </a:r>
          </a:p>
          <a:p>
            <a:pPr lvl="1"/>
            <a:r>
              <a:rPr lang="en-US" sz="1600" dirty="0" smtClean="0"/>
              <a:t>TOR Device</a:t>
            </a:r>
          </a:p>
          <a:p>
            <a:pPr lvl="2"/>
            <a:r>
              <a:rPr lang="en-US" sz="1400" dirty="0" smtClean="0"/>
              <a:t>L2 Switch for intra-rack communication</a:t>
            </a:r>
          </a:p>
          <a:p>
            <a:pPr lvl="2"/>
            <a:r>
              <a:rPr lang="en-US" sz="1400" dirty="0" smtClean="0"/>
              <a:t>L3 (IP) Router for inter-rack communication</a:t>
            </a:r>
          </a:p>
          <a:p>
            <a:pPr lvl="1"/>
            <a:r>
              <a:rPr lang="en-US" sz="1600" dirty="0" smtClean="0"/>
              <a:t>other topologies also apply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Customer Demand</a:t>
            </a:r>
          </a:p>
          <a:p>
            <a:pPr lvl="1"/>
            <a:r>
              <a:rPr lang="en-US" sz="1600" dirty="0" smtClean="0"/>
              <a:t>RDMA Across Racks</a:t>
            </a:r>
          </a:p>
          <a:p>
            <a:pPr lvl="2"/>
            <a:r>
              <a:rPr lang="en-US" sz="1400" dirty="0" smtClean="0"/>
              <a:t>i.e. Across IP Subnets</a:t>
            </a:r>
          </a:p>
          <a:p>
            <a:pPr lvl="1"/>
            <a:r>
              <a:rPr lang="en-US" sz="1600" dirty="0" smtClean="0"/>
              <a:t>Focus on Data Center Networks</a:t>
            </a:r>
          </a:p>
          <a:p>
            <a:pPr marL="218915" lvl="1" indent="0">
              <a:buNone/>
            </a:pPr>
            <a:endParaRPr lang="en-US" sz="1600" dirty="0"/>
          </a:p>
          <a:p>
            <a:r>
              <a:rPr lang="en-US" sz="1800" dirty="0" smtClean="0"/>
              <a:t>RoCE is Already “close” to being “IP Routable”</a:t>
            </a:r>
          </a:p>
          <a:p>
            <a:pPr lvl="1"/>
            <a:r>
              <a:rPr lang="en-US" sz="1600" dirty="0" smtClean="0"/>
              <a:t>RoCE Address in API is IP </a:t>
            </a:r>
          </a:p>
          <a:p>
            <a:pPr lvl="1"/>
            <a:r>
              <a:rPr lang="en-US" sz="1600" dirty="0" smtClean="0"/>
              <a:t>RoCE Packet Format / Wire Protocol Includes L3 Header</a:t>
            </a:r>
          </a:p>
          <a:p>
            <a:pPr lvl="1"/>
            <a:endParaRPr lang="en-US" sz="1600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5304319" y="2930427"/>
            <a:ext cx="1063944" cy="658024"/>
            <a:chOff x="1009357" y="4526748"/>
            <a:chExt cx="1702311" cy="789629"/>
          </a:xfrm>
        </p:grpSpPr>
        <p:pic>
          <p:nvPicPr>
            <p:cNvPr id="42" name="Picture 41" descr="rou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357" y="4526748"/>
              <a:ext cx="1702311" cy="789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1735784" y="4973821"/>
              <a:ext cx="225704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>
            <a:off x="5404004" y="3627195"/>
            <a:ext cx="0" cy="142818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>
            <a:off x="5521987" y="3646191"/>
            <a:ext cx="0" cy="130758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>
            <a:off x="5629195" y="3646191"/>
            <a:ext cx="0" cy="1140382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</p:cNvCxnSpPr>
          <p:nvPr/>
        </p:nvCxnSpPr>
        <p:spPr bwMode="auto">
          <a:xfrm>
            <a:off x="5747948" y="3627195"/>
            <a:ext cx="0" cy="98626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</p:cNvCxnSpPr>
          <p:nvPr/>
        </p:nvCxnSpPr>
        <p:spPr bwMode="auto">
          <a:xfrm>
            <a:off x="5879017" y="3646191"/>
            <a:ext cx="0" cy="79519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Arrow Connector 56"/>
          <p:cNvCxnSpPr>
            <a:cxnSpLocks noChangeShapeType="1"/>
          </p:cNvCxnSpPr>
          <p:nvPr/>
        </p:nvCxnSpPr>
        <p:spPr bwMode="auto">
          <a:xfrm>
            <a:off x="5997001" y="3646191"/>
            <a:ext cx="0" cy="570191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Arrow Connector 57"/>
          <p:cNvCxnSpPr>
            <a:cxnSpLocks noChangeShapeType="1"/>
          </p:cNvCxnSpPr>
          <p:nvPr/>
        </p:nvCxnSpPr>
        <p:spPr bwMode="auto">
          <a:xfrm>
            <a:off x="6104208" y="3646191"/>
            <a:ext cx="0" cy="44866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Arrow Connector 58"/>
          <p:cNvCxnSpPr>
            <a:cxnSpLocks noChangeShapeType="1"/>
          </p:cNvCxnSpPr>
          <p:nvPr/>
        </p:nvCxnSpPr>
        <p:spPr bwMode="auto">
          <a:xfrm>
            <a:off x="6222961" y="3646191"/>
            <a:ext cx="0" cy="211599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10" name="Picture 109" descr="Generic-Switches-1-Double_FRONT_012513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212" y="2039322"/>
            <a:ext cx="1114255" cy="571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5" name="Group 144"/>
          <p:cNvGrpSpPr/>
          <p:nvPr/>
        </p:nvGrpSpPr>
        <p:grpSpPr>
          <a:xfrm>
            <a:off x="6452710" y="3630339"/>
            <a:ext cx="1063944" cy="1496555"/>
            <a:chOff x="1952698" y="4342295"/>
            <a:chExt cx="2984500" cy="3272940"/>
          </a:xfrm>
        </p:grpSpPr>
        <p:pic>
          <p:nvPicPr>
            <p:cNvPr id="146" name="Picture 145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964360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7" name="Picture 146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58576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8" name="Picture 147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220083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9" name="Picture 148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84148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" name="Picture 149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46517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1" name="Picture 150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086572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2" name="Picture 151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72089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" name="Picture 152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342295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4" name="Picture 153" descr="Generic-Switches-2-Single_FRONT_1107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342" y="3361523"/>
            <a:ext cx="1063313" cy="35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5" name="Group 154"/>
          <p:cNvGrpSpPr/>
          <p:nvPr/>
        </p:nvGrpSpPr>
        <p:grpSpPr>
          <a:xfrm>
            <a:off x="6452710" y="2930427"/>
            <a:ext cx="1063944" cy="658024"/>
            <a:chOff x="1009357" y="4526748"/>
            <a:chExt cx="1702311" cy="789629"/>
          </a:xfrm>
        </p:grpSpPr>
        <p:pic>
          <p:nvPicPr>
            <p:cNvPr id="156" name="Picture 155" descr="rou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357" y="4526748"/>
              <a:ext cx="1702311" cy="789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" name="TextBox 156"/>
            <p:cNvSpPr txBox="1"/>
            <p:nvPr/>
          </p:nvSpPr>
          <p:spPr>
            <a:xfrm>
              <a:off x="1735784" y="4973821"/>
              <a:ext cx="225704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58" name="Straight Arrow Connector 157"/>
          <p:cNvCxnSpPr>
            <a:cxnSpLocks noChangeShapeType="1"/>
          </p:cNvCxnSpPr>
          <p:nvPr/>
        </p:nvCxnSpPr>
        <p:spPr bwMode="auto">
          <a:xfrm>
            <a:off x="6552396" y="3627195"/>
            <a:ext cx="0" cy="142818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9" name="Straight Arrow Connector 158"/>
          <p:cNvCxnSpPr>
            <a:cxnSpLocks noChangeShapeType="1"/>
          </p:cNvCxnSpPr>
          <p:nvPr/>
        </p:nvCxnSpPr>
        <p:spPr bwMode="auto">
          <a:xfrm>
            <a:off x="6670379" y="3646191"/>
            <a:ext cx="0" cy="130758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Arrow Connector 159"/>
          <p:cNvCxnSpPr>
            <a:cxnSpLocks noChangeShapeType="1"/>
          </p:cNvCxnSpPr>
          <p:nvPr/>
        </p:nvCxnSpPr>
        <p:spPr bwMode="auto">
          <a:xfrm>
            <a:off x="6777587" y="3646191"/>
            <a:ext cx="0" cy="1140382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1" name="Straight Arrow Connector 160"/>
          <p:cNvCxnSpPr>
            <a:cxnSpLocks noChangeShapeType="1"/>
          </p:cNvCxnSpPr>
          <p:nvPr/>
        </p:nvCxnSpPr>
        <p:spPr bwMode="auto">
          <a:xfrm>
            <a:off x="6896340" y="3627195"/>
            <a:ext cx="0" cy="98626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Arrow Connector 161"/>
          <p:cNvCxnSpPr>
            <a:cxnSpLocks noChangeShapeType="1"/>
          </p:cNvCxnSpPr>
          <p:nvPr/>
        </p:nvCxnSpPr>
        <p:spPr bwMode="auto">
          <a:xfrm>
            <a:off x="7027409" y="3646191"/>
            <a:ext cx="0" cy="79519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Arrow Connector 162"/>
          <p:cNvCxnSpPr>
            <a:cxnSpLocks noChangeShapeType="1"/>
          </p:cNvCxnSpPr>
          <p:nvPr/>
        </p:nvCxnSpPr>
        <p:spPr bwMode="auto">
          <a:xfrm>
            <a:off x="7145392" y="3646191"/>
            <a:ext cx="0" cy="570191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Arrow Connector 163"/>
          <p:cNvCxnSpPr>
            <a:cxnSpLocks noChangeShapeType="1"/>
          </p:cNvCxnSpPr>
          <p:nvPr/>
        </p:nvCxnSpPr>
        <p:spPr bwMode="auto">
          <a:xfrm>
            <a:off x="7252600" y="3646191"/>
            <a:ext cx="0" cy="44866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Arrow Connector 164"/>
          <p:cNvCxnSpPr>
            <a:cxnSpLocks noChangeShapeType="1"/>
          </p:cNvCxnSpPr>
          <p:nvPr/>
        </p:nvCxnSpPr>
        <p:spPr bwMode="auto">
          <a:xfrm>
            <a:off x="7371353" y="3646191"/>
            <a:ext cx="0" cy="211599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7" name="Straight Arrow Connector 186"/>
          <p:cNvCxnSpPr>
            <a:cxnSpLocks noChangeShapeType="1"/>
            <a:stCxn id="107" idx="1"/>
            <a:endCxn id="75" idx="0"/>
          </p:cNvCxnSpPr>
          <p:nvPr/>
        </p:nvCxnSpPr>
        <p:spPr bwMode="auto">
          <a:xfrm flipH="1">
            <a:off x="5836606" y="2104804"/>
            <a:ext cx="763633" cy="595867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2" name="Straight Arrow Connector 191"/>
          <p:cNvCxnSpPr>
            <a:cxnSpLocks noChangeShapeType="1"/>
          </p:cNvCxnSpPr>
          <p:nvPr/>
        </p:nvCxnSpPr>
        <p:spPr bwMode="auto">
          <a:xfrm flipH="1">
            <a:off x="6984683" y="2406302"/>
            <a:ext cx="3502" cy="29374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5" name="Picture 74" descr="router_l3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660" y="2700671"/>
            <a:ext cx="775891" cy="60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77" descr="router_l3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239" y="2700671"/>
            <a:ext cx="775891" cy="60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" name="Group 81"/>
          <p:cNvGrpSpPr/>
          <p:nvPr/>
        </p:nvGrpSpPr>
        <p:grpSpPr>
          <a:xfrm>
            <a:off x="7614743" y="3630339"/>
            <a:ext cx="1063944" cy="1496555"/>
            <a:chOff x="1952698" y="4342295"/>
            <a:chExt cx="2984500" cy="3272940"/>
          </a:xfrm>
        </p:grpSpPr>
        <p:pic>
          <p:nvPicPr>
            <p:cNvPr id="83" name="Picture 82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964360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83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58576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84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6220083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6" name="Picture 85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84148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7" name="Picture 86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465171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" name="Picture 87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5086572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" name="Picture 88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720894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" name="Picture 89" descr="Rack-Server-1U_FRONT_111212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98" y="4342295"/>
              <a:ext cx="2984500" cy="650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1" name="Picture 90" descr="Generic-Switches-2-Single_FRONT_1107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374" y="3361523"/>
            <a:ext cx="1063313" cy="35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" name="Group 91"/>
          <p:cNvGrpSpPr/>
          <p:nvPr/>
        </p:nvGrpSpPr>
        <p:grpSpPr>
          <a:xfrm>
            <a:off x="7614743" y="2930427"/>
            <a:ext cx="1063944" cy="658024"/>
            <a:chOff x="1009357" y="4526748"/>
            <a:chExt cx="1702311" cy="789629"/>
          </a:xfrm>
        </p:grpSpPr>
        <p:pic>
          <p:nvPicPr>
            <p:cNvPr id="93" name="Picture 92" descr="rou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357" y="4526748"/>
              <a:ext cx="1702311" cy="789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" name="TextBox 93"/>
            <p:cNvSpPr txBox="1"/>
            <p:nvPr/>
          </p:nvSpPr>
          <p:spPr>
            <a:xfrm>
              <a:off x="1735784" y="4973821"/>
              <a:ext cx="225704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5" name="Straight Arrow Connector 94"/>
          <p:cNvCxnSpPr>
            <a:cxnSpLocks noChangeShapeType="1"/>
          </p:cNvCxnSpPr>
          <p:nvPr/>
        </p:nvCxnSpPr>
        <p:spPr bwMode="auto">
          <a:xfrm>
            <a:off x="7714429" y="3627195"/>
            <a:ext cx="0" cy="142818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Straight Arrow Connector 95"/>
          <p:cNvCxnSpPr>
            <a:cxnSpLocks noChangeShapeType="1"/>
          </p:cNvCxnSpPr>
          <p:nvPr/>
        </p:nvCxnSpPr>
        <p:spPr bwMode="auto">
          <a:xfrm>
            <a:off x="7832412" y="3646191"/>
            <a:ext cx="0" cy="130758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" name="Straight Arrow Connector 96"/>
          <p:cNvCxnSpPr>
            <a:cxnSpLocks noChangeShapeType="1"/>
          </p:cNvCxnSpPr>
          <p:nvPr/>
        </p:nvCxnSpPr>
        <p:spPr bwMode="auto">
          <a:xfrm>
            <a:off x="7939619" y="3646191"/>
            <a:ext cx="0" cy="1140382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" name="Straight Arrow Connector 97"/>
          <p:cNvCxnSpPr>
            <a:cxnSpLocks noChangeShapeType="1"/>
          </p:cNvCxnSpPr>
          <p:nvPr/>
        </p:nvCxnSpPr>
        <p:spPr bwMode="auto">
          <a:xfrm>
            <a:off x="8058372" y="3627195"/>
            <a:ext cx="0" cy="986263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9" name="Straight Arrow Connector 98"/>
          <p:cNvCxnSpPr>
            <a:cxnSpLocks noChangeShapeType="1"/>
          </p:cNvCxnSpPr>
          <p:nvPr/>
        </p:nvCxnSpPr>
        <p:spPr bwMode="auto">
          <a:xfrm>
            <a:off x="8189442" y="3646191"/>
            <a:ext cx="0" cy="79519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Straight Arrow Connector 99"/>
          <p:cNvCxnSpPr>
            <a:cxnSpLocks noChangeShapeType="1"/>
          </p:cNvCxnSpPr>
          <p:nvPr/>
        </p:nvCxnSpPr>
        <p:spPr bwMode="auto">
          <a:xfrm>
            <a:off x="8307425" y="3646191"/>
            <a:ext cx="0" cy="570191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Straight Arrow Connector 100"/>
          <p:cNvCxnSpPr>
            <a:cxnSpLocks noChangeShapeType="1"/>
          </p:cNvCxnSpPr>
          <p:nvPr/>
        </p:nvCxnSpPr>
        <p:spPr bwMode="auto">
          <a:xfrm>
            <a:off x="8414632" y="3646191"/>
            <a:ext cx="0" cy="448668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Straight Arrow Connector 101"/>
          <p:cNvCxnSpPr>
            <a:cxnSpLocks noChangeShapeType="1"/>
          </p:cNvCxnSpPr>
          <p:nvPr/>
        </p:nvCxnSpPr>
        <p:spPr bwMode="auto">
          <a:xfrm>
            <a:off x="8533386" y="3646191"/>
            <a:ext cx="0" cy="211599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Straight Arrow Connector 103"/>
          <p:cNvCxnSpPr>
            <a:cxnSpLocks noChangeShapeType="1"/>
            <a:stCxn id="107" idx="3"/>
            <a:endCxn id="106" idx="0"/>
          </p:cNvCxnSpPr>
          <p:nvPr/>
        </p:nvCxnSpPr>
        <p:spPr bwMode="auto">
          <a:xfrm>
            <a:off x="7376129" y="2104804"/>
            <a:ext cx="770901" cy="595867"/>
          </a:xfrm>
          <a:prstGeom prst="straightConnector1">
            <a:avLst/>
          </a:prstGeom>
          <a:noFill/>
          <a:ln w="57150">
            <a:solidFill>
              <a:srgbClr val="5CA5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6" name="Picture 105" descr="router_l3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084" y="2700671"/>
            <a:ext cx="775891" cy="60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" name="Picture 106" descr="router_l3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239" y="1803307"/>
            <a:ext cx="775891" cy="60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18"/>
          <p:cNvGrpSpPr/>
          <p:nvPr/>
        </p:nvGrpSpPr>
        <p:grpSpPr>
          <a:xfrm>
            <a:off x="5304950" y="3259439"/>
            <a:ext cx="1063313" cy="2505928"/>
            <a:chOff x="7524370" y="4552782"/>
            <a:chExt cx="1701301" cy="3007114"/>
          </a:xfrm>
        </p:grpSpPr>
        <p:sp>
          <p:nvSpPr>
            <p:cNvPr id="203" name="TextBox 202"/>
            <p:cNvSpPr txBox="1"/>
            <p:nvPr/>
          </p:nvSpPr>
          <p:spPr>
            <a:xfrm>
              <a:off x="7975812" y="7136816"/>
              <a:ext cx="797654" cy="147733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800" dirty="0"/>
                <a:t>L2 Domain</a:t>
              </a:r>
              <a:endParaRPr lang="en-US" sz="800" dirty="0"/>
            </a:p>
          </p:txBody>
        </p:sp>
        <p:sp>
          <p:nvSpPr>
            <p:cNvPr id="202" name="Oval 201"/>
            <p:cNvSpPr/>
            <p:nvPr/>
          </p:nvSpPr>
          <p:spPr>
            <a:xfrm>
              <a:off x="7524370" y="4552782"/>
              <a:ext cx="1701301" cy="300711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0622" tIns="65311" rIns="130622" bIns="65311" rtlCol="0" anchor="ctr"/>
            <a:lstStyle/>
            <a:p>
              <a:pPr algn="ctr">
                <a:spcBef>
                  <a:spcPct val="0"/>
                </a:spcBef>
              </a:pPr>
              <a:endParaRPr lang="en-US" sz="1200">
                <a:solidFill>
                  <a:srgbClr val="4D5040"/>
                </a:solidFill>
                <a:latin typeface="Verdana" pitchFamily="34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445603" y="3259439"/>
            <a:ext cx="1063313" cy="2505928"/>
            <a:chOff x="7524370" y="4552782"/>
            <a:chExt cx="1701301" cy="3007114"/>
          </a:xfrm>
        </p:grpSpPr>
        <p:sp>
          <p:nvSpPr>
            <p:cNvPr id="113" name="TextBox 112"/>
            <p:cNvSpPr txBox="1"/>
            <p:nvPr/>
          </p:nvSpPr>
          <p:spPr>
            <a:xfrm>
              <a:off x="7975812" y="7136816"/>
              <a:ext cx="797654" cy="147733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800" dirty="0"/>
                <a:t>L2 Domain</a:t>
              </a:r>
              <a:endParaRPr lang="en-US" sz="800" dirty="0"/>
            </a:p>
          </p:txBody>
        </p:sp>
        <p:sp>
          <p:nvSpPr>
            <p:cNvPr id="114" name="Oval 113"/>
            <p:cNvSpPr/>
            <p:nvPr/>
          </p:nvSpPr>
          <p:spPr>
            <a:xfrm>
              <a:off x="7524370" y="4552782"/>
              <a:ext cx="1701301" cy="300711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0622" tIns="65311" rIns="130622" bIns="65311" rtlCol="0" anchor="ctr"/>
            <a:lstStyle/>
            <a:p>
              <a:pPr algn="ctr">
                <a:spcBef>
                  <a:spcPct val="0"/>
                </a:spcBef>
              </a:pPr>
              <a:endParaRPr lang="en-US" sz="1200">
                <a:solidFill>
                  <a:srgbClr val="4D5040"/>
                </a:solidFill>
                <a:latin typeface="Verdana" pitchFamily="34" charset="0"/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615374" y="3259439"/>
            <a:ext cx="1063313" cy="2505928"/>
            <a:chOff x="7524370" y="4552782"/>
            <a:chExt cx="1701301" cy="3007114"/>
          </a:xfrm>
        </p:grpSpPr>
        <p:sp>
          <p:nvSpPr>
            <p:cNvPr id="116" name="TextBox 115"/>
            <p:cNvSpPr txBox="1"/>
            <p:nvPr/>
          </p:nvSpPr>
          <p:spPr>
            <a:xfrm>
              <a:off x="7975812" y="7136816"/>
              <a:ext cx="797654" cy="147733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800" dirty="0"/>
                <a:t>L2 Domain</a:t>
              </a:r>
              <a:endParaRPr lang="en-US" sz="800" dirty="0"/>
            </a:p>
          </p:txBody>
        </p:sp>
        <p:sp>
          <p:nvSpPr>
            <p:cNvPr id="117" name="Oval 116"/>
            <p:cNvSpPr/>
            <p:nvPr/>
          </p:nvSpPr>
          <p:spPr>
            <a:xfrm>
              <a:off x="7524370" y="4552782"/>
              <a:ext cx="1701301" cy="300711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0622" tIns="65311" rIns="130622" bIns="65311" rtlCol="0" anchor="ctr"/>
            <a:lstStyle/>
            <a:p>
              <a:pPr algn="ctr">
                <a:spcBef>
                  <a:spcPct val="0"/>
                </a:spcBef>
              </a:pPr>
              <a:endParaRPr lang="en-US" sz="1200">
                <a:solidFill>
                  <a:srgbClr val="4D5040"/>
                </a:solidFill>
                <a:latin typeface="Verdana" pitchFamily="34" charset="0"/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0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3"/>
          <p:cNvSpPr>
            <a:spLocks noChangeShapeType="1"/>
          </p:cNvSpPr>
          <p:nvPr/>
        </p:nvSpPr>
        <p:spPr bwMode="auto">
          <a:xfrm>
            <a:off x="1640942" y="2254160"/>
            <a:ext cx="16573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35" tIns="45718" rIns="91435" bIns="45718"/>
          <a:lstStyle/>
          <a:p>
            <a:endParaRPr lang="en-US"/>
          </a:p>
        </p:txBody>
      </p:sp>
      <p:sp>
        <p:nvSpPr>
          <p:cNvPr id="20483" name="TextBox 26"/>
          <p:cNvSpPr txBox="1">
            <a:spLocks noChangeArrowheads="1"/>
          </p:cNvSpPr>
          <p:nvPr/>
        </p:nvSpPr>
        <p:spPr bwMode="auto">
          <a:xfrm>
            <a:off x="3394173" y="2101761"/>
            <a:ext cx="2057400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 dirty="0">
                <a:solidFill>
                  <a:srgbClr val="4D5040"/>
                </a:solidFill>
                <a:cs typeface="Arial" charset="0"/>
              </a:rPr>
              <a:t>OFA Verbs Interface</a:t>
            </a:r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5479517" y="2254160"/>
            <a:ext cx="162943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35" tIns="45718" rIns="91435" bIns="45718"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1640942" y="5691120"/>
            <a:ext cx="546800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35" tIns="45718" rIns="91435" bIns="45718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869542" y="2482760"/>
            <a:ext cx="4572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774292" y="3024120"/>
            <a:ext cx="1524000" cy="1043152"/>
          </a:xfrm>
          <a:prstGeom prst="rect">
            <a:avLst/>
          </a:prstGeom>
          <a:solidFill>
            <a:srgbClr val="3366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IB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Transport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Protocol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774292" y="4067272"/>
            <a:ext cx="1524000" cy="785648"/>
          </a:xfrm>
          <a:prstGeom prst="rect">
            <a:avLst/>
          </a:prstGeom>
          <a:solidFill>
            <a:srgbClr val="CC4D16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IB Network </a:t>
            </a:r>
            <a:r>
              <a:rPr lang="en-US" sz="12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Layer</a:t>
            </a:r>
          </a:p>
        </p:txBody>
      </p:sp>
      <p:sp>
        <p:nvSpPr>
          <p:cNvPr id="20489" name="Rectangle 34"/>
          <p:cNvSpPr>
            <a:spLocks noChangeArrowheads="1"/>
          </p:cNvSpPr>
          <p:nvPr/>
        </p:nvSpPr>
        <p:spPr bwMode="auto">
          <a:xfrm>
            <a:off x="1774292" y="4852920"/>
            <a:ext cx="1524000" cy="533400"/>
          </a:xfrm>
          <a:prstGeom prst="rect">
            <a:avLst/>
          </a:prstGeom>
          <a:solidFill>
            <a:srgbClr val="FF990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  <a:cs typeface="Arial" charset="0"/>
              </a:rPr>
              <a:t>InfiniBand 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  <a:cs typeface="Arial" charset="0"/>
              </a:rPr>
              <a:t>Link Layer</a:t>
            </a:r>
          </a:p>
        </p:txBody>
      </p:sp>
      <p:sp>
        <p:nvSpPr>
          <p:cNvPr id="20490" name="TextBox 38"/>
          <p:cNvSpPr txBox="1">
            <a:spLocks noChangeArrowheads="1"/>
          </p:cNvSpPr>
          <p:nvPr/>
        </p:nvSpPr>
        <p:spPr bwMode="auto">
          <a:xfrm>
            <a:off x="1717142" y="5386320"/>
            <a:ext cx="1600200" cy="261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100" dirty="0" err="1">
                <a:solidFill>
                  <a:srgbClr val="595959"/>
                </a:solidFill>
                <a:cs typeface="Arial" charset="0"/>
              </a:rPr>
              <a:t>InfiniBand</a:t>
            </a:r>
            <a:endParaRPr lang="en-US" sz="1100" dirty="0">
              <a:solidFill>
                <a:srgbClr val="595959"/>
              </a:solidFill>
              <a:cs typeface="Arial" charset="0"/>
            </a:endParaRPr>
          </a:p>
        </p:txBody>
      </p:sp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1774292" y="2414520"/>
            <a:ext cx="5229225" cy="457200"/>
          </a:xfrm>
          <a:prstGeom prst="rect">
            <a:avLst/>
          </a:prstGeom>
          <a:solidFill>
            <a:srgbClr val="CCFF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OFA* Stack</a:t>
            </a:r>
          </a:p>
        </p:txBody>
      </p:sp>
      <p:sp>
        <p:nvSpPr>
          <p:cNvPr id="20492" name="Rectangle 14"/>
          <p:cNvSpPr>
            <a:spLocks noChangeArrowheads="1"/>
          </p:cNvSpPr>
          <p:nvPr/>
        </p:nvSpPr>
        <p:spPr bwMode="auto">
          <a:xfrm>
            <a:off x="1793342" y="5843520"/>
            <a:ext cx="1447800" cy="533400"/>
          </a:xfrm>
          <a:prstGeom prst="rect">
            <a:avLst/>
          </a:prstGeom>
          <a:solidFill>
            <a:srgbClr val="FFCC99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InfiniBand </a:t>
            </a:r>
            <a:endParaRPr lang="en-US" sz="1200" dirty="0">
              <a:solidFill>
                <a:srgbClr val="4D5040"/>
              </a:solidFill>
              <a:latin typeface="Verdana" pitchFamily="34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Management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1774292" y="1622952"/>
            <a:ext cx="522922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  <a:cs typeface="Arial" charset="0"/>
              </a:rPr>
              <a:t>RDMA Application / ULP</a:t>
            </a:r>
          </a:p>
        </p:txBody>
      </p:sp>
      <p:sp>
        <p:nvSpPr>
          <p:cNvPr id="20504" name="TextBox 38"/>
          <p:cNvSpPr txBox="1">
            <a:spLocks noChangeArrowheads="1"/>
          </p:cNvSpPr>
          <p:nvPr/>
        </p:nvSpPr>
        <p:spPr bwMode="auto">
          <a:xfrm>
            <a:off x="3556162" y="5386321"/>
            <a:ext cx="1600200" cy="261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100" dirty="0">
                <a:solidFill>
                  <a:srgbClr val="595959"/>
                </a:solidFill>
                <a:cs typeface="Arial" charset="0"/>
              </a:rPr>
              <a:t>RoCE</a:t>
            </a:r>
          </a:p>
        </p:txBody>
      </p:sp>
      <p:sp>
        <p:nvSpPr>
          <p:cNvPr id="12" name="Rectangle 14"/>
          <p:cNvSpPr/>
          <p:nvPr/>
        </p:nvSpPr>
        <p:spPr>
          <a:xfrm>
            <a:off x="3632362" y="4852920"/>
            <a:ext cx="1524000" cy="5334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spcBef>
                <a:spcPct val="0"/>
              </a:spcBef>
              <a:defRPr/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</a:rPr>
              <a:t>Ethernet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</a:rPr>
              <a:t>Link Layer</a:t>
            </a:r>
          </a:p>
        </p:txBody>
      </p:sp>
      <p:sp>
        <p:nvSpPr>
          <p:cNvPr id="20508" name="Rectangle 14"/>
          <p:cNvSpPr>
            <a:spLocks noChangeArrowheads="1"/>
          </p:cNvSpPr>
          <p:nvPr/>
        </p:nvSpPr>
        <p:spPr bwMode="auto">
          <a:xfrm>
            <a:off x="3632362" y="5843520"/>
            <a:ext cx="1447800" cy="533400"/>
          </a:xfrm>
          <a:prstGeom prst="rect">
            <a:avLst/>
          </a:prstGeom>
          <a:solidFill>
            <a:srgbClr val="CCFFCC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Ethernet / IP</a:t>
            </a:r>
            <a:endParaRPr lang="en-US" sz="1200" dirty="0">
              <a:solidFill>
                <a:srgbClr val="4D5040"/>
              </a:solidFill>
              <a:latin typeface="Verdana" pitchFamily="34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Management</a:t>
            </a:r>
          </a:p>
        </p:txBody>
      </p:sp>
      <p:sp>
        <p:nvSpPr>
          <p:cNvPr id="2" name="Rectangle 32"/>
          <p:cNvSpPr>
            <a:spLocks noChangeArrowheads="1"/>
          </p:cNvSpPr>
          <p:nvPr/>
        </p:nvSpPr>
        <p:spPr bwMode="auto">
          <a:xfrm>
            <a:off x="3632362" y="3024120"/>
            <a:ext cx="1524000" cy="1043152"/>
          </a:xfrm>
          <a:prstGeom prst="rect">
            <a:avLst/>
          </a:prstGeom>
          <a:solidFill>
            <a:srgbClr val="3366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IB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Transport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Protocol</a:t>
            </a: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3632362" y="4067272"/>
            <a:ext cx="1524000" cy="785648"/>
          </a:xfrm>
          <a:prstGeom prst="rect">
            <a:avLst/>
          </a:prstGeom>
          <a:solidFill>
            <a:srgbClr val="CC4D16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IB Network Layer</a:t>
            </a:r>
            <a:endParaRPr lang="en-US" sz="1200" dirty="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8" name="TextBox 38"/>
          <p:cNvSpPr txBox="1">
            <a:spLocks noChangeArrowheads="1"/>
          </p:cNvSpPr>
          <p:nvPr/>
        </p:nvSpPr>
        <p:spPr bwMode="auto">
          <a:xfrm>
            <a:off x="5403317" y="5386321"/>
            <a:ext cx="1600200" cy="261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100" dirty="0">
                <a:solidFill>
                  <a:srgbClr val="595959"/>
                </a:solidFill>
                <a:cs typeface="Arial" charset="0"/>
              </a:rPr>
              <a:t>RoCE v2</a:t>
            </a:r>
            <a:endParaRPr lang="en-US" sz="1100" dirty="0">
              <a:solidFill>
                <a:srgbClr val="595959"/>
              </a:solidFill>
              <a:cs typeface="Arial" charset="0"/>
            </a:endParaRPr>
          </a:p>
        </p:txBody>
      </p:sp>
      <p:sp>
        <p:nvSpPr>
          <p:cNvPr id="36" name="Rectangle 14"/>
          <p:cNvSpPr/>
          <p:nvPr/>
        </p:nvSpPr>
        <p:spPr>
          <a:xfrm>
            <a:off x="5479517" y="4852920"/>
            <a:ext cx="1524000" cy="5334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spcBef>
                <a:spcPct val="0"/>
              </a:spcBef>
              <a:defRPr/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</a:rPr>
              <a:t>Ethernet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1200">
                <a:solidFill>
                  <a:srgbClr val="4D5040"/>
                </a:solidFill>
                <a:latin typeface="Verdana" pitchFamily="34" charset="0"/>
              </a:rPr>
              <a:t>Link Layer</a:t>
            </a:r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479517" y="5843520"/>
            <a:ext cx="1447800" cy="533400"/>
          </a:xfrm>
          <a:prstGeom prst="rect">
            <a:avLst/>
          </a:prstGeom>
          <a:solidFill>
            <a:srgbClr val="CCFFCC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Ethernet / IP</a:t>
            </a:r>
            <a:endParaRPr lang="en-US" sz="1200" dirty="0">
              <a:solidFill>
                <a:srgbClr val="4D5040"/>
              </a:solidFill>
              <a:latin typeface="Verdana" pitchFamily="34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rgbClr val="4D5040"/>
                </a:solidFill>
                <a:latin typeface="Verdana" pitchFamily="34" charset="0"/>
                <a:cs typeface="Arial" charset="0"/>
              </a:rPr>
              <a:t>Management</a:t>
            </a:r>
          </a:p>
        </p:txBody>
      </p:sp>
      <p:sp>
        <p:nvSpPr>
          <p:cNvPr id="41" name="Rectangle 32"/>
          <p:cNvSpPr>
            <a:spLocks noChangeArrowheads="1"/>
          </p:cNvSpPr>
          <p:nvPr/>
        </p:nvSpPr>
        <p:spPr bwMode="auto">
          <a:xfrm>
            <a:off x="5479517" y="3024120"/>
            <a:ext cx="1524000" cy="1043152"/>
          </a:xfrm>
          <a:prstGeom prst="rect">
            <a:avLst/>
          </a:prstGeom>
          <a:solidFill>
            <a:srgbClr val="3366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IB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Transport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solidFill>
                  <a:schemeClr val="bg1"/>
                </a:solidFill>
                <a:latin typeface="Verdana" pitchFamily="34" charset="0"/>
                <a:cs typeface="Arial" charset="0"/>
              </a:rPr>
              <a:t>Protocol</a:t>
            </a:r>
          </a:p>
        </p:txBody>
      </p:sp>
      <p:sp>
        <p:nvSpPr>
          <p:cNvPr id="42" name="Rectangle 33"/>
          <p:cNvSpPr>
            <a:spLocks noChangeArrowheads="1"/>
          </p:cNvSpPr>
          <p:nvPr/>
        </p:nvSpPr>
        <p:spPr bwMode="auto">
          <a:xfrm>
            <a:off x="5479517" y="4395720"/>
            <a:ext cx="1524000" cy="457200"/>
          </a:xfrm>
          <a:prstGeom prst="rect">
            <a:avLst/>
          </a:prstGeom>
          <a:solidFill>
            <a:srgbClr val="5CA533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IP</a:t>
            </a:r>
            <a:endParaRPr lang="en-US" sz="1200" dirty="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3" name="Rectangle 32"/>
          <p:cNvSpPr>
            <a:spLocks noChangeArrowheads="1"/>
          </p:cNvSpPr>
          <p:nvPr/>
        </p:nvSpPr>
        <p:spPr bwMode="auto">
          <a:xfrm>
            <a:off x="5479517" y="4067272"/>
            <a:ext cx="1524000" cy="328448"/>
          </a:xfrm>
          <a:prstGeom prst="rect">
            <a:avLst/>
          </a:prstGeom>
          <a:solidFill>
            <a:schemeClr val="accent2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UDP</a:t>
            </a:r>
            <a:endParaRPr lang="en-US" sz="1200" dirty="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7286310" y="3024120"/>
            <a:ext cx="0" cy="2362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286310" y="1622952"/>
            <a:ext cx="0" cy="12487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 rot="5400000">
            <a:off x="7114570" y="2147000"/>
            <a:ext cx="658834" cy="200055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1300" dirty="0"/>
              <a:t>Software</a:t>
            </a:r>
            <a:endParaRPr lang="en-US" sz="1300" dirty="0"/>
          </a:p>
        </p:txBody>
      </p:sp>
      <p:sp>
        <p:nvSpPr>
          <p:cNvPr id="45" name="TextBox 44"/>
          <p:cNvSpPr txBox="1"/>
          <p:nvPr/>
        </p:nvSpPr>
        <p:spPr>
          <a:xfrm rot="5400000">
            <a:off x="6962060" y="4105193"/>
            <a:ext cx="963854" cy="200055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1300" dirty="0"/>
              <a:t>Typically HW</a:t>
            </a:r>
            <a:endParaRPr lang="en-US" sz="1300" dirty="0"/>
          </a:p>
        </p:txBody>
      </p:sp>
      <p:sp>
        <p:nvSpPr>
          <p:cNvPr id="32" name="Right Arrow 31"/>
          <p:cNvSpPr/>
          <p:nvPr/>
        </p:nvSpPr>
        <p:spPr>
          <a:xfrm>
            <a:off x="4900790" y="3842827"/>
            <a:ext cx="1005053" cy="1257300"/>
          </a:xfrm>
          <a:prstGeom prst="rightArrow">
            <a:avLst/>
          </a:prstGeom>
          <a:solidFill>
            <a:srgbClr val="F7AF9D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>
              <a:spcBef>
                <a:spcPct val="0"/>
              </a:spcBef>
            </a:pPr>
            <a:endParaRPr lang="en-US" sz="1200">
              <a:solidFill>
                <a:srgbClr val="4D5040"/>
              </a:solidFill>
              <a:latin typeface="Verdan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72862" y="4301057"/>
            <a:ext cx="722955" cy="3077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1000" dirty="0"/>
              <a:t>RoCEv2</a:t>
            </a:r>
          </a:p>
          <a:p>
            <a:pPr algn="ctr"/>
            <a:r>
              <a:rPr lang="en-US" sz="1000" dirty="0"/>
              <a:t>Specification</a:t>
            </a:r>
            <a:endParaRPr lang="en-US" sz="1000" dirty="0"/>
          </a:p>
        </p:txBody>
      </p:sp>
      <p:sp>
        <p:nvSpPr>
          <p:cNvPr id="38" name="Right Arrow 37"/>
          <p:cNvSpPr/>
          <p:nvPr/>
        </p:nvSpPr>
        <p:spPr>
          <a:xfrm>
            <a:off x="3002398" y="4905473"/>
            <a:ext cx="1005053" cy="1257300"/>
          </a:xfrm>
          <a:prstGeom prst="rightArrow">
            <a:avLst/>
          </a:prstGeom>
          <a:solidFill>
            <a:srgbClr val="F7AF9D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>
              <a:spcBef>
                <a:spcPct val="0"/>
              </a:spcBef>
            </a:pPr>
            <a:endParaRPr lang="en-US" sz="1200">
              <a:solidFill>
                <a:srgbClr val="4D5040"/>
              </a:solidFill>
              <a:latin typeface="Verdan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74470" y="5363704"/>
            <a:ext cx="722955" cy="3077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1000" dirty="0"/>
              <a:t>RoCE</a:t>
            </a:r>
          </a:p>
          <a:p>
            <a:pPr algn="ctr"/>
            <a:r>
              <a:rPr lang="en-US" sz="1000" dirty="0"/>
              <a:t>Specification</a:t>
            </a:r>
            <a:endParaRPr lang="en-US" sz="1000" dirty="0"/>
          </a:p>
        </p:txBody>
      </p:sp>
      <p:sp>
        <p:nvSpPr>
          <p:cNvPr id="40" name="Title 2"/>
          <p:cNvSpPr>
            <a:spLocks noGrp="1"/>
          </p:cNvSpPr>
          <p:nvPr>
            <p:ph type="title"/>
          </p:nvPr>
        </p:nvSpPr>
        <p:spPr>
          <a:xfrm>
            <a:off x="314594" y="258612"/>
            <a:ext cx="7860417" cy="1143000"/>
          </a:xfrm>
        </p:spPr>
        <p:txBody>
          <a:bodyPr/>
          <a:lstStyle/>
          <a:p>
            <a:r>
              <a:rPr lang="en-US" sz="3200" dirty="0" smtClean="0">
                <a:cs typeface="Arial" charset="0"/>
              </a:rPr>
              <a:t>RoCEv2 – A Straightforward Extension</a:t>
            </a:r>
            <a:endParaRPr lang="en-US" sz="3200" dirty="0"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4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Arrow 10"/>
          <p:cNvSpPr/>
          <p:nvPr/>
        </p:nvSpPr>
        <p:spPr bwMode="auto">
          <a:xfrm rot="5400000">
            <a:off x="2084196" y="3346128"/>
            <a:ext cx="1052906" cy="108065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35" tIns="45718" rIns="91435" bIns="45718" numCol="1" rtlCol="0" anchor="t" anchorCtr="0" compatLnSpc="1">
            <a:prstTxWarp prst="textNoShape">
              <a:avLst/>
            </a:prstTxWarp>
          </a:bodyPr>
          <a:lstStyle/>
          <a:p>
            <a:pPr defTabSz="914354"/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8304" y="483245"/>
            <a:ext cx="7373938" cy="782112"/>
          </a:xfrm>
        </p:spPr>
        <p:txBody>
          <a:bodyPr>
            <a:normAutofit/>
          </a:bodyPr>
          <a:lstStyle/>
          <a:p>
            <a:r>
              <a:rPr lang="en-US" sz="3200" dirty="0"/>
              <a:t>RoCEv2 </a:t>
            </a:r>
            <a:r>
              <a:rPr lang="en-US" sz="3200" dirty="0" smtClean="0"/>
              <a:t>- IP </a:t>
            </a:r>
            <a:r>
              <a:rPr lang="en-US" sz="3200" dirty="0"/>
              <a:t>Routable Packet Format</a:t>
            </a:r>
            <a:endParaRPr lang="en-US" sz="3200" dirty="0"/>
          </a:p>
        </p:txBody>
      </p:sp>
      <p:sp>
        <p:nvSpPr>
          <p:cNvPr id="44" name="Rectangle 46"/>
          <p:cNvSpPr>
            <a:spLocks noChangeArrowheads="1"/>
          </p:cNvSpPr>
          <p:nvPr/>
        </p:nvSpPr>
        <p:spPr bwMode="auto">
          <a:xfrm>
            <a:off x="4623462" y="4594552"/>
            <a:ext cx="2667000" cy="685800"/>
          </a:xfrm>
          <a:prstGeom prst="rect">
            <a:avLst/>
          </a:prstGeom>
          <a:gradFill rotWithShape="0">
            <a:gsLst>
              <a:gs pos="0">
                <a:srgbClr val="FF66FF">
                  <a:gamma/>
                  <a:shade val="46275"/>
                  <a:invGamma/>
                </a:srgbClr>
              </a:gs>
              <a:gs pos="50000">
                <a:srgbClr val="FF66FF"/>
              </a:gs>
              <a:gs pos="100000">
                <a:srgbClr val="FF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>
                <a:latin typeface="Times New Roman" pitchFamily="18" charset="0"/>
              </a:rPr>
              <a:t>IB Payload</a:t>
            </a:r>
          </a:p>
        </p:txBody>
      </p:sp>
      <p:sp>
        <p:nvSpPr>
          <p:cNvPr id="45" name="Rectangle 47"/>
          <p:cNvSpPr>
            <a:spLocks noChangeArrowheads="1"/>
          </p:cNvSpPr>
          <p:nvPr/>
        </p:nvSpPr>
        <p:spPr bwMode="auto">
          <a:xfrm>
            <a:off x="7290462" y="4594552"/>
            <a:ext cx="838200" cy="6858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>
                <a:latin typeface="Times New Roman" pitchFamily="18" charset="0"/>
              </a:rPr>
              <a:t>ICRC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46" name="Rectangle 48"/>
          <p:cNvSpPr>
            <a:spLocks noChangeArrowheads="1"/>
          </p:cNvSpPr>
          <p:nvPr/>
        </p:nvSpPr>
        <p:spPr bwMode="auto">
          <a:xfrm>
            <a:off x="3556662" y="4594552"/>
            <a:ext cx="1066800" cy="685800"/>
          </a:xfrm>
          <a:prstGeom prst="rect">
            <a:avLst/>
          </a:prstGeom>
          <a:gradFill rotWithShape="1">
            <a:gsLst>
              <a:gs pos="0">
                <a:srgbClr val="3366FF">
                  <a:gamma/>
                  <a:shade val="46275"/>
                  <a:invGamma/>
                </a:srgbClr>
              </a:gs>
              <a:gs pos="5000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dirty="0" smtClean="0">
                <a:latin typeface="Times New Roman" pitchFamily="18" charset="0"/>
              </a:rPr>
              <a:t>IB BTH</a:t>
            </a:r>
            <a:r>
              <a:rPr lang="en-US" dirty="0">
                <a:latin typeface="Times New Roman" pitchFamily="18" charset="0"/>
              </a:rPr>
              <a:t>+</a:t>
            </a:r>
          </a:p>
          <a:p>
            <a:pPr algn="ctr"/>
            <a:r>
              <a:rPr lang="en-US" sz="1600" dirty="0">
                <a:latin typeface="Times New Roman" pitchFamily="18" charset="0"/>
              </a:rPr>
              <a:t>(L4 </a:t>
            </a:r>
            <a:r>
              <a:rPr lang="en-US" sz="1600" dirty="0" err="1">
                <a:latin typeface="Times New Roman" pitchFamily="18" charset="0"/>
              </a:rPr>
              <a:t>Hdr</a:t>
            </a:r>
            <a:r>
              <a:rPr lang="en-US" sz="1600" dirty="0">
                <a:latin typeface="Times New Roman" pitchFamily="18" charset="0"/>
              </a:rPr>
              <a:t>)</a:t>
            </a:r>
          </a:p>
        </p:txBody>
      </p:sp>
      <p:sp>
        <p:nvSpPr>
          <p:cNvPr id="47" name="Rectangle 49"/>
          <p:cNvSpPr>
            <a:spLocks noChangeArrowheads="1"/>
          </p:cNvSpPr>
          <p:nvPr/>
        </p:nvSpPr>
        <p:spPr bwMode="auto">
          <a:xfrm>
            <a:off x="8128662" y="4594552"/>
            <a:ext cx="762000" cy="685800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shade val="46275"/>
                  <a:invGamma/>
                </a:srgbClr>
              </a:gs>
              <a:gs pos="5000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>
                <a:latin typeface="Times New Roman" pitchFamily="18" charset="0"/>
              </a:rPr>
              <a:t>FCS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48" name="Rectangle 50"/>
          <p:cNvSpPr>
            <a:spLocks noChangeArrowheads="1"/>
          </p:cNvSpPr>
          <p:nvPr/>
        </p:nvSpPr>
        <p:spPr bwMode="auto">
          <a:xfrm>
            <a:off x="576678" y="4594552"/>
            <a:ext cx="838200" cy="685800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shade val="46275"/>
                  <a:invGamma/>
                </a:srgbClr>
              </a:gs>
              <a:gs pos="5000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>
                <a:latin typeface="Times New Roman" pitchFamily="18" charset="0"/>
              </a:rPr>
              <a:t>Eth L2</a:t>
            </a:r>
          </a:p>
          <a:p>
            <a:pPr algn="ctr"/>
            <a:r>
              <a:rPr lang="en-US">
                <a:latin typeface="Times New Roman" pitchFamily="18" charset="0"/>
              </a:rPr>
              <a:t>Header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643478" y="4594552"/>
            <a:ext cx="1066800" cy="6858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>
                <a:latin typeface="Times New Roman" pitchFamily="18" charset="0"/>
              </a:rPr>
              <a:t>IP</a:t>
            </a:r>
          </a:p>
          <a:p>
            <a:pPr algn="ctr"/>
            <a:r>
              <a:rPr lang="en-US">
                <a:latin typeface="Times New Roman" pitchFamily="18" charset="0"/>
              </a:rPr>
              <a:t>Header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51" name="Rectangle 53"/>
          <p:cNvSpPr>
            <a:spLocks noChangeArrowheads="1"/>
          </p:cNvSpPr>
          <p:nvPr/>
        </p:nvSpPr>
        <p:spPr bwMode="auto">
          <a:xfrm>
            <a:off x="1414878" y="4594552"/>
            <a:ext cx="228600" cy="685800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shade val="46275"/>
                  <a:invGamma/>
                </a:srgbClr>
              </a:gs>
              <a:gs pos="5000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1435" tIns="45718" rIns="91435" bIns="45718" anchor="ctr"/>
          <a:lstStyle/>
          <a:p>
            <a:pPr algn="ctr"/>
            <a:r>
              <a:rPr lang="en-US" sz="800" dirty="0" err="1">
                <a:latin typeface="Times New Roman" pitchFamily="18" charset="0"/>
              </a:rPr>
              <a:t>EtherType</a:t>
            </a:r>
            <a:endParaRPr lang="en-US" sz="900" dirty="0">
              <a:latin typeface="Times New Roman" pitchFamily="18" charset="0"/>
            </a:endParaRP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1215827" y="5861496"/>
            <a:ext cx="2561832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5" tIns="45718" rIns="91435" bIns="45718">
            <a:spAutoFit/>
          </a:bodyPr>
          <a:lstStyle/>
          <a:p>
            <a:pPr algn="ctr"/>
            <a:r>
              <a:rPr lang="en-US" sz="1200" dirty="0" err="1">
                <a:latin typeface="Times New Roman" pitchFamily="18" charset="0"/>
              </a:rPr>
              <a:t>ip.protocol_number</a:t>
            </a:r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indicates that packet is UDP</a:t>
            </a:r>
          </a:p>
        </p:txBody>
      </p:sp>
      <p:sp>
        <p:nvSpPr>
          <p:cNvPr id="54" name="Line 56"/>
          <p:cNvSpPr>
            <a:spLocks noChangeShapeType="1"/>
          </p:cNvSpPr>
          <p:nvPr/>
        </p:nvSpPr>
        <p:spPr bwMode="auto">
          <a:xfrm flipV="1">
            <a:off x="2499141" y="5339660"/>
            <a:ext cx="0" cy="5390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 sz="1600"/>
          </a:p>
        </p:txBody>
      </p:sp>
      <p:sp>
        <p:nvSpPr>
          <p:cNvPr id="55" name="Rectangle 57"/>
          <p:cNvSpPr>
            <a:spLocks noChangeArrowheads="1"/>
          </p:cNvSpPr>
          <p:nvPr/>
        </p:nvSpPr>
        <p:spPr bwMode="auto">
          <a:xfrm>
            <a:off x="2382443" y="4594552"/>
            <a:ext cx="228600" cy="685800"/>
          </a:xfrm>
          <a:prstGeom prst="rect">
            <a:avLst/>
          </a:prstGeom>
          <a:solidFill>
            <a:srgbClr val="F9D4A1">
              <a:alpha val="5098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lIns="91435" tIns="45718" rIns="91435" bIns="45718" anchor="ctr"/>
          <a:lstStyle/>
          <a:p>
            <a:pPr algn="ctr"/>
            <a:r>
              <a:rPr lang="en-US" sz="1100" dirty="0">
                <a:latin typeface="Times New Roman" pitchFamily="18" charset="0"/>
              </a:rPr>
              <a:t>Proto #</a:t>
            </a:r>
            <a:endParaRPr lang="en-US" sz="900" dirty="0"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81725" y="5719085"/>
            <a:ext cx="1976951" cy="55399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1200" dirty="0"/>
              <a:t>UDP dport </a:t>
            </a:r>
            <a:r>
              <a:rPr lang="en-US" sz="1200" dirty="0"/>
              <a:t>number Indicates </a:t>
            </a:r>
          </a:p>
          <a:p>
            <a:pPr algn="ctr"/>
            <a:r>
              <a:rPr lang="en-US" sz="1200" dirty="0"/>
              <a:t>t</a:t>
            </a:r>
            <a:r>
              <a:rPr lang="en-US" sz="1200" dirty="0"/>
              <a:t>hat next </a:t>
            </a:r>
            <a:r>
              <a:rPr lang="en-US" sz="1200" dirty="0"/>
              <a:t>header is IB.BTH</a:t>
            </a:r>
          </a:p>
          <a:p>
            <a:pPr algn="ctr"/>
            <a:endParaRPr lang="en-US" sz="12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 flipH="1" flipV="1">
            <a:off x="3396393" y="5339661"/>
            <a:ext cx="308519" cy="5012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Rectangle 48"/>
          <p:cNvSpPr>
            <a:spLocks noChangeArrowheads="1"/>
          </p:cNvSpPr>
          <p:nvPr/>
        </p:nvSpPr>
        <p:spPr bwMode="auto">
          <a:xfrm>
            <a:off x="2710278" y="4594552"/>
            <a:ext cx="846384" cy="685800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29000">
                <a:srgbClr val="FF0000">
                  <a:alpha val="41000"/>
                </a:srgbClr>
              </a:gs>
              <a:gs pos="70000">
                <a:srgbClr val="FF0000">
                  <a:alpha val="36000"/>
                </a:srgbClr>
              </a:gs>
              <a:gs pos="90000">
                <a:srgbClr val="FF0000"/>
              </a:gs>
            </a:gsLst>
            <a:lin ang="16200000" scaled="0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5" tIns="45718" rIns="91435" bIns="45718" anchor="ctr"/>
          <a:lstStyle/>
          <a:p>
            <a:pPr algn="ctr"/>
            <a:r>
              <a:rPr lang="en-US" sz="1200" dirty="0">
                <a:latin typeface="Times New Roman" pitchFamily="18" charset="0"/>
              </a:rPr>
              <a:t>UDP</a:t>
            </a:r>
          </a:p>
          <a:p>
            <a:pPr algn="ctr"/>
            <a:r>
              <a:rPr lang="en-US" sz="1100" dirty="0">
                <a:latin typeface="Times New Roman" pitchFamily="18" charset="0"/>
              </a:rPr>
              <a:t>Header</a:t>
            </a: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3282093" y="4589344"/>
            <a:ext cx="228600" cy="685800"/>
          </a:xfrm>
          <a:prstGeom prst="rect">
            <a:avLst/>
          </a:prstGeom>
          <a:solidFill>
            <a:srgbClr val="F7AF9D">
              <a:alpha val="5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91435" tIns="45718" rIns="91435" bIns="45718" anchor="ctr"/>
          <a:lstStyle/>
          <a:p>
            <a:pPr algn="ctr"/>
            <a:r>
              <a:rPr lang="en-US" sz="1100" dirty="0">
                <a:latin typeface="Times New Roman" pitchFamily="18" charset="0"/>
              </a:rPr>
              <a:t>Port #</a:t>
            </a:r>
            <a:endParaRPr lang="en-US" sz="900" dirty="0"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171512" y="3163152"/>
            <a:ext cx="385150" cy="143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1643478" y="3163152"/>
            <a:ext cx="461234" cy="1445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574230" y="3163152"/>
            <a:ext cx="463682" cy="143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H="1" flipV="1">
            <a:off x="8505513" y="3163152"/>
            <a:ext cx="385149" cy="14261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 Box 27"/>
          <p:cNvSpPr txBox="1">
            <a:spLocks noChangeArrowheads="1"/>
          </p:cNvSpPr>
          <p:nvPr/>
        </p:nvSpPr>
        <p:spPr bwMode="auto">
          <a:xfrm rot="16200000">
            <a:off x="-283788" y="4678183"/>
            <a:ext cx="1066800" cy="52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/>
          <a:p>
            <a:pPr algn="ctr"/>
            <a:endParaRPr lang="en-US" sz="1400" dirty="0">
              <a:latin typeface="Times New Roman" pitchFamily="18" charset="0"/>
            </a:endParaRPr>
          </a:p>
          <a:p>
            <a:pPr algn="ctr"/>
            <a:r>
              <a:rPr lang="en-US" sz="1400" dirty="0">
                <a:latin typeface="Times New Roman" pitchFamily="18" charset="0"/>
              </a:rPr>
              <a:t>RoCEv2 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4238312" y="2477352"/>
            <a:ext cx="2667000" cy="685800"/>
          </a:xfrm>
          <a:prstGeom prst="rect">
            <a:avLst/>
          </a:prstGeom>
          <a:gradFill rotWithShape="0">
            <a:gsLst>
              <a:gs pos="0">
                <a:srgbClr val="FF66FF">
                  <a:gamma/>
                  <a:shade val="46275"/>
                  <a:invGamma/>
                </a:srgbClr>
              </a:gs>
              <a:gs pos="50000">
                <a:srgbClr val="FF66FF"/>
              </a:gs>
              <a:gs pos="100000">
                <a:srgbClr val="FF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>
                <a:latin typeface="Times New Roman" pitchFamily="18" charset="0"/>
              </a:rPr>
              <a:t>IB Payload</a:t>
            </a:r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6905312" y="2477352"/>
            <a:ext cx="838200" cy="6858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>
                <a:latin typeface="Times New Roman" pitchFamily="18" charset="0"/>
              </a:rPr>
              <a:t>ICRC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3171512" y="2477352"/>
            <a:ext cx="1066800" cy="685800"/>
          </a:xfrm>
          <a:prstGeom prst="rect">
            <a:avLst/>
          </a:prstGeom>
          <a:gradFill rotWithShape="1">
            <a:gsLst>
              <a:gs pos="0">
                <a:srgbClr val="3366FF">
                  <a:gamma/>
                  <a:shade val="46275"/>
                  <a:invGamma/>
                </a:srgbClr>
              </a:gs>
              <a:gs pos="5000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dirty="0" smtClean="0">
                <a:latin typeface="Times New Roman" pitchFamily="18" charset="0"/>
              </a:rPr>
              <a:t>IB BTH</a:t>
            </a:r>
            <a:r>
              <a:rPr lang="en-US" dirty="0">
                <a:latin typeface="Times New Roman" pitchFamily="18" charset="0"/>
              </a:rPr>
              <a:t>+</a:t>
            </a:r>
          </a:p>
          <a:p>
            <a:pPr algn="ctr"/>
            <a:r>
              <a:rPr lang="en-US" sz="1600" dirty="0">
                <a:latin typeface="Times New Roman" pitchFamily="18" charset="0"/>
              </a:rPr>
              <a:t>(L4 </a:t>
            </a:r>
            <a:r>
              <a:rPr lang="en-US" sz="1600" dirty="0" err="1">
                <a:latin typeface="Times New Roman" pitchFamily="18" charset="0"/>
              </a:rPr>
              <a:t>Hdr</a:t>
            </a:r>
            <a:r>
              <a:rPr lang="en-US" sz="1600" dirty="0">
                <a:latin typeface="Times New Roman" pitchFamily="18" charset="0"/>
              </a:rPr>
              <a:t>)</a:t>
            </a: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7743512" y="2477352"/>
            <a:ext cx="762000" cy="685800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shade val="46275"/>
                  <a:invGamma/>
                </a:srgbClr>
              </a:gs>
              <a:gs pos="5000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>
                <a:latin typeface="Times New Roman" pitchFamily="18" charset="0"/>
              </a:rPr>
              <a:t>FCS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42" name="Rectangle 13"/>
          <p:cNvSpPr>
            <a:spLocks noChangeArrowheads="1"/>
          </p:cNvSpPr>
          <p:nvPr/>
        </p:nvSpPr>
        <p:spPr bwMode="auto">
          <a:xfrm>
            <a:off x="1037912" y="2477352"/>
            <a:ext cx="838200" cy="685800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shade val="46275"/>
                  <a:invGamma/>
                </a:srgbClr>
              </a:gs>
              <a:gs pos="5000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dirty="0">
                <a:latin typeface="Times New Roman" pitchFamily="18" charset="0"/>
              </a:rPr>
              <a:t>Eth L2</a:t>
            </a:r>
          </a:p>
          <a:p>
            <a:pPr algn="ctr"/>
            <a:r>
              <a:rPr lang="en-US" dirty="0">
                <a:latin typeface="Times New Roman" pitchFamily="18" charset="0"/>
              </a:rPr>
              <a:t>Header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2104712" y="2477352"/>
            <a:ext cx="1066800" cy="6858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/>
            <a:r>
              <a:rPr lang="en-US" dirty="0" smtClean="0">
                <a:latin typeface="Times New Roman" pitchFamily="18" charset="0"/>
              </a:rPr>
              <a:t>IB GRH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auto">
          <a:xfrm>
            <a:off x="1568994" y="1737736"/>
            <a:ext cx="2286000" cy="64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/>
          <a:p>
            <a:pPr algn="ctr"/>
            <a:r>
              <a:rPr lang="en-US" sz="1200" dirty="0" err="1">
                <a:latin typeface="Times New Roman" pitchFamily="18" charset="0"/>
              </a:rPr>
              <a:t>EtherType</a:t>
            </a:r>
            <a:r>
              <a:rPr lang="en-US" sz="1200" dirty="0">
                <a:latin typeface="Times New Roman" pitchFamily="18" charset="0"/>
              </a:rPr>
              <a:t> indicates </a:t>
            </a:r>
          </a:p>
          <a:p>
            <a:pPr algn="ctr"/>
            <a:r>
              <a:rPr lang="en-US" sz="1200" dirty="0">
                <a:latin typeface="Times New Roman" pitchFamily="18" charset="0"/>
              </a:rPr>
              <a:t>that packet is RoCE</a:t>
            </a:r>
          </a:p>
          <a:p>
            <a:pPr algn="ctr"/>
            <a:r>
              <a:rPr lang="en-US" sz="1200" dirty="0">
                <a:latin typeface="Times New Roman" pitchFamily="18" charset="0"/>
              </a:rPr>
              <a:t>(i.e. next header is IB GRH)</a:t>
            </a:r>
          </a:p>
        </p:txBody>
      </p:sp>
      <p:sp>
        <p:nvSpPr>
          <p:cNvPr id="60" name="Line 19"/>
          <p:cNvSpPr>
            <a:spLocks noChangeShapeType="1"/>
          </p:cNvSpPr>
          <p:nvPr/>
        </p:nvSpPr>
        <p:spPr bwMode="auto">
          <a:xfrm>
            <a:off x="2028512" y="2038482"/>
            <a:ext cx="0" cy="3987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 sz="1600"/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auto">
          <a:xfrm rot="16200000">
            <a:off x="269063" y="2672714"/>
            <a:ext cx="1066800" cy="307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/>
          <a:p>
            <a:pPr algn="ctr"/>
            <a:r>
              <a:rPr lang="en-US" sz="1400" dirty="0">
                <a:latin typeface="Times New Roman" pitchFamily="18" charset="0"/>
              </a:rPr>
              <a:t>RoCE</a:t>
            </a:r>
          </a:p>
        </p:txBody>
      </p:sp>
      <p:sp>
        <p:nvSpPr>
          <p:cNvPr id="62" name="Text Box 52"/>
          <p:cNvSpPr txBox="1">
            <a:spLocks noChangeArrowheads="1"/>
          </p:cNvSpPr>
          <p:nvPr/>
        </p:nvSpPr>
        <p:spPr bwMode="auto">
          <a:xfrm>
            <a:off x="35510" y="5345161"/>
            <a:ext cx="1757402" cy="64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5" tIns="45718" rIns="91435" bIns="45718">
            <a:spAutoFit/>
          </a:bodyPr>
          <a:lstStyle/>
          <a:p>
            <a:pPr algn="ctr"/>
            <a:r>
              <a:rPr lang="en-US" sz="1200" dirty="0" err="1">
                <a:latin typeface="Times New Roman" pitchFamily="18" charset="0"/>
              </a:rPr>
              <a:t>EtherType</a:t>
            </a:r>
            <a:r>
              <a:rPr lang="en-US" sz="1200" dirty="0">
                <a:latin typeface="Times New Roman" pitchFamily="18" charset="0"/>
              </a:rPr>
              <a:t> indicates</a:t>
            </a:r>
          </a:p>
          <a:p>
            <a:pPr algn="ctr"/>
            <a:r>
              <a:rPr lang="en-US" sz="1200" dirty="0">
                <a:latin typeface="Times New Roman" pitchFamily="18" charset="0"/>
              </a:rPr>
              <a:t>that packet is IP </a:t>
            </a:r>
          </a:p>
          <a:p>
            <a:pPr algn="ctr"/>
            <a:r>
              <a:rPr lang="en-US" sz="1200" dirty="0">
                <a:latin typeface="Times New Roman" pitchFamily="18" charset="0"/>
              </a:rPr>
              <a:t>(i.e. next header is IP)</a:t>
            </a:r>
          </a:p>
        </p:txBody>
      </p:sp>
      <p:sp>
        <p:nvSpPr>
          <p:cNvPr id="63" name="Line 54"/>
          <p:cNvSpPr>
            <a:spLocks noChangeShapeType="1"/>
          </p:cNvSpPr>
          <p:nvPr/>
        </p:nvSpPr>
        <p:spPr bwMode="auto">
          <a:xfrm flipV="1">
            <a:off x="1516117" y="5296163"/>
            <a:ext cx="0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 sz="1600"/>
          </a:p>
        </p:txBody>
      </p:sp>
      <p:sp>
        <p:nvSpPr>
          <p:cNvPr id="35" name="Rectangle 53"/>
          <p:cNvSpPr>
            <a:spLocks noChangeArrowheads="1"/>
          </p:cNvSpPr>
          <p:nvPr/>
        </p:nvSpPr>
        <p:spPr bwMode="auto">
          <a:xfrm>
            <a:off x="1872122" y="2481508"/>
            <a:ext cx="228600" cy="681644"/>
          </a:xfrm>
          <a:prstGeom prst="rect">
            <a:avLst/>
          </a:prstGeom>
          <a:gradFill rotWithShape="1">
            <a:gsLst>
              <a:gs pos="0">
                <a:srgbClr val="00FF00">
                  <a:gamma/>
                  <a:shade val="46275"/>
                  <a:invGamma/>
                </a:srgbClr>
              </a:gs>
              <a:gs pos="5000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1435" tIns="45718" rIns="91435" bIns="45718" anchor="ctr"/>
          <a:lstStyle/>
          <a:p>
            <a:pPr algn="ctr"/>
            <a:r>
              <a:rPr lang="en-US" sz="800" dirty="0" err="1">
                <a:latin typeface="Times New Roman" pitchFamily="18" charset="0"/>
              </a:rPr>
              <a:t>EtherType</a:t>
            </a:r>
            <a:endParaRPr lang="en-US" sz="900" dirty="0">
              <a:latin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0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RoCEv2 Highlights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0028"/>
            <a:ext cx="8229600" cy="4646612"/>
          </a:xfrm>
        </p:spPr>
        <p:txBody>
          <a:bodyPr>
            <a:noAutofit/>
          </a:bodyPr>
          <a:lstStyle/>
          <a:p>
            <a:r>
              <a:rPr lang="en-US" sz="1600" dirty="0"/>
              <a:t>Contained Change</a:t>
            </a:r>
          </a:p>
          <a:p>
            <a:pPr lvl="1"/>
            <a:r>
              <a:rPr lang="en-US" sz="1400" dirty="0"/>
              <a:t>Clean L3 Replacement</a:t>
            </a:r>
          </a:p>
          <a:p>
            <a:pPr lvl="1"/>
            <a:r>
              <a:rPr lang="en-US" sz="1400" dirty="0"/>
              <a:t>Strict Layering Preserved</a:t>
            </a:r>
          </a:p>
          <a:p>
            <a:pPr lvl="1"/>
            <a:r>
              <a:rPr lang="en-US" sz="1400" dirty="0"/>
              <a:t>Generated and Consumed Below the Channel Interface (i.e. the “API”)</a:t>
            </a:r>
          </a:p>
          <a:p>
            <a:endParaRPr lang="en-US" sz="1600" dirty="0" smtClean="0"/>
          </a:p>
          <a:p>
            <a:r>
              <a:rPr lang="en-US" sz="1600" dirty="0" smtClean="0"/>
              <a:t>Transparent to Applications</a:t>
            </a:r>
          </a:p>
          <a:p>
            <a:pPr lvl="1"/>
            <a:r>
              <a:rPr lang="en-US" sz="1400" dirty="0" smtClean="0"/>
              <a:t>No Application Software Changes</a:t>
            </a:r>
          </a:p>
          <a:p>
            <a:pPr lvl="2"/>
            <a:r>
              <a:rPr lang="en-US" sz="1200" dirty="0" smtClean="0"/>
              <a:t>Current RoCE API is already IP L3 based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Transparent to Underlying Network Infrastructure</a:t>
            </a:r>
          </a:p>
          <a:p>
            <a:pPr lvl="1"/>
            <a:r>
              <a:rPr lang="en-US" sz="1400" dirty="0" smtClean="0"/>
              <a:t>Mainstream processing on L2 Ethernet Switches / L3 IP Routers</a:t>
            </a:r>
          </a:p>
          <a:p>
            <a:endParaRPr lang="en-US" sz="1600" dirty="0" smtClean="0"/>
          </a:p>
          <a:p>
            <a:r>
              <a:rPr lang="en-US" sz="1600" dirty="0" smtClean="0"/>
              <a:t>Additional Benefits of the RoCEv2 Approach (some examples)</a:t>
            </a:r>
          </a:p>
          <a:p>
            <a:pPr lvl="1"/>
            <a:r>
              <a:rPr lang="en-US" sz="1400" dirty="0" smtClean="0"/>
              <a:t>Traditional Network Management Tools Apply</a:t>
            </a:r>
          </a:p>
          <a:p>
            <a:pPr lvl="1"/>
            <a:r>
              <a:rPr lang="en-US" sz="1400" dirty="0" smtClean="0"/>
              <a:t>ACLs (</a:t>
            </a:r>
            <a:r>
              <a:rPr lang="en-US" sz="1200" dirty="0" smtClean="0"/>
              <a:t>Metering</a:t>
            </a:r>
            <a:r>
              <a:rPr lang="en-US" sz="1200" dirty="0" smtClean="0"/>
              <a:t>, </a:t>
            </a:r>
            <a:r>
              <a:rPr lang="en-US" sz="1200" dirty="0" smtClean="0"/>
              <a:t>Accounting</a:t>
            </a:r>
            <a:r>
              <a:rPr lang="en-US" sz="1200" dirty="0" smtClean="0"/>
              <a:t>, </a:t>
            </a:r>
            <a:r>
              <a:rPr lang="en-US" sz="1200" dirty="0" smtClean="0"/>
              <a:t>Firewalling)</a:t>
            </a:r>
            <a:endParaRPr lang="en-US" sz="1200" dirty="0" smtClean="0"/>
          </a:p>
          <a:p>
            <a:pPr lvl="1"/>
            <a:r>
              <a:rPr lang="en-US" sz="1400" dirty="0" smtClean="0"/>
              <a:t>IGMP Snooping for optimized Multicast </a:t>
            </a:r>
          </a:p>
          <a:p>
            <a:pPr lvl="1"/>
            <a:r>
              <a:rPr lang="en-US" sz="1400" dirty="0" smtClean="0"/>
              <a:t>Network Monitoring Tools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RoCEv2 Update from the IBTA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653</Words>
  <Application>Microsoft Office PowerPoint</Application>
  <PresentationFormat>On-screen Show (4:3)</PresentationFormat>
  <Paragraphs>225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Acrobat Document</vt:lpstr>
      <vt:lpstr>RoCEv2 Update from the IBTA</vt:lpstr>
      <vt:lpstr>Introduction – RoCE (v1)</vt:lpstr>
      <vt:lpstr>The RoCE(v1) Packet Format</vt:lpstr>
      <vt:lpstr>RoCE(v1) Timeline</vt:lpstr>
      <vt:lpstr>RoCE(v1) and L2-Datacenters</vt:lpstr>
      <vt:lpstr>The Need for (IP) Routable RoCE</vt:lpstr>
      <vt:lpstr>RoCEv2 – A Straightforward Extension</vt:lpstr>
      <vt:lpstr>RoCEv2 - IP Routable Packet Format</vt:lpstr>
      <vt:lpstr>RoCEv2 Highlights</vt:lpstr>
      <vt:lpstr>Status Update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dc</cp:lastModifiedBy>
  <cp:revision>64</cp:revision>
  <dcterms:created xsi:type="dcterms:W3CDTF">2014-03-17T13:46:32Z</dcterms:created>
  <dcterms:modified xsi:type="dcterms:W3CDTF">2014-04-02T12:44:09Z</dcterms:modified>
</cp:coreProperties>
</file>