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65" r:id="rId4"/>
    <p:sldId id="266" r:id="rId5"/>
    <p:sldId id="269" r:id="rId6"/>
    <p:sldId id="270" r:id="rId7"/>
    <p:sldId id="267" r:id="rId8"/>
    <p:sldId id="271" r:id="rId9"/>
    <p:sldId id="272" r:id="rId10"/>
    <p:sldId id="273" r:id="rId11"/>
    <p:sldId id="274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5" autoAdjust="0"/>
    <p:restoredTop sz="94973" autoAdjust="0"/>
  </p:normalViewPr>
  <p:slideViewPr>
    <p:cSldViewPr snapToGrid="0">
      <p:cViewPr>
        <p:scale>
          <a:sx n="60" d="100"/>
          <a:sy n="60" d="100"/>
        </p:scale>
        <p:origin x="-1194" y="-72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D6A7ACE-8ACC-438C-9570-1E7B2B610871}" type="slidenum">
              <a:rPr lang="he-IL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D6A7ACE-8ACC-438C-9570-1E7B2B610871}" type="slidenum">
              <a:rPr lang="he-IL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D6A7ACE-8ACC-438C-9570-1E7B2B610871}" type="slidenum">
              <a:rPr lang="he-IL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defTabSz="914423">
              <a:defRPr sz="1300"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EFC3F7-4A48-42EE-91B8-E60852247448}" type="slidenum">
              <a:rPr lang="he-IL" sz="1200">
                <a:latin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3087" y="3811049"/>
            <a:ext cx="1538825" cy="1432236"/>
            <a:chOff x="5075853" y="3477159"/>
            <a:chExt cx="3077649" cy="28644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 bwMode="auto">
          <a:xfrm>
            <a:off x="1560352" y="3928884"/>
            <a:ext cx="2281808" cy="21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9380"/>
            <a:ext cx="8229600" cy="1049323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54894" y="4004545"/>
            <a:ext cx="2180000" cy="2029002"/>
            <a:chOff x="5075853" y="3477159"/>
            <a:chExt cx="3077649" cy="2864472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3428653" y="6414571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#OFADevWorkshop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59328" y="6492875"/>
            <a:ext cx="108646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Signature Verbs Extension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57400" y="4631184"/>
            <a:ext cx="6629400" cy="68654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Richard L. Graham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Non-Contiguous Memory Access – Regular Access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9" y="1667118"/>
            <a:ext cx="6830184" cy="4647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62" y="286259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2726" y="313061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Non-Contiguous Memory </a:t>
            </a:r>
            <a:r>
              <a:rPr lang="en-US" dirty="0" smtClean="0"/>
              <a:t>Access </a:t>
            </a:r>
            <a:r>
              <a:rPr lang="en-US" dirty="0"/>
              <a:t>– Regular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0" y="2637765"/>
            <a:ext cx="9055112" cy="2107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4303" y="19864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Wire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3403" y="19346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D6E7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94561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9B08BCF-7460-4C5D-90D7-311A72CE3ADA}" type="slidenum">
              <a:rPr lang="he-IL" sz="1000" smtClean="0">
                <a:solidFill>
                  <a:schemeClr val="bg1"/>
                </a:solidFill>
              </a:rPr>
              <a:pPr/>
              <a:t>12</a:t>
            </a:fld>
            <a:endParaRPr lang="en-US" sz="1000" smtClean="0">
              <a:solidFill>
                <a:schemeClr val="accent2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in SCSI transport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505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862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</p:pic>
      <p:cxnSp>
        <p:nvCxnSpPr>
          <p:cNvPr id="17414" name="Straight Connector 2"/>
          <p:cNvCxnSpPr>
            <a:cxnSpLocks noChangeShapeType="1"/>
          </p:cNvCxnSpPr>
          <p:nvPr/>
        </p:nvCxnSpPr>
        <p:spPr bwMode="auto">
          <a:xfrm>
            <a:off x="4648200" y="1009650"/>
            <a:ext cx="0" cy="55959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 Field (DIF)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Used to provide data block integrity check capabilities (CRC) for block storage (SCSI)</a:t>
            </a:r>
          </a:p>
          <a:p>
            <a:r>
              <a:rPr lang="en-US" dirty="0" smtClean="0"/>
              <a:t>Proposed by the T10 committee</a:t>
            </a:r>
          </a:p>
          <a:p>
            <a:r>
              <a:rPr lang="en-US" dirty="0" smtClean="0"/>
              <a:t>DIX extends the support to main memory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integrity checks are included in: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memory </a:t>
            </a:r>
            <a:r>
              <a:rPr lang="en-US" dirty="0"/>
              <a:t>bus 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I/O </a:t>
            </a:r>
            <a:r>
              <a:rPr lang="en-US" dirty="0"/>
              <a:t>bus (PCI-e)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internal </a:t>
            </a:r>
            <a:r>
              <a:rPr lang="en-US" dirty="0"/>
              <a:t>chips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RAID </a:t>
            </a:r>
            <a:r>
              <a:rPr lang="en-US" dirty="0"/>
              <a:t>controller within arrays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network </a:t>
            </a:r>
            <a:r>
              <a:rPr lang="en-US" dirty="0"/>
              <a:t>packet interfaces</a:t>
            </a:r>
          </a:p>
          <a:p>
            <a:pPr lvl="1"/>
            <a:r>
              <a:rPr lang="en-US" dirty="0" smtClean="0"/>
              <a:t>Missing data protection: storage controller</a:t>
            </a:r>
          </a:p>
          <a:p>
            <a:pPr lvl="2"/>
            <a:r>
              <a:rPr lang="en-US" dirty="0" err="1" smtClean="0"/>
              <a:t>iSCSI</a:t>
            </a:r>
            <a:r>
              <a:rPr lang="en-US" dirty="0" smtClean="0"/>
              <a:t> </a:t>
            </a:r>
            <a:r>
              <a:rPr lang="en-US" dirty="0"/>
              <a:t>can DMA wrong pages from memory and calculate checksum on these pages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Array </a:t>
            </a:r>
            <a:r>
              <a:rPr lang="en-US" dirty="0"/>
              <a:t>may receive incorrect data and use it to generate RAID parity blocks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Disks </a:t>
            </a:r>
            <a:r>
              <a:rPr lang="en-US" dirty="0"/>
              <a:t>may write to the wrong logical block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DIF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591732"/>
            <a:ext cx="8382000" cy="480906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600" dirty="0" smtClean="0"/>
              <a:t>The standard specify an additional 8 byte field designated for data integrity/protection for each data block (usually of size 512 bytes but not a must).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r>
              <a:rPr lang="en-US" sz="1600" b="0" dirty="0" smtClean="0"/>
              <a:t>GUARD tag (Logical Block Guarding):</a:t>
            </a:r>
          </a:p>
          <a:p>
            <a:pPr lvl="1">
              <a:defRPr/>
            </a:pPr>
            <a:r>
              <a:rPr lang="en-US" sz="1400" b="0" dirty="0" smtClean="0"/>
              <a:t>16-bit CRC covering the hardware sector</a:t>
            </a:r>
          </a:p>
          <a:p>
            <a:pPr lvl="1">
              <a:defRPr/>
            </a:pPr>
            <a:r>
              <a:rPr lang="en-US" sz="1400" b="0" dirty="0" smtClean="0"/>
              <a:t>Regardless of sector size</a:t>
            </a:r>
          </a:p>
          <a:p>
            <a:pPr lvl="1">
              <a:defRPr/>
            </a:pPr>
            <a:r>
              <a:rPr lang="en-US" sz="1400" b="0" dirty="0" smtClean="0"/>
              <a:t>4096 KB sectors appear only to gain momentum in lower end</a:t>
            </a:r>
          </a:p>
          <a:p>
            <a:pPr>
              <a:defRPr/>
            </a:pPr>
            <a:r>
              <a:rPr lang="en-US" sz="1600" b="0" dirty="0" smtClean="0"/>
              <a:t>REFERENCE tag (Misdirected writes):</a:t>
            </a:r>
          </a:p>
          <a:p>
            <a:pPr lvl="1">
              <a:defRPr/>
            </a:pPr>
            <a:r>
              <a:rPr lang="en-US" sz="1400" b="0" dirty="0" smtClean="0"/>
              <a:t>4 bytes – depend on protection type</a:t>
            </a:r>
          </a:p>
          <a:p>
            <a:pPr lvl="1">
              <a:defRPr/>
            </a:pPr>
            <a:r>
              <a:rPr lang="en-US" sz="1400" b="0" dirty="0" smtClean="0"/>
              <a:t>For Type 1 protection, REF tag contains lower 32 bits of LBA</a:t>
            </a:r>
          </a:p>
          <a:p>
            <a:pPr lvl="1">
              <a:defRPr/>
            </a:pPr>
            <a:r>
              <a:rPr lang="en-US" sz="1400" b="0" dirty="0" smtClean="0"/>
              <a:t>For Type 2 protection, REF tag has to match LBA in CDB + N</a:t>
            </a:r>
          </a:p>
          <a:p>
            <a:pPr lvl="1">
              <a:defRPr/>
            </a:pPr>
            <a:r>
              <a:rPr lang="en-US" sz="1400" b="0" dirty="0" smtClean="0"/>
              <a:t>Wraps at 2TB with 512 byte sectors, 16TB with 4KB</a:t>
            </a:r>
          </a:p>
          <a:p>
            <a:pPr>
              <a:defRPr/>
            </a:pPr>
            <a:r>
              <a:rPr lang="en-US" sz="1600" b="0" dirty="0" smtClean="0"/>
              <a:t>APPLICATION tag (Up for grabs):</a:t>
            </a:r>
          </a:p>
          <a:p>
            <a:pPr lvl="1">
              <a:defRPr/>
            </a:pPr>
            <a:r>
              <a:rPr lang="en-US" sz="1400" b="0" dirty="0" smtClean="0"/>
              <a:t>2 bytes per sector</a:t>
            </a:r>
          </a:p>
          <a:p>
            <a:pPr lvl="1">
              <a:defRPr/>
            </a:pPr>
            <a:r>
              <a:rPr lang="en-US" sz="1400" b="0" dirty="0" smtClean="0"/>
              <a:t>Ownership negotiated with target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85F8ADF-4F61-425F-9108-E1486745FAC4}" type="slidenum">
              <a:rPr lang="he-IL" sz="1000" smtClean="0">
                <a:solidFill>
                  <a:schemeClr val="bg1"/>
                </a:solidFill>
              </a:rPr>
              <a:pPr/>
              <a:t>3</a:t>
            </a:fld>
            <a:endParaRPr lang="en-US" sz="1000" smtClean="0">
              <a:solidFill>
                <a:schemeClr val="accent2"/>
              </a:solidFill>
            </a:endParaRP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4275117" y="2083232"/>
            <a:ext cx="4548248" cy="2108758"/>
            <a:chOff x="333375" y="2971800"/>
            <a:chExt cx="8429625" cy="3333750"/>
          </a:xfrm>
        </p:grpSpPr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588" y="2971800"/>
              <a:ext cx="460057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4362450"/>
              <a:ext cx="84296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B3CB204-943D-4164-80D3-5455A11C3CE8}" type="slidenum">
              <a:rPr lang="he-IL" sz="1000" smtClean="0">
                <a:solidFill>
                  <a:schemeClr val="bg1"/>
                </a:solidFill>
              </a:rPr>
              <a:pPr/>
              <a:t>4</a:t>
            </a:fld>
            <a:endParaRPr lang="en-US" sz="1000" smtClean="0">
              <a:solidFill>
                <a:schemeClr val="accent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Architecture</a:t>
            </a:r>
          </a:p>
        </p:txBody>
      </p:sp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486889" y="1662545"/>
            <a:ext cx="8217724" cy="4868884"/>
            <a:chOff x="454025" y="1162027"/>
            <a:chExt cx="8537575" cy="5162573"/>
          </a:xfrm>
        </p:grpSpPr>
        <p:sp>
          <p:nvSpPr>
            <p:cNvPr id="15367" name="Rectangle 3"/>
            <p:cNvSpPr>
              <a:spLocks noChangeArrowheads="1"/>
            </p:cNvSpPr>
            <p:nvPr/>
          </p:nvSpPr>
          <p:spPr bwMode="auto">
            <a:xfrm>
              <a:off x="612775" y="1295400"/>
              <a:ext cx="1065213" cy="140811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900">
                  <a:latin typeface="Times New Roman" pitchFamily="18" charset="0"/>
                </a:rPr>
                <a:t>Host Machine</a:t>
              </a:r>
            </a:p>
          </p:txBody>
        </p:sp>
        <p:sp>
          <p:nvSpPr>
            <p:cNvPr id="15368" name="AutoShape 4"/>
            <p:cNvSpPr>
              <a:spLocks noChangeArrowheads="1"/>
            </p:cNvSpPr>
            <p:nvPr/>
          </p:nvSpPr>
          <p:spPr bwMode="auto">
            <a:xfrm>
              <a:off x="2971800" y="2971800"/>
              <a:ext cx="1800225" cy="1487488"/>
            </a:xfrm>
            <a:prstGeom prst="cloudCallout">
              <a:avLst>
                <a:gd name="adj1" fmla="val -13782"/>
                <a:gd name="adj2" fmla="val 3472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en-US" b="1">
                  <a:latin typeface="Times New Roman" pitchFamily="18" charset="0"/>
                </a:rPr>
                <a:t>IB</a:t>
              </a: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5410200" y="1789113"/>
              <a:ext cx="1060450" cy="1636712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FFFFFF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900">
                  <a:latin typeface="Times New Roman" pitchFamily="18" charset="0"/>
                </a:rPr>
                <a:t>Target Machine</a:t>
              </a:r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V="1">
              <a:off x="4419600" y="1865313"/>
              <a:ext cx="990600" cy="1106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 flipV="1">
              <a:off x="4572000" y="2206625"/>
              <a:ext cx="838200" cy="917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>
              <a:off x="1671638" y="2474913"/>
              <a:ext cx="1528762" cy="801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14" name="AutoShape 10"/>
            <p:cNvSpPr>
              <a:spLocks noChangeArrowheads="1"/>
            </p:cNvSpPr>
            <p:nvPr/>
          </p:nvSpPr>
          <p:spPr bwMode="auto">
            <a:xfrm>
              <a:off x="7599941" y="2473499"/>
              <a:ext cx="655626" cy="1373190"/>
            </a:xfrm>
            <a:prstGeom prst="can">
              <a:avLst>
                <a:gd name="adj" fmla="val 52427"/>
              </a:avLst>
            </a:prstGeom>
            <a:gradFill rotWithShape="1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915" name="AutoShape 11"/>
            <p:cNvSpPr>
              <a:spLocks noChangeArrowheads="1"/>
            </p:cNvSpPr>
            <p:nvPr/>
          </p:nvSpPr>
          <p:spPr bwMode="auto">
            <a:xfrm>
              <a:off x="7927753" y="2933287"/>
              <a:ext cx="653565" cy="1373188"/>
            </a:xfrm>
            <a:prstGeom prst="can">
              <a:avLst>
                <a:gd name="adj" fmla="val 52488"/>
              </a:avLst>
            </a:prstGeom>
            <a:gradFill rotWithShape="1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916" name="AutoShape 12"/>
            <p:cNvSpPr>
              <a:spLocks noChangeArrowheads="1"/>
            </p:cNvSpPr>
            <p:nvPr/>
          </p:nvSpPr>
          <p:spPr bwMode="auto">
            <a:xfrm>
              <a:off x="8338036" y="3504162"/>
              <a:ext cx="653564" cy="1373190"/>
            </a:xfrm>
            <a:prstGeom prst="can">
              <a:avLst>
                <a:gd name="adj" fmla="val 52488"/>
              </a:avLst>
            </a:prstGeom>
            <a:gradFill rotWithShape="1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>
              <a:off x="6477000" y="2855913"/>
              <a:ext cx="114300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Text Box 14"/>
            <p:cNvSpPr txBox="1">
              <a:spLocks noChangeArrowheads="1"/>
            </p:cNvSpPr>
            <p:nvPr/>
          </p:nvSpPr>
          <p:spPr bwMode="auto">
            <a:xfrm>
              <a:off x="6569074" y="2304256"/>
              <a:ext cx="9588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50000">
                        <a:srgbClr val="FFFFF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Times New Roman" pitchFamily="18" charset="0"/>
                </a:rPr>
                <a:t>FC/SATA/SCSI</a:t>
              </a:r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7600950" y="4262438"/>
              <a:ext cx="6842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50000">
                        <a:srgbClr val="FFFFF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Times New Roman" pitchFamily="18" charset="0"/>
                </a:rPr>
                <a:t>Storage</a:t>
              </a:r>
            </a:p>
          </p:txBody>
        </p:sp>
        <p:grpSp>
          <p:nvGrpSpPr>
            <p:cNvPr id="15379" name="Group 16"/>
            <p:cNvGrpSpPr>
              <a:grpSpLocks/>
            </p:cNvGrpSpPr>
            <p:nvPr/>
          </p:nvGrpSpPr>
          <p:grpSpPr bwMode="auto">
            <a:xfrm>
              <a:off x="6934200" y="3048000"/>
              <a:ext cx="1992313" cy="112713"/>
              <a:chOff x="1344" y="1056"/>
              <a:chExt cx="960" cy="48"/>
            </a:xfrm>
          </p:grpSpPr>
          <p:sp>
            <p:nvSpPr>
              <p:cNvPr id="15434" name="Rectangle 17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5" name="Rectangle 1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6" name="Rectangle 19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7" name="Rectangle 2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8" name="Rectangle 21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9" name="Rectangle 2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0" name="Rectangle 23"/>
              <p:cNvSpPr>
                <a:spLocks noChangeArrowheads="1"/>
              </p:cNvSpPr>
              <p:nvPr/>
            </p:nvSpPr>
            <p:spPr bwMode="auto">
              <a:xfrm>
                <a:off x="1872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1" name="Rectangle 2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2" name="Rectangle 25"/>
              <p:cNvSpPr>
                <a:spLocks noChangeArrowheads="1"/>
              </p:cNvSpPr>
              <p:nvPr/>
            </p:nvSpPr>
            <p:spPr bwMode="auto">
              <a:xfrm>
                <a:off x="2064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3" name="Rectangle 26"/>
              <p:cNvSpPr>
                <a:spLocks noChangeArrowheads="1"/>
              </p:cNvSpPr>
              <p:nvPr/>
            </p:nvSpPr>
            <p:spPr bwMode="auto">
              <a:xfrm>
                <a:off x="2256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0" name="Rectangle 33"/>
            <p:cNvSpPr>
              <a:spLocks noChangeArrowheads="1"/>
            </p:cNvSpPr>
            <p:nvPr/>
          </p:nvSpPr>
          <p:spPr bwMode="auto">
            <a:xfrm>
              <a:off x="612775" y="2705100"/>
              <a:ext cx="1066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latin typeface="Times New Roman" pitchFamily="18" charset="0"/>
                </a:rPr>
                <a:t>Memory</a:t>
              </a: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15381" name="Rectangle 40"/>
            <p:cNvSpPr>
              <a:spLocks noChangeArrowheads="1"/>
            </p:cNvSpPr>
            <p:nvPr/>
          </p:nvSpPr>
          <p:spPr bwMode="auto">
            <a:xfrm>
              <a:off x="5405438" y="3427413"/>
              <a:ext cx="1066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latin typeface="Times New Roman" pitchFamily="18" charset="0"/>
                </a:rPr>
                <a:t>Memory</a:t>
              </a: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</p:txBody>
        </p:sp>
        <p:grpSp>
          <p:nvGrpSpPr>
            <p:cNvPr id="15382" name="Group 41"/>
            <p:cNvGrpSpPr>
              <a:grpSpLocks/>
            </p:cNvGrpSpPr>
            <p:nvPr/>
          </p:nvGrpSpPr>
          <p:grpSpPr bwMode="auto">
            <a:xfrm>
              <a:off x="5037138" y="3922713"/>
              <a:ext cx="1992312" cy="112712"/>
              <a:chOff x="1344" y="1056"/>
              <a:chExt cx="960" cy="48"/>
            </a:xfrm>
          </p:grpSpPr>
          <p:sp>
            <p:nvSpPr>
              <p:cNvPr id="15424" name="Rectangle 4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Rectangle 43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6" name="Rectangle 44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7" name="Rectangle 4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8" name="Rectangle 46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9" name="Rectangle 47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0" name="Rectangle 48"/>
              <p:cNvSpPr>
                <a:spLocks noChangeArrowheads="1"/>
              </p:cNvSpPr>
              <p:nvPr/>
            </p:nvSpPr>
            <p:spPr bwMode="auto">
              <a:xfrm>
                <a:off x="1872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1" name="Rectangle 49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2" name="Rectangle 50"/>
              <p:cNvSpPr>
                <a:spLocks noChangeArrowheads="1"/>
              </p:cNvSpPr>
              <p:nvPr/>
            </p:nvSpPr>
            <p:spPr bwMode="auto">
              <a:xfrm>
                <a:off x="2064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3" name="Rectangle 51"/>
              <p:cNvSpPr>
                <a:spLocks noChangeArrowheads="1"/>
              </p:cNvSpPr>
              <p:nvPr/>
            </p:nvSpPr>
            <p:spPr bwMode="auto">
              <a:xfrm>
                <a:off x="2256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3" name="Group 52"/>
            <p:cNvGrpSpPr>
              <a:grpSpLocks/>
            </p:cNvGrpSpPr>
            <p:nvPr/>
          </p:nvGrpSpPr>
          <p:grpSpPr bwMode="auto">
            <a:xfrm>
              <a:off x="457200" y="3200400"/>
              <a:ext cx="1495425" cy="112713"/>
              <a:chOff x="816" y="1728"/>
              <a:chExt cx="720" cy="48"/>
            </a:xfrm>
          </p:grpSpPr>
          <p:sp>
            <p:nvSpPr>
              <p:cNvPr id="15419" name="Rectangle 53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0" name="Rectangle 54"/>
              <p:cNvSpPr>
                <a:spLocks noChangeArrowheads="1"/>
              </p:cNvSpPr>
              <p:nvPr/>
            </p:nvSpPr>
            <p:spPr bwMode="auto">
              <a:xfrm>
                <a:off x="960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1" name="Rectangle 55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2" name="Rectangle 56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3" name="Rectangle 57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4" name="Text Box 58"/>
            <p:cNvSpPr txBox="1">
              <a:spLocks noChangeArrowheads="1"/>
            </p:cNvSpPr>
            <p:nvPr/>
          </p:nvSpPr>
          <p:spPr bwMode="auto">
            <a:xfrm>
              <a:off x="1671638" y="1162027"/>
              <a:ext cx="2318552" cy="8374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r>
                <a:rPr lang="en-US" sz="1100" b="1">
                  <a:latin typeface="Times New Roman" pitchFamily="18" charset="0"/>
                </a:rPr>
                <a:t>Initiator with</a:t>
              </a:r>
            </a:p>
            <a:p>
              <a:pPr algn="ctr" eaLnBrk="1" hangingPunct="1"/>
              <a:r>
                <a:rPr lang="en-US" sz="1100" b="1">
                  <a:latin typeface="Times New Roman" pitchFamily="18" charset="0"/>
                </a:rPr>
                <a:t>*DIF Offload Support </a:t>
              </a:r>
            </a:p>
          </p:txBody>
        </p:sp>
        <p:grpSp>
          <p:nvGrpSpPr>
            <p:cNvPr id="15385" name="Group 59"/>
            <p:cNvGrpSpPr>
              <a:grpSpLocks/>
            </p:cNvGrpSpPr>
            <p:nvPr/>
          </p:nvGrpSpPr>
          <p:grpSpPr bwMode="auto">
            <a:xfrm>
              <a:off x="1752600" y="2667000"/>
              <a:ext cx="1992313" cy="112713"/>
              <a:chOff x="1344" y="1056"/>
              <a:chExt cx="960" cy="48"/>
            </a:xfrm>
          </p:grpSpPr>
          <p:sp>
            <p:nvSpPr>
              <p:cNvPr id="15409" name="Rectangle 60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0" name="Rectangle 61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Rectangle 62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2" name="Rectangle 6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3" name="Rectangle 64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4" name="Rectangle 65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5" name="Rectangle 66"/>
              <p:cNvSpPr>
                <a:spLocks noChangeArrowheads="1"/>
              </p:cNvSpPr>
              <p:nvPr/>
            </p:nvSpPr>
            <p:spPr bwMode="auto">
              <a:xfrm>
                <a:off x="1872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6" name="Rectangle 6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7" name="Rectangle 68"/>
              <p:cNvSpPr>
                <a:spLocks noChangeArrowheads="1"/>
              </p:cNvSpPr>
              <p:nvPr/>
            </p:nvSpPr>
            <p:spPr bwMode="auto">
              <a:xfrm>
                <a:off x="2064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8" name="Rectangle 69"/>
              <p:cNvSpPr>
                <a:spLocks noChangeArrowheads="1"/>
              </p:cNvSpPr>
              <p:nvPr/>
            </p:nvSpPr>
            <p:spPr bwMode="auto">
              <a:xfrm>
                <a:off x="2256" y="10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6" name="Rectangle 89"/>
            <p:cNvSpPr>
              <a:spLocks noChangeArrowheads="1"/>
            </p:cNvSpPr>
            <p:nvPr/>
          </p:nvSpPr>
          <p:spPr bwMode="auto">
            <a:xfrm>
              <a:off x="609600" y="4000500"/>
              <a:ext cx="1050925" cy="140811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900">
                  <a:latin typeface="Times New Roman" pitchFamily="18" charset="0"/>
                </a:rPr>
                <a:t>Host Machine</a:t>
              </a:r>
            </a:p>
          </p:txBody>
        </p:sp>
        <p:sp>
          <p:nvSpPr>
            <p:cNvPr id="15387" name="Rectangle 90"/>
            <p:cNvSpPr>
              <a:spLocks noChangeArrowheads="1"/>
            </p:cNvSpPr>
            <p:nvPr/>
          </p:nvSpPr>
          <p:spPr bwMode="auto">
            <a:xfrm>
              <a:off x="609600" y="5410200"/>
              <a:ext cx="1046163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latin typeface="Times New Roman" pitchFamily="18" charset="0"/>
                </a:rPr>
                <a:t>Memory</a:t>
              </a: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  <a:p>
              <a:pPr algn="ctr" eaLnBrk="1" hangingPunct="1"/>
              <a:endParaRPr lang="en-US" sz="900" b="1">
                <a:latin typeface="Times New Roman" pitchFamily="18" charset="0"/>
              </a:endParaRPr>
            </a:p>
          </p:txBody>
        </p:sp>
        <p:grpSp>
          <p:nvGrpSpPr>
            <p:cNvPr id="15388" name="Group 91"/>
            <p:cNvGrpSpPr>
              <a:grpSpLocks/>
            </p:cNvGrpSpPr>
            <p:nvPr/>
          </p:nvGrpSpPr>
          <p:grpSpPr bwMode="auto">
            <a:xfrm>
              <a:off x="454025" y="5905500"/>
              <a:ext cx="1495425" cy="112713"/>
              <a:chOff x="816" y="1728"/>
              <a:chExt cx="720" cy="48"/>
            </a:xfrm>
          </p:grpSpPr>
          <p:sp>
            <p:nvSpPr>
              <p:cNvPr id="15404" name="Rectangle 9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5" name="Rectangle 93"/>
              <p:cNvSpPr>
                <a:spLocks noChangeArrowheads="1"/>
              </p:cNvSpPr>
              <p:nvPr/>
            </p:nvSpPr>
            <p:spPr bwMode="auto">
              <a:xfrm>
                <a:off x="960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6" name="Rectangle 94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7" name="Rectangle 95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8" name="Rectangle 96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9" name="Line 97"/>
            <p:cNvSpPr>
              <a:spLocks noChangeShapeType="1"/>
            </p:cNvSpPr>
            <p:nvPr/>
          </p:nvSpPr>
          <p:spPr bwMode="auto">
            <a:xfrm flipV="1">
              <a:off x="1676400" y="4114800"/>
              <a:ext cx="1371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0" name="Group 98"/>
            <p:cNvGrpSpPr>
              <a:grpSpLocks/>
            </p:cNvGrpSpPr>
            <p:nvPr/>
          </p:nvGrpSpPr>
          <p:grpSpPr bwMode="auto">
            <a:xfrm>
              <a:off x="1752600" y="4495800"/>
              <a:ext cx="1495425" cy="112713"/>
              <a:chOff x="816" y="1728"/>
              <a:chExt cx="720" cy="48"/>
            </a:xfrm>
          </p:grpSpPr>
          <p:sp>
            <p:nvSpPr>
              <p:cNvPr id="15399" name="Rectangle 99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Rectangle 100"/>
              <p:cNvSpPr>
                <a:spLocks noChangeArrowheads="1"/>
              </p:cNvSpPr>
              <p:nvPr/>
            </p:nvSpPr>
            <p:spPr bwMode="auto">
              <a:xfrm>
                <a:off x="960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" name="Rectangle 101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Rectangle 102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Rectangle 10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44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1" name="Text Box 104"/>
            <p:cNvSpPr txBox="1">
              <a:spLocks noChangeArrowheads="1"/>
            </p:cNvSpPr>
            <p:nvPr/>
          </p:nvSpPr>
          <p:spPr bwMode="auto">
            <a:xfrm>
              <a:off x="967816" y="3746280"/>
              <a:ext cx="1722339" cy="5084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r>
                <a:rPr lang="en-US" sz="1100" b="1">
                  <a:latin typeface="Times New Roman" pitchFamily="18" charset="0"/>
                </a:rPr>
                <a:t>Legacy Initiator</a:t>
              </a:r>
            </a:p>
          </p:txBody>
        </p:sp>
        <p:sp>
          <p:nvSpPr>
            <p:cNvPr id="17437" name="Text Box 105"/>
            <p:cNvSpPr txBox="1">
              <a:spLocks noChangeArrowheads="1"/>
            </p:cNvSpPr>
            <p:nvPr/>
          </p:nvSpPr>
          <p:spPr bwMode="auto">
            <a:xfrm>
              <a:off x="5591827" y="1325574"/>
              <a:ext cx="2265828" cy="8362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50" b="1" dirty="0" smtClean="0">
                  <a:latin typeface="Times New Roman" pitchFamily="18" charset="0"/>
                </a:rPr>
                <a:t>DIF Enabled Target</a:t>
              </a:r>
            </a:p>
            <a:p>
              <a:pPr algn="ctr" eaLnBrk="1" hangingPunct="1">
                <a:defRPr/>
              </a:pPr>
              <a:r>
                <a:rPr lang="en-US" sz="1050" b="1" dirty="0" smtClean="0">
                  <a:latin typeface="Times New Roman" pitchFamily="18" charset="0"/>
                </a:rPr>
                <a:t>*DIF Offload Support</a:t>
              </a:r>
            </a:p>
          </p:txBody>
        </p:sp>
        <p:grpSp>
          <p:nvGrpSpPr>
            <p:cNvPr id="15393" name="Group 107"/>
            <p:cNvGrpSpPr>
              <a:grpSpLocks/>
            </p:cNvGrpSpPr>
            <p:nvPr/>
          </p:nvGrpSpPr>
          <p:grpSpPr bwMode="auto">
            <a:xfrm>
              <a:off x="5092704" y="4757743"/>
              <a:ext cx="1722438" cy="684213"/>
              <a:chOff x="3208" y="2997"/>
              <a:chExt cx="1085" cy="431"/>
            </a:xfrm>
          </p:grpSpPr>
          <p:sp>
            <p:nvSpPr>
              <p:cNvPr id="15394" name="Rectangle 85"/>
              <p:cNvSpPr>
                <a:spLocks noChangeArrowheads="1"/>
              </p:cNvSpPr>
              <p:nvPr/>
            </p:nvSpPr>
            <p:spPr bwMode="auto">
              <a:xfrm>
                <a:off x="3276" y="3083"/>
                <a:ext cx="148" cy="8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700" b="1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395" name="Rectangle 86"/>
              <p:cNvSpPr>
                <a:spLocks noChangeArrowheads="1"/>
              </p:cNvSpPr>
              <p:nvPr/>
            </p:nvSpPr>
            <p:spPr bwMode="auto">
              <a:xfrm>
                <a:off x="3276" y="3227"/>
                <a:ext cx="148" cy="8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FFFFFF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 eaLnBrk="1" hangingPunct="1"/>
                <a:endParaRPr lang="en-US" sz="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6" name="Text Box 87"/>
              <p:cNvSpPr txBox="1">
                <a:spLocks noChangeArrowheads="1"/>
              </p:cNvSpPr>
              <p:nvPr/>
            </p:nvSpPr>
            <p:spPr bwMode="auto">
              <a:xfrm>
                <a:off x="3349" y="2997"/>
                <a:ext cx="401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r" rtl="1" eaLnBrk="1" hangingPunct="1"/>
                <a:r>
                  <a:rPr lang="en-US" sz="900">
                    <a:latin typeface="Arial" charset="0"/>
                    <a:cs typeface="Arial" charset="0"/>
                  </a:rPr>
                  <a:t>Data</a:t>
                </a:r>
              </a:p>
            </p:txBody>
          </p:sp>
          <p:sp>
            <p:nvSpPr>
              <p:cNvPr id="15397" name="Text Box 88"/>
              <p:cNvSpPr txBox="1">
                <a:spLocks noChangeArrowheads="1"/>
              </p:cNvSpPr>
              <p:nvPr/>
            </p:nvSpPr>
            <p:spPr bwMode="auto">
              <a:xfrm>
                <a:off x="3345" y="3134"/>
                <a:ext cx="948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r" rtl="1" eaLnBrk="1" hangingPunct="1"/>
                <a:r>
                  <a:rPr lang="en-US" sz="900">
                    <a:latin typeface="Arial" charset="0"/>
                    <a:cs typeface="Arial" charset="0"/>
                  </a:rPr>
                  <a:t>Meta Data (DIF)</a:t>
                </a:r>
              </a:p>
            </p:txBody>
          </p:sp>
          <p:sp>
            <p:nvSpPr>
              <p:cNvPr id="15398" name="Rectangle 106"/>
              <p:cNvSpPr>
                <a:spLocks noChangeArrowheads="1"/>
              </p:cNvSpPr>
              <p:nvPr/>
            </p:nvSpPr>
            <p:spPr bwMode="auto">
              <a:xfrm>
                <a:off x="3208" y="3009"/>
                <a:ext cx="1076" cy="4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B3CB204-943D-4164-80D3-5455A11C3CE8}" type="slidenum">
              <a:rPr lang="he-IL" sz="1000" smtClean="0">
                <a:solidFill>
                  <a:schemeClr val="bg1"/>
                </a:solidFill>
              </a:rPr>
              <a:pPr/>
              <a:t>5</a:t>
            </a:fld>
            <a:endParaRPr lang="en-US" sz="1000" smtClean="0">
              <a:solidFill>
                <a:schemeClr val="accent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Architecture</a:t>
            </a:r>
          </a:p>
        </p:txBody>
      </p:sp>
      <p:pic>
        <p:nvPicPr>
          <p:cNvPr id="1536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71" y="1611695"/>
            <a:ext cx="4995260" cy="483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B3CB204-943D-4164-80D3-5455A11C3CE8}" type="slidenum">
              <a:rPr lang="he-IL" sz="1000" smtClean="0">
                <a:solidFill>
                  <a:schemeClr val="bg1"/>
                </a:solidFill>
              </a:rPr>
              <a:pPr/>
              <a:t>6</a:t>
            </a:fld>
            <a:endParaRPr lang="en-US" sz="1000" smtClean="0">
              <a:solidFill>
                <a:schemeClr val="accent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Architecture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4" y="1504383"/>
            <a:ext cx="4792717" cy="497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Signature Verbs - Actions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76552"/>
            <a:ext cx="8763000" cy="49766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400" b="0" dirty="0" smtClean="0"/>
              <a:t>1.    Allocate Signature enabled memory regions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mr_init_attr.flags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|= IB_MR_SIGNATURE_EN;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sig_mr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ib_create_mr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pd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mr_init_attr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Tx/>
              <a:buNone/>
            </a:pPr>
            <a:endParaRPr lang="en-US" sz="1200" b="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sz="1400" b="0" dirty="0" smtClean="0"/>
              <a:t>2.    Set QP as Signature enabled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qp_init_attr.create_flags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|= IB_QP_CREATE_SIGNATURE_EN;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sig_qp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ib_create_qp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pd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qp_init_attr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Tx/>
              <a:buNone/>
            </a:pPr>
            <a:endParaRPr lang="en-US" sz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sz="1400" b="0" dirty="0" smtClean="0"/>
              <a:t>3.    Register Signature MR (send work request 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IB_WR_REG_SIG_MR</a:t>
            </a:r>
            <a:r>
              <a:rPr lang="en-US" sz="1400" b="0" dirty="0" smtClean="0"/>
              <a:t>)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sig_wr.opcode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IB_WR_REG_SIG_MR;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sig_wr.sg_list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data_sge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		/* Data buffer */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sig_wr.wr.sig_handover.prot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prot_sge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	/* protection buffer */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sig_wr.wr.sig_handover.sig_attrs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&amp;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sig_attrs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/* signature attributes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sig_wr.wr.sig_handover.sig_mr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pi_ctx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sig_mr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	/* Signature enabled MR */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ret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ib_post_send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sig_wr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bad_wr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400" b="0" dirty="0" smtClean="0"/>
          </a:p>
          <a:p>
            <a:pPr marL="0" indent="0">
              <a:buFontTx/>
              <a:buNone/>
            </a:pPr>
            <a:endParaRPr lang="en-US" sz="1400" b="0" dirty="0" smtClean="0"/>
          </a:p>
          <a:p>
            <a:pPr marL="0" indent="0">
              <a:buFontTx/>
              <a:buNone/>
            </a:pPr>
            <a:r>
              <a:rPr lang="en-US" sz="1400" b="0" dirty="0" smtClean="0"/>
              <a:t>3.5.    do RDMA (data-transfer</a:t>
            </a:r>
            <a:r>
              <a:rPr lang="en-US" sz="1400" dirty="0" smtClean="0"/>
              <a:t>) – Leverage existing verbs support</a:t>
            </a:r>
            <a:endParaRPr lang="en-US" sz="1400" b="0" dirty="0" smtClean="0"/>
          </a:p>
          <a:p>
            <a:pPr marL="0" indent="0">
              <a:buFontTx/>
              <a:buNone/>
            </a:pPr>
            <a:endParaRPr lang="en-US" sz="1400" b="0" dirty="0" smtClean="0"/>
          </a:p>
          <a:p>
            <a:pPr marL="0" indent="0">
              <a:buFontTx/>
              <a:buNone/>
            </a:pPr>
            <a:r>
              <a:rPr lang="en-US" sz="1400" b="0" dirty="0" smtClean="0"/>
              <a:t>4.    Check Signature status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ret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ib_check_mr_status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sig_mr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IB_MR_CHECK_SIG_STATUS, &amp;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mr_status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45BDA45-0C88-40CF-B529-BBA0BD7FA923}" type="slidenum">
              <a:rPr lang="he-IL" sz="1000" smtClean="0">
                <a:solidFill>
                  <a:schemeClr val="bg1"/>
                </a:solidFill>
              </a:rPr>
              <a:pPr/>
              <a:t>7</a:t>
            </a:fld>
            <a:endParaRPr lang="en-US" sz="1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Extended User Mode Memory Registration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Memory Key Creation: Support combining contiguous registered memory regions into a single memory region.  H/W treats them as a single contiguous region (and handles the non-contiguous regions)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For a given memory region, supports non-contiguous access to memory, using a regular structure representation – base pointer, element length, stride, repeat count.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 combine these from multiple different memory keys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Memory descriptors are created by posting WQE’s to fill in the memory key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Supports local and remote non-contiguous memory access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Eliminates the need for some memory copies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Contiguous Memory Regions</a:t>
            </a: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1481959"/>
            <a:ext cx="6905296" cy="481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379</Words>
  <Application>Microsoft Office PowerPoint</Application>
  <PresentationFormat>On-screen Show (4:3)</PresentationFormat>
  <Paragraphs>111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Signature Verbs Extension</vt:lpstr>
      <vt:lpstr>Data Integrity Field (DIF)</vt:lpstr>
      <vt:lpstr>What is DIF</vt:lpstr>
      <vt:lpstr>System Architecture</vt:lpstr>
      <vt:lpstr>System Architecture</vt:lpstr>
      <vt:lpstr>System Architecture</vt:lpstr>
      <vt:lpstr>Signature Verbs - Actions</vt:lpstr>
      <vt:lpstr>Leverage Extended User Mode Memory Registration</vt:lpstr>
      <vt:lpstr>Combining Contiguous Memory Regions</vt:lpstr>
      <vt:lpstr>Non-Contiguous Memory Access – Regular Access</vt:lpstr>
      <vt:lpstr>Non-Contiguous Memory Access – Regular Access</vt:lpstr>
      <vt:lpstr>Example in SCSI transport</vt:lpstr>
      <vt:lpstr>Thank You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Richard Graham</cp:lastModifiedBy>
  <cp:revision>64</cp:revision>
  <dcterms:created xsi:type="dcterms:W3CDTF">2014-03-17T13:46:32Z</dcterms:created>
  <dcterms:modified xsi:type="dcterms:W3CDTF">2014-03-31T23:23:54Z</dcterms:modified>
</cp:coreProperties>
</file>