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71" r:id="rId3"/>
    <p:sldId id="272" r:id="rId4"/>
    <p:sldId id="273" r:id="rId5"/>
    <p:sldId id="278" r:id="rId6"/>
    <p:sldId id="279" r:id="rId7"/>
    <p:sldId id="280" r:id="rId8"/>
    <p:sldId id="281" r:id="rId9"/>
    <p:sldId id="283" r:id="rId10"/>
    <p:sldId id="282" r:id="rId11"/>
    <p:sldId id="285" r:id="rId12"/>
    <p:sldId id="286" r:id="rId13"/>
    <p:sldId id="287" r:id="rId14"/>
    <p:sldId id="288" r:id="rId15"/>
    <p:sldId id="289" r:id="rId16"/>
    <p:sldId id="290" r:id="rId17"/>
    <p:sldId id="291" r:id="rId18"/>
    <p:sldId id="292" r:id="rId19"/>
    <p:sldId id="293" r:id="rId20"/>
    <p:sldId id="262"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302"/>
    <a:srgbClr val="6D6E71"/>
    <a:srgbClr val="005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5" autoAdjust="0"/>
    <p:restoredTop sz="90865" autoAdjust="0"/>
  </p:normalViewPr>
  <p:slideViewPr>
    <p:cSldViewPr snapToGrid="0">
      <p:cViewPr varScale="1">
        <p:scale>
          <a:sx n="63" d="100"/>
          <a:sy n="63" d="100"/>
        </p:scale>
        <p:origin x="-1338" y="-102"/>
      </p:cViewPr>
      <p:guideLst>
        <p:guide orient="horz" pos="2112"/>
        <p:guide pos="1296"/>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EF7C6-B707-3945-B130-80C1CEDF3633}" type="doc">
      <dgm:prSet loTypeId="urn:microsoft.com/office/officeart/2005/8/layout/vList4#1" loCatId="" qsTypeId="urn:microsoft.com/office/officeart/2005/8/quickstyle/3D5" qsCatId="3D" csTypeId="urn:microsoft.com/office/officeart/2005/8/colors/accent1_2" csCatId="accent1" phldr="1"/>
      <dgm:spPr/>
      <dgm:t>
        <a:bodyPr/>
        <a:lstStyle/>
        <a:p>
          <a:endParaRPr lang="en-US"/>
        </a:p>
      </dgm:t>
    </dgm:pt>
    <dgm:pt modelId="{15CBFDB3-3488-A343-81C9-FEDDE14E9CA2}">
      <dgm:prSet phldrT="[Text]"/>
      <dgm:spPr>
        <a:solidFill>
          <a:srgbClr val="3EA7BC"/>
        </a:solidFill>
      </dgm:spPr>
      <dgm:t>
        <a:bodyPr/>
        <a:lstStyle/>
        <a:p>
          <a:r>
            <a:rPr lang="en-US" dirty="0" err="1" smtClean="0">
              <a:solidFill>
                <a:srgbClr val="00685D"/>
              </a:solidFill>
            </a:rPr>
            <a:t>PaaS</a:t>
          </a:r>
          <a:endParaRPr lang="en-US" dirty="0">
            <a:solidFill>
              <a:srgbClr val="00685D"/>
            </a:solidFill>
          </a:endParaRPr>
        </a:p>
      </dgm:t>
    </dgm:pt>
    <dgm:pt modelId="{222328AF-7674-4247-A793-5EB7D5D5749C}" type="parTrans" cxnId="{3B0D6781-F989-7640-B6B9-6C1238CE32AC}">
      <dgm:prSet/>
      <dgm:spPr/>
      <dgm:t>
        <a:bodyPr/>
        <a:lstStyle/>
        <a:p>
          <a:endParaRPr lang="en-US"/>
        </a:p>
      </dgm:t>
    </dgm:pt>
    <dgm:pt modelId="{C355D8C7-4F71-9140-9D66-688D3308E2E7}" type="sibTrans" cxnId="{3B0D6781-F989-7640-B6B9-6C1238CE32AC}">
      <dgm:prSet/>
      <dgm:spPr/>
      <dgm:t>
        <a:bodyPr/>
        <a:lstStyle/>
        <a:p>
          <a:endParaRPr lang="en-US"/>
        </a:p>
      </dgm:t>
    </dgm:pt>
    <dgm:pt modelId="{A2B81CA9-C659-A84E-8BD9-12ED97AD9D54}">
      <dgm:prSet phldrT="[Text]"/>
      <dgm:spPr>
        <a:solidFill>
          <a:srgbClr val="A6A6A6"/>
        </a:solidFill>
      </dgm:spPr>
      <dgm:t>
        <a:bodyPr/>
        <a:lstStyle/>
        <a:p>
          <a:r>
            <a:rPr lang="en-US" dirty="0" err="1" smtClean="0">
              <a:solidFill>
                <a:schemeClr val="tx1"/>
              </a:solidFill>
            </a:rPr>
            <a:t>IaaS</a:t>
          </a:r>
          <a:endParaRPr lang="en-US" dirty="0">
            <a:solidFill>
              <a:schemeClr val="tx1"/>
            </a:solidFill>
          </a:endParaRPr>
        </a:p>
      </dgm:t>
    </dgm:pt>
    <dgm:pt modelId="{5568449A-CC3F-6641-9BF8-B5800F12FE21}" type="parTrans" cxnId="{F34C9F72-66C7-D04B-B8CF-2F3EFB611929}">
      <dgm:prSet/>
      <dgm:spPr/>
      <dgm:t>
        <a:bodyPr/>
        <a:lstStyle/>
        <a:p>
          <a:endParaRPr lang="en-US"/>
        </a:p>
      </dgm:t>
    </dgm:pt>
    <dgm:pt modelId="{D9642516-BABD-434F-AF90-34634C3F9160}" type="sibTrans" cxnId="{F34C9F72-66C7-D04B-B8CF-2F3EFB611929}">
      <dgm:prSet/>
      <dgm:spPr/>
      <dgm:t>
        <a:bodyPr/>
        <a:lstStyle/>
        <a:p>
          <a:endParaRPr lang="en-US"/>
        </a:p>
      </dgm:t>
    </dgm:pt>
    <dgm:pt modelId="{B44071E7-537F-4242-A903-3069806572D7}">
      <dgm:prSet phldrT="[Text]"/>
      <dgm:spPr>
        <a:solidFill>
          <a:schemeClr val="bg1">
            <a:lumMod val="65000"/>
          </a:schemeClr>
        </a:solidFill>
      </dgm:spPr>
      <dgm:t>
        <a:bodyPr/>
        <a:lstStyle/>
        <a:p>
          <a:r>
            <a:rPr lang="en-US" dirty="0" err="1" smtClean="0">
              <a:solidFill>
                <a:srgbClr val="00685D"/>
              </a:solidFill>
            </a:rPr>
            <a:t>SaaS</a:t>
          </a:r>
          <a:endParaRPr lang="en-US" dirty="0">
            <a:solidFill>
              <a:srgbClr val="00685D"/>
            </a:solidFill>
          </a:endParaRPr>
        </a:p>
      </dgm:t>
    </dgm:pt>
    <dgm:pt modelId="{094D3C6A-E76B-544A-B420-3330B4667E89}" type="sibTrans" cxnId="{21B931DA-DA8A-0D46-8F6C-683ACFF0719E}">
      <dgm:prSet/>
      <dgm:spPr/>
      <dgm:t>
        <a:bodyPr/>
        <a:lstStyle/>
        <a:p>
          <a:endParaRPr lang="en-US"/>
        </a:p>
      </dgm:t>
    </dgm:pt>
    <dgm:pt modelId="{CB0AF03A-A9EE-754F-A7DF-7F9927973996}" type="parTrans" cxnId="{21B931DA-DA8A-0D46-8F6C-683ACFF0719E}">
      <dgm:prSet/>
      <dgm:spPr/>
      <dgm:t>
        <a:bodyPr/>
        <a:lstStyle/>
        <a:p>
          <a:endParaRPr lang="en-US"/>
        </a:p>
      </dgm:t>
    </dgm:pt>
    <dgm:pt modelId="{9534F2BB-7E77-ED47-A559-76E3D2995565}" type="pres">
      <dgm:prSet presAssocID="{E4CEF7C6-B707-3945-B130-80C1CEDF3633}" presName="linear" presStyleCnt="0">
        <dgm:presLayoutVars>
          <dgm:dir/>
          <dgm:resizeHandles val="exact"/>
        </dgm:presLayoutVars>
      </dgm:prSet>
      <dgm:spPr/>
      <dgm:t>
        <a:bodyPr/>
        <a:lstStyle/>
        <a:p>
          <a:endParaRPr lang="en-US"/>
        </a:p>
      </dgm:t>
    </dgm:pt>
    <dgm:pt modelId="{EA2B8BCB-E479-584D-A50F-E8B0841A3C89}" type="pres">
      <dgm:prSet presAssocID="{B44071E7-537F-4242-A903-3069806572D7}" presName="comp" presStyleCnt="0"/>
      <dgm:spPr/>
    </dgm:pt>
    <dgm:pt modelId="{A24AA6AD-D847-BD4B-9ECA-B88666BDED08}" type="pres">
      <dgm:prSet presAssocID="{B44071E7-537F-4242-A903-3069806572D7}" presName="box" presStyleLbl="node1" presStyleIdx="0" presStyleCnt="3"/>
      <dgm:spPr/>
      <dgm:t>
        <a:bodyPr/>
        <a:lstStyle/>
        <a:p>
          <a:endParaRPr lang="en-US"/>
        </a:p>
      </dgm:t>
    </dgm:pt>
    <dgm:pt modelId="{241A31C7-3E0E-094B-B6EA-C3ABC82A5F6B}" type="pres">
      <dgm:prSet presAssocID="{B44071E7-537F-4242-A903-3069806572D7}"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22FA699A-FC9C-7D48-828A-5C650ED15152}" type="pres">
      <dgm:prSet presAssocID="{B44071E7-537F-4242-A903-3069806572D7}" presName="text" presStyleLbl="node1" presStyleIdx="0" presStyleCnt="3">
        <dgm:presLayoutVars>
          <dgm:bulletEnabled val="1"/>
        </dgm:presLayoutVars>
      </dgm:prSet>
      <dgm:spPr/>
      <dgm:t>
        <a:bodyPr/>
        <a:lstStyle/>
        <a:p>
          <a:endParaRPr lang="en-US"/>
        </a:p>
      </dgm:t>
    </dgm:pt>
    <dgm:pt modelId="{262A1E5A-C801-D340-993C-15985B2D2BDA}" type="pres">
      <dgm:prSet presAssocID="{094D3C6A-E76B-544A-B420-3330B4667E89}" presName="spacer" presStyleCnt="0"/>
      <dgm:spPr/>
    </dgm:pt>
    <dgm:pt modelId="{7F13BE45-BAB6-A441-88CB-633BB4A8181F}" type="pres">
      <dgm:prSet presAssocID="{15CBFDB3-3488-A343-81C9-FEDDE14E9CA2}" presName="comp" presStyleCnt="0"/>
      <dgm:spPr/>
    </dgm:pt>
    <dgm:pt modelId="{1CF8B6FC-A766-794E-81A1-EAEC69899CB3}" type="pres">
      <dgm:prSet presAssocID="{15CBFDB3-3488-A343-81C9-FEDDE14E9CA2}" presName="box" presStyleLbl="node1" presStyleIdx="1" presStyleCnt="3"/>
      <dgm:spPr/>
      <dgm:t>
        <a:bodyPr/>
        <a:lstStyle/>
        <a:p>
          <a:endParaRPr lang="en-US"/>
        </a:p>
      </dgm:t>
    </dgm:pt>
    <dgm:pt modelId="{73A8651C-05BC-D644-87F7-A0DDD811A555}" type="pres">
      <dgm:prSet presAssocID="{15CBFDB3-3488-A343-81C9-FEDDE14E9CA2}"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DCE87545-613C-774C-AA4A-F353ACCEB54E}" type="pres">
      <dgm:prSet presAssocID="{15CBFDB3-3488-A343-81C9-FEDDE14E9CA2}" presName="text" presStyleLbl="node1" presStyleIdx="1" presStyleCnt="3">
        <dgm:presLayoutVars>
          <dgm:bulletEnabled val="1"/>
        </dgm:presLayoutVars>
      </dgm:prSet>
      <dgm:spPr/>
      <dgm:t>
        <a:bodyPr/>
        <a:lstStyle/>
        <a:p>
          <a:endParaRPr lang="en-US"/>
        </a:p>
      </dgm:t>
    </dgm:pt>
    <dgm:pt modelId="{E23E9DC7-B7AB-2847-938E-E333AA110E56}" type="pres">
      <dgm:prSet presAssocID="{C355D8C7-4F71-9140-9D66-688D3308E2E7}" presName="spacer" presStyleCnt="0"/>
      <dgm:spPr/>
    </dgm:pt>
    <dgm:pt modelId="{5560444C-6914-EB4B-8A3F-4B9BAB865E55}" type="pres">
      <dgm:prSet presAssocID="{A2B81CA9-C659-A84E-8BD9-12ED97AD9D54}" presName="comp" presStyleCnt="0"/>
      <dgm:spPr/>
    </dgm:pt>
    <dgm:pt modelId="{F26D57C5-8BB8-464D-B436-7D23D308D3C8}" type="pres">
      <dgm:prSet presAssocID="{A2B81CA9-C659-A84E-8BD9-12ED97AD9D54}" presName="box" presStyleLbl="node1" presStyleIdx="2" presStyleCnt="3"/>
      <dgm:spPr/>
      <dgm:t>
        <a:bodyPr/>
        <a:lstStyle/>
        <a:p>
          <a:endParaRPr lang="en-US"/>
        </a:p>
      </dgm:t>
    </dgm:pt>
    <dgm:pt modelId="{2DAB14CC-8243-2645-82AD-B65CCAD5DEA8}" type="pres">
      <dgm:prSet presAssocID="{A2B81CA9-C659-A84E-8BD9-12ED97AD9D5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dgm:spPr>
    </dgm:pt>
    <dgm:pt modelId="{DF463A07-24D2-0444-8C73-BCED4B0546BA}" type="pres">
      <dgm:prSet presAssocID="{A2B81CA9-C659-A84E-8BD9-12ED97AD9D54}" presName="text" presStyleLbl="node1" presStyleIdx="2" presStyleCnt="3">
        <dgm:presLayoutVars>
          <dgm:bulletEnabled val="1"/>
        </dgm:presLayoutVars>
      </dgm:prSet>
      <dgm:spPr/>
      <dgm:t>
        <a:bodyPr/>
        <a:lstStyle/>
        <a:p>
          <a:endParaRPr lang="en-US"/>
        </a:p>
      </dgm:t>
    </dgm:pt>
  </dgm:ptLst>
  <dgm:cxnLst>
    <dgm:cxn modelId="{F34C9F72-66C7-D04B-B8CF-2F3EFB611929}" srcId="{E4CEF7C6-B707-3945-B130-80C1CEDF3633}" destId="{A2B81CA9-C659-A84E-8BD9-12ED97AD9D54}" srcOrd="2" destOrd="0" parTransId="{5568449A-CC3F-6641-9BF8-B5800F12FE21}" sibTransId="{D9642516-BABD-434F-AF90-34634C3F9160}"/>
    <dgm:cxn modelId="{ACABCB79-7911-3D44-893C-BAB381C1993D}" type="presOf" srcId="{A2B81CA9-C659-A84E-8BD9-12ED97AD9D54}" destId="{DF463A07-24D2-0444-8C73-BCED4B0546BA}" srcOrd="1" destOrd="0" presId="urn:microsoft.com/office/officeart/2005/8/layout/vList4#1"/>
    <dgm:cxn modelId="{6325C8F1-0D8A-F54D-92CC-BAF5CD625CF9}" type="presOf" srcId="{E4CEF7C6-B707-3945-B130-80C1CEDF3633}" destId="{9534F2BB-7E77-ED47-A559-76E3D2995565}" srcOrd="0" destOrd="0" presId="urn:microsoft.com/office/officeart/2005/8/layout/vList4#1"/>
    <dgm:cxn modelId="{3B0D6781-F989-7640-B6B9-6C1238CE32AC}" srcId="{E4CEF7C6-B707-3945-B130-80C1CEDF3633}" destId="{15CBFDB3-3488-A343-81C9-FEDDE14E9CA2}" srcOrd="1" destOrd="0" parTransId="{222328AF-7674-4247-A793-5EB7D5D5749C}" sibTransId="{C355D8C7-4F71-9140-9D66-688D3308E2E7}"/>
    <dgm:cxn modelId="{C1FCE97E-5C72-0545-B2BB-C11B793144DB}" type="presOf" srcId="{A2B81CA9-C659-A84E-8BD9-12ED97AD9D54}" destId="{F26D57C5-8BB8-464D-B436-7D23D308D3C8}" srcOrd="0" destOrd="0" presId="urn:microsoft.com/office/officeart/2005/8/layout/vList4#1"/>
    <dgm:cxn modelId="{413B112E-84B0-014F-A77B-40E352416E99}" type="presOf" srcId="{B44071E7-537F-4242-A903-3069806572D7}" destId="{A24AA6AD-D847-BD4B-9ECA-B88666BDED08}" srcOrd="0" destOrd="0" presId="urn:microsoft.com/office/officeart/2005/8/layout/vList4#1"/>
    <dgm:cxn modelId="{2A4789B7-6466-5042-A24E-5B640D41A111}" type="presOf" srcId="{B44071E7-537F-4242-A903-3069806572D7}" destId="{22FA699A-FC9C-7D48-828A-5C650ED15152}" srcOrd="1" destOrd="0" presId="urn:microsoft.com/office/officeart/2005/8/layout/vList4#1"/>
    <dgm:cxn modelId="{A0F1C793-7D03-1D42-ADD8-19BFFD22E7A8}" type="presOf" srcId="{15CBFDB3-3488-A343-81C9-FEDDE14E9CA2}" destId="{DCE87545-613C-774C-AA4A-F353ACCEB54E}" srcOrd="1" destOrd="0" presId="urn:microsoft.com/office/officeart/2005/8/layout/vList4#1"/>
    <dgm:cxn modelId="{21B931DA-DA8A-0D46-8F6C-683ACFF0719E}" srcId="{E4CEF7C6-B707-3945-B130-80C1CEDF3633}" destId="{B44071E7-537F-4242-A903-3069806572D7}" srcOrd="0" destOrd="0" parTransId="{CB0AF03A-A9EE-754F-A7DF-7F9927973996}" sibTransId="{094D3C6A-E76B-544A-B420-3330B4667E89}"/>
    <dgm:cxn modelId="{BC422644-2F9C-1B4A-B59A-4D9BBDF6181B}" type="presOf" srcId="{15CBFDB3-3488-A343-81C9-FEDDE14E9CA2}" destId="{1CF8B6FC-A766-794E-81A1-EAEC69899CB3}" srcOrd="0" destOrd="0" presId="urn:microsoft.com/office/officeart/2005/8/layout/vList4#1"/>
    <dgm:cxn modelId="{6DC66AE8-BBF9-654A-9BEC-59AB91B7DC59}" type="presParOf" srcId="{9534F2BB-7E77-ED47-A559-76E3D2995565}" destId="{EA2B8BCB-E479-584D-A50F-E8B0841A3C89}" srcOrd="0" destOrd="0" presId="urn:microsoft.com/office/officeart/2005/8/layout/vList4#1"/>
    <dgm:cxn modelId="{4DBFD5BB-C43B-DC47-B06D-9F24B1E75315}" type="presParOf" srcId="{EA2B8BCB-E479-584D-A50F-E8B0841A3C89}" destId="{A24AA6AD-D847-BD4B-9ECA-B88666BDED08}" srcOrd="0" destOrd="0" presId="urn:microsoft.com/office/officeart/2005/8/layout/vList4#1"/>
    <dgm:cxn modelId="{3178A9C5-583E-DC4D-9D3D-E79DFB746A0F}" type="presParOf" srcId="{EA2B8BCB-E479-584D-A50F-E8B0841A3C89}" destId="{241A31C7-3E0E-094B-B6EA-C3ABC82A5F6B}" srcOrd="1" destOrd="0" presId="urn:microsoft.com/office/officeart/2005/8/layout/vList4#1"/>
    <dgm:cxn modelId="{125DCA07-88F8-7F4B-8904-41C1F944C5CB}" type="presParOf" srcId="{EA2B8BCB-E479-584D-A50F-E8B0841A3C89}" destId="{22FA699A-FC9C-7D48-828A-5C650ED15152}" srcOrd="2" destOrd="0" presId="urn:microsoft.com/office/officeart/2005/8/layout/vList4#1"/>
    <dgm:cxn modelId="{9B0B2AA3-6D8C-5D46-9AC1-1D367ED537C9}" type="presParOf" srcId="{9534F2BB-7E77-ED47-A559-76E3D2995565}" destId="{262A1E5A-C801-D340-993C-15985B2D2BDA}" srcOrd="1" destOrd="0" presId="urn:microsoft.com/office/officeart/2005/8/layout/vList4#1"/>
    <dgm:cxn modelId="{A4198B25-2E70-3B4D-ABD7-933584F865F5}" type="presParOf" srcId="{9534F2BB-7E77-ED47-A559-76E3D2995565}" destId="{7F13BE45-BAB6-A441-88CB-633BB4A8181F}" srcOrd="2" destOrd="0" presId="urn:microsoft.com/office/officeart/2005/8/layout/vList4#1"/>
    <dgm:cxn modelId="{0C8B88BC-725D-9745-8E3C-D92B6C0FA9A2}" type="presParOf" srcId="{7F13BE45-BAB6-A441-88CB-633BB4A8181F}" destId="{1CF8B6FC-A766-794E-81A1-EAEC69899CB3}" srcOrd="0" destOrd="0" presId="urn:microsoft.com/office/officeart/2005/8/layout/vList4#1"/>
    <dgm:cxn modelId="{0CF8BF6B-DAD2-5943-B509-F7C7AD9BF066}" type="presParOf" srcId="{7F13BE45-BAB6-A441-88CB-633BB4A8181F}" destId="{73A8651C-05BC-D644-87F7-A0DDD811A555}" srcOrd="1" destOrd="0" presId="urn:microsoft.com/office/officeart/2005/8/layout/vList4#1"/>
    <dgm:cxn modelId="{B15EF0EC-740B-7B4C-95DD-E8398B8685A8}" type="presParOf" srcId="{7F13BE45-BAB6-A441-88CB-633BB4A8181F}" destId="{DCE87545-613C-774C-AA4A-F353ACCEB54E}" srcOrd="2" destOrd="0" presId="urn:microsoft.com/office/officeart/2005/8/layout/vList4#1"/>
    <dgm:cxn modelId="{B7D28779-AAC1-674B-A913-41976969CE7B}" type="presParOf" srcId="{9534F2BB-7E77-ED47-A559-76E3D2995565}" destId="{E23E9DC7-B7AB-2847-938E-E333AA110E56}" srcOrd="3" destOrd="0" presId="urn:microsoft.com/office/officeart/2005/8/layout/vList4#1"/>
    <dgm:cxn modelId="{87E2EAF9-DBA3-FE4E-98C7-10B6ADEA0966}" type="presParOf" srcId="{9534F2BB-7E77-ED47-A559-76E3D2995565}" destId="{5560444C-6914-EB4B-8A3F-4B9BAB865E55}" srcOrd="4" destOrd="0" presId="urn:microsoft.com/office/officeart/2005/8/layout/vList4#1"/>
    <dgm:cxn modelId="{CCE9B088-01C8-AC48-9512-4A87C7FE59DB}" type="presParOf" srcId="{5560444C-6914-EB4B-8A3F-4B9BAB865E55}" destId="{F26D57C5-8BB8-464D-B436-7D23D308D3C8}" srcOrd="0" destOrd="0" presId="urn:microsoft.com/office/officeart/2005/8/layout/vList4#1"/>
    <dgm:cxn modelId="{639EAAD8-59E5-CF4A-B0D7-AF6D9B5915BD}" type="presParOf" srcId="{5560444C-6914-EB4B-8A3F-4B9BAB865E55}" destId="{2DAB14CC-8243-2645-82AD-B65CCAD5DEA8}" srcOrd="1" destOrd="0" presId="urn:microsoft.com/office/officeart/2005/8/layout/vList4#1"/>
    <dgm:cxn modelId="{8207B2BE-7FE1-3D4E-88BD-E71F3220C009}" type="presParOf" srcId="{5560444C-6914-EB4B-8A3F-4B9BAB865E55}" destId="{DF463A07-24D2-0444-8C73-BCED4B0546BA}"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55524409-AA6D-49FE-A0C8-CA282E6A6A91}" type="datetime1">
              <a:rPr lang="en-US"/>
              <a:pPr>
                <a:defRPr/>
              </a:pPr>
              <a:t>4/1/2014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33CCFEF-DA26-423D-BE49-67E67BA010ED}" type="slidenum">
              <a:rPr lang="en-US"/>
              <a:pPr>
                <a:defRPr/>
              </a:pPr>
              <a:t>‹#›</a:t>
            </a:fld>
            <a:endParaRPr lang="en-US"/>
          </a:p>
        </p:txBody>
      </p:sp>
    </p:spTree>
    <p:extLst>
      <p:ext uri="{BB962C8B-B14F-4D97-AF65-F5344CB8AC3E}">
        <p14:creationId xmlns:p14="http://schemas.microsoft.com/office/powerpoint/2010/main" val="45775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DDD60918-725D-44C2-AD5E-9DFE3E31F5F9}" type="datetime1">
              <a:rPr lang="en-US"/>
              <a:pPr>
                <a:defRPr/>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A8C316C-1847-4B6F-ABDB-A71BD91CBF9A}" type="slidenum">
              <a:rPr lang="en-US"/>
              <a:pPr>
                <a:defRPr/>
              </a:pPr>
              <a:t>‹#›</a:t>
            </a:fld>
            <a:endParaRPr lang="en-US"/>
          </a:p>
        </p:txBody>
      </p:sp>
    </p:spTree>
    <p:extLst>
      <p:ext uri="{BB962C8B-B14F-4D97-AF65-F5344CB8AC3E}">
        <p14:creationId xmlns:p14="http://schemas.microsoft.com/office/powerpoint/2010/main" val="22352275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Verdana" pitchFamily="34" charset="0"/>
                <a:ea typeface="+mn-ea"/>
                <a:cs typeface="Arial" pitchFamily="34" charset="0"/>
              </a:rPr>
              <a:t>I want to start out by talking about what matters to enterprises today.  Today more than ever, the world is driven by applications.</a:t>
            </a:r>
          </a:p>
          <a:p>
            <a:endParaRPr lang="en-US" sz="1100" dirty="0">
              <a:latin typeface="Verdana" pitchFamily="34" charset="0"/>
              <a:ea typeface="+mn-ea"/>
              <a:cs typeface="Arial" pitchFamily="34" charset="0"/>
            </a:endParaRPr>
          </a:p>
          <a:p>
            <a:r>
              <a:rPr lang="en-US" sz="1100" dirty="0">
                <a:latin typeface="Verdana" pitchFamily="34" charset="0"/>
                <a:ea typeface="+mn-ea"/>
                <a:cs typeface="Arial" pitchFamily="34" charset="0"/>
              </a:rPr>
              <a:t>This diagram represents a cycle of continuous value creation for enterprises; driven by the relationship between Apps, Data, and Analytics.</a:t>
            </a:r>
          </a:p>
          <a:p>
            <a:r>
              <a:rPr lang="en-US" sz="1100" dirty="0">
                <a:latin typeface="Verdana" pitchFamily="34" charset="0"/>
                <a:ea typeface="+mn-ea"/>
                <a:cs typeface="Arial" pitchFamily="34" charset="0"/>
              </a:rPr>
              <a:t> </a:t>
            </a:r>
          </a:p>
          <a:p>
            <a:r>
              <a:rPr lang="en-US" sz="1100" dirty="0">
                <a:latin typeface="Verdana" pitchFamily="34" charset="0"/>
                <a:ea typeface="+mn-ea"/>
                <a:cs typeface="Arial" pitchFamily="34" charset="0"/>
              </a:rPr>
              <a:t>Software Applications power businesses, and those applications generate data.</a:t>
            </a:r>
          </a:p>
          <a:p>
            <a:endParaRPr lang="en-US" sz="1100" dirty="0">
              <a:latin typeface="Verdana" pitchFamily="34" charset="0"/>
              <a:ea typeface="+mn-ea"/>
              <a:cs typeface="Arial" pitchFamily="34" charset="0"/>
            </a:endParaRPr>
          </a:p>
          <a:p>
            <a:r>
              <a:rPr lang="en-US" sz="1100" dirty="0">
                <a:latin typeface="Verdana" pitchFamily="34" charset="0"/>
                <a:ea typeface="+mn-ea"/>
                <a:cs typeface="Arial" pitchFamily="34" charset="0"/>
              </a:rPr>
              <a:t>Analytic insights from that data drive new app functionality, which in-turn generates new data. The faster you move around this value cycle, the faster you learn, take action, and win.</a:t>
            </a:r>
          </a:p>
          <a:p>
            <a:endParaRPr lang="en-US" dirty="0"/>
          </a:p>
        </p:txBody>
      </p:sp>
    </p:spTree>
    <p:extLst>
      <p:ext uri="{BB962C8B-B14F-4D97-AF65-F5344CB8AC3E}">
        <p14:creationId xmlns:p14="http://schemas.microsoft.com/office/powerpoint/2010/main" val="314661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this as a journey, that builds off your existing investments that you have already done in Server, App and Desktop </a:t>
            </a:r>
            <a:r>
              <a:rPr lang="en-US" baseline="0" dirty="0" err="1" smtClean="0"/>
              <a:t>Virtuzlation</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28CEE9-EA6B-461E-B579-6DBE4125767C}" type="slidenum">
              <a:rPr lang="en-US" smtClean="0"/>
              <a:t>11</a:t>
            </a:fld>
            <a:endParaRPr lang="en-US" dirty="0"/>
          </a:p>
        </p:txBody>
      </p:sp>
    </p:spTree>
    <p:extLst>
      <p:ext uri="{BB962C8B-B14F-4D97-AF65-F5344CB8AC3E}">
        <p14:creationId xmlns:p14="http://schemas.microsoft.com/office/powerpoint/2010/main" val="339294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3180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03915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3180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3180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31806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8970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r>
              <a:rPr lang="en-US" dirty="0">
                <a:latin typeface="Arial" charset="0"/>
                <a:ea typeface="ＭＳ Ｐゴシック" pitchFamily="34" charset="-128"/>
                <a:cs typeface="ＭＳ Ｐゴシック" charset="0"/>
              </a:rPr>
              <a:t>Let’s put this in context by looking at the core challenge facing most IT organizations. </a:t>
            </a:r>
          </a:p>
          <a:p>
            <a:endParaRPr lang="en-US" dirty="0">
              <a:latin typeface="Arial" charset="0"/>
              <a:ea typeface="ＭＳ Ｐゴシック" pitchFamily="34" charset="-128"/>
              <a:cs typeface="ＭＳ Ｐゴシック" charset="0"/>
            </a:endParaRPr>
          </a:p>
          <a:p>
            <a:r>
              <a:rPr lang="en-US" dirty="0">
                <a:latin typeface="Arial" charset="0"/>
                <a:ea typeface="ＭＳ Ｐゴシック" pitchFamily="34" charset="-128"/>
                <a:cs typeface="ＭＳ Ｐゴシック" charset="0"/>
              </a:rPr>
              <a:t>Available resources and IT budgets have continued to decline as the industry has transitioned from the mainframe, to the client server, and now to the mobile-cloud era. </a:t>
            </a:r>
          </a:p>
          <a:p>
            <a:endParaRPr lang="en-US" dirty="0">
              <a:latin typeface="Arial" charset="0"/>
              <a:ea typeface="ＭＳ Ｐゴシック" pitchFamily="34" charset="-128"/>
              <a:cs typeface="ＭＳ Ｐゴシック" charset="0"/>
            </a:endParaRPr>
          </a:p>
          <a:p>
            <a:r>
              <a:rPr lang="en-US" dirty="0">
                <a:latin typeface="Arial" charset="0"/>
                <a:ea typeface="ＭＳ Ｐゴシック" pitchFamily="34" charset="-128"/>
                <a:cs typeface="ＭＳ Ｐゴシック" charset="0"/>
              </a:rPr>
              <a:t>Over the last decade, VMware and the adoption of virtualization technology helped IT drive tremendous efficiencies that significantly improved IT’s ability to meet the expectations of the business. </a:t>
            </a:r>
          </a:p>
          <a:p>
            <a:endParaRPr lang="en-US" dirty="0">
              <a:latin typeface="Arial" charset="0"/>
              <a:ea typeface="ＭＳ Ｐゴシック" pitchFamily="34" charset="-128"/>
              <a:cs typeface="ＭＳ Ｐゴシック" charset="0"/>
            </a:endParaRPr>
          </a:p>
          <a:p>
            <a:r>
              <a:rPr lang="en-US" dirty="0">
                <a:latin typeface="Arial" charset="0"/>
                <a:ea typeface="ＭＳ Ｐゴシック" pitchFamily="34" charset="-128"/>
                <a:cs typeface="ＭＳ Ｐゴシック" charset="0"/>
              </a:rPr>
              <a:t>But now in the mobile-cloud era, IT is faced with both opportunities &amp; challenges presented by billions of new mobile consumers, and millions of new applications and services. The business expectations of IT have accelerated exponentially. </a:t>
            </a:r>
          </a:p>
          <a:p>
            <a:endParaRPr lang="en-US" dirty="0">
              <a:latin typeface="Arial" charset="0"/>
              <a:ea typeface="ＭＳ Ｐゴシック" pitchFamily="34" charset="-128"/>
              <a:cs typeface="ＭＳ Ｐゴシック" charset="0"/>
            </a:endParaRPr>
          </a:p>
          <a:p>
            <a:r>
              <a:rPr lang="en-US" dirty="0">
                <a:latin typeface="Arial" charset="0"/>
                <a:ea typeface="ＭＳ Ｐゴシック" pitchFamily="34" charset="-128"/>
                <a:cs typeface="ＭＳ Ｐゴシック" charset="0"/>
              </a:rPr>
              <a:t>Without a fundamental change in “how we do IT”  – no one can keep up.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pPr>
              <a:defRPr/>
            </a:pPr>
            <a:fld id="{30ED41AE-736E-48F5-8701-1355F6D9E97A}" type="slidenum">
              <a:rPr lang="en-US" smtClean="0">
                <a:solidFill>
                  <a:srgbClr val="717074"/>
                </a:solidFill>
                <a:latin typeface="Arial"/>
              </a:rPr>
              <a:pPr>
                <a:defRPr/>
              </a:pPr>
              <a:t>4</a:t>
            </a:fld>
            <a:endParaRPr lang="en-US">
              <a:solidFill>
                <a:srgbClr val="717074"/>
              </a:solidFill>
              <a:latin typeface="Arial"/>
            </a:endParaRPr>
          </a:p>
        </p:txBody>
      </p:sp>
    </p:spTree>
    <p:extLst>
      <p:ext uri="{BB962C8B-B14F-4D97-AF65-F5344CB8AC3E}">
        <p14:creationId xmlns:p14="http://schemas.microsoft.com/office/powerpoint/2010/main" val="288210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8513" y="685800"/>
            <a:ext cx="2778125" cy="2082800"/>
          </a:xfrm>
        </p:spPr>
      </p:sp>
      <p:sp>
        <p:nvSpPr>
          <p:cNvPr id="3" name="Notes Placeholder 2"/>
          <p:cNvSpPr>
            <a:spLocks noGrp="1"/>
          </p:cNvSpPr>
          <p:nvPr>
            <p:ph type="body" idx="1"/>
          </p:nvPr>
        </p:nvSpPr>
        <p:spPr/>
        <p:txBody>
          <a:bodyPr/>
          <a:lstStyle/>
          <a:p>
            <a:r>
              <a:rPr lang="en-US" dirty="0">
                <a:latin typeface="Arial" charset="0"/>
                <a:ea typeface="ＭＳ Ｐゴシック" pitchFamily="34" charset="-128"/>
                <a:cs typeface="ＭＳ Ｐゴシック" charset="0"/>
              </a:rPr>
              <a:t>We know that innovation is the key to enabling IT to deliver at the speed of business – and we know that liberating resources, and shifting them from maintenance to innovative projects is the only way to get there.  Some of our customers are already there.  These customers have realized dramatic increases in IT responsiveness, efficiency, and overall IT capacity that have allowed them to keep pace with business needs and deliver a fundamentally different kind of value to the business, to end customers, to employees, and ultimately to shareholders. </a:t>
            </a:r>
          </a:p>
          <a:p>
            <a:endParaRPr lang="en-US" dirty="0">
              <a:latin typeface="Arial" charset="0"/>
              <a:ea typeface="ＭＳ Ｐゴシック" pitchFamily="34" charset="-128"/>
              <a:cs typeface="ＭＳ Ｐゴシック" charset="0"/>
            </a:endParaRPr>
          </a:p>
          <a:p>
            <a:r>
              <a:rPr lang="en-US" dirty="0">
                <a:latin typeface="Arial" charset="0"/>
                <a:ea typeface="ＭＳ Ｐゴシック" pitchFamily="34" charset="-128"/>
                <a:cs typeface="ＭＳ Ｐゴシック" charset="0"/>
              </a:rPr>
              <a:t>Their businesses are changing because their IT is changing.</a:t>
            </a:r>
          </a:p>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pPr>
              <a:defRPr/>
            </a:pPr>
            <a:fld id="{30ED41AE-736E-48F5-8701-1355F6D9E97A}" type="slidenum">
              <a:rPr lang="en-US" smtClean="0"/>
              <a:pPr>
                <a:defRPr/>
              </a:pPr>
              <a:t>5</a:t>
            </a:fld>
            <a:endParaRPr lang="en-US"/>
          </a:p>
        </p:txBody>
      </p:sp>
    </p:spTree>
    <p:extLst>
      <p:ext uri="{BB962C8B-B14F-4D97-AF65-F5344CB8AC3E}">
        <p14:creationId xmlns:p14="http://schemas.microsoft.com/office/powerpoint/2010/main" val="187583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r>
              <a:rPr lang="en-US" dirty="0" smtClean="0">
                <a:cs typeface="+mn-cs"/>
              </a:rPr>
              <a:t>Legacy silos,</a:t>
            </a:r>
            <a:r>
              <a:rPr lang="en-US" baseline="0" dirty="0" smtClean="0">
                <a:cs typeface="+mn-cs"/>
              </a:rPr>
              <a:t> built around a hardware-centric approach,</a:t>
            </a:r>
            <a:r>
              <a:rPr lang="en-US" dirty="0" smtClean="0">
                <a:cs typeface="+mn-cs"/>
              </a:rPr>
              <a:t> drain IT resources</a:t>
            </a:r>
            <a:r>
              <a:rPr lang="en-US" baseline="0" dirty="0" smtClean="0">
                <a:cs typeface="+mn-cs"/>
              </a:rPr>
              <a:t> and prevent IT from serving the business at the speed of business.  These hardware-defined approaches have so significantly compromised IT’s ability to serve up applications to the business efficiently that </a:t>
            </a:r>
            <a:r>
              <a:rPr lang="en-US" dirty="0" smtClean="0">
                <a:cs typeface="+mn-cs"/>
              </a:rPr>
              <a:t>many businesses have opted to pursue options outside of their traditional IT organizations. Meanwhile, these organizations are stuck managing yesterday’s inefficient operational silos, and are unable to free up the resources necessary to invest in innovation that truly impacts strategic</a:t>
            </a:r>
            <a:r>
              <a:rPr lang="en-US" baseline="0" dirty="0" smtClean="0">
                <a:cs typeface="+mn-cs"/>
              </a:rPr>
              <a:t> value, and ultimately impact the bottom line</a:t>
            </a:r>
            <a:r>
              <a:rPr lang="en-US" dirty="0" smtClean="0">
                <a:cs typeface="+mn-cs"/>
              </a:rPr>
              <a:t>.  </a:t>
            </a:r>
          </a:p>
          <a:p>
            <a:endParaRPr lang="en-US" dirty="0" smtClean="0">
              <a:cs typeface="+mn-cs"/>
            </a:endParaRPr>
          </a:p>
          <a:p>
            <a:r>
              <a:rPr lang="en-US" dirty="0" smtClean="0">
                <a:cs typeface="+mn-cs"/>
              </a:rPr>
              <a:t>Our goal is to help customers break</a:t>
            </a:r>
            <a:r>
              <a:rPr lang="en-US" baseline="0" dirty="0" smtClean="0">
                <a:cs typeface="+mn-cs"/>
              </a:rPr>
              <a:t> </a:t>
            </a:r>
            <a:r>
              <a:rPr lang="en-US" dirty="0" smtClean="0">
                <a:cs typeface="+mn-cs"/>
              </a:rPr>
              <a:t>down legacy silos and provide a common computing platform for all applications, today and tomorrow, based on a highly automated software-defined data center architecture. This includes a common cloud management approach that embraces and provides transparent governance of infrastructure and software-as-a-service components, even those that are outside of traditional IT control.</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fld id="{9F4FBC3A-A12C-40F9-BB8D-BC30C7901396}" type="slidenum">
              <a:rPr lang="en-US" smtClean="0">
                <a:solidFill>
                  <a:srgbClr val="717074"/>
                </a:solidFill>
                <a:latin typeface="Arial"/>
              </a:rPr>
              <a:pPr/>
              <a:t>6</a:t>
            </a:fld>
            <a:endParaRPr lang="en-US">
              <a:solidFill>
                <a:srgbClr val="717074"/>
              </a:solidFill>
              <a:latin typeface="Arial"/>
            </a:endParaRPr>
          </a:p>
        </p:txBody>
      </p:sp>
    </p:spTree>
    <p:extLst>
      <p:ext uri="{BB962C8B-B14F-4D97-AF65-F5344CB8AC3E}">
        <p14:creationId xmlns:p14="http://schemas.microsoft.com/office/powerpoint/2010/main" val="147703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8513" y="685800"/>
            <a:ext cx="2778125" cy="2082800"/>
          </a:xfrm>
        </p:spPr>
      </p:sp>
      <p:sp>
        <p:nvSpPr>
          <p:cNvPr id="3" name="Notes Placeholder 2"/>
          <p:cNvSpPr>
            <a:spLocks noGrp="1"/>
          </p:cNvSpPr>
          <p:nvPr>
            <p:ph type="body" idx="1"/>
          </p:nvPr>
        </p:nvSpPr>
        <p:spPr/>
        <p:txBody>
          <a:bodyPr/>
          <a:lstStyle/>
          <a:p>
            <a:r>
              <a:rPr lang="en-US" dirty="0" smtClean="0"/>
              <a:t>Gartner estimates that only 30 percent of IT’s budgets today are going into new innovation. </a:t>
            </a:r>
          </a:p>
          <a:p>
            <a:endParaRPr lang="en-US" dirty="0" smtClean="0"/>
          </a:p>
          <a:p>
            <a:r>
              <a:rPr lang="en-US" dirty="0" smtClean="0"/>
              <a:t>And the reason is that apps are slow, device management consumes too much, provisioning is too slow, infrastructure is too brittle and heavy …all of these reasons</a:t>
            </a:r>
            <a:r>
              <a:rPr lang="en-US" baseline="0" dirty="0" smtClean="0"/>
              <a:t> bog IT down with the responsibility of maintaining the status quo, instead of innovating for the future</a:t>
            </a:r>
            <a:r>
              <a:rPr lang="en-US" dirty="0" smtClean="0"/>
              <a:t>. </a:t>
            </a:r>
          </a:p>
          <a:p>
            <a:endParaRPr lang="en-US" i="1" dirty="0" smtClean="0"/>
          </a:p>
          <a:p>
            <a:r>
              <a:rPr lang="en-US" i="1" dirty="0" smtClean="0"/>
              <a:t>&lt;click&gt;</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fld id="{9F4FBC3A-A12C-40F9-BB8D-BC30C7901396}" type="slidenum">
              <a:rPr lang="en-US" smtClean="0"/>
              <a:t>7</a:t>
            </a:fld>
            <a:endParaRPr lang="en-US"/>
          </a:p>
        </p:txBody>
      </p:sp>
    </p:spTree>
    <p:extLst>
      <p:ext uri="{BB962C8B-B14F-4D97-AF65-F5344CB8AC3E}">
        <p14:creationId xmlns:p14="http://schemas.microsoft.com/office/powerpoint/2010/main" val="166997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8513" y="685800"/>
            <a:ext cx="2778125" cy="2082800"/>
          </a:xfrm>
        </p:spPr>
      </p:sp>
      <p:sp>
        <p:nvSpPr>
          <p:cNvPr id="3" name="Notes Placeholder 2"/>
          <p:cNvSpPr>
            <a:spLocks noGrp="1"/>
          </p:cNvSpPr>
          <p:nvPr>
            <p:ph type="body" idx="1"/>
          </p:nvPr>
        </p:nvSpPr>
        <p:spPr/>
        <p:txBody>
          <a:bodyPr/>
          <a:lstStyle/>
          <a:p>
            <a:r>
              <a:rPr lang="en-US" dirty="0" smtClean="0"/>
              <a:t>But our goal is to move our customers to a 50/50</a:t>
            </a:r>
            <a:r>
              <a:rPr lang="en-US" baseline="0" dirty="0" smtClean="0"/>
              <a:t> model – 50% on maintenance and 50</a:t>
            </a:r>
            <a:r>
              <a:rPr lang="en-US" dirty="0" smtClean="0"/>
              <a:t>% on innovation.  At this</a:t>
            </a:r>
            <a:r>
              <a:rPr lang="en-US" baseline="0" dirty="0" smtClean="0"/>
              <a:t> point</a:t>
            </a:r>
            <a:r>
              <a:rPr lang="en-US" dirty="0" smtClean="0"/>
              <a:t>, IT goes from being a ball and chain to becoming a powerful tool where apps are self-service</a:t>
            </a:r>
            <a:r>
              <a:rPr lang="en-US" baseline="0" dirty="0" smtClean="0"/>
              <a:t> and </a:t>
            </a:r>
            <a:r>
              <a:rPr lang="en-US" dirty="0" smtClean="0"/>
              <a:t>rolled out at the speed of business; where IT becomes an asset to accelerate business opportunities for the future.</a:t>
            </a:r>
            <a:endParaRPr lang="en-US" dirty="0" smtClean="0">
              <a:cs typeface="+mn-cs"/>
            </a:endParaRPr>
          </a:p>
          <a:p>
            <a:endParaRPr lang="en-US" dirty="0" smtClean="0">
              <a:cs typeface="+mn-cs"/>
            </a:endParaRPr>
          </a:p>
          <a:p>
            <a:r>
              <a:rPr lang="en-US" dirty="0" smtClean="0">
                <a:cs typeface="+mn-cs"/>
              </a:rPr>
              <a:t>Through</a:t>
            </a:r>
            <a:r>
              <a:rPr lang="en-US" baseline="0" dirty="0" smtClean="0">
                <a:cs typeface="+mn-cs"/>
              </a:rPr>
              <a:t> </a:t>
            </a:r>
            <a:r>
              <a:rPr lang="en-US" dirty="0" smtClean="0">
                <a:cs typeface="+mn-cs"/>
              </a:rPr>
              <a:t>a recent benchmark study with our customers,</a:t>
            </a:r>
            <a:r>
              <a:rPr lang="en-US" baseline="0" dirty="0" smtClean="0">
                <a:cs typeface="+mn-cs"/>
              </a:rPr>
              <a:t> we know that roughly 1/3 of our customers have already shifted to this 50/50 investment model where they are freeing up resources to increase investments in innovation.  </a:t>
            </a:r>
          </a:p>
          <a:p>
            <a:endParaRPr lang="en-US" baseline="0" dirty="0" smtClean="0">
              <a:cs typeface="+mn-cs"/>
            </a:endParaRPr>
          </a:p>
          <a:p>
            <a:r>
              <a:rPr lang="en-US" dirty="0" smtClean="0">
                <a:cs typeface="+mn-cs"/>
              </a:rPr>
              <a:t>This</a:t>
            </a:r>
            <a:r>
              <a:rPr lang="en-US" baseline="0" dirty="0" smtClean="0">
                <a:cs typeface="+mn-cs"/>
              </a:rPr>
              <a:t> is our goal.  Our commitment to our customers.  </a:t>
            </a:r>
            <a:r>
              <a:rPr lang="en-US" dirty="0" smtClean="0">
                <a:cs typeface="+mn-cs"/>
              </a:rPr>
              <a:t>When our customers can devote 50% of their budgets to innovation</a:t>
            </a:r>
            <a:r>
              <a:rPr lang="en-US" baseline="0" dirty="0" smtClean="0">
                <a:cs typeface="+mn-cs"/>
              </a:rPr>
              <a:t> we will have progressed significantly in</a:t>
            </a:r>
            <a:r>
              <a:rPr lang="en-US" dirty="0" smtClean="0">
                <a:cs typeface="+mn-cs"/>
              </a:rPr>
              <a:t> transforming</a:t>
            </a:r>
            <a:r>
              <a:rPr lang="en-US" baseline="0" dirty="0" smtClean="0">
                <a:cs typeface="+mn-cs"/>
              </a:rPr>
              <a:t> </a:t>
            </a:r>
            <a:r>
              <a:rPr lang="en-US" dirty="0" smtClean="0">
                <a:cs typeface="+mn-cs"/>
              </a:rPr>
              <a:t>IT into an agile, high performing asset for the business.</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fld id="{9F4FBC3A-A12C-40F9-BB8D-BC30C7901396}" type="slidenum">
              <a:rPr lang="en-US" smtClean="0"/>
              <a:t>8</a:t>
            </a:fld>
            <a:endParaRPr lang="en-US"/>
          </a:p>
        </p:txBody>
      </p:sp>
    </p:spTree>
    <p:extLst>
      <p:ext uri="{BB962C8B-B14F-4D97-AF65-F5344CB8AC3E}">
        <p14:creationId xmlns:p14="http://schemas.microsoft.com/office/powerpoint/2010/main" val="2922956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S PGothic" pitchFamily="34" charset="-128"/>
                <a:cs typeface="+mn-cs"/>
              </a:rPr>
              <a:t>The cloud presents an entirely new set of value propositions for enterprise computing environments, offering myriad benefits including application scalability, improved economies of scale, reduced costs, resource efficiencies and more. Such benefits enable companies' vision of the truly dynamic data center and further a new level of agility and nimbleness that is unfathomable with the traditional silo computing model.</a:t>
            </a:r>
            <a:endParaRPr lang="en-US"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9</a:t>
            </a:fld>
            <a:endParaRPr lang="en-US"/>
          </a:p>
        </p:txBody>
      </p:sp>
    </p:spTree>
    <p:extLst>
      <p:ext uri="{BB962C8B-B14F-4D97-AF65-F5344CB8AC3E}">
        <p14:creationId xmlns:p14="http://schemas.microsoft.com/office/powerpoint/2010/main" val="3222490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1" defTabSz="905631">
              <a:spcBef>
                <a:spcPts val="1189"/>
              </a:spcBef>
              <a:defRPr/>
            </a:pPr>
            <a:r>
              <a:rPr lang="en-US" sz="1600" dirty="0"/>
              <a:t>No need to configure VMs, databases, </a:t>
            </a:r>
            <a:r>
              <a:rPr lang="en-US" sz="1600" dirty="0" err="1"/>
              <a:t>AppServers</a:t>
            </a:r>
            <a:r>
              <a:rPr lang="en-US" sz="1600" dirty="0"/>
              <a:t>, Load-balancers… </a:t>
            </a:r>
            <a:br>
              <a:rPr lang="en-US" sz="1600" dirty="0"/>
            </a:br>
            <a:endParaRPr lang="en-US" sz="1600" dirty="0"/>
          </a:p>
          <a:p>
            <a:pPr marL="448098" lvl="1" indent="-283010"/>
            <a:r>
              <a:rPr lang="en-US" sz="1600" dirty="0"/>
              <a:t>Developers can focus on development and not infrastructure plumbing </a:t>
            </a:r>
          </a:p>
          <a:p>
            <a:pPr marL="448098" lvl="1" indent="-283010"/>
            <a:r>
              <a:rPr lang="en-US" sz="1600" dirty="0"/>
              <a:t>Separate the concerns of </a:t>
            </a:r>
            <a:r>
              <a:rPr lang="en-US" sz="1600" dirty="0" err="1"/>
              <a:t>AppDev</a:t>
            </a:r>
            <a:r>
              <a:rPr lang="en-US" sz="1600" dirty="0"/>
              <a:t> and Operations</a:t>
            </a:r>
          </a:p>
          <a:p>
            <a:pPr marL="448098" lvl="1" indent="-283010"/>
            <a:r>
              <a:rPr lang="en-US" sz="1600" dirty="0"/>
              <a:t>Eliminate the bottleneck of provisioning and deployment processes </a:t>
            </a:r>
          </a:p>
          <a:p>
            <a:pPr marL="448098" lvl="1" indent="-283010"/>
            <a:r>
              <a:rPr lang="en-US" sz="1600" dirty="0"/>
              <a:t>Make full use of investments in the “Cloud”</a:t>
            </a:r>
          </a:p>
          <a:p>
            <a:endParaRPr lang="en-US" dirty="0"/>
          </a:p>
        </p:txBody>
      </p:sp>
      <p:sp>
        <p:nvSpPr>
          <p:cNvPr id="4" name="Slide Number Placeholder 3"/>
          <p:cNvSpPr>
            <a:spLocks noGrp="1"/>
          </p:cNvSpPr>
          <p:nvPr>
            <p:ph type="sldNum" sz="quarter" idx="10"/>
          </p:nvPr>
        </p:nvSpPr>
        <p:spPr>
          <a:xfrm>
            <a:off x="3884853" y="8685863"/>
            <a:ext cx="2971592" cy="456574"/>
          </a:xfrm>
          <a:prstGeom prst="rect">
            <a:avLst/>
          </a:prstGeom>
        </p:spPr>
        <p:txBody>
          <a:bodyPr lIns="89848" tIns="44924" rIns="89848" bIns="44924"/>
          <a:lstStyle/>
          <a:p>
            <a:pPr>
              <a:defRPr/>
            </a:pPr>
            <a:fld id="{30ED41AE-736E-48F5-8701-1355F6D9E97A}" type="slidenum">
              <a:rPr lang="en-US" smtClean="0"/>
              <a:pPr>
                <a:defRPr/>
              </a:pPr>
              <a:t>10</a:t>
            </a:fld>
            <a:endParaRPr lang="en-US" dirty="0"/>
          </a:p>
        </p:txBody>
      </p:sp>
    </p:spTree>
    <p:extLst>
      <p:ext uri="{BB962C8B-B14F-4D97-AF65-F5344CB8AC3E}">
        <p14:creationId xmlns:p14="http://schemas.microsoft.com/office/powerpoint/2010/main" val="1195167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1000" y="23241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57400" y="2667000"/>
            <a:ext cx="6629400" cy="1546225"/>
          </a:xfrm>
        </p:spPr>
        <p:txBody>
          <a:bodyPr/>
          <a:lstStyle>
            <a:lvl1pPr algn="l">
              <a:defRPr>
                <a:solidFill>
                  <a:srgbClr val="005195"/>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267200"/>
            <a:ext cx="6629400" cy="1066800"/>
          </a:xfrm>
        </p:spPr>
        <p:txBody>
          <a:bodyPr/>
          <a:lstStyle>
            <a:lvl1pPr marL="0" indent="0" algn="l">
              <a:buNone/>
              <a:defRPr>
                <a:solidFill>
                  <a:srgbClr val="6D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grpSp>
        <p:nvGrpSpPr>
          <p:cNvPr id="7" name="Group 6"/>
          <p:cNvGrpSpPr/>
          <p:nvPr userDrawn="1"/>
        </p:nvGrpSpPr>
        <p:grpSpPr>
          <a:xfrm>
            <a:off x="183087" y="3811049"/>
            <a:ext cx="1538825" cy="1432236"/>
            <a:chOff x="5075853" y="3477159"/>
            <a:chExt cx="3077649" cy="2864472"/>
          </a:xfrm>
        </p:grpSpPr>
        <p:pic>
          <p:nvPicPr>
            <p:cNvPr id="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231038" y="3477159"/>
              <a:ext cx="2922464" cy="28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userDrawn="1"/>
          </p:nvSpPr>
          <p:spPr>
            <a:xfrm>
              <a:off x="5075854" y="3511866"/>
              <a:ext cx="206913" cy="5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5231038" y="3564205"/>
              <a:ext cx="51729" cy="175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5075853" y="5363807"/>
              <a:ext cx="206913" cy="928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129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8" name="Slide Number Placeholder 7"/>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3173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9" name="Slide Number Placeholder 8"/>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70142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11" name="Slide Number Placeholder 10"/>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282175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7" name="Slide Number Placeholder 6"/>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7006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tabLst>
                <a:tab pos="4119563" algn="ctr"/>
              </a:tabLst>
            </a:pPr>
            <a:r>
              <a:rPr lang="en-US" dirty="0" smtClean="0">
                <a:cs typeface="Arial" pitchFamily="34" charset="0"/>
              </a:rPr>
              <a:t>March 30 – April 2, 2014	#OFADevWorkshop</a:t>
            </a:r>
          </a:p>
        </p:txBody>
      </p:sp>
      <p:sp>
        <p:nvSpPr>
          <p:cNvPr id="6" name="Slide Number Placeholder 5"/>
          <p:cNvSpPr>
            <a:spLocks noGrp="1"/>
          </p:cNvSpPr>
          <p:nvPr>
            <p:ph type="sldNum" sz="quarter" idx="11"/>
          </p:nvPr>
        </p:nvSpPr>
        <p:spPr/>
        <p:txBody>
          <a:bodyPr/>
          <a:lstStyle/>
          <a:p>
            <a:fld id="{62C27CB9-1700-439E-B0BF-EDD2C915F92E}" type="slidenum">
              <a:rPr lang="en-US" smtClean="0"/>
              <a:pPr/>
              <a:t>‹#›</a:t>
            </a:fld>
            <a:endParaRPr lang="en-US"/>
          </a:p>
        </p:txBody>
      </p:sp>
    </p:spTree>
    <p:extLst>
      <p:ext uri="{BB962C8B-B14F-4D97-AF65-F5344CB8AC3E}">
        <p14:creationId xmlns:p14="http://schemas.microsoft.com/office/powerpoint/2010/main" val="14941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60352" y="3928884"/>
            <a:ext cx="2281808" cy="212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589380"/>
            <a:ext cx="8229600" cy="1049323"/>
          </a:xfrm>
        </p:spPr>
        <p:txBody>
          <a:bodyPr/>
          <a:lstStyle>
            <a:lvl1pPr algn="ctr">
              <a:defRPr sz="3600">
                <a:solidFill>
                  <a:srgbClr val="005195"/>
                </a:solidFill>
                <a:latin typeface="Arial"/>
                <a:cs typeface="Arial"/>
              </a:defRPr>
            </a:lvl1pPr>
          </a:lstStyle>
          <a:p>
            <a:r>
              <a:rPr lang="en-US" dirty="0" smtClean="0"/>
              <a:t>Click to edit Master title style</a:t>
            </a:r>
            <a:endParaRPr lang="en-US" dirty="0"/>
          </a:p>
        </p:txBody>
      </p:sp>
      <p:grpSp>
        <p:nvGrpSpPr>
          <p:cNvPr id="12" name="Group 11"/>
          <p:cNvGrpSpPr/>
          <p:nvPr userDrawn="1"/>
        </p:nvGrpSpPr>
        <p:grpSpPr>
          <a:xfrm>
            <a:off x="5054894" y="4004545"/>
            <a:ext cx="2180000" cy="2029002"/>
            <a:chOff x="5075853" y="3477159"/>
            <a:chExt cx="3077649" cy="2864472"/>
          </a:xfrm>
        </p:grpSpPr>
        <p:pic>
          <p:nvPicPr>
            <p:cNvPr id="7"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231038" y="3477159"/>
              <a:ext cx="2922464" cy="28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userDrawn="1"/>
          </p:nvSpPr>
          <p:spPr>
            <a:xfrm>
              <a:off x="5075854" y="3511866"/>
              <a:ext cx="206913" cy="5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5231038" y="3564205"/>
              <a:ext cx="51729" cy="175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5075853" y="5363807"/>
              <a:ext cx="206913" cy="928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userDrawn="1"/>
        </p:nvSpPr>
        <p:spPr>
          <a:xfrm>
            <a:off x="3428653" y="6414571"/>
            <a:ext cx="2334998" cy="369332"/>
          </a:xfrm>
          <a:prstGeom prst="rect">
            <a:avLst/>
          </a:prstGeom>
          <a:noFill/>
        </p:spPr>
        <p:txBody>
          <a:bodyPr wrap="none" rtlCol="0">
            <a:spAutoFit/>
          </a:bodyPr>
          <a:lstStyle/>
          <a:p>
            <a:r>
              <a:rPr lang="en-US" b="1" dirty="0" smtClean="0">
                <a:solidFill>
                  <a:schemeClr val="bg1"/>
                </a:solidFill>
                <a:cs typeface="Arial" pitchFamily="34" charset="0"/>
              </a:rPr>
              <a:t>#OFADevWorkshop</a:t>
            </a:r>
            <a:endParaRPr lang="en-US" b="1" dirty="0" smtClean="0">
              <a:solidFill>
                <a:schemeClr val="bg1"/>
              </a:solidFill>
            </a:endParaRPr>
          </a:p>
        </p:txBody>
      </p:sp>
    </p:spTree>
    <p:extLst>
      <p:ext uri="{BB962C8B-B14F-4D97-AF65-F5344CB8AC3E}">
        <p14:creationId xmlns:p14="http://schemas.microsoft.com/office/powerpoint/2010/main" val="389751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66714" y="433918"/>
            <a:ext cx="8410575" cy="613833"/>
          </a:xfrm>
          <a:prstGeom prst="rect">
            <a:avLst/>
          </a:prstGeom>
          <a:noFill/>
        </p:spPr>
        <p:txBody>
          <a:bodyPr lIns="0" tIns="0" rIns="0" bIns="0" anchor="t" anchorCtr="0">
            <a:normAutofit/>
          </a:bodyPr>
          <a:lstStyle>
            <a:lvl1pPr>
              <a:lnSpc>
                <a:spcPct val="90000"/>
              </a:lnSpc>
              <a:defRPr sz="3200">
                <a:solidFill>
                  <a:schemeClr val="tx2"/>
                </a:solidFill>
                <a:latin typeface="Arial"/>
                <a:cs typeface="Arial"/>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5" y="1219200"/>
            <a:ext cx="8410575" cy="4724400"/>
          </a:xfrm>
          <a:prstGeom prst="rect">
            <a:avLst/>
          </a:prstGeom>
          <a:noFill/>
        </p:spPr>
        <p:txBody>
          <a:bodyPr lIns="0" tIns="0" rIns="0" bIns="0">
            <a:normAutofit/>
          </a:bodyPr>
          <a:lstStyle>
            <a:lvl1pPr>
              <a:spcBef>
                <a:spcPts val="1200"/>
              </a:spcBef>
              <a:buClr>
                <a:schemeClr val="accent1"/>
              </a:buClr>
              <a:buFont typeface="Wingdings" pitchFamily="2" charset="2"/>
              <a:buChar char=""/>
              <a:defRPr sz="2400">
                <a:solidFill>
                  <a:schemeClr val="tx1"/>
                </a:solidFill>
                <a:latin typeface="Arial"/>
                <a:cs typeface="Arial"/>
              </a:defRPr>
            </a:lvl1pPr>
            <a:lvl2pPr>
              <a:spcBef>
                <a:spcPts val="300"/>
              </a:spcBef>
              <a:buClr>
                <a:schemeClr val="accent1"/>
              </a:buClr>
              <a:buFont typeface="Verdana" pitchFamily="34" charset="0"/>
              <a:buChar char="–"/>
              <a:defRPr sz="2000">
                <a:solidFill>
                  <a:schemeClr val="tx1"/>
                </a:solidFill>
                <a:latin typeface="Arial"/>
                <a:cs typeface="Arial"/>
              </a:defRPr>
            </a:lvl2pPr>
            <a:lvl3pPr>
              <a:spcBef>
                <a:spcPts val="300"/>
              </a:spcBef>
              <a:buClr>
                <a:schemeClr val="accent1"/>
              </a:buClr>
              <a:buFont typeface="Verdana" pitchFamily="34" charset="0"/>
              <a:buChar char="▪"/>
              <a:defRPr sz="1600">
                <a:solidFill>
                  <a:schemeClr val="tx1"/>
                </a:solidFill>
                <a:latin typeface="Arial"/>
                <a:cs typeface="Arial"/>
              </a:defRPr>
            </a:lvl3pPr>
            <a:lvl4pPr marL="1658938" indent="-287338">
              <a:spcBef>
                <a:spcPts val="300"/>
              </a:spcBef>
              <a:buClr>
                <a:schemeClr val="accent1"/>
              </a:buClr>
              <a:buFont typeface="Verdana" pitchFamily="34" charset="0"/>
              <a:buChar char="—"/>
              <a:defRPr sz="1200">
                <a:solidFill>
                  <a:schemeClr val="tx1"/>
                </a:solidFill>
                <a:latin typeface="Arial"/>
                <a:cs typeface="Arial"/>
              </a:defRPr>
            </a:lvl4pPr>
            <a:lvl5pPr>
              <a:spcBef>
                <a:spcPts val="300"/>
              </a:spcBef>
              <a:buClr>
                <a:schemeClr val="accent1"/>
              </a:buClr>
              <a:buFont typeface="Verdana" pitchFamily="34" charset="0"/>
              <a:buChar char="»"/>
              <a:defRPr sz="110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46892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no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66714" y="433918"/>
            <a:ext cx="8410575" cy="613833"/>
          </a:xfrm>
          <a:prstGeom prst="rect">
            <a:avLst/>
          </a:prstGeom>
          <a:noFill/>
        </p:spPr>
        <p:txBody>
          <a:bodyPr lIns="0" tIns="0" rIns="0" bIns="0" anchor="t" anchorCtr="0"/>
          <a:lstStyle>
            <a:lvl1pPr>
              <a:lnSpc>
                <a:spcPct val="90000"/>
              </a:lnSpc>
              <a:defRPr sz="3200">
                <a:solidFill>
                  <a:schemeClr val="tx2"/>
                </a:solidFill>
                <a:latin typeface="Arial"/>
                <a:cs typeface="Arial"/>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5" y="1205653"/>
            <a:ext cx="8410575" cy="4737947"/>
          </a:xfrm>
          <a:prstGeom prst="rect">
            <a:avLst/>
          </a:prstGeom>
          <a:noFill/>
        </p:spPr>
        <p:txBody>
          <a:bodyPr lIns="0" tIns="0" rIns="0" bIns="0">
            <a:normAutofit/>
          </a:bodyPr>
          <a:lstStyle>
            <a:lvl1pPr>
              <a:spcBef>
                <a:spcPts val="1200"/>
              </a:spcBef>
              <a:buClr>
                <a:schemeClr val="accent1"/>
              </a:buClr>
              <a:buFont typeface="Wingdings" pitchFamily="2" charset="2"/>
              <a:buChar char=""/>
              <a:defRPr sz="2400">
                <a:solidFill>
                  <a:schemeClr val="tx1"/>
                </a:solidFill>
                <a:latin typeface="Arial"/>
                <a:cs typeface="Arial"/>
              </a:defRPr>
            </a:lvl1pPr>
            <a:lvl2pPr>
              <a:spcBef>
                <a:spcPts val="300"/>
              </a:spcBef>
              <a:buClr>
                <a:schemeClr val="accent1"/>
              </a:buClr>
              <a:buFont typeface="Verdana" pitchFamily="34" charset="0"/>
              <a:buChar char="–"/>
              <a:defRPr sz="2000">
                <a:solidFill>
                  <a:schemeClr val="tx1"/>
                </a:solidFill>
                <a:latin typeface="Arial"/>
                <a:cs typeface="Arial"/>
              </a:defRPr>
            </a:lvl2pPr>
            <a:lvl3pPr>
              <a:spcBef>
                <a:spcPts val="300"/>
              </a:spcBef>
              <a:buClr>
                <a:schemeClr val="accent1"/>
              </a:buClr>
              <a:buFont typeface="Verdana" pitchFamily="34" charset="0"/>
              <a:buChar char="▪"/>
              <a:defRPr sz="1600">
                <a:solidFill>
                  <a:schemeClr val="tx1"/>
                </a:solidFill>
                <a:latin typeface="Arial"/>
                <a:cs typeface="Arial"/>
              </a:defRPr>
            </a:lvl3pPr>
            <a:lvl4pPr marL="1658938" indent="-287338">
              <a:spcBef>
                <a:spcPts val="300"/>
              </a:spcBef>
              <a:buClr>
                <a:schemeClr val="accent1"/>
              </a:buClr>
              <a:buFont typeface="Verdana" pitchFamily="34" charset="0"/>
              <a:buChar char="—"/>
              <a:defRPr sz="1200">
                <a:solidFill>
                  <a:schemeClr val="tx1"/>
                </a:solidFill>
                <a:latin typeface="Arial"/>
                <a:cs typeface="Arial"/>
              </a:defRPr>
            </a:lvl4pPr>
            <a:lvl5pPr>
              <a:spcBef>
                <a:spcPts val="300"/>
              </a:spcBef>
              <a:buClr>
                <a:schemeClr val="accent1"/>
              </a:buClr>
              <a:buFont typeface="Verdana" pitchFamily="34" charset="0"/>
              <a:buChar char="»"/>
              <a:defRPr sz="1100">
                <a:solidFill>
                  <a:schemeClr val="tx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998564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1026" name="Picture 9" descr="ribbon_small_rgb.jp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0" y="1371600"/>
            <a:ext cx="9144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286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17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6" descr="OpenFabric_Alliance_Logo_ppt.jp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001000" y="2286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Footer Placeholder 1"/>
          <p:cNvSpPr>
            <a:spLocks noGrp="1"/>
          </p:cNvSpPr>
          <p:nvPr>
            <p:ph type="ftr" sz="quarter" idx="3"/>
          </p:nvPr>
        </p:nvSpPr>
        <p:spPr>
          <a:xfrm>
            <a:off x="442451" y="6492875"/>
            <a:ext cx="8273709" cy="212725"/>
          </a:xfrm>
          <a:prstGeom prst="rect">
            <a:avLst/>
          </a:prstGeom>
        </p:spPr>
        <p:txBody>
          <a:bodyPr vert="horz" lIns="91440" tIns="45720" rIns="91440" bIns="45720" rtlCol="0" anchor="ctr"/>
          <a:lstStyle>
            <a:lvl1pPr algn="l">
              <a:defRPr sz="1200">
                <a:solidFill>
                  <a:schemeClr val="bg1"/>
                </a:solidFill>
              </a:defRPr>
            </a:lvl1pPr>
          </a:lstStyle>
          <a:p>
            <a:pPr>
              <a:tabLst>
                <a:tab pos="4119563" algn="ctr"/>
              </a:tabLst>
            </a:pPr>
            <a:r>
              <a:rPr lang="en-US" dirty="0" smtClean="0">
                <a:cs typeface="Arial" pitchFamily="34" charset="0"/>
              </a:rPr>
              <a:t>March 30 – April 2, 2014	#OFADevWorkshop</a:t>
            </a:r>
          </a:p>
        </p:txBody>
      </p:sp>
      <p:sp>
        <p:nvSpPr>
          <p:cNvPr id="3" name="Slide Number Placeholder 2"/>
          <p:cNvSpPr>
            <a:spLocks noGrp="1"/>
          </p:cNvSpPr>
          <p:nvPr>
            <p:ph type="sldNum" sz="quarter" idx="4"/>
          </p:nvPr>
        </p:nvSpPr>
        <p:spPr>
          <a:xfrm>
            <a:off x="7659328" y="6492875"/>
            <a:ext cx="1086463" cy="212725"/>
          </a:xfrm>
          <a:prstGeom prst="rect">
            <a:avLst/>
          </a:prstGeom>
        </p:spPr>
        <p:txBody>
          <a:bodyPr vert="horz" lIns="91440" tIns="45720" rIns="91440" bIns="45720" rtlCol="0" anchor="ctr"/>
          <a:lstStyle>
            <a:lvl1pPr algn="r">
              <a:defRPr sz="1200">
                <a:solidFill>
                  <a:schemeClr val="bg1"/>
                </a:solidFill>
              </a:defRPr>
            </a:lvl1pPr>
          </a:lstStyle>
          <a:p>
            <a:fld id="{62C27CB9-1700-439E-B0BF-EDD2C915F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3" r:id="rId2"/>
    <p:sldLayoutId id="2147483714" r:id="rId3"/>
    <p:sldLayoutId id="2147483715" r:id="rId4"/>
    <p:sldLayoutId id="2147483716" r:id="rId5"/>
    <p:sldLayoutId id="2147483717" r:id="rId6"/>
    <p:sldLayoutId id="2147483721" r:id="rId7"/>
    <p:sldLayoutId id="2147483722" r:id="rId8"/>
    <p:sldLayoutId id="2147483723" r:id="rId9"/>
  </p:sldLayoutIdLst>
  <p:hf hdr="0" dt="0"/>
  <p:txStyles>
    <p:title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hyperlink" Target="http://www.analyticsworkbench.com"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latin typeface="Arial" pitchFamily="34" charset="0"/>
                <a:cs typeface="Arial" pitchFamily="34" charset="0"/>
              </a:rPr>
              <a:t>The future of </a:t>
            </a:r>
            <a:r>
              <a:rPr lang="en-US" dirty="0">
                <a:latin typeface="Arial" pitchFamily="34" charset="0"/>
                <a:cs typeface="Arial" pitchFamily="34" charset="0"/>
              </a:rPr>
              <a:t>U</a:t>
            </a:r>
            <a:r>
              <a:rPr lang="en-US" dirty="0" smtClean="0">
                <a:latin typeface="Arial" pitchFamily="34" charset="0"/>
                <a:cs typeface="Arial" pitchFamily="34" charset="0"/>
              </a:rPr>
              <a:t>nstructured Data Workloads</a:t>
            </a:r>
          </a:p>
        </p:txBody>
      </p:sp>
      <p:sp>
        <p:nvSpPr>
          <p:cNvPr id="3075" name="Subtitle 2"/>
          <p:cNvSpPr>
            <a:spLocks noGrp="1"/>
          </p:cNvSpPr>
          <p:nvPr>
            <p:ph type="subTitle" idx="1"/>
          </p:nvPr>
        </p:nvSpPr>
        <p:spPr>
          <a:xfrm>
            <a:off x="2057400" y="4631184"/>
            <a:ext cx="6629400" cy="686540"/>
          </a:xfrm>
        </p:spPr>
        <p:txBody>
          <a:bodyPr>
            <a:normAutofit fontScale="70000" lnSpcReduction="20000"/>
          </a:bodyPr>
          <a:lstStyle/>
          <a:p>
            <a:pPr eaLnBrk="1" hangingPunct="1"/>
            <a:r>
              <a:rPr lang="en-US" dirty="0">
                <a:latin typeface="Arial" pitchFamily="34" charset="0"/>
                <a:cs typeface="Arial" pitchFamily="34" charset="0"/>
              </a:rPr>
              <a:t>#</a:t>
            </a:r>
            <a:r>
              <a:rPr lang="en-US" dirty="0" err="1" smtClean="0">
                <a:latin typeface="Arial" pitchFamily="34" charset="0"/>
                <a:cs typeface="Arial" pitchFamily="34" charset="0"/>
              </a:rPr>
              <a:t>OFADevWorkshop</a:t>
            </a: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Tasneem Maistry Pivotal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rgbClr val="008881"/>
                </a:solidFill>
              </a:rPr>
              <a:t>The Need for an Application Centric Layer </a:t>
            </a:r>
            <a:endParaRPr lang="en-US" sz="2800" dirty="0">
              <a:solidFill>
                <a:srgbClr val="008881"/>
              </a:solidFill>
            </a:endParaRPr>
          </a:p>
        </p:txBody>
      </p:sp>
      <p:graphicFrame>
        <p:nvGraphicFramePr>
          <p:cNvPr id="6" name="Diagram 5"/>
          <p:cNvGraphicFramePr/>
          <p:nvPr>
            <p:extLst>
              <p:ext uri="{D42A27DB-BD31-4B8C-83A1-F6EECF244321}">
                <p14:modId xmlns:p14="http://schemas.microsoft.com/office/powerpoint/2010/main" val="1708369647"/>
              </p:ext>
            </p:extLst>
          </p:nvPr>
        </p:nvGraphicFramePr>
        <p:xfrm>
          <a:off x="6557216" y="2074579"/>
          <a:ext cx="22733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
          <p:cNvSpPr txBox="1">
            <a:spLocks/>
          </p:cNvSpPr>
          <p:nvPr/>
        </p:nvSpPr>
        <p:spPr bwMode="gray">
          <a:xfrm>
            <a:off x="366715" y="1432984"/>
            <a:ext cx="8410575" cy="4510616"/>
          </a:xfrm>
          <a:prstGeom prst="rect">
            <a:avLst/>
          </a:prstGeom>
          <a:noFill/>
        </p:spPr>
        <p:txBody>
          <a:bodyPr lIns="0" tIns="0" rIns="0" bIns="0">
            <a:noAutofit/>
          </a:bodyPr>
          <a:lstStyle>
            <a:lvl1pPr marL="228600" indent="-228600" algn="l" defTabSz="914400" rtl="0" eaLnBrk="1" latinLnBrk="0" hangingPunct="1">
              <a:spcBef>
                <a:spcPts val="1200"/>
              </a:spcBef>
              <a:buClr>
                <a:srgbClr val="ADC339"/>
              </a:buClr>
              <a:buFont typeface="Wingdings" pitchFamily="2" charset="2"/>
              <a:buChar char=""/>
              <a:defRPr sz="2400" kern="1200">
                <a:solidFill>
                  <a:schemeClr val="bg2"/>
                </a:solidFill>
                <a:latin typeface="Arial"/>
                <a:ea typeface="+mn-ea"/>
                <a:cs typeface="Arial"/>
              </a:defRPr>
            </a:lvl1pPr>
            <a:lvl2pPr marL="742950" indent="-285750" algn="l" defTabSz="914400" rtl="0" eaLnBrk="1" latinLnBrk="0" hangingPunct="1">
              <a:spcBef>
                <a:spcPts val="300"/>
              </a:spcBef>
              <a:buClr>
                <a:srgbClr val="ADC339"/>
              </a:buClr>
              <a:buFont typeface="Verdana" pitchFamily="34" charset="0"/>
              <a:buChar char="–"/>
              <a:defRPr sz="2000" kern="1200">
                <a:solidFill>
                  <a:schemeClr val="bg2"/>
                </a:solidFill>
                <a:latin typeface="Arial"/>
                <a:ea typeface="+mn-ea"/>
                <a:cs typeface="Arial"/>
              </a:defRPr>
            </a:lvl2pPr>
            <a:lvl3pPr marL="1143000" indent="-228600" algn="l" defTabSz="914400" rtl="0" eaLnBrk="1" latinLnBrk="0" hangingPunct="1">
              <a:spcBef>
                <a:spcPts val="300"/>
              </a:spcBef>
              <a:buClr>
                <a:srgbClr val="ADC339"/>
              </a:buClr>
              <a:buFont typeface="Verdana" pitchFamily="34" charset="0"/>
              <a:buChar char="▪"/>
              <a:defRPr sz="1600" kern="1200">
                <a:solidFill>
                  <a:schemeClr val="bg2"/>
                </a:solidFill>
                <a:latin typeface="Arial"/>
                <a:ea typeface="+mn-ea"/>
                <a:cs typeface="Arial"/>
              </a:defRPr>
            </a:lvl3pPr>
            <a:lvl4pPr marL="1658938" indent="-287338" algn="l" defTabSz="914400" rtl="0" eaLnBrk="1" latinLnBrk="0" hangingPunct="1">
              <a:spcBef>
                <a:spcPts val="300"/>
              </a:spcBef>
              <a:buClr>
                <a:srgbClr val="ADC339"/>
              </a:buClr>
              <a:buFont typeface="Verdana" pitchFamily="34" charset="0"/>
              <a:buChar char="—"/>
              <a:defRPr sz="1200" kern="1200">
                <a:solidFill>
                  <a:schemeClr val="bg2"/>
                </a:solidFill>
                <a:latin typeface="Arial"/>
                <a:ea typeface="+mn-ea"/>
                <a:cs typeface="Arial"/>
              </a:defRPr>
            </a:lvl4pPr>
            <a:lvl5pPr marL="2057400" indent="-228600" algn="l" defTabSz="914400" rtl="0" eaLnBrk="1" latinLnBrk="0" hangingPunct="1">
              <a:spcBef>
                <a:spcPts val="300"/>
              </a:spcBef>
              <a:buClr>
                <a:srgbClr val="ADC339"/>
              </a:buClr>
              <a:buFont typeface="Verdana" pitchFamily="34" charset="0"/>
              <a:buChar char="»"/>
              <a:defRPr sz="1100" kern="1200">
                <a:solidFill>
                  <a:schemeClr val="bg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1"/>
                </a:solidFill>
              </a:rPr>
              <a:t> </a:t>
            </a:r>
          </a:p>
          <a:p>
            <a:pPr>
              <a:buFont typeface="Wingdings" charset="2"/>
              <a:buChar char="ü"/>
            </a:pPr>
            <a:r>
              <a:rPr lang="en-US" dirty="0" smtClean="0">
                <a:solidFill>
                  <a:schemeClr val="tx1"/>
                </a:solidFill>
              </a:rPr>
              <a:t>Developers </a:t>
            </a:r>
            <a:r>
              <a:rPr lang="en-US" dirty="0">
                <a:solidFill>
                  <a:schemeClr val="tx1"/>
                </a:solidFill>
              </a:rPr>
              <a:t>can focus on development and </a:t>
            </a:r>
            <a:r>
              <a:rPr lang="en-US" dirty="0" smtClean="0">
                <a:solidFill>
                  <a:schemeClr val="tx1"/>
                </a:solidFill>
              </a:rPr>
              <a:t/>
            </a:r>
            <a:br>
              <a:rPr lang="en-US" dirty="0" smtClean="0">
                <a:solidFill>
                  <a:schemeClr val="tx1"/>
                </a:solidFill>
              </a:rPr>
            </a:br>
            <a:r>
              <a:rPr lang="en-US" dirty="0" smtClean="0">
                <a:solidFill>
                  <a:schemeClr val="tx1"/>
                </a:solidFill>
              </a:rPr>
              <a:t>not </a:t>
            </a:r>
            <a:r>
              <a:rPr lang="en-US" dirty="0">
                <a:solidFill>
                  <a:schemeClr val="tx1"/>
                </a:solidFill>
              </a:rPr>
              <a:t>infrastructure plumbing </a:t>
            </a:r>
          </a:p>
          <a:p>
            <a:pPr>
              <a:buFont typeface="Wingdings" charset="2"/>
              <a:buChar char="ü"/>
            </a:pPr>
            <a:r>
              <a:rPr lang="en-US" dirty="0" smtClean="0">
                <a:solidFill>
                  <a:schemeClr val="tx1"/>
                </a:solidFill>
              </a:rPr>
              <a:t> Separate </a:t>
            </a:r>
            <a:r>
              <a:rPr lang="en-US" dirty="0">
                <a:solidFill>
                  <a:schemeClr val="tx1"/>
                </a:solidFill>
              </a:rPr>
              <a:t>the concerns of </a:t>
            </a:r>
            <a:r>
              <a:rPr lang="en-US" dirty="0" err="1">
                <a:solidFill>
                  <a:schemeClr val="tx1"/>
                </a:solidFill>
              </a:rPr>
              <a:t>AppDev</a:t>
            </a:r>
            <a:r>
              <a:rPr lang="en-US" dirty="0">
                <a:solidFill>
                  <a:schemeClr val="tx1"/>
                </a:solidFill>
              </a:rPr>
              <a:t> and </a:t>
            </a:r>
            <a:r>
              <a:rPr lang="en-US" dirty="0" smtClean="0">
                <a:solidFill>
                  <a:schemeClr val="tx1"/>
                </a:solidFill>
              </a:rPr>
              <a:t/>
            </a:r>
            <a:br>
              <a:rPr lang="en-US" dirty="0" smtClean="0">
                <a:solidFill>
                  <a:schemeClr val="tx1"/>
                </a:solidFill>
              </a:rPr>
            </a:br>
            <a:r>
              <a:rPr lang="en-US" dirty="0" smtClean="0">
                <a:solidFill>
                  <a:schemeClr val="tx1"/>
                </a:solidFill>
              </a:rPr>
              <a:t>Operations</a:t>
            </a:r>
            <a:endParaRPr lang="en-US" dirty="0">
              <a:solidFill>
                <a:schemeClr val="tx1"/>
              </a:solidFill>
            </a:endParaRPr>
          </a:p>
          <a:p>
            <a:pPr>
              <a:buFont typeface="Wingdings" charset="2"/>
              <a:buChar char="ü"/>
            </a:pPr>
            <a:r>
              <a:rPr lang="en-US" dirty="0" smtClean="0">
                <a:solidFill>
                  <a:schemeClr val="tx1"/>
                </a:solidFill>
              </a:rPr>
              <a:t> Eliminate </a:t>
            </a:r>
            <a:r>
              <a:rPr lang="en-US" dirty="0">
                <a:solidFill>
                  <a:schemeClr val="tx1"/>
                </a:solidFill>
              </a:rPr>
              <a:t>the bottleneck of provisioning </a:t>
            </a:r>
            <a:r>
              <a:rPr lang="en-US" dirty="0" smtClean="0">
                <a:solidFill>
                  <a:schemeClr val="tx1"/>
                </a:solidFill>
              </a:rPr>
              <a:t/>
            </a:r>
            <a:br>
              <a:rPr lang="en-US" dirty="0" smtClean="0">
                <a:solidFill>
                  <a:schemeClr val="tx1"/>
                </a:solidFill>
              </a:rPr>
            </a:br>
            <a:r>
              <a:rPr lang="en-US" dirty="0" smtClean="0">
                <a:solidFill>
                  <a:schemeClr val="tx1"/>
                </a:solidFill>
              </a:rPr>
              <a:t>and </a:t>
            </a:r>
            <a:r>
              <a:rPr lang="en-US" dirty="0">
                <a:solidFill>
                  <a:schemeClr val="tx1"/>
                </a:solidFill>
              </a:rPr>
              <a:t>deployment processes </a:t>
            </a:r>
            <a:endParaRPr lang="en-US" dirty="0" smtClean="0">
              <a:solidFill>
                <a:schemeClr val="tx1"/>
              </a:solidFill>
            </a:endParaRPr>
          </a:p>
          <a:p>
            <a:pPr>
              <a:buFont typeface="Wingdings" charset="2"/>
              <a:buChar char="ü"/>
            </a:pPr>
            <a:endParaRPr lang="en-US" dirty="0" smtClean="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0356347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qU5dfZX_N0Y/TrBjXgjdrKI/AAAAAAAAAuk/E4ffKK58Fgs/s1600/arro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174841" flipV="1">
            <a:off x="1569158" y="921284"/>
            <a:ext cx="7314111" cy="51865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1247523" y="2292868"/>
            <a:ext cx="0" cy="3371335"/>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247523" y="5664200"/>
            <a:ext cx="6096000" cy="0"/>
          </a:xfrm>
          <a:prstGeom prst="line">
            <a:avLst/>
          </a:prstGeom>
          <a:noFill/>
          <a:ln w="9525" cap="flat" cmpd="sng" algn="ctr">
            <a:solidFill>
              <a:schemeClr val="tx1"/>
            </a:solidFill>
            <a:prstDash val="solid"/>
            <a:round/>
            <a:headEnd type="none" w="med" len="med"/>
            <a:tailEnd type="none" w="med" len="med"/>
          </a:ln>
          <a:effectLst/>
        </p:spPr>
      </p:cxnSp>
      <p:sp>
        <p:nvSpPr>
          <p:cNvPr id="7" name="Rounded Rectangle 6"/>
          <p:cNvSpPr/>
          <p:nvPr/>
        </p:nvSpPr>
        <p:spPr bwMode="auto">
          <a:xfrm>
            <a:off x="1331648" y="5010576"/>
            <a:ext cx="838200" cy="609600"/>
          </a:xfrm>
          <a:prstGeom prst="roundRect">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Storage, Compute, Network</a:t>
            </a:r>
          </a:p>
        </p:txBody>
      </p:sp>
      <p:sp>
        <p:nvSpPr>
          <p:cNvPr id="8" name="Rounded Rectangle 7"/>
          <p:cNvSpPr/>
          <p:nvPr/>
        </p:nvSpPr>
        <p:spPr bwMode="auto">
          <a:xfrm>
            <a:off x="2236584" y="4756576"/>
            <a:ext cx="914400" cy="863600"/>
          </a:xfrm>
          <a:prstGeom prst="roundRect">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rtlCol="0" anchor="ctr"/>
          <a:lstStyle/>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Server Virtualization</a:t>
            </a:r>
          </a:p>
        </p:txBody>
      </p:sp>
      <p:sp>
        <p:nvSpPr>
          <p:cNvPr id="9" name="Rounded Rectangle 8"/>
          <p:cNvSpPr/>
          <p:nvPr/>
        </p:nvSpPr>
        <p:spPr bwMode="auto">
          <a:xfrm>
            <a:off x="4257759" y="3816688"/>
            <a:ext cx="990600" cy="1803488"/>
          </a:xfrm>
          <a:prstGeom prst="roundRect">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
            </a:r>
            <a:br>
              <a:rPr lang="en-US" sz="900" dirty="0">
                <a:solidFill>
                  <a:srgbClr val="FFFFFF"/>
                </a:solidFill>
                <a:latin typeface="Arial" pitchFamily="34" charset="0"/>
                <a:cs typeface="Arial" pitchFamily="34" charset="0"/>
              </a:rPr>
            </a:br>
            <a:r>
              <a:rPr lang="en-US" sz="900" dirty="0">
                <a:solidFill>
                  <a:srgbClr val="FFFFFF"/>
                </a:solidFill>
                <a:latin typeface="Arial" pitchFamily="34" charset="0"/>
                <a:cs typeface="Arial" pitchFamily="34" charset="0"/>
              </a:rPr>
              <a:t/>
            </a:r>
            <a:br>
              <a:rPr lang="en-US" sz="900" dirty="0">
                <a:solidFill>
                  <a:srgbClr val="FFFFFF"/>
                </a:solidFill>
                <a:latin typeface="Arial" pitchFamily="34" charset="0"/>
                <a:cs typeface="Arial" pitchFamily="34" charset="0"/>
              </a:rPr>
            </a:br>
            <a:r>
              <a:rPr lang="en-US" sz="900" dirty="0">
                <a:solidFill>
                  <a:srgbClr val="FFFFFF"/>
                </a:solidFill>
                <a:latin typeface="Arial" pitchFamily="34" charset="0"/>
                <a:cs typeface="Arial" pitchFamily="34" charset="0"/>
              </a:rPr>
              <a:t>Cloud Orchestration</a:t>
            </a:r>
            <a:br>
              <a:rPr lang="en-US" sz="900" dirty="0">
                <a:solidFill>
                  <a:srgbClr val="FFFFFF"/>
                </a:solidFill>
                <a:latin typeface="Arial" pitchFamily="34" charset="0"/>
                <a:cs typeface="Arial" pitchFamily="34" charset="0"/>
              </a:rPr>
            </a:br>
            <a:endParaRPr lang="en-US" sz="900" dirty="0">
              <a:solidFill>
                <a:srgbClr val="FFFFFF"/>
              </a:solidFill>
              <a:latin typeface="Arial" pitchFamily="34" charset="0"/>
              <a:cs typeface="Arial" pitchFamily="34" charset="0"/>
            </a:endParaRPr>
          </a:p>
          <a:p>
            <a:pPr algn="ctr" defTabSz="914172" eaLnBrk="0" fontAlgn="base" hangingPunct="0">
              <a:spcBef>
                <a:spcPct val="0"/>
              </a:spcBef>
              <a:spcAft>
                <a:spcPct val="0"/>
              </a:spcAft>
            </a:pPr>
            <a:r>
              <a:rPr lang="en-US" sz="900" dirty="0" smtClean="0">
                <a:solidFill>
                  <a:srgbClr val="FFFFFF"/>
                </a:solidFill>
                <a:latin typeface="Arial" pitchFamily="34" charset="0"/>
                <a:cs typeface="Arial" pitchFamily="34" charset="0"/>
              </a:rPr>
              <a:t>Private </a:t>
            </a:r>
            <a:r>
              <a:rPr lang="en-US" sz="900" dirty="0">
                <a:solidFill>
                  <a:srgbClr val="FFFFFF"/>
                </a:solidFill>
                <a:latin typeface="Arial" pitchFamily="34" charset="0"/>
                <a:cs typeface="Arial" pitchFamily="34" charset="0"/>
              </a:rPr>
              <a:t>&amp; </a:t>
            </a:r>
            <a:r>
              <a:rPr lang="en-US" sz="900" dirty="0" smtClean="0">
                <a:solidFill>
                  <a:srgbClr val="FFFFFF"/>
                </a:solidFill>
                <a:latin typeface="Arial" pitchFamily="34" charset="0"/>
                <a:cs typeface="Arial" pitchFamily="34" charset="0"/>
              </a:rPr>
              <a:t>Public IaaS </a:t>
            </a:r>
            <a:endParaRPr lang="en-US" sz="900" dirty="0">
              <a:solidFill>
                <a:srgbClr val="FFFFFF"/>
              </a:solidFill>
              <a:latin typeface="Arial" pitchFamily="34" charset="0"/>
              <a:cs typeface="Arial" pitchFamily="34" charset="0"/>
            </a:endParaRPr>
          </a:p>
          <a:p>
            <a:pPr algn="ctr" defTabSz="914172" eaLnBrk="0" fontAlgn="base" hangingPunct="0">
              <a:spcBef>
                <a:spcPct val="0"/>
              </a:spcBef>
              <a:spcAft>
                <a:spcPct val="0"/>
              </a:spcAft>
            </a:pPr>
            <a:endParaRPr lang="en-US" sz="900" dirty="0">
              <a:solidFill>
                <a:srgbClr val="FFFFFF"/>
              </a:solidFill>
              <a:latin typeface="Arial" pitchFamily="34" charset="0"/>
              <a:cs typeface="Arial" pitchFamily="34" charset="0"/>
            </a:endParaRPr>
          </a:p>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
            </a:r>
            <a:br>
              <a:rPr lang="en-US" sz="900" dirty="0">
                <a:solidFill>
                  <a:srgbClr val="FFFFFF"/>
                </a:solidFill>
                <a:latin typeface="Arial" pitchFamily="34" charset="0"/>
                <a:cs typeface="Arial" pitchFamily="34" charset="0"/>
              </a:rPr>
            </a:br>
            <a:endParaRPr lang="en-US" sz="900" dirty="0">
              <a:solidFill>
                <a:srgbClr val="FFFFFF"/>
              </a:solidFill>
              <a:latin typeface="Arial" pitchFamily="34" charset="0"/>
              <a:cs typeface="Arial" pitchFamily="34" charset="0"/>
            </a:endParaRPr>
          </a:p>
        </p:txBody>
      </p:sp>
      <p:sp>
        <p:nvSpPr>
          <p:cNvPr id="10" name="Rounded Rectangle 9"/>
          <p:cNvSpPr/>
          <p:nvPr/>
        </p:nvSpPr>
        <p:spPr bwMode="auto">
          <a:xfrm>
            <a:off x="5307888" y="2978576"/>
            <a:ext cx="990600" cy="2641600"/>
          </a:xfrm>
          <a:prstGeom prst="roundRect">
            <a:avLst/>
          </a:prstGeom>
          <a:solidFill>
            <a:schemeClr val="accent3"/>
          </a:solidFill>
          <a:ln>
            <a:solidFill>
              <a:schemeClr val="accent3">
                <a:lumMod val="75000"/>
              </a:schemeClr>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lIns="91416" tIns="45708" rIns="91416" bIns="45708" rtlCol="0" anchor="ctr"/>
          <a:lstStyle/>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Multi-Service Broker</a:t>
            </a:r>
            <a:br>
              <a:rPr lang="en-US" sz="900" dirty="0">
                <a:solidFill>
                  <a:srgbClr val="FFFFFF"/>
                </a:solidFill>
                <a:latin typeface="Arial" pitchFamily="34" charset="0"/>
                <a:cs typeface="Arial" pitchFamily="34" charset="0"/>
              </a:rPr>
            </a:br>
            <a:r>
              <a:rPr lang="en-US" sz="900" dirty="0">
                <a:solidFill>
                  <a:srgbClr val="FFFFFF"/>
                </a:solidFill>
                <a:latin typeface="Arial" pitchFamily="34" charset="0"/>
                <a:cs typeface="Arial" pitchFamily="34" charset="0"/>
              </a:rPr>
              <a:t> </a:t>
            </a:r>
          </a:p>
          <a:p>
            <a:pPr algn="ctr" defTabSz="914172" eaLnBrk="0" fontAlgn="base" hangingPunct="0">
              <a:spcBef>
                <a:spcPct val="0"/>
              </a:spcBef>
              <a:spcAft>
                <a:spcPct val="0"/>
              </a:spcAft>
            </a:pPr>
            <a:r>
              <a:rPr lang="en-US" sz="900" dirty="0" smtClean="0">
                <a:solidFill>
                  <a:srgbClr val="FFFFFF"/>
                </a:solidFill>
                <a:latin typeface="Arial" pitchFamily="34" charset="0"/>
                <a:cs typeface="Arial" pitchFamily="34" charset="0"/>
              </a:rPr>
              <a:t>IaaS</a:t>
            </a:r>
          </a:p>
          <a:p>
            <a:pPr algn="ctr" defTabSz="914172" eaLnBrk="0" fontAlgn="base" hangingPunct="0">
              <a:spcBef>
                <a:spcPct val="0"/>
              </a:spcBef>
              <a:spcAft>
                <a:spcPct val="0"/>
              </a:spcAft>
            </a:pPr>
            <a:r>
              <a:rPr lang="en-US" sz="900" dirty="0" err="1" smtClean="0">
                <a:solidFill>
                  <a:srgbClr val="FFFFFF"/>
                </a:solidFill>
                <a:latin typeface="Arial" pitchFamily="34" charset="0"/>
                <a:cs typeface="Arial" pitchFamily="34" charset="0"/>
              </a:rPr>
              <a:t>DaaS</a:t>
            </a:r>
            <a:r>
              <a:rPr lang="en-US" sz="900" dirty="0">
                <a:solidFill>
                  <a:srgbClr val="FFFFFF"/>
                </a:solidFill>
                <a:latin typeface="Arial" pitchFamily="34" charset="0"/>
                <a:cs typeface="Arial" pitchFamily="34" charset="0"/>
              </a:rPr>
              <a:t/>
            </a:r>
            <a:br>
              <a:rPr lang="en-US" sz="900" dirty="0">
                <a:solidFill>
                  <a:srgbClr val="FFFFFF"/>
                </a:solidFill>
                <a:latin typeface="Arial" pitchFamily="34" charset="0"/>
                <a:cs typeface="Arial" pitchFamily="34" charset="0"/>
              </a:rPr>
            </a:br>
            <a:r>
              <a:rPr lang="en-US" sz="900" dirty="0" err="1" smtClean="0">
                <a:solidFill>
                  <a:srgbClr val="FFFFFF"/>
                </a:solidFill>
                <a:latin typeface="Arial" pitchFamily="34" charset="0"/>
                <a:cs typeface="Arial" pitchFamily="34" charset="0"/>
              </a:rPr>
              <a:t>SaaS</a:t>
            </a:r>
            <a:endParaRPr lang="en-US" sz="900" dirty="0">
              <a:solidFill>
                <a:srgbClr val="FFFFFF"/>
              </a:solidFill>
              <a:latin typeface="Arial" pitchFamily="34" charset="0"/>
              <a:cs typeface="Arial" pitchFamily="34" charset="0"/>
            </a:endParaRPr>
          </a:p>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PaaS</a:t>
            </a:r>
          </a:p>
          <a:p>
            <a:pPr algn="ctr" defTabSz="914172" eaLnBrk="0" fontAlgn="base" hangingPunct="0">
              <a:spcBef>
                <a:spcPct val="0"/>
              </a:spcBef>
              <a:spcAft>
                <a:spcPct val="0"/>
              </a:spcAft>
            </a:pPr>
            <a:r>
              <a:rPr lang="en-US" sz="900" dirty="0" err="1" smtClean="0">
                <a:solidFill>
                  <a:srgbClr val="FFFFFF"/>
                </a:solidFill>
                <a:latin typeface="Arial" pitchFamily="34" charset="0"/>
                <a:cs typeface="Arial" pitchFamily="34" charset="0"/>
              </a:rPr>
              <a:t>STaaS</a:t>
            </a:r>
            <a:endParaRPr lang="en-US" sz="900" dirty="0">
              <a:solidFill>
                <a:srgbClr val="FFFFFF"/>
              </a:solidFill>
              <a:latin typeface="Arial" pitchFamily="34" charset="0"/>
              <a:cs typeface="Arial" pitchFamily="34" charset="0"/>
            </a:endParaRPr>
          </a:p>
        </p:txBody>
      </p:sp>
      <p:sp>
        <p:nvSpPr>
          <p:cNvPr id="11" name="Rounded Rectangle 10"/>
          <p:cNvSpPr/>
          <p:nvPr/>
        </p:nvSpPr>
        <p:spPr bwMode="auto">
          <a:xfrm>
            <a:off x="6369809" y="2400300"/>
            <a:ext cx="990600" cy="3219880"/>
          </a:xfrm>
          <a:prstGeom prst="roundRect">
            <a:avLst/>
          </a:prstGeom>
          <a:solidFill>
            <a:schemeClr val="accent2"/>
          </a:solidFill>
          <a:ln>
            <a:solidFill>
              <a:schemeClr val="accent2">
                <a:lumMod val="7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rtlCol="0" anchor="ctr"/>
          <a:lstStyle/>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ITaaS</a:t>
            </a:r>
            <a:br>
              <a:rPr lang="en-US" sz="900" dirty="0">
                <a:solidFill>
                  <a:srgbClr val="FFFFFF"/>
                </a:solidFill>
                <a:latin typeface="Arial" pitchFamily="34" charset="0"/>
                <a:cs typeface="Arial" pitchFamily="34" charset="0"/>
              </a:rPr>
            </a:br>
            <a:r>
              <a:rPr lang="en-US" sz="900" dirty="0">
                <a:solidFill>
                  <a:srgbClr val="FFFFFF"/>
                </a:solidFill>
                <a:latin typeface="Arial" pitchFamily="34" charset="0"/>
                <a:cs typeface="Arial" pitchFamily="34" charset="0"/>
              </a:rPr>
              <a:t/>
            </a:r>
            <a:br>
              <a:rPr lang="en-US" sz="900" dirty="0">
                <a:solidFill>
                  <a:srgbClr val="FFFFFF"/>
                </a:solidFill>
                <a:latin typeface="Arial" pitchFamily="34" charset="0"/>
                <a:cs typeface="Arial" pitchFamily="34" charset="0"/>
              </a:rPr>
            </a:br>
            <a:r>
              <a:rPr lang="en-US" sz="900" dirty="0">
                <a:solidFill>
                  <a:srgbClr val="FFFFFF"/>
                </a:solidFill>
                <a:latin typeface="Arial" pitchFamily="34" charset="0"/>
                <a:cs typeface="Arial" pitchFamily="34" charset="0"/>
              </a:rPr>
              <a:t>Infrastructure</a:t>
            </a:r>
          </a:p>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Apps</a:t>
            </a:r>
          </a:p>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Workloads</a:t>
            </a:r>
          </a:p>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Services</a:t>
            </a:r>
          </a:p>
        </p:txBody>
      </p:sp>
      <p:sp>
        <p:nvSpPr>
          <p:cNvPr id="12" name="Right Arrow 11"/>
          <p:cNvSpPr/>
          <p:nvPr/>
        </p:nvSpPr>
        <p:spPr bwMode="auto">
          <a:xfrm>
            <a:off x="1107823" y="5735321"/>
            <a:ext cx="6235700" cy="237067"/>
          </a:xfrm>
          <a:custGeom>
            <a:avLst/>
            <a:gdLst>
              <a:gd name="connsiteX0" fmla="*/ 0 w 6096000"/>
              <a:gd name="connsiteY0" fmla="*/ 76200 h 304800"/>
              <a:gd name="connsiteX1" fmla="*/ 5943600 w 6096000"/>
              <a:gd name="connsiteY1" fmla="*/ 76200 h 304800"/>
              <a:gd name="connsiteX2" fmla="*/ 5943600 w 6096000"/>
              <a:gd name="connsiteY2" fmla="*/ 0 h 304800"/>
              <a:gd name="connsiteX3" fmla="*/ 6096000 w 6096000"/>
              <a:gd name="connsiteY3" fmla="*/ 152400 h 304800"/>
              <a:gd name="connsiteX4" fmla="*/ 5943600 w 6096000"/>
              <a:gd name="connsiteY4" fmla="*/ 304800 h 304800"/>
              <a:gd name="connsiteX5" fmla="*/ 5943600 w 6096000"/>
              <a:gd name="connsiteY5" fmla="*/ 228600 h 304800"/>
              <a:gd name="connsiteX6" fmla="*/ 0 w 6096000"/>
              <a:gd name="connsiteY6" fmla="*/ 228600 h 304800"/>
              <a:gd name="connsiteX7" fmla="*/ 0 w 6096000"/>
              <a:gd name="connsiteY7" fmla="*/ 76200 h 304800"/>
              <a:gd name="connsiteX0" fmla="*/ 0 w 6096000"/>
              <a:gd name="connsiteY0" fmla="*/ 76200 h 304800"/>
              <a:gd name="connsiteX1" fmla="*/ 5556250 w 6096000"/>
              <a:gd name="connsiteY1" fmla="*/ 82550 h 304800"/>
              <a:gd name="connsiteX2" fmla="*/ 5943600 w 6096000"/>
              <a:gd name="connsiteY2" fmla="*/ 0 h 304800"/>
              <a:gd name="connsiteX3" fmla="*/ 6096000 w 6096000"/>
              <a:gd name="connsiteY3" fmla="*/ 152400 h 304800"/>
              <a:gd name="connsiteX4" fmla="*/ 5943600 w 6096000"/>
              <a:gd name="connsiteY4" fmla="*/ 304800 h 304800"/>
              <a:gd name="connsiteX5" fmla="*/ 5943600 w 6096000"/>
              <a:gd name="connsiteY5" fmla="*/ 228600 h 304800"/>
              <a:gd name="connsiteX6" fmla="*/ 0 w 6096000"/>
              <a:gd name="connsiteY6" fmla="*/ 228600 h 304800"/>
              <a:gd name="connsiteX7" fmla="*/ 0 w 6096000"/>
              <a:gd name="connsiteY7" fmla="*/ 76200 h 304800"/>
              <a:gd name="connsiteX0" fmla="*/ 0 w 6096000"/>
              <a:gd name="connsiteY0" fmla="*/ 12700 h 241300"/>
              <a:gd name="connsiteX1" fmla="*/ 5556250 w 6096000"/>
              <a:gd name="connsiteY1" fmla="*/ 19050 h 241300"/>
              <a:gd name="connsiteX2" fmla="*/ 5949950 w 6096000"/>
              <a:gd name="connsiteY2" fmla="*/ 0 h 241300"/>
              <a:gd name="connsiteX3" fmla="*/ 6096000 w 6096000"/>
              <a:gd name="connsiteY3" fmla="*/ 88900 h 241300"/>
              <a:gd name="connsiteX4" fmla="*/ 5943600 w 6096000"/>
              <a:gd name="connsiteY4" fmla="*/ 241300 h 241300"/>
              <a:gd name="connsiteX5" fmla="*/ 5943600 w 6096000"/>
              <a:gd name="connsiteY5" fmla="*/ 165100 h 241300"/>
              <a:gd name="connsiteX6" fmla="*/ 0 w 6096000"/>
              <a:gd name="connsiteY6" fmla="*/ 165100 h 241300"/>
              <a:gd name="connsiteX7" fmla="*/ 0 w 6096000"/>
              <a:gd name="connsiteY7" fmla="*/ 12700 h 241300"/>
              <a:gd name="connsiteX0" fmla="*/ 0 w 6096000"/>
              <a:gd name="connsiteY0" fmla="*/ 12700 h 241300"/>
              <a:gd name="connsiteX1" fmla="*/ 5556250 w 6096000"/>
              <a:gd name="connsiteY1" fmla="*/ 19050 h 241300"/>
              <a:gd name="connsiteX2" fmla="*/ 5949950 w 6096000"/>
              <a:gd name="connsiteY2" fmla="*/ 0 h 241300"/>
              <a:gd name="connsiteX3" fmla="*/ 6096000 w 6096000"/>
              <a:gd name="connsiteY3" fmla="*/ 88900 h 241300"/>
              <a:gd name="connsiteX4" fmla="*/ 5943600 w 6096000"/>
              <a:gd name="connsiteY4" fmla="*/ 241300 h 241300"/>
              <a:gd name="connsiteX5" fmla="*/ 5524500 w 6096000"/>
              <a:gd name="connsiteY5" fmla="*/ 190500 h 241300"/>
              <a:gd name="connsiteX6" fmla="*/ 0 w 6096000"/>
              <a:gd name="connsiteY6" fmla="*/ 165100 h 241300"/>
              <a:gd name="connsiteX7" fmla="*/ 0 w 6096000"/>
              <a:gd name="connsiteY7" fmla="*/ 12700 h 241300"/>
              <a:gd name="connsiteX0" fmla="*/ 0 w 6096000"/>
              <a:gd name="connsiteY0" fmla="*/ 12700 h 190500"/>
              <a:gd name="connsiteX1" fmla="*/ 5556250 w 6096000"/>
              <a:gd name="connsiteY1" fmla="*/ 19050 h 190500"/>
              <a:gd name="connsiteX2" fmla="*/ 5949950 w 6096000"/>
              <a:gd name="connsiteY2" fmla="*/ 0 h 190500"/>
              <a:gd name="connsiteX3" fmla="*/ 6096000 w 6096000"/>
              <a:gd name="connsiteY3" fmla="*/ 88900 h 190500"/>
              <a:gd name="connsiteX4" fmla="*/ 5943600 w 6096000"/>
              <a:gd name="connsiteY4" fmla="*/ 184150 h 190500"/>
              <a:gd name="connsiteX5" fmla="*/ 5524500 w 6096000"/>
              <a:gd name="connsiteY5" fmla="*/ 190500 h 190500"/>
              <a:gd name="connsiteX6" fmla="*/ 0 w 6096000"/>
              <a:gd name="connsiteY6" fmla="*/ 165100 h 190500"/>
              <a:gd name="connsiteX7" fmla="*/ 0 w 6096000"/>
              <a:gd name="connsiteY7" fmla="*/ 12700 h 190500"/>
              <a:gd name="connsiteX0" fmla="*/ 0 w 6096000"/>
              <a:gd name="connsiteY0" fmla="*/ 0 h 177800"/>
              <a:gd name="connsiteX1" fmla="*/ 5556250 w 6096000"/>
              <a:gd name="connsiteY1" fmla="*/ 6350 h 177800"/>
              <a:gd name="connsiteX2" fmla="*/ 5949950 w 6096000"/>
              <a:gd name="connsiteY2" fmla="*/ 0 h 177800"/>
              <a:gd name="connsiteX3" fmla="*/ 6096000 w 6096000"/>
              <a:gd name="connsiteY3" fmla="*/ 76200 h 177800"/>
              <a:gd name="connsiteX4" fmla="*/ 5943600 w 6096000"/>
              <a:gd name="connsiteY4" fmla="*/ 171450 h 177800"/>
              <a:gd name="connsiteX5" fmla="*/ 5524500 w 6096000"/>
              <a:gd name="connsiteY5" fmla="*/ 177800 h 177800"/>
              <a:gd name="connsiteX6" fmla="*/ 0 w 6096000"/>
              <a:gd name="connsiteY6" fmla="*/ 152400 h 177800"/>
              <a:gd name="connsiteX7" fmla="*/ 0 w 6096000"/>
              <a:gd name="connsiteY7"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177800">
                <a:moveTo>
                  <a:pt x="0" y="0"/>
                </a:moveTo>
                <a:lnTo>
                  <a:pt x="5556250" y="6350"/>
                </a:lnTo>
                <a:lnTo>
                  <a:pt x="5949950" y="0"/>
                </a:lnTo>
                <a:lnTo>
                  <a:pt x="6096000" y="76200"/>
                </a:lnTo>
                <a:lnTo>
                  <a:pt x="5943600" y="171450"/>
                </a:lnTo>
                <a:lnTo>
                  <a:pt x="5524500" y="177800"/>
                </a:lnTo>
                <a:lnTo>
                  <a:pt x="0" y="152400"/>
                </a:lnTo>
                <a:lnTo>
                  <a:pt x="0" y="0"/>
                </a:lnTo>
                <a:close/>
              </a:path>
            </a:pathLst>
          </a:custGeom>
          <a:solidFill>
            <a:schemeClr val="bg1">
              <a:lumMod val="95000"/>
            </a:schemeClr>
          </a:solidFill>
          <a:ln w="9525" algn="ctr">
            <a:noFill/>
            <a:miter lim="800000"/>
            <a:headEnd/>
            <a:tailEnd/>
          </a:ln>
          <a:effectLst/>
          <a:extLst/>
        </p:spPr>
        <p:txBody>
          <a:bodyPr lIns="91416" tIns="45708" rIns="91416" bIns="45708" rtlCol="0" anchor="ctr"/>
          <a:lstStyle/>
          <a:p>
            <a:pPr algn="ctr" defTabSz="914172" eaLnBrk="0" fontAlgn="base" hangingPunct="0">
              <a:spcBef>
                <a:spcPct val="0"/>
              </a:spcBef>
              <a:spcAft>
                <a:spcPct val="0"/>
              </a:spcAft>
            </a:pPr>
            <a:r>
              <a:rPr lang="en-US" dirty="0">
                <a:solidFill>
                  <a:schemeClr val="tx1">
                    <a:lumMod val="75000"/>
                  </a:schemeClr>
                </a:solidFill>
                <a:latin typeface="Arial" pitchFamily="34" charset="0"/>
                <a:cs typeface="Arial" pitchFamily="34" charset="0"/>
              </a:rPr>
              <a:t>Business Impact</a:t>
            </a:r>
          </a:p>
        </p:txBody>
      </p:sp>
      <p:sp>
        <p:nvSpPr>
          <p:cNvPr id="13" name="Right Arrow 11"/>
          <p:cNvSpPr/>
          <p:nvPr/>
        </p:nvSpPr>
        <p:spPr bwMode="auto">
          <a:xfrm rot="16200000">
            <a:off x="-1116272" y="3633801"/>
            <a:ext cx="4448201" cy="177801"/>
          </a:xfrm>
          <a:custGeom>
            <a:avLst/>
            <a:gdLst>
              <a:gd name="connsiteX0" fmla="*/ 0 w 6096000"/>
              <a:gd name="connsiteY0" fmla="*/ 76200 h 304800"/>
              <a:gd name="connsiteX1" fmla="*/ 5943600 w 6096000"/>
              <a:gd name="connsiteY1" fmla="*/ 76200 h 304800"/>
              <a:gd name="connsiteX2" fmla="*/ 5943600 w 6096000"/>
              <a:gd name="connsiteY2" fmla="*/ 0 h 304800"/>
              <a:gd name="connsiteX3" fmla="*/ 6096000 w 6096000"/>
              <a:gd name="connsiteY3" fmla="*/ 152400 h 304800"/>
              <a:gd name="connsiteX4" fmla="*/ 5943600 w 6096000"/>
              <a:gd name="connsiteY4" fmla="*/ 304800 h 304800"/>
              <a:gd name="connsiteX5" fmla="*/ 5943600 w 6096000"/>
              <a:gd name="connsiteY5" fmla="*/ 228600 h 304800"/>
              <a:gd name="connsiteX6" fmla="*/ 0 w 6096000"/>
              <a:gd name="connsiteY6" fmla="*/ 228600 h 304800"/>
              <a:gd name="connsiteX7" fmla="*/ 0 w 6096000"/>
              <a:gd name="connsiteY7" fmla="*/ 76200 h 304800"/>
              <a:gd name="connsiteX0" fmla="*/ 0 w 6096000"/>
              <a:gd name="connsiteY0" fmla="*/ 76200 h 304800"/>
              <a:gd name="connsiteX1" fmla="*/ 5556250 w 6096000"/>
              <a:gd name="connsiteY1" fmla="*/ 82550 h 304800"/>
              <a:gd name="connsiteX2" fmla="*/ 5943600 w 6096000"/>
              <a:gd name="connsiteY2" fmla="*/ 0 h 304800"/>
              <a:gd name="connsiteX3" fmla="*/ 6096000 w 6096000"/>
              <a:gd name="connsiteY3" fmla="*/ 152400 h 304800"/>
              <a:gd name="connsiteX4" fmla="*/ 5943600 w 6096000"/>
              <a:gd name="connsiteY4" fmla="*/ 304800 h 304800"/>
              <a:gd name="connsiteX5" fmla="*/ 5943600 w 6096000"/>
              <a:gd name="connsiteY5" fmla="*/ 228600 h 304800"/>
              <a:gd name="connsiteX6" fmla="*/ 0 w 6096000"/>
              <a:gd name="connsiteY6" fmla="*/ 228600 h 304800"/>
              <a:gd name="connsiteX7" fmla="*/ 0 w 6096000"/>
              <a:gd name="connsiteY7" fmla="*/ 76200 h 304800"/>
              <a:gd name="connsiteX0" fmla="*/ 0 w 6096000"/>
              <a:gd name="connsiteY0" fmla="*/ 12700 h 241300"/>
              <a:gd name="connsiteX1" fmla="*/ 5556250 w 6096000"/>
              <a:gd name="connsiteY1" fmla="*/ 19050 h 241300"/>
              <a:gd name="connsiteX2" fmla="*/ 5949950 w 6096000"/>
              <a:gd name="connsiteY2" fmla="*/ 0 h 241300"/>
              <a:gd name="connsiteX3" fmla="*/ 6096000 w 6096000"/>
              <a:gd name="connsiteY3" fmla="*/ 88900 h 241300"/>
              <a:gd name="connsiteX4" fmla="*/ 5943600 w 6096000"/>
              <a:gd name="connsiteY4" fmla="*/ 241300 h 241300"/>
              <a:gd name="connsiteX5" fmla="*/ 5943600 w 6096000"/>
              <a:gd name="connsiteY5" fmla="*/ 165100 h 241300"/>
              <a:gd name="connsiteX6" fmla="*/ 0 w 6096000"/>
              <a:gd name="connsiteY6" fmla="*/ 165100 h 241300"/>
              <a:gd name="connsiteX7" fmla="*/ 0 w 6096000"/>
              <a:gd name="connsiteY7" fmla="*/ 12700 h 241300"/>
              <a:gd name="connsiteX0" fmla="*/ 0 w 6096000"/>
              <a:gd name="connsiteY0" fmla="*/ 12700 h 241300"/>
              <a:gd name="connsiteX1" fmla="*/ 5556250 w 6096000"/>
              <a:gd name="connsiteY1" fmla="*/ 19050 h 241300"/>
              <a:gd name="connsiteX2" fmla="*/ 5949950 w 6096000"/>
              <a:gd name="connsiteY2" fmla="*/ 0 h 241300"/>
              <a:gd name="connsiteX3" fmla="*/ 6096000 w 6096000"/>
              <a:gd name="connsiteY3" fmla="*/ 88900 h 241300"/>
              <a:gd name="connsiteX4" fmla="*/ 5943600 w 6096000"/>
              <a:gd name="connsiteY4" fmla="*/ 241300 h 241300"/>
              <a:gd name="connsiteX5" fmla="*/ 5524500 w 6096000"/>
              <a:gd name="connsiteY5" fmla="*/ 190500 h 241300"/>
              <a:gd name="connsiteX6" fmla="*/ 0 w 6096000"/>
              <a:gd name="connsiteY6" fmla="*/ 165100 h 241300"/>
              <a:gd name="connsiteX7" fmla="*/ 0 w 6096000"/>
              <a:gd name="connsiteY7" fmla="*/ 12700 h 241300"/>
              <a:gd name="connsiteX0" fmla="*/ 0 w 6096000"/>
              <a:gd name="connsiteY0" fmla="*/ 12700 h 190500"/>
              <a:gd name="connsiteX1" fmla="*/ 5556250 w 6096000"/>
              <a:gd name="connsiteY1" fmla="*/ 19050 h 190500"/>
              <a:gd name="connsiteX2" fmla="*/ 5949950 w 6096000"/>
              <a:gd name="connsiteY2" fmla="*/ 0 h 190500"/>
              <a:gd name="connsiteX3" fmla="*/ 6096000 w 6096000"/>
              <a:gd name="connsiteY3" fmla="*/ 88900 h 190500"/>
              <a:gd name="connsiteX4" fmla="*/ 5943600 w 6096000"/>
              <a:gd name="connsiteY4" fmla="*/ 184150 h 190500"/>
              <a:gd name="connsiteX5" fmla="*/ 5524500 w 6096000"/>
              <a:gd name="connsiteY5" fmla="*/ 190500 h 190500"/>
              <a:gd name="connsiteX6" fmla="*/ 0 w 6096000"/>
              <a:gd name="connsiteY6" fmla="*/ 165100 h 190500"/>
              <a:gd name="connsiteX7" fmla="*/ 0 w 6096000"/>
              <a:gd name="connsiteY7" fmla="*/ 12700 h 190500"/>
              <a:gd name="connsiteX0" fmla="*/ 0 w 6096000"/>
              <a:gd name="connsiteY0" fmla="*/ 0 h 177800"/>
              <a:gd name="connsiteX1" fmla="*/ 5556250 w 6096000"/>
              <a:gd name="connsiteY1" fmla="*/ 6350 h 177800"/>
              <a:gd name="connsiteX2" fmla="*/ 5949950 w 6096000"/>
              <a:gd name="connsiteY2" fmla="*/ 0 h 177800"/>
              <a:gd name="connsiteX3" fmla="*/ 6096000 w 6096000"/>
              <a:gd name="connsiteY3" fmla="*/ 76200 h 177800"/>
              <a:gd name="connsiteX4" fmla="*/ 5943600 w 6096000"/>
              <a:gd name="connsiteY4" fmla="*/ 171450 h 177800"/>
              <a:gd name="connsiteX5" fmla="*/ 5524500 w 6096000"/>
              <a:gd name="connsiteY5" fmla="*/ 177800 h 177800"/>
              <a:gd name="connsiteX6" fmla="*/ 0 w 6096000"/>
              <a:gd name="connsiteY6" fmla="*/ 152400 h 177800"/>
              <a:gd name="connsiteX7" fmla="*/ 0 w 6096000"/>
              <a:gd name="connsiteY7" fmla="*/ 0 h 177800"/>
              <a:gd name="connsiteX0" fmla="*/ 0 w 6212558"/>
              <a:gd name="connsiteY0" fmla="*/ 0 h 177800"/>
              <a:gd name="connsiteX1" fmla="*/ 5556250 w 6212558"/>
              <a:gd name="connsiteY1" fmla="*/ 6350 h 177800"/>
              <a:gd name="connsiteX2" fmla="*/ 5949950 w 6212558"/>
              <a:gd name="connsiteY2" fmla="*/ 0 h 177800"/>
              <a:gd name="connsiteX3" fmla="*/ 6212558 w 6212558"/>
              <a:gd name="connsiteY3" fmla="*/ 101600 h 177800"/>
              <a:gd name="connsiteX4" fmla="*/ 5943600 w 6212558"/>
              <a:gd name="connsiteY4" fmla="*/ 171450 h 177800"/>
              <a:gd name="connsiteX5" fmla="*/ 5524500 w 6212558"/>
              <a:gd name="connsiteY5" fmla="*/ 177800 h 177800"/>
              <a:gd name="connsiteX6" fmla="*/ 0 w 6212558"/>
              <a:gd name="connsiteY6" fmla="*/ 152400 h 177800"/>
              <a:gd name="connsiteX7" fmla="*/ 0 w 6212558"/>
              <a:gd name="connsiteY7" fmla="*/ 0 h 177800"/>
              <a:gd name="connsiteX0" fmla="*/ 0 w 6212558"/>
              <a:gd name="connsiteY0" fmla="*/ 0 h 177800"/>
              <a:gd name="connsiteX1" fmla="*/ 5556250 w 6212558"/>
              <a:gd name="connsiteY1" fmla="*/ 6350 h 177800"/>
              <a:gd name="connsiteX2" fmla="*/ 5949950 w 6212558"/>
              <a:gd name="connsiteY2" fmla="*/ 0 h 177800"/>
              <a:gd name="connsiteX3" fmla="*/ 6212558 w 6212558"/>
              <a:gd name="connsiteY3" fmla="*/ 88900 h 177800"/>
              <a:gd name="connsiteX4" fmla="*/ 5943600 w 6212558"/>
              <a:gd name="connsiteY4" fmla="*/ 171450 h 177800"/>
              <a:gd name="connsiteX5" fmla="*/ 5524500 w 6212558"/>
              <a:gd name="connsiteY5" fmla="*/ 177800 h 177800"/>
              <a:gd name="connsiteX6" fmla="*/ 0 w 6212558"/>
              <a:gd name="connsiteY6" fmla="*/ 152400 h 177800"/>
              <a:gd name="connsiteX7" fmla="*/ 0 w 6212558"/>
              <a:gd name="connsiteY7"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2558" h="177800">
                <a:moveTo>
                  <a:pt x="0" y="0"/>
                </a:moveTo>
                <a:lnTo>
                  <a:pt x="5556250" y="6350"/>
                </a:lnTo>
                <a:lnTo>
                  <a:pt x="5949950" y="0"/>
                </a:lnTo>
                <a:lnTo>
                  <a:pt x="6212558" y="88900"/>
                </a:lnTo>
                <a:lnTo>
                  <a:pt x="5943600" y="171450"/>
                </a:lnTo>
                <a:lnTo>
                  <a:pt x="5524500" y="177800"/>
                </a:lnTo>
                <a:lnTo>
                  <a:pt x="0" y="152400"/>
                </a:lnTo>
                <a:lnTo>
                  <a:pt x="0" y="0"/>
                </a:lnTo>
                <a:close/>
              </a:path>
            </a:pathLst>
          </a:custGeom>
          <a:solidFill>
            <a:schemeClr val="bg1">
              <a:lumMod val="95000"/>
            </a:schemeClr>
          </a:solidFill>
          <a:ln w="9525" algn="ctr">
            <a:noFill/>
            <a:miter lim="800000"/>
            <a:headEnd/>
            <a:tailEnd/>
          </a:ln>
          <a:effectLst/>
          <a:extLst/>
        </p:spPr>
        <p:txBody>
          <a:bodyPr lIns="91416" tIns="45708" rIns="91416" bIns="45708" rtlCol="0" anchor="ctr"/>
          <a:lstStyle/>
          <a:p>
            <a:pPr algn="ctr" defTabSz="914172" eaLnBrk="0" fontAlgn="base" hangingPunct="0">
              <a:spcBef>
                <a:spcPct val="0"/>
              </a:spcBef>
              <a:spcAft>
                <a:spcPct val="0"/>
              </a:spcAft>
            </a:pPr>
            <a:r>
              <a:rPr lang="en-US" dirty="0">
                <a:solidFill>
                  <a:schemeClr val="tx1">
                    <a:lumMod val="75000"/>
                  </a:schemeClr>
                </a:solidFill>
                <a:latin typeface="Arial" pitchFamily="34" charset="0"/>
                <a:cs typeface="Arial" pitchFamily="34" charset="0"/>
              </a:rPr>
              <a:t>IT Operations</a:t>
            </a:r>
          </a:p>
        </p:txBody>
      </p:sp>
      <p:sp>
        <p:nvSpPr>
          <p:cNvPr id="14" name="TextBox 13"/>
          <p:cNvSpPr txBox="1"/>
          <p:nvPr/>
        </p:nvSpPr>
        <p:spPr>
          <a:xfrm>
            <a:off x="1354639" y="6006071"/>
            <a:ext cx="5727301" cy="276975"/>
          </a:xfrm>
          <a:prstGeom prst="rect">
            <a:avLst/>
          </a:prstGeom>
          <a:noFill/>
        </p:spPr>
        <p:txBody>
          <a:bodyPr wrap="none" lIns="91416" tIns="45708" rIns="91416" bIns="45708" rtlCol="0">
            <a:spAutoFit/>
          </a:bodyPr>
          <a:lstStyle/>
          <a:p>
            <a:pPr defTabSz="914172"/>
            <a:r>
              <a:rPr lang="en-US" sz="1200" dirty="0">
                <a:solidFill>
                  <a:schemeClr val="tx1">
                    <a:lumMod val="75000"/>
                  </a:schemeClr>
                </a:solidFill>
                <a:latin typeface="Arial" pitchFamily="34" charset="0"/>
                <a:cs typeface="Arial" pitchFamily="34" charset="0"/>
              </a:rPr>
              <a:t>IT Only </a:t>
            </a:r>
            <a:r>
              <a:rPr lang="en-US" sz="1200" dirty="0">
                <a:solidFill>
                  <a:prstClr val="white">
                    <a:lumMod val="95000"/>
                  </a:prstClr>
                </a:solidFill>
                <a:latin typeface="Arial" pitchFamily="34" charset="0"/>
                <a:cs typeface="Arial" pitchFamily="34" charset="0"/>
              </a:rPr>
              <a:t>----------------</a:t>
            </a:r>
            <a:r>
              <a:rPr lang="en-US" sz="1200" dirty="0">
                <a:solidFill>
                  <a:srgbClr val="4D4F53"/>
                </a:solidFill>
                <a:latin typeface="Arial" pitchFamily="34" charset="0"/>
                <a:cs typeface="Arial" pitchFamily="34" charset="0"/>
              </a:rPr>
              <a:t> </a:t>
            </a:r>
            <a:r>
              <a:rPr lang="en-US" sz="1200" dirty="0">
                <a:solidFill>
                  <a:schemeClr val="tx1">
                    <a:lumMod val="75000"/>
                  </a:schemeClr>
                </a:solidFill>
                <a:latin typeface="Arial" pitchFamily="34" charset="0"/>
                <a:cs typeface="Arial" pitchFamily="34" charset="0"/>
              </a:rPr>
              <a:t>Departmental </a:t>
            </a:r>
            <a:r>
              <a:rPr lang="en-US" sz="1200" dirty="0">
                <a:solidFill>
                  <a:prstClr val="white">
                    <a:lumMod val="95000"/>
                  </a:prstClr>
                </a:solidFill>
                <a:latin typeface="Arial" pitchFamily="34" charset="0"/>
                <a:cs typeface="Arial" pitchFamily="34" charset="0"/>
              </a:rPr>
              <a:t>---------------------------------------------------------- </a:t>
            </a:r>
            <a:r>
              <a:rPr lang="en-US" sz="1200" dirty="0">
                <a:solidFill>
                  <a:schemeClr val="tx1">
                    <a:lumMod val="75000"/>
                  </a:schemeClr>
                </a:solidFill>
                <a:latin typeface="Arial" pitchFamily="34" charset="0"/>
                <a:cs typeface="Arial" pitchFamily="34" charset="0"/>
              </a:rPr>
              <a:t>All</a:t>
            </a:r>
          </a:p>
        </p:txBody>
      </p:sp>
      <p:sp>
        <p:nvSpPr>
          <p:cNvPr id="15" name="TextBox 14"/>
          <p:cNvSpPr txBox="1"/>
          <p:nvPr/>
        </p:nvSpPr>
        <p:spPr>
          <a:xfrm>
            <a:off x="575236" y="5306938"/>
            <a:ext cx="689338" cy="276975"/>
          </a:xfrm>
          <a:prstGeom prst="rect">
            <a:avLst/>
          </a:prstGeom>
          <a:noFill/>
        </p:spPr>
        <p:txBody>
          <a:bodyPr wrap="none" lIns="91416" tIns="45708" rIns="91416" bIns="45708" rtlCol="0">
            <a:spAutoFit/>
          </a:bodyPr>
          <a:lstStyle/>
          <a:p>
            <a:pPr defTabSz="914172"/>
            <a:r>
              <a:rPr lang="en-US" sz="1200" dirty="0">
                <a:solidFill>
                  <a:schemeClr val="tx1">
                    <a:lumMod val="75000"/>
                  </a:schemeClr>
                </a:solidFill>
                <a:latin typeface="Arial" pitchFamily="34" charset="0"/>
                <a:cs typeface="Arial" pitchFamily="34" charset="0"/>
              </a:rPr>
              <a:t>Manual</a:t>
            </a:r>
          </a:p>
        </p:txBody>
      </p:sp>
      <p:sp>
        <p:nvSpPr>
          <p:cNvPr id="17" name="TextBox 16"/>
          <p:cNvSpPr txBox="1"/>
          <p:nvPr/>
        </p:nvSpPr>
        <p:spPr>
          <a:xfrm>
            <a:off x="372767" y="1654651"/>
            <a:ext cx="941711" cy="276975"/>
          </a:xfrm>
          <a:prstGeom prst="rect">
            <a:avLst/>
          </a:prstGeom>
          <a:noFill/>
        </p:spPr>
        <p:txBody>
          <a:bodyPr wrap="none" lIns="91416" tIns="45708" rIns="91416" bIns="45708" rtlCol="0">
            <a:spAutoFit/>
          </a:bodyPr>
          <a:lstStyle/>
          <a:p>
            <a:pPr defTabSz="914172"/>
            <a:r>
              <a:rPr lang="en-US" sz="1200" dirty="0">
                <a:solidFill>
                  <a:schemeClr val="tx1">
                    <a:lumMod val="75000"/>
                  </a:schemeClr>
                </a:solidFill>
                <a:latin typeface="Arial" pitchFamily="34" charset="0"/>
                <a:cs typeface="Arial" pitchFamily="34" charset="0"/>
              </a:rPr>
              <a:t>Automated</a:t>
            </a:r>
          </a:p>
        </p:txBody>
      </p:sp>
      <p:sp>
        <p:nvSpPr>
          <p:cNvPr id="16" name="Title 2"/>
          <p:cNvSpPr txBox="1">
            <a:spLocks/>
          </p:cNvSpPr>
          <p:nvPr/>
        </p:nvSpPr>
        <p:spPr bwMode="auto">
          <a:xfrm>
            <a:off x="388371" y="342321"/>
            <a:ext cx="8346931" cy="831851"/>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lvl1pPr algn="l" rtl="0" eaLnBrk="0" fontAlgn="base" hangingPunct="0">
              <a:spcBef>
                <a:spcPct val="0"/>
              </a:spcBef>
              <a:spcAft>
                <a:spcPct val="0"/>
              </a:spcAft>
              <a:defRPr sz="2800" b="1" u="none">
                <a:solidFill>
                  <a:srgbClr val="4D4F53"/>
                </a:solidFill>
                <a:latin typeface="Arial" pitchFamily="34" charset="0"/>
                <a:ea typeface="+mj-ea"/>
                <a:cs typeface="+mj-cs"/>
              </a:defRPr>
            </a:lvl1pPr>
            <a:lvl2pPr algn="l" rtl="0" eaLnBrk="0" fontAlgn="base" hangingPunct="0">
              <a:spcBef>
                <a:spcPct val="0"/>
              </a:spcBef>
              <a:spcAft>
                <a:spcPct val="0"/>
              </a:spcAft>
              <a:defRPr sz="2800" b="1">
                <a:solidFill>
                  <a:srgbClr val="F9F9F9"/>
                </a:solidFill>
                <a:latin typeface="Arial" pitchFamily="34" charset="0"/>
              </a:defRPr>
            </a:lvl2pPr>
            <a:lvl3pPr algn="l" rtl="0" eaLnBrk="0" fontAlgn="base" hangingPunct="0">
              <a:spcBef>
                <a:spcPct val="0"/>
              </a:spcBef>
              <a:spcAft>
                <a:spcPct val="0"/>
              </a:spcAft>
              <a:defRPr sz="2800" b="1">
                <a:solidFill>
                  <a:srgbClr val="F9F9F9"/>
                </a:solidFill>
                <a:latin typeface="Arial" pitchFamily="34" charset="0"/>
              </a:defRPr>
            </a:lvl3pPr>
            <a:lvl4pPr algn="l" rtl="0" eaLnBrk="0" fontAlgn="base" hangingPunct="0">
              <a:spcBef>
                <a:spcPct val="0"/>
              </a:spcBef>
              <a:spcAft>
                <a:spcPct val="0"/>
              </a:spcAft>
              <a:defRPr sz="2800" b="1">
                <a:solidFill>
                  <a:srgbClr val="F9F9F9"/>
                </a:solidFill>
                <a:latin typeface="Arial" pitchFamily="34" charset="0"/>
              </a:defRPr>
            </a:lvl4pPr>
            <a:lvl5pPr algn="l" rtl="0" eaLnBrk="0" fontAlgn="base" hangingPunct="0">
              <a:spcBef>
                <a:spcPct val="0"/>
              </a:spcBef>
              <a:spcAft>
                <a:spcPct val="0"/>
              </a:spcAft>
              <a:defRPr sz="2800" b="1">
                <a:solidFill>
                  <a:srgbClr val="F9F9F9"/>
                </a:solidFill>
                <a:latin typeface="Arial" pitchFamily="34" charset="0"/>
              </a:defRPr>
            </a:lvl5pPr>
            <a:lvl6pPr marL="457162" algn="l" rtl="0" eaLnBrk="1" fontAlgn="base" hangingPunct="1">
              <a:spcBef>
                <a:spcPct val="0"/>
              </a:spcBef>
              <a:spcAft>
                <a:spcPct val="0"/>
              </a:spcAft>
              <a:defRPr sz="2800" b="1">
                <a:solidFill>
                  <a:srgbClr val="F9F9F9"/>
                </a:solidFill>
                <a:latin typeface="Arial" pitchFamily="34" charset="0"/>
              </a:defRPr>
            </a:lvl6pPr>
            <a:lvl7pPr marL="914324" algn="l" rtl="0" eaLnBrk="1" fontAlgn="base" hangingPunct="1">
              <a:spcBef>
                <a:spcPct val="0"/>
              </a:spcBef>
              <a:spcAft>
                <a:spcPct val="0"/>
              </a:spcAft>
              <a:defRPr sz="2800" b="1">
                <a:solidFill>
                  <a:srgbClr val="F9F9F9"/>
                </a:solidFill>
                <a:latin typeface="Arial" pitchFamily="34" charset="0"/>
              </a:defRPr>
            </a:lvl7pPr>
            <a:lvl8pPr marL="1371486" algn="l" rtl="0" eaLnBrk="1" fontAlgn="base" hangingPunct="1">
              <a:spcBef>
                <a:spcPct val="0"/>
              </a:spcBef>
              <a:spcAft>
                <a:spcPct val="0"/>
              </a:spcAft>
              <a:defRPr sz="2800" b="1">
                <a:solidFill>
                  <a:srgbClr val="F9F9F9"/>
                </a:solidFill>
                <a:latin typeface="Arial" pitchFamily="34" charset="0"/>
              </a:defRPr>
            </a:lvl8pPr>
            <a:lvl9pPr marL="1828648" algn="l" rtl="0" eaLnBrk="1" fontAlgn="base" hangingPunct="1">
              <a:spcBef>
                <a:spcPct val="0"/>
              </a:spcBef>
              <a:spcAft>
                <a:spcPct val="0"/>
              </a:spcAft>
              <a:defRPr sz="2800" b="1">
                <a:solidFill>
                  <a:srgbClr val="F9F9F9"/>
                </a:solidFill>
                <a:latin typeface="Arial" pitchFamily="34" charset="0"/>
              </a:defRPr>
            </a:lvl9pPr>
          </a:lstStyle>
          <a:p>
            <a:pPr defTabSz="914172"/>
            <a:r>
              <a:rPr lang="en-US" sz="2400" dirty="0"/>
              <a:t>Build your cloud for today and tomorrow</a:t>
            </a:r>
            <a:endParaRPr lang="en-US" sz="2400" spc="-113" dirty="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n-ea"/>
              <a:cs typeface="+mn-cs"/>
            </a:endParaRPr>
          </a:p>
        </p:txBody>
      </p:sp>
      <p:sp>
        <p:nvSpPr>
          <p:cNvPr id="23" name="Rounded Rectangle 22"/>
          <p:cNvSpPr/>
          <p:nvPr/>
        </p:nvSpPr>
        <p:spPr bwMode="auto">
          <a:xfrm>
            <a:off x="3217035" y="4299379"/>
            <a:ext cx="976415" cy="1320804"/>
          </a:xfrm>
          <a:prstGeom prst="roundRect">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lIns="91416" tIns="45708" rIns="91416" bIns="45708" rtlCol="0" anchor="ctr"/>
          <a:lstStyle/>
          <a:p>
            <a:pPr algn="ctr" defTabSz="914172" eaLnBrk="0" fontAlgn="base" hangingPunct="0">
              <a:spcBef>
                <a:spcPct val="0"/>
              </a:spcBef>
              <a:spcAft>
                <a:spcPct val="0"/>
              </a:spcAft>
            </a:pPr>
            <a:r>
              <a:rPr lang="en-US" sz="900" dirty="0">
                <a:solidFill>
                  <a:srgbClr val="FFFFFF"/>
                </a:solidFill>
                <a:latin typeface="Arial" pitchFamily="34" charset="0"/>
                <a:cs typeface="Arial" pitchFamily="34" charset="0"/>
              </a:rPr>
              <a:t>App and Desktop Virtualization</a:t>
            </a:r>
          </a:p>
        </p:txBody>
      </p:sp>
      <p:cxnSp>
        <p:nvCxnSpPr>
          <p:cNvPr id="5" name="Straight Connector 4"/>
          <p:cNvCxnSpPr/>
          <p:nvPr/>
        </p:nvCxnSpPr>
        <p:spPr bwMode="auto">
          <a:xfrm>
            <a:off x="2236583" y="2292868"/>
            <a:ext cx="1857852" cy="0"/>
          </a:xfrm>
          <a:prstGeom prst="line">
            <a:avLst/>
          </a:prstGeom>
          <a:solidFill>
            <a:schemeClr val="tx2"/>
          </a:solidFill>
          <a:ln w="28575" cap="flat" cmpd="sng" algn="ctr">
            <a:solidFill>
              <a:schemeClr val="accent3"/>
            </a:solidFill>
            <a:prstDash val="solid"/>
            <a:round/>
            <a:headEnd type="none" w="med" len="med"/>
            <a:tailEnd type="none" w="med" len="med"/>
          </a:ln>
          <a:effectLst/>
        </p:spPr>
      </p:cxnSp>
      <p:cxnSp>
        <p:nvCxnSpPr>
          <p:cNvPr id="19" name="Straight Connector 18"/>
          <p:cNvCxnSpPr/>
          <p:nvPr/>
        </p:nvCxnSpPr>
        <p:spPr bwMode="auto">
          <a:xfrm>
            <a:off x="4094435" y="2181225"/>
            <a:ext cx="0" cy="219075"/>
          </a:xfrm>
          <a:prstGeom prst="line">
            <a:avLst/>
          </a:prstGeom>
          <a:solidFill>
            <a:schemeClr val="tx2"/>
          </a:solidFill>
          <a:ln w="28575" cap="flat" cmpd="sng" algn="ctr">
            <a:solidFill>
              <a:schemeClr val="accent3"/>
            </a:solidFill>
            <a:prstDash val="solid"/>
            <a:round/>
            <a:headEnd type="none" w="med" len="med"/>
            <a:tailEnd type="none" w="med" len="med"/>
          </a:ln>
          <a:effectLst/>
        </p:spPr>
      </p:cxnSp>
      <p:cxnSp>
        <p:nvCxnSpPr>
          <p:cNvPr id="24" name="Straight Connector 23"/>
          <p:cNvCxnSpPr/>
          <p:nvPr/>
        </p:nvCxnSpPr>
        <p:spPr bwMode="auto">
          <a:xfrm>
            <a:off x="2222292" y="2181225"/>
            <a:ext cx="0" cy="219075"/>
          </a:xfrm>
          <a:prstGeom prst="line">
            <a:avLst/>
          </a:prstGeom>
          <a:solidFill>
            <a:schemeClr val="tx2"/>
          </a:solidFill>
          <a:ln w="28575" cap="flat" cmpd="sng" algn="ctr">
            <a:solidFill>
              <a:schemeClr val="accent3"/>
            </a:solidFill>
            <a:prstDash val="solid"/>
            <a:round/>
            <a:headEnd type="none" w="med" len="med"/>
            <a:tailEnd type="none" w="med" len="med"/>
          </a:ln>
          <a:effectLst/>
        </p:spPr>
      </p:cxnSp>
      <p:cxnSp>
        <p:nvCxnSpPr>
          <p:cNvPr id="25" name="Straight Connector 24"/>
          <p:cNvCxnSpPr/>
          <p:nvPr/>
        </p:nvCxnSpPr>
        <p:spPr bwMode="auto">
          <a:xfrm flipV="1">
            <a:off x="4193452" y="2290761"/>
            <a:ext cx="3166961" cy="2107"/>
          </a:xfrm>
          <a:prstGeom prst="line">
            <a:avLst/>
          </a:prstGeom>
          <a:solidFill>
            <a:schemeClr val="tx2"/>
          </a:solidFill>
          <a:ln w="28575" cap="flat" cmpd="sng" algn="ctr">
            <a:solidFill>
              <a:schemeClr val="accent3"/>
            </a:solidFill>
            <a:prstDash val="solid"/>
            <a:round/>
            <a:headEnd type="none" w="med" len="med"/>
            <a:tailEnd type="none" w="med" len="med"/>
          </a:ln>
          <a:effectLst/>
        </p:spPr>
      </p:cxnSp>
      <p:cxnSp>
        <p:nvCxnSpPr>
          <p:cNvPr id="26" name="Straight Connector 25"/>
          <p:cNvCxnSpPr/>
          <p:nvPr/>
        </p:nvCxnSpPr>
        <p:spPr bwMode="auto">
          <a:xfrm>
            <a:off x="7360409" y="2181225"/>
            <a:ext cx="0" cy="219075"/>
          </a:xfrm>
          <a:prstGeom prst="line">
            <a:avLst/>
          </a:prstGeom>
          <a:solidFill>
            <a:schemeClr val="tx2"/>
          </a:solidFill>
          <a:ln w="28575" cap="flat" cmpd="sng" algn="ctr">
            <a:solidFill>
              <a:schemeClr val="accent3"/>
            </a:solidFill>
            <a:prstDash val="solid"/>
            <a:round/>
            <a:headEnd type="none" w="med" len="med"/>
            <a:tailEnd type="none" w="med" len="med"/>
          </a:ln>
          <a:effectLst/>
        </p:spPr>
      </p:cxnSp>
      <p:cxnSp>
        <p:nvCxnSpPr>
          <p:cNvPr id="27" name="Straight Connector 26"/>
          <p:cNvCxnSpPr/>
          <p:nvPr/>
        </p:nvCxnSpPr>
        <p:spPr bwMode="auto">
          <a:xfrm>
            <a:off x="4179157" y="2181225"/>
            <a:ext cx="0" cy="219075"/>
          </a:xfrm>
          <a:prstGeom prst="line">
            <a:avLst/>
          </a:prstGeom>
          <a:solidFill>
            <a:schemeClr val="tx2"/>
          </a:solidFill>
          <a:ln w="28575" cap="flat" cmpd="sng" algn="ctr">
            <a:solidFill>
              <a:schemeClr val="accent3"/>
            </a:solidFill>
            <a:prstDash val="solid"/>
            <a:round/>
            <a:headEnd type="none" w="med" len="med"/>
            <a:tailEnd type="none" w="med" len="med"/>
          </a:ln>
          <a:effectLst/>
        </p:spPr>
      </p:cxnSp>
      <p:sp>
        <p:nvSpPr>
          <p:cNvPr id="22" name="TextBox 21"/>
          <p:cNvSpPr txBox="1"/>
          <p:nvPr/>
        </p:nvSpPr>
        <p:spPr>
          <a:xfrm>
            <a:off x="2643572" y="1935748"/>
            <a:ext cx="1029569" cy="253918"/>
          </a:xfrm>
          <a:prstGeom prst="rect">
            <a:avLst/>
          </a:prstGeom>
          <a:noFill/>
        </p:spPr>
        <p:txBody>
          <a:bodyPr wrap="none" lIns="68580" tIns="34291" rIns="68580" bIns="34291" rtlCol="0">
            <a:spAutoFit/>
          </a:bodyPr>
          <a:lstStyle/>
          <a:p>
            <a:r>
              <a:rPr lang="en-US" sz="1200" dirty="0"/>
              <a:t>Virtualization</a:t>
            </a:r>
          </a:p>
        </p:txBody>
      </p:sp>
      <p:sp>
        <p:nvSpPr>
          <p:cNvPr id="29" name="TextBox 28"/>
          <p:cNvSpPr txBox="1"/>
          <p:nvPr/>
        </p:nvSpPr>
        <p:spPr>
          <a:xfrm>
            <a:off x="5433435" y="1929341"/>
            <a:ext cx="540578" cy="253918"/>
          </a:xfrm>
          <a:prstGeom prst="rect">
            <a:avLst/>
          </a:prstGeom>
          <a:noFill/>
        </p:spPr>
        <p:txBody>
          <a:bodyPr wrap="none" lIns="68580" tIns="34291" rIns="68580" bIns="34291" rtlCol="0">
            <a:spAutoFit/>
          </a:bodyPr>
          <a:lstStyle/>
          <a:p>
            <a:r>
              <a:rPr lang="en-US" sz="1200" dirty="0"/>
              <a:t>Cloud</a:t>
            </a:r>
          </a:p>
        </p:txBody>
      </p:sp>
    </p:spTree>
    <p:extLst>
      <p:ext uri="{BB962C8B-B14F-4D97-AF65-F5344CB8AC3E}">
        <p14:creationId xmlns:p14="http://schemas.microsoft.com/office/powerpoint/2010/main" val="1623469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relevant and important</a:t>
            </a:r>
            <a:endParaRPr lang="en-US" dirty="0"/>
          </a:p>
        </p:txBody>
      </p:sp>
      <p:sp>
        <p:nvSpPr>
          <p:cNvPr id="3" name="Content Placeholder 2"/>
          <p:cNvSpPr>
            <a:spLocks noGrp="1"/>
          </p:cNvSpPr>
          <p:nvPr>
            <p:ph idx="1"/>
          </p:nvPr>
        </p:nvSpPr>
        <p:spPr/>
        <p:txBody>
          <a:bodyPr>
            <a:normAutofit/>
          </a:bodyPr>
          <a:lstStyle/>
          <a:p>
            <a:r>
              <a:rPr lang="en-US" dirty="0" smtClean="0"/>
              <a:t>Sensitivity </a:t>
            </a:r>
            <a:r>
              <a:rPr lang="en-US" dirty="0"/>
              <a:t>analysis of each platform component on the outcomes (</a:t>
            </a:r>
            <a:r>
              <a:rPr lang="en-US" dirty="0" err="1"/>
              <a:t>QoS</a:t>
            </a:r>
            <a:r>
              <a:rPr lang="en-US" dirty="0"/>
              <a:t>, analysis </a:t>
            </a:r>
            <a:r>
              <a:rPr lang="en-US" dirty="0" err="1"/>
              <a:t>etc</a:t>
            </a:r>
            <a:r>
              <a:rPr lang="en-US" dirty="0"/>
              <a:t>)</a:t>
            </a:r>
          </a:p>
          <a:p>
            <a:pPr lvl="1"/>
            <a:r>
              <a:rPr lang="en-US" dirty="0" smtClean="0"/>
              <a:t>What </a:t>
            </a:r>
            <a:r>
              <a:rPr lang="en-US" dirty="0"/>
              <a:t>does it need .. Logs, users, processing, and processes</a:t>
            </a:r>
          </a:p>
          <a:p>
            <a:pPr lvl="1"/>
            <a:r>
              <a:rPr lang="en-US" dirty="0" smtClean="0"/>
              <a:t>What </a:t>
            </a:r>
            <a:r>
              <a:rPr lang="en-US" dirty="0"/>
              <a:t>is missing -- processes to capture and collect these </a:t>
            </a:r>
          </a:p>
          <a:p>
            <a:pPr lvl="1"/>
            <a:r>
              <a:rPr lang="en-US" dirty="0" smtClean="0"/>
              <a:t>What </a:t>
            </a:r>
            <a:r>
              <a:rPr lang="en-US" dirty="0"/>
              <a:t>is missing -- people who can analyze this and come up with learnings </a:t>
            </a:r>
          </a:p>
          <a:p>
            <a:pPr lvl="1"/>
            <a:r>
              <a:rPr lang="en-US" dirty="0" smtClean="0"/>
              <a:t>What </a:t>
            </a:r>
            <a:r>
              <a:rPr lang="en-US" dirty="0"/>
              <a:t>can AWB provide -- lots, users, processing</a:t>
            </a:r>
          </a:p>
          <a:p>
            <a:pPr lvl="1"/>
            <a:r>
              <a:rPr lang="en-US" dirty="0" smtClean="0"/>
              <a:t>NEED </a:t>
            </a:r>
            <a:r>
              <a:rPr lang="en-US" dirty="0"/>
              <a:t>VOLUNTEERS TO do research on the cluster </a:t>
            </a:r>
          </a:p>
          <a:p>
            <a:endParaRPr lang="en-US" dirty="0"/>
          </a:p>
        </p:txBody>
      </p:sp>
    </p:spTree>
    <p:extLst>
      <p:ext uri="{BB962C8B-B14F-4D97-AF65-F5344CB8AC3E}">
        <p14:creationId xmlns:p14="http://schemas.microsoft.com/office/powerpoint/2010/main" val="3615636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Pivotal Analytics Workbench (AWB)</a:t>
            </a:r>
            <a:endParaRPr lang="en-US" dirty="0"/>
          </a:p>
        </p:txBody>
      </p:sp>
      <p:sp>
        <p:nvSpPr>
          <p:cNvPr id="6" name="Text Placeholder 5"/>
          <p:cNvSpPr>
            <a:spLocks noGrp="1"/>
          </p:cNvSpPr>
          <p:nvPr>
            <p:ph sz="quarter" idx="10"/>
          </p:nvPr>
        </p:nvSpPr>
        <p:spPr>
          <a:xfrm>
            <a:off x="366715" y="1866900"/>
            <a:ext cx="8410575" cy="4076700"/>
          </a:xfrm>
        </p:spPr>
        <p:txBody>
          <a:bodyPr/>
          <a:lstStyle/>
          <a:p>
            <a:pPr marL="457200" indent="-457200">
              <a:spcBef>
                <a:spcPts val="400"/>
              </a:spcBef>
              <a:spcAft>
                <a:spcPts val="400"/>
              </a:spcAft>
            </a:pPr>
            <a:r>
              <a:rPr lang="en-US" sz="2800" dirty="0" smtClean="0"/>
              <a:t>1000 node cluster</a:t>
            </a:r>
          </a:p>
          <a:p>
            <a:pPr marL="457200" indent="-457200">
              <a:spcBef>
                <a:spcPts val="400"/>
              </a:spcBef>
              <a:spcAft>
                <a:spcPts val="400"/>
              </a:spcAft>
            </a:pPr>
            <a:r>
              <a:rPr lang="en-US" sz="2800" dirty="0" smtClean="0"/>
              <a:t>Collaborative </a:t>
            </a:r>
            <a:r>
              <a:rPr lang="en-US" sz="2800" dirty="0"/>
              <a:t>project with industry leaders (</a:t>
            </a:r>
            <a:r>
              <a:rPr lang="en-US" sz="2800" dirty="0" err="1"/>
              <a:t>Mellanox</a:t>
            </a:r>
            <a:r>
              <a:rPr lang="en-US" sz="2800" dirty="0"/>
              <a:t>, Intel, Seagate)</a:t>
            </a:r>
          </a:p>
          <a:p>
            <a:pPr marL="457200" indent="-457200">
              <a:spcBef>
                <a:spcPts val="400"/>
              </a:spcBef>
              <a:spcAft>
                <a:spcPts val="400"/>
              </a:spcAft>
            </a:pPr>
            <a:r>
              <a:rPr lang="en-US" sz="2800" dirty="0" smtClean="0"/>
              <a:t>Provides mixed mode environment (GPDB, </a:t>
            </a:r>
            <a:r>
              <a:rPr lang="en-US" sz="2800" dirty="0" err="1" smtClean="0"/>
              <a:t>GemXD</a:t>
            </a:r>
            <a:r>
              <a:rPr lang="en-US" sz="2800" dirty="0" smtClean="0"/>
              <a:t>, PCF, PHD)</a:t>
            </a:r>
          </a:p>
          <a:p>
            <a:pPr marL="457200" indent="-457200">
              <a:spcBef>
                <a:spcPts val="400"/>
              </a:spcBef>
              <a:spcAft>
                <a:spcPts val="400"/>
              </a:spcAft>
            </a:pPr>
            <a:r>
              <a:rPr lang="en-US" sz="2800" dirty="0" smtClean="0"/>
              <a:t>Contains entire </a:t>
            </a:r>
            <a:r>
              <a:rPr lang="en-US" sz="2800" dirty="0" err="1" smtClean="0"/>
              <a:t>Hadoop</a:t>
            </a:r>
            <a:r>
              <a:rPr lang="en-US" sz="2800" dirty="0" smtClean="0"/>
              <a:t> stack </a:t>
            </a:r>
          </a:p>
          <a:p>
            <a:pPr marL="0" indent="0">
              <a:spcBef>
                <a:spcPts val="400"/>
              </a:spcBef>
              <a:spcAft>
                <a:spcPts val="400"/>
              </a:spcAft>
              <a:buNone/>
            </a:pPr>
            <a:r>
              <a:rPr lang="en-US" sz="2800" dirty="0"/>
              <a:t>	</a:t>
            </a:r>
            <a:r>
              <a:rPr lang="en-US" sz="2800" dirty="0" smtClean="0"/>
              <a:t>(HDFS, HBASE, PIG, HIVE)</a:t>
            </a:r>
          </a:p>
          <a:p>
            <a:pPr marL="0" indent="0">
              <a:spcBef>
                <a:spcPts val="400"/>
              </a:spcBef>
              <a:spcAft>
                <a:spcPts val="400"/>
              </a:spcAft>
              <a:buNone/>
            </a:pPr>
            <a:endParaRPr lang="en-US" dirty="0" smtClean="0"/>
          </a:p>
        </p:txBody>
      </p:sp>
    </p:spTree>
    <p:extLst>
      <p:ext uri="{BB962C8B-B14F-4D97-AF65-F5344CB8AC3E}">
        <p14:creationId xmlns:p14="http://schemas.microsoft.com/office/powerpoint/2010/main" val="41953785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Partners</a:t>
            </a:r>
            <a:endParaRPr lang="en-US" dirty="0"/>
          </a:p>
        </p:txBody>
      </p:sp>
      <p:sp>
        <p:nvSpPr>
          <p:cNvPr id="15" name="Content Placeholder 7"/>
          <p:cNvSpPr>
            <a:spLocks noGrp="1"/>
          </p:cNvSpPr>
          <p:nvPr>
            <p:ph sz="quarter" idx="10"/>
          </p:nvPr>
        </p:nvSpPr>
        <p:spPr>
          <a:xfrm>
            <a:off x="4719579" y="1719489"/>
            <a:ext cx="3657600" cy="436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latin typeface="+mn-lt"/>
              </a:rPr>
              <a:t>Intel</a:t>
            </a:r>
          </a:p>
          <a:p>
            <a:pPr lvl="1"/>
            <a:r>
              <a:rPr lang="en-US" sz="1800" dirty="0">
                <a:latin typeface="+mn-lt"/>
              </a:rPr>
              <a:t>Contributed 2,000 6-core CPUs.</a:t>
            </a:r>
          </a:p>
          <a:p>
            <a:r>
              <a:rPr lang="en-US" sz="1800" dirty="0" err="1">
                <a:latin typeface="+mn-lt"/>
              </a:rPr>
              <a:t>Mellanox</a:t>
            </a:r>
            <a:endParaRPr lang="en-US" sz="1800" dirty="0">
              <a:latin typeface="+mn-lt"/>
            </a:endParaRPr>
          </a:p>
          <a:p>
            <a:pPr lvl="1"/>
            <a:r>
              <a:rPr lang="en-US" sz="1800" dirty="0">
                <a:latin typeface="+mn-lt"/>
              </a:rPr>
              <a:t>Contributed &gt;1,000 network cards and 72 switches.</a:t>
            </a:r>
          </a:p>
          <a:p>
            <a:r>
              <a:rPr lang="en-US" sz="1800" dirty="0">
                <a:latin typeface="+mn-lt"/>
              </a:rPr>
              <a:t>Micron</a:t>
            </a:r>
          </a:p>
          <a:p>
            <a:pPr lvl="1"/>
            <a:r>
              <a:rPr lang="en-US" sz="1800" dirty="0">
                <a:latin typeface="+mn-lt"/>
              </a:rPr>
              <a:t>Contributed 6,000 8GB DRAM modules.</a:t>
            </a:r>
          </a:p>
          <a:p>
            <a:r>
              <a:rPr lang="en-US" sz="1800" dirty="0">
                <a:latin typeface="+mn-lt"/>
              </a:rPr>
              <a:t>Seagate</a:t>
            </a:r>
          </a:p>
          <a:p>
            <a:pPr lvl="1"/>
            <a:r>
              <a:rPr lang="en-US" sz="1800" dirty="0">
                <a:latin typeface="+mn-lt"/>
              </a:rPr>
              <a:t>Contributed 12,000 2TB Drives</a:t>
            </a:r>
          </a:p>
        </p:txBody>
      </p:sp>
      <p:pic>
        <p:nvPicPr>
          <p:cNvPr id="7" name="Picture 6" descr="H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14500"/>
            <a:ext cx="4267200" cy="4392041"/>
          </a:xfrm>
          <a:prstGeom prst="rect">
            <a:avLst/>
          </a:prstGeom>
        </p:spPr>
      </p:pic>
    </p:spTree>
    <p:extLst>
      <p:ext uri="{BB962C8B-B14F-4D97-AF65-F5344CB8AC3E}">
        <p14:creationId xmlns:p14="http://schemas.microsoft.com/office/powerpoint/2010/main" val="3064595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Cluster </a:t>
            </a:r>
            <a:endParaRPr lang="en-US" dirty="0"/>
          </a:p>
        </p:txBody>
      </p:sp>
      <p:pic>
        <p:nvPicPr>
          <p:cNvPr id="5" name="Content Placeholder 4" descr="switch1.png"/>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l="-69059" t="-11310" r="-43866"/>
          <a:stretch/>
        </p:blipFill>
        <p:spPr>
          <a:xfrm>
            <a:off x="-2474898" y="1227914"/>
            <a:ext cx="8410575" cy="4510088"/>
          </a:xfrm>
        </p:spPr>
      </p:pic>
      <p:pic>
        <p:nvPicPr>
          <p:cNvPr id="2" name="Picture 1" descr="M40A6302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6238" y="1685993"/>
            <a:ext cx="4517427" cy="4036100"/>
          </a:xfrm>
          <a:prstGeom prst="rect">
            <a:avLst/>
          </a:prstGeom>
        </p:spPr>
      </p:pic>
    </p:spTree>
    <p:extLst>
      <p:ext uri="{BB962C8B-B14F-4D97-AF65-F5344CB8AC3E}">
        <p14:creationId xmlns:p14="http://schemas.microsoft.com/office/powerpoint/2010/main" val="17213197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Cluster Size</a:t>
            </a:r>
            <a:endParaRPr lang="en-US" dirty="0"/>
          </a:p>
        </p:txBody>
      </p:sp>
      <p:sp>
        <p:nvSpPr>
          <p:cNvPr id="6" name="Text Placeholder 5"/>
          <p:cNvSpPr>
            <a:spLocks noGrp="1"/>
          </p:cNvSpPr>
          <p:nvPr>
            <p:ph sz="quarter" idx="10"/>
          </p:nvPr>
        </p:nvSpPr>
        <p:spPr>
          <a:xfrm>
            <a:off x="390303" y="1833791"/>
            <a:ext cx="7495483" cy="4499961"/>
          </a:xfrm>
        </p:spPr>
        <p:txBody>
          <a:bodyPr>
            <a:normAutofit/>
          </a:bodyPr>
          <a:lstStyle/>
          <a:p>
            <a:pPr>
              <a:spcBef>
                <a:spcPts val="400"/>
              </a:spcBef>
              <a:spcAft>
                <a:spcPts val="400"/>
              </a:spcAft>
            </a:pPr>
            <a:r>
              <a:rPr lang="en-US" sz="2800" dirty="0" smtClean="0">
                <a:latin typeface="Arial" charset="0"/>
                <a:cs typeface="Arial" charset="0"/>
              </a:rPr>
              <a:t>Physical </a:t>
            </a:r>
            <a:r>
              <a:rPr lang="en-US" sz="2800" dirty="0">
                <a:latin typeface="Arial" charset="0"/>
                <a:cs typeface="Arial" charset="0"/>
              </a:rPr>
              <a:t>Hosts - More than 1,000 nodes</a:t>
            </a:r>
          </a:p>
          <a:p>
            <a:pPr>
              <a:spcBef>
                <a:spcPts val="400"/>
              </a:spcBef>
              <a:spcAft>
                <a:spcPts val="400"/>
              </a:spcAft>
            </a:pPr>
            <a:r>
              <a:rPr lang="en-US" sz="2800" dirty="0">
                <a:latin typeface="Arial" charset="0"/>
                <a:cs typeface="Arial" charset="0"/>
              </a:rPr>
              <a:t>Processors - Over 24,000 CPU’s</a:t>
            </a:r>
          </a:p>
          <a:p>
            <a:pPr>
              <a:spcBef>
                <a:spcPts val="400"/>
              </a:spcBef>
              <a:spcAft>
                <a:spcPts val="400"/>
              </a:spcAft>
            </a:pPr>
            <a:r>
              <a:rPr lang="en-US" sz="2800" dirty="0" smtClean="0">
                <a:latin typeface="Arial" charset="0"/>
                <a:cs typeface="Arial" charset="0"/>
              </a:rPr>
              <a:t>RAM </a:t>
            </a:r>
            <a:r>
              <a:rPr lang="en-US" sz="2800" dirty="0">
                <a:latin typeface="Arial" charset="0"/>
                <a:cs typeface="Arial" charset="0"/>
              </a:rPr>
              <a:t>– Over 48TB for memory</a:t>
            </a:r>
          </a:p>
          <a:p>
            <a:r>
              <a:rPr lang="en-US" sz="2800" dirty="0">
                <a:latin typeface="Arial" charset="0"/>
                <a:cs typeface="Arial" charset="0"/>
              </a:rPr>
              <a:t>Disk capacity – More than 24PB of raw storage.</a:t>
            </a:r>
          </a:p>
          <a:p>
            <a:pPr lvl="1"/>
            <a:r>
              <a:rPr lang="en-US" sz="2800" dirty="0">
                <a:latin typeface="Arial" charset="0"/>
                <a:cs typeface="Arial" charset="0"/>
              </a:rPr>
              <a:t>“Equivalent to nearly half of the entire written works of mankind from the beginning of recorded history”</a:t>
            </a:r>
          </a:p>
          <a:p>
            <a:pPr marL="0" lvl="1" indent="0">
              <a:spcBef>
                <a:spcPts val="400"/>
              </a:spcBef>
              <a:spcAft>
                <a:spcPts val="400"/>
              </a:spcAft>
              <a:buNone/>
            </a:pPr>
            <a:r>
              <a:rPr lang="en-US" sz="2800" dirty="0"/>
              <a:t>	</a:t>
            </a:r>
            <a:endParaRPr lang="en-US" sz="2800" dirty="0" smtClean="0"/>
          </a:p>
        </p:txBody>
      </p:sp>
    </p:spTree>
    <p:extLst>
      <p:ext uri="{BB962C8B-B14F-4D97-AF65-F5344CB8AC3E}">
        <p14:creationId xmlns:p14="http://schemas.microsoft.com/office/powerpoint/2010/main" val="38147986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Target Use Cases</a:t>
            </a:r>
            <a:endParaRPr lang="en-US" dirty="0"/>
          </a:p>
        </p:txBody>
      </p:sp>
      <p:sp>
        <p:nvSpPr>
          <p:cNvPr id="6" name="Text Placeholder 5"/>
          <p:cNvSpPr>
            <a:spLocks noGrp="1"/>
          </p:cNvSpPr>
          <p:nvPr>
            <p:ph sz="quarter" idx="10"/>
          </p:nvPr>
        </p:nvSpPr>
        <p:spPr>
          <a:xfrm>
            <a:off x="364118" y="1591262"/>
            <a:ext cx="8413172" cy="4522560"/>
          </a:xfrm>
        </p:spPr>
        <p:txBody>
          <a:bodyPr/>
          <a:lstStyle/>
          <a:p>
            <a:pPr marL="457200" indent="-457200">
              <a:spcBef>
                <a:spcPts val="400"/>
              </a:spcBef>
              <a:spcAft>
                <a:spcPts val="400"/>
              </a:spcAft>
            </a:pPr>
            <a:r>
              <a:rPr lang="en-US" dirty="0" smtClean="0"/>
              <a:t>Pivotal demonstration</a:t>
            </a:r>
          </a:p>
          <a:p>
            <a:pPr marL="457200" lvl="1" indent="-457200">
              <a:spcBef>
                <a:spcPts val="400"/>
              </a:spcBef>
              <a:spcAft>
                <a:spcPts val="400"/>
              </a:spcAft>
              <a:buFont typeface="Wingdings" pitchFamily="2" charset="2"/>
              <a:buChar char=""/>
            </a:pPr>
            <a:r>
              <a:rPr lang="en-US" sz="2400" dirty="0"/>
              <a:t>Partner </a:t>
            </a:r>
            <a:r>
              <a:rPr lang="en-US" sz="2400" dirty="0" smtClean="0"/>
              <a:t>engagements </a:t>
            </a:r>
          </a:p>
          <a:p>
            <a:pPr marL="0" lvl="1" indent="0">
              <a:spcBef>
                <a:spcPts val="400"/>
              </a:spcBef>
              <a:spcAft>
                <a:spcPts val="400"/>
              </a:spcAft>
              <a:buNone/>
            </a:pPr>
            <a:r>
              <a:rPr lang="en-US" sz="2400" dirty="0"/>
              <a:t>	</a:t>
            </a:r>
            <a:r>
              <a:rPr lang="en-US" sz="2400" dirty="0" smtClean="0"/>
              <a:t>(</a:t>
            </a:r>
            <a:r>
              <a:rPr lang="en-US" sz="2400" dirty="0"/>
              <a:t>Intel, </a:t>
            </a:r>
            <a:r>
              <a:rPr lang="en-US" sz="2400" dirty="0" err="1"/>
              <a:t>Mellanox</a:t>
            </a:r>
            <a:r>
              <a:rPr lang="en-US" sz="2400" dirty="0"/>
              <a:t>, Seagate</a:t>
            </a:r>
            <a:r>
              <a:rPr lang="en-US" sz="2400" dirty="0" smtClean="0"/>
              <a:t>)</a:t>
            </a:r>
          </a:p>
          <a:p>
            <a:pPr marL="457200" lvl="1" indent="-457200">
              <a:spcBef>
                <a:spcPts val="400"/>
              </a:spcBef>
              <a:spcAft>
                <a:spcPts val="400"/>
              </a:spcAft>
              <a:buFont typeface="Wingdings" pitchFamily="2" charset="2"/>
              <a:buChar char=""/>
            </a:pPr>
            <a:r>
              <a:rPr lang="en-US" sz="2400" dirty="0"/>
              <a:t>Industry and </a:t>
            </a:r>
            <a:r>
              <a:rPr lang="en-US" sz="2400" dirty="0" smtClean="0"/>
              <a:t>academia collaboration</a:t>
            </a:r>
          </a:p>
          <a:p>
            <a:pPr marL="0" lvl="1" indent="0">
              <a:spcBef>
                <a:spcPts val="400"/>
              </a:spcBef>
              <a:spcAft>
                <a:spcPts val="400"/>
              </a:spcAft>
              <a:buNone/>
            </a:pPr>
            <a:r>
              <a:rPr lang="en-US" sz="2400" dirty="0"/>
              <a:t>	</a:t>
            </a:r>
            <a:r>
              <a:rPr lang="en-US" sz="2400" dirty="0" smtClean="0"/>
              <a:t>(Alpine, </a:t>
            </a:r>
            <a:r>
              <a:rPr lang="en-US" sz="2400" dirty="0" err="1"/>
              <a:t>Informatica</a:t>
            </a:r>
            <a:r>
              <a:rPr lang="en-US" sz="2400" dirty="0"/>
              <a:t>)</a:t>
            </a:r>
          </a:p>
          <a:p>
            <a:pPr marL="0" indent="0">
              <a:spcBef>
                <a:spcPts val="400"/>
              </a:spcBef>
              <a:spcAft>
                <a:spcPts val="400"/>
              </a:spcAft>
              <a:buNone/>
            </a:pPr>
            <a:endParaRPr lang="en-US" dirty="0" smtClean="0"/>
          </a:p>
        </p:txBody>
      </p:sp>
      <p:pic>
        <p:nvPicPr>
          <p:cNvPr id="2" name="Picture 1" descr="inte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117" y="4536654"/>
            <a:ext cx="1505844" cy="1418935"/>
          </a:xfrm>
          <a:prstGeom prst="rect">
            <a:avLst/>
          </a:prstGeom>
        </p:spPr>
      </p:pic>
      <p:pic>
        <p:nvPicPr>
          <p:cNvPr id="3" name="Picture 2" descr="alpi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1868" y="4526359"/>
            <a:ext cx="1621295" cy="1527723"/>
          </a:xfrm>
          <a:prstGeom prst="rect">
            <a:avLst/>
          </a:prstGeom>
        </p:spPr>
      </p:pic>
      <p:pic>
        <p:nvPicPr>
          <p:cNvPr id="5" name="Picture 4" descr="hackreacto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0183" y="4700757"/>
            <a:ext cx="1538687" cy="1076364"/>
          </a:xfrm>
          <a:prstGeom prst="rect">
            <a:avLst/>
          </a:prstGeom>
        </p:spPr>
      </p:pic>
      <p:pic>
        <p:nvPicPr>
          <p:cNvPr id="7" name="Picture 6" descr="madlib.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6201" y="4531299"/>
            <a:ext cx="2238326" cy="1581856"/>
          </a:xfrm>
          <a:prstGeom prst="rect">
            <a:avLst/>
          </a:prstGeom>
        </p:spPr>
      </p:pic>
      <p:pic>
        <p:nvPicPr>
          <p:cNvPr id="9" name="Picture 8" descr="informatica.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2374" y="3064003"/>
            <a:ext cx="1868846" cy="1320739"/>
          </a:xfrm>
          <a:prstGeom prst="rect">
            <a:avLst/>
          </a:prstGeom>
        </p:spPr>
      </p:pic>
      <p:pic>
        <p:nvPicPr>
          <p:cNvPr id="10" name="Picture 9" descr="exarlog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26155" y="1741507"/>
            <a:ext cx="1849961" cy="1260714"/>
          </a:xfrm>
          <a:prstGeom prst="rect">
            <a:avLst/>
          </a:prstGeom>
        </p:spPr>
      </p:pic>
    </p:spTree>
    <p:extLst>
      <p:ext uri="{BB962C8B-B14F-4D97-AF65-F5344CB8AC3E}">
        <p14:creationId xmlns:p14="http://schemas.microsoft.com/office/powerpoint/2010/main" val="5583604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your Proposal</a:t>
            </a:r>
            <a:endParaRPr lang="en-US" dirty="0"/>
          </a:p>
        </p:txBody>
      </p:sp>
      <p:sp>
        <p:nvSpPr>
          <p:cNvPr id="3" name="Content Placeholder 2"/>
          <p:cNvSpPr>
            <a:spLocks noGrp="1"/>
          </p:cNvSpPr>
          <p:nvPr>
            <p:ph sz="quarter" idx="10"/>
          </p:nvPr>
        </p:nvSpPr>
        <p:spPr>
          <a:xfrm>
            <a:off x="366715" y="1546098"/>
            <a:ext cx="8410575" cy="4737947"/>
          </a:xfrm>
        </p:spPr>
        <p:txBody>
          <a:bodyPr/>
          <a:lstStyle/>
          <a:p>
            <a:pPr marL="0" indent="0">
              <a:buNone/>
            </a:pPr>
            <a:endParaRPr lang="en-US" dirty="0"/>
          </a:p>
          <a:p>
            <a:r>
              <a:rPr lang="en-US" dirty="0" smtClean="0"/>
              <a:t>Request invite @ </a:t>
            </a:r>
            <a:r>
              <a:rPr lang="en-US" dirty="0" smtClean="0">
                <a:hlinkClick r:id="rId2"/>
              </a:rPr>
              <a:t>www.analyticsworkbench.com</a:t>
            </a:r>
            <a:endParaRPr lang="en-US" dirty="0" smtClean="0"/>
          </a:p>
          <a:p>
            <a:r>
              <a:rPr lang="en-US" dirty="0"/>
              <a:t>P</a:t>
            </a:r>
            <a:r>
              <a:rPr lang="en-US" dirty="0" smtClean="0"/>
              <a:t>roject determination made within 2 weeks of submission</a:t>
            </a:r>
            <a:endParaRPr lang="en-US" dirty="0"/>
          </a:p>
        </p:txBody>
      </p:sp>
    </p:spTree>
    <p:extLst>
      <p:ext uri="{BB962C8B-B14F-4D97-AF65-F5344CB8AC3E}">
        <p14:creationId xmlns:p14="http://schemas.microsoft.com/office/powerpoint/2010/main" val="32090762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4503043" y="1"/>
            <a:ext cx="4653786" cy="6173911"/>
          </a:xfrm>
          <a:prstGeom prst="rect">
            <a:avLst/>
          </a:prstGeom>
        </p:spPr>
      </p:pic>
      <p:pic>
        <p:nvPicPr>
          <p:cNvPr id="21" name="Picture 20" descr="twitter_imag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6603" y="2209800"/>
            <a:ext cx="1753500" cy="2338000"/>
          </a:xfrm>
          <a:prstGeom prst="ellipse">
            <a:avLst/>
          </a:prstGeom>
        </p:spPr>
      </p:pic>
      <p:sp>
        <p:nvSpPr>
          <p:cNvPr id="22" name="Oval 21"/>
          <p:cNvSpPr/>
          <p:nvPr/>
        </p:nvSpPr>
        <p:spPr>
          <a:xfrm>
            <a:off x="8073041" y="1772355"/>
            <a:ext cx="1512038" cy="2016051"/>
          </a:xfrm>
          <a:prstGeom prst="ellipse">
            <a:avLst/>
          </a:prstGeom>
          <a:solidFill>
            <a:schemeClr val="accent3">
              <a:alpha val="7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lue_circle.png"/>
          <p:cNvPicPr>
            <a:picLocks noChangeAspect="1"/>
          </p:cNvPicPr>
          <p:nvPr/>
        </p:nvPicPr>
        <p:blipFill>
          <a:blip r:embed="rId5" cstate="email">
            <a:alphaModFix amt="78000"/>
            <a:extLst>
              <a:ext uri="{28A0092B-C50C-407E-A947-70E740481C1C}">
                <a14:useLocalDpi xmlns:a14="http://schemas.microsoft.com/office/drawing/2010/main"/>
              </a:ext>
            </a:extLst>
          </a:blip>
          <a:stretch>
            <a:fillRect/>
          </a:stretch>
        </p:blipFill>
        <p:spPr>
          <a:xfrm>
            <a:off x="7531100" y="3874173"/>
            <a:ext cx="1246955" cy="1679961"/>
          </a:xfrm>
          <a:prstGeom prst="rect">
            <a:avLst/>
          </a:prstGeom>
        </p:spPr>
      </p:pic>
      <p:sp>
        <p:nvSpPr>
          <p:cNvPr id="2" name="Title 1"/>
          <p:cNvSpPr>
            <a:spLocks noGrp="1"/>
          </p:cNvSpPr>
          <p:nvPr>
            <p:ph type="title"/>
          </p:nvPr>
        </p:nvSpPr>
        <p:spPr/>
        <p:txBody>
          <a:bodyPr/>
          <a:lstStyle/>
          <a:p>
            <a:r>
              <a:rPr lang="en-US" dirty="0" smtClean="0"/>
              <a:t>Q &amp; A</a:t>
            </a:r>
            <a:endParaRPr lang="en-US" dirty="0"/>
          </a:p>
        </p:txBody>
      </p:sp>
      <p:pic>
        <p:nvPicPr>
          <p:cNvPr id="12" name="Picture 11" descr="who am i.jp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1789730" y="1662942"/>
            <a:ext cx="1559650" cy="4763254"/>
          </a:xfrm>
          <a:prstGeom prst="rect">
            <a:avLst/>
          </a:prstGeom>
        </p:spPr>
      </p:pic>
    </p:spTree>
    <p:extLst>
      <p:ext uri="{BB962C8B-B14F-4D97-AF65-F5344CB8AC3E}">
        <p14:creationId xmlns:p14="http://schemas.microsoft.com/office/powerpoint/2010/main" val="34721362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366714" y="433918"/>
            <a:ext cx="8410575" cy="613833"/>
          </a:xfrm>
        </p:spPr>
        <p:txBody>
          <a:bodyPr/>
          <a:lstStyle/>
          <a:p>
            <a:r>
              <a:rPr lang="en-US" dirty="0" smtClean="0"/>
              <a:t>What Matters: </a:t>
            </a:r>
            <a:br>
              <a:rPr lang="en-US" dirty="0" smtClean="0"/>
            </a:br>
            <a:r>
              <a:rPr lang="en-US" dirty="0" smtClean="0"/>
              <a:t>Apps. Data. Analytics.</a:t>
            </a:r>
            <a:endParaRPr lang="en-US" dirty="0"/>
          </a:p>
        </p:txBody>
      </p:sp>
      <p:sp>
        <p:nvSpPr>
          <p:cNvPr id="2" name="TextBox 1"/>
          <p:cNvSpPr txBox="1"/>
          <p:nvPr/>
        </p:nvSpPr>
        <p:spPr>
          <a:xfrm>
            <a:off x="863599" y="1959429"/>
            <a:ext cx="3345543" cy="3693319"/>
          </a:xfrm>
          <a:prstGeom prst="rect">
            <a:avLst/>
          </a:prstGeom>
          <a:noFill/>
        </p:spPr>
        <p:txBody>
          <a:bodyPr wrap="square" rtlCol="0">
            <a:spAutoFit/>
          </a:bodyPr>
          <a:lstStyle/>
          <a:p>
            <a:r>
              <a:rPr lang="en-US" i="1" dirty="0" smtClean="0">
                <a:latin typeface="Arial"/>
              </a:rPr>
              <a:t>Apps power businesses, and those apps generate data</a:t>
            </a:r>
          </a:p>
          <a:p>
            <a:endParaRPr lang="en-US" i="1" dirty="0" smtClean="0">
              <a:latin typeface="Arial"/>
            </a:endParaRPr>
          </a:p>
          <a:p>
            <a:endParaRPr lang="en-US" i="1" dirty="0">
              <a:latin typeface="Arial"/>
            </a:endParaRPr>
          </a:p>
          <a:p>
            <a:r>
              <a:rPr lang="en-US" i="1" dirty="0" smtClean="0">
                <a:latin typeface="Arial"/>
              </a:rPr>
              <a:t>Analytic insights from that data drive new app functionality, which in-turn drives new data</a:t>
            </a:r>
          </a:p>
          <a:p>
            <a:endParaRPr lang="en-US" i="1" dirty="0" smtClean="0">
              <a:latin typeface="Arial"/>
            </a:endParaRPr>
          </a:p>
          <a:p>
            <a:r>
              <a:rPr lang="en-US" i="1" dirty="0" smtClean="0">
                <a:latin typeface="Arial"/>
              </a:rPr>
              <a:t>The faster you can move around that cycle, the faster you learn, innovate &amp; pull away from the competition</a:t>
            </a:r>
          </a:p>
          <a:p>
            <a:endParaRPr lang="en-US" i="1" dirty="0" smtClean="0">
              <a:solidFill>
                <a:schemeClr val="bg1">
                  <a:lumMod val="85000"/>
                </a:schemeClr>
              </a:solidFill>
              <a:latin typeface="Arial"/>
            </a:endParaRPr>
          </a:p>
        </p:txBody>
      </p:sp>
      <p:pic>
        <p:nvPicPr>
          <p:cNvPr id="19" name="Picture 18" descr="Check marks typ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1640" y="1775124"/>
            <a:ext cx="710061" cy="1028552"/>
          </a:xfrm>
          <a:prstGeom prst="rect">
            <a:avLst/>
          </a:prstGeom>
        </p:spPr>
      </p:pic>
      <p:pic>
        <p:nvPicPr>
          <p:cNvPr id="20" name="Picture 19" descr="Check marks typ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1640" y="2819400"/>
            <a:ext cx="710061" cy="1028552"/>
          </a:xfrm>
          <a:prstGeom prst="rect">
            <a:avLst/>
          </a:prstGeom>
        </p:spPr>
      </p:pic>
      <p:pic>
        <p:nvPicPr>
          <p:cNvPr id="21" name="Picture 20" descr="Check marks typ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1640" y="4258733"/>
            <a:ext cx="710061" cy="1028552"/>
          </a:xfrm>
          <a:prstGeom prst="rect">
            <a:avLst/>
          </a:prstGeom>
        </p:spPr>
      </p:pic>
      <p:pic>
        <p:nvPicPr>
          <p:cNvPr id="4" name="Picture 3" descr="PivotalOne_Cy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3429" y="1696960"/>
            <a:ext cx="3701141" cy="4068839"/>
          </a:xfrm>
          <a:prstGeom prst="rect">
            <a:avLst/>
          </a:prstGeom>
        </p:spPr>
      </p:pic>
    </p:spTree>
    <p:extLst>
      <p:ext uri="{BB962C8B-B14F-4D97-AF65-F5344CB8AC3E}">
        <p14:creationId xmlns:p14="http://schemas.microsoft.com/office/powerpoint/2010/main" val="347591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87373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714" y="433918"/>
            <a:ext cx="8410575" cy="1276349"/>
          </a:xfrm>
        </p:spPr>
        <p:txBody>
          <a:bodyPr/>
          <a:lstStyle/>
          <a:p>
            <a:r>
              <a:rPr lang="en-US" dirty="0" err="1" smtClean="0"/>
              <a:t>Pivotal’s</a:t>
            </a:r>
            <a:r>
              <a:rPr lang="en-US" dirty="0" smtClean="0"/>
              <a:t> Opportunity </a:t>
            </a:r>
            <a:endParaRPr lang="en-US" dirty="0"/>
          </a:p>
        </p:txBody>
      </p:sp>
      <p:pic>
        <p:nvPicPr>
          <p:cNvPr id="5" name="Picture 4" descr="whiteboard_1.jpg"/>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4596191" y="1729620"/>
            <a:ext cx="4293810" cy="3915230"/>
          </a:xfrm>
          <a:prstGeom prst="rect">
            <a:avLst/>
          </a:prstGeom>
        </p:spPr>
      </p:pic>
      <p:pic>
        <p:nvPicPr>
          <p:cNvPr id="16" name="Picture 15" descr="Check marks typ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1640" y="1291315"/>
            <a:ext cx="710061" cy="1028552"/>
          </a:xfrm>
          <a:prstGeom prst="rect">
            <a:avLst/>
          </a:prstGeom>
        </p:spPr>
      </p:pic>
      <p:sp>
        <p:nvSpPr>
          <p:cNvPr id="6" name="TextBox 5"/>
          <p:cNvSpPr txBox="1"/>
          <p:nvPr/>
        </p:nvSpPr>
        <p:spPr>
          <a:xfrm>
            <a:off x="825500" y="1524001"/>
            <a:ext cx="3340100" cy="4524316"/>
          </a:xfrm>
          <a:prstGeom prst="rect">
            <a:avLst/>
          </a:prstGeom>
          <a:noFill/>
        </p:spPr>
        <p:txBody>
          <a:bodyPr wrap="square" rtlCol="0">
            <a:spAutoFit/>
          </a:bodyPr>
          <a:lstStyle/>
          <a:p>
            <a:r>
              <a:rPr lang="en-US" i="1" dirty="0" smtClean="0">
                <a:solidFill>
                  <a:srgbClr val="4D4D4D"/>
                </a:solidFill>
              </a:rPr>
              <a:t>Uniquely positioned to help enterprises modernize each facet of this cycle today</a:t>
            </a:r>
          </a:p>
          <a:p>
            <a:endParaRPr lang="en-US" i="1" dirty="0" smtClean="0">
              <a:solidFill>
                <a:srgbClr val="4D4D4D"/>
              </a:solidFill>
            </a:endParaRPr>
          </a:p>
          <a:p>
            <a:endParaRPr lang="en-US" i="1" dirty="0" smtClean="0">
              <a:solidFill>
                <a:srgbClr val="4D4D4D"/>
              </a:solidFill>
            </a:endParaRPr>
          </a:p>
          <a:p>
            <a:r>
              <a:rPr lang="en-US" i="1" dirty="0" smtClean="0">
                <a:solidFill>
                  <a:srgbClr val="4D4D4D"/>
                </a:solidFill>
              </a:rPr>
              <a:t>Comprehensive portfolio of products spanning Apps, Data &amp; Analytics</a:t>
            </a:r>
          </a:p>
          <a:p>
            <a:endParaRPr lang="en-US" i="1" dirty="0" smtClean="0">
              <a:solidFill>
                <a:srgbClr val="4D4D4D"/>
              </a:solidFill>
            </a:endParaRPr>
          </a:p>
          <a:p>
            <a:endParaRPr lang="en-US" i="1" dirty="0">
              <a:solidFill>
                <a:srgbClr val="4D4D4D"/>
              </a:solidFill>
            </a:endParaRPr>
          </a:p>
          <a:p>
            <a:endParaRPr lang="en-US" i="1" dirty="0" smtClean="0">
              <a:solidFill>
                <a:srgbClr val="4D4D4D"/>
              </a:solidFill>
            </a:endParaRPr>
          </a:p>
          <a:p>
            <a:r>
              <a:rPr lang="en-US" i="1" dirty="0" smtClean="0">
                <a:solidFill>
                  <a:srgbClr val="4D4D4D"/>
                </a:solidFill>
              </a:rPr>
              <a:t>Converging these technologies into a coherent, next-gen Enterprise </a:t>
            </a:r>
            <a:r>
              <a:rPr lang="en-US" i="1" dirty="0" err="1" smtClean="0">
                <a:solidFill>
                  <a:srgbClr val="4D4D4D"/>
                </a:solidFill>
              </a:rPr>
              <a:t>PaaS</a:t>
            </a:r>
            <a:r>
              <a:rPr lang="en-US" i="1" dirty="0" smtClean="0">
                <a:solidFill>
                  <a:srgbClr val="4D4D4D"/>
                </a:solidFill>
              </a:rPr>
              <a:t> platform</a:t>
            </a:r>
          </a:p>
          <a:p>
            <a:endParaRPr lang="en-US" i="1" dirty="0" smtClean="0">
              <a:solidFill>
                <a:srgbClr val="4D4D4D"/>
              </a:solidFill>
            </a:endParaRPr>
          </a:p>
          <a:p>
            <a:r>
              <a:rPr lang="en-US" i="1" dirty="0" smtClean="0">
                <a:solidFill>
                  <a:srgbClr val="4D4D4D"/>
                </a:solidFill>
              </a:rPr>
              <a:t> </a:t>
            </a:r>
          </a:p>
        </p:txBody>
      </p:sp>
      <p:pic>
        <p:nvPicPr>
          <p:cNvPr id="8" name="Picture 7" descr="Check marks typ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1640" y="2819400"/>
            <a:ext cx="710061" cy="1028552"/>
          </a:xfrm>
          <a:prstGeom prst="rect">
            <a:avLst/>
          </a:prstGeom>
        </p:spPr>
      </p:pic>
      <p:pic>
        <p:nvPicPr>
          <p:cNvPr id="10" name="Picture 9" descr="Check marks typ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1640" y="4258733"/>
            <a:ext cx="710061" cy="1028552"/>
          </a:xfrm>
          <a:prstGeom prst="rect">
            <a:avLst/>
          </a:prstGeom>
        </p:spPr>
      </p:pic>
    </p:spTree>
    <p:extLst>
      <p:ext uri="{BB962C8B-B14F-4D97-AF65-F5344CB8AC3E}">
        <p14:creationId xmlns:p14="http://schemas.microsoft.com/office/powerpoint/2010/main" val="200842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053787" y="1640229"/>
            <a:ext cx="1403147" cy="3038907"/>
            <a:chOff x="3438727" y="2003898"/>
            <a:chExt cx="1403147" cy="3038906"/>
          </a:xfrm>
        </p:grpSpPr>
        <p:cxnSp>
          <p:nvCxnSpPr>
            <p:cNvPr id="61" name="Straight Connector 60"/>
            <p:cNvCxnSpPr/>
            <p:nvPr/>
          </p:nvCxnSpPr>
          <p:spPr bwMode="auto">
            <a:xfrm>
              <a:off x="4841562" y="2162677"/>
              <a:ext cx="0" cy="2880127"/>
            </a:xfrm>
            <a:prstGeom prst="line">
              <a:avLst/>
            </a:prstGeom>
            <a:noFill/>
            <a:ln w="9525" cap="flat" cmpd="sng" algn="ctr">
              <a:gradFill flip="none" rotWithShape="1">
                <a:gsLst>
                  <a:gs pos="100000">
                    <a:schemeClr val="tx1"/>
                  </a:gs>
                  <a:gs pos="0">
                    <a:schemeClr val="tx1">
                      <a:alpha val="0"/>
                    </a:schemeClr>
                  </a:gs>
                </a:gsLst>
                <a:lin ang="5400000" scaled="1"/>
                <a:tileRect/>
              </a:gradFill>
              <a:prstDash val="solid"/>
              <a:round/>
              <a:headEnd type="none" w="med" len="med"/>
              <a:tailEnd type="none" w="med" len="med"/>
            </a:ln>
            <a:effectLst/>
          </p:spPr>
        </p:cxnSp>
        <p:sp>
          <p:nvSpPr>
            <p:cNvPr id="62" name="TextBox 61"/>
            <p:cNvSpPr txBox="1">
              <a:spLocks noChangeArrowheads="1"/>
            </p:cNvSpPr>
            <p:nvPr/>
          </p:nvSpPr>
          <p:spPr bwMode="auto">
            <a:xfrm>
              <a:off x="3438727" y="2476953"/>
              <a:ext cx="1403147"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400" dirty="0">
                  <a:solidFill>
                    <a:srgbClr val="717074">
                      <a:lumMod val="50000"/>
                    </a:srgbClr>
                  </a:solidFill>
                  <a:latin typeface="Arial"/>
                </a:rPr>
                <a:t>Mobile-Cloud</a:t>
              </a:r>
            </a:p>
          </p:txBody>
        </p:sp>
        <p:grpSp>
          <p:nvGrpSpPr>
            <p:cNvPr id="13" name="Group 12"/>
            <p:cNvGrpSpPr/>
            <p:nvPr/>
          </p:nvGrpSpPr>
          <p:grpSpPr>
            <a:xfrm>
              <a:off x="4001248" y="2003898"/>
              <a:ext cx="247783" cy="413865"/>
              <a:chOff x="3349495" y="567393"/>
              <a:chExt cx="372096" cy="621501"/>
            </a:xfrm>
          </p:grpSpPr>
          <p:sp>
            <p:nvSpPr>
              <p:cNvPr id="90" name="Freeform 14"/>
              <p:cNvSpPr>
                <a:spLocks noEditPoints="1"/>
              </p:cNvSpPr>
              <p:nvPr/>
            </p:nvSpPr>
            <p:spPr bwMode="auto">
              <a:xfrm>
                <a:off x="3349495" y="567393"/>
                <a:ext cx="372096" cy="621501"/>
              </a:xfrm>
              <a:custGeom>
                <a:avLst/>
                <a:gdLst>
                  <a:gd name="T0" fmla="*/ 416 w 464"/>
                  <a:gd name="T1" fmla="*/ 0 h 774"/>
                  <a:gd name="T2" fmla="*/ 48 w 464"/>
                  <a:gd name="T3" fmla="*/ 0 h 774"/>
                  <a:gd name="T4" fmla="*/ 0 w 464"/>
                  <a:gd name="T5" fmla="*/ 48 h 774"/>
                  <a:gd name="T6" fmla="*/ 0 w 464"/>
                  <a:gd name="T7" fmla="*/ 726 h 774"/>
                  <a:gd name="T8" fmla="*/ 48 w 464"/>
                  <a:gd name="T9" fmla="*/ 774 h 774"/>
                  <a:gd name="T10" fmla="*/ 416 w 464"/>
                  <a:gd name="T11" fmla="*/ 774 h 774"/>
                  <a:gd name="T12" fmla="*/ 464 w 464"/>
                  <a:gd name="T13" fmla="*/ 726 h 774"/>
                  <a:gd name="T14" fmla="*/ 464 w 464"/>
                  <a:gd name="T15" fmla="*/ 48 h 774"/>
                  <a:gd name="T16" fmla="*/ 416 w 464"/>
                  <a:gd name="T17" fmla="*/ 0 h 774"/>
                  <a:gd name="T18" fmla="*/ 232 w 464"/>
                  <a:gd name="T19" fmla="*/ 739 h 774"/>
                  <a:gd name="T20" fmla="*/ 204 w 464"/>
                  <a:gd name="T21" fmla="*/ 711 h 774"/>
                  <a:gd name="T22" fmla="*/ 232 w 464"/>
                  <a:gd name="T23" fmla="*/ 683 h 774"/>
                  <a:gd name="T24" fmla="*/ 260 w 464"/>
                  <a:gd name="T25" fmla="*/ 711 h 774"/>
                  <a:gd name="T26" fmla="*/ 232 w 464"/>
                  <a:gd name="T27" fmla="*/ 739 h 774"/>
                  <a:gd name="T28" fmla="*/ 430 w 464"/>
                  <a:gd name="T29" fmla="*/ 585 h 774"/>
                  <a:gd name="T30" fmla="*/ 382 w 464"/>
                  <a:gd name="T31" fmla="*/ 633 h 774"/>
                  <a:gd name="T32" fmla="*/ 82 w 464"/>
                  <a:gd name="T33" fmla="*/ 633 h 774"/>
                  <a:gd name="T34" fmla="*/ 34 w 464"/>
                  <a:gd name="T35" fmla="*/ 585 h 774"/>
                  <a:gd name="T36" fmla="*/ 34 w 464"/>
                  <a:gd name="T37" fmla="*/ 82 h 774"/>
                  <a:gd name="T38" fmla="*/ 82 w 464"/>
                  <a:gd name="T39" fmla="*/ 34 h 774"/>
                  <a:gd name="T40" fmla="*/ 382 w 464"/>
                  <a:gd name="T41" fmla="*/ 34 h 774"/>
                  <a:gd name="T42" fmla="*/ 430 w 464"/>
                  <a:gd name="T43" fmla="*/ 82 h 774"/>
                  <a:gd name="T44" fmla="*/ 430 w 464"/>
                  <a:gd name="T45" fmla="*/ 58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4" h="774">
                    <a:moveTo>
                      <a:pt x="416" y="0"/>
                    </a:moveTo>
                    <a:cubicBezTo>
                      <a:pt x="48" y="0"/>
                      <a:pt x="48" y="0"/>
                      <a:pt x="48" y="0"/>
                    </a:cubicBezTo>
                    <a:cubicBezTo>
                      <a:pt x="22" y="0"/>
                      <a:pt x="0" y="22"/>
                      <a:pt x="0" y="48"/>
                    </a:cubicBezTo>
                    <a:cubicBezTo>
                      <a:pt x="0" y="726"/>
                      <a:pt x="0" y="726"/>
                      <a:pt x="0" y="726"/>
                    </a:cubicBezTo>
                    <a:cubicBezTo>
                      <a:pt x="0" y="753"/>
                      <a:pt x="22" y="774"/>
                      <a:pt x="48" y="774"/>
                    </a:cubicBezTo>
                    <a:cubicBezTo>
                      <a:pt x="416" y="774"/>
                      <a:pt x="416" y="774"/>
                      <a:pt x="416" y="774"/>
                    </a:cubicBezTo>
                    <a:cubicBezTo>
                      <a:pt x="442" y="774"/>
                      <a:pt x="464" y="753"/>
                      <a:pt x="464" y="726"/>
                    </a:cubicBezTo>
                    <a:cubicBezTo>
                      <a:pt x="464" y="48"/>
                      <a:pt x="464" y="48"/>
                      <a:pt x="464" y="48"/>
                    </a:cubicBezTo>
                    <a:cubicBezTo>
                      <a:pt x="464" y="22"/>
                      <a:pt x="442" y="0"/>
                      <a:pt x="416" y="0"/>
                    </a:cubicBezTo>
                    <a:close/>
                    <a:moveTo>
                      <a:pt x="232" y="739"/>
                    </a:moveTo>
                    <a:cubicBezTo>
                      <a:pt x="217" y="739"/>
                      <a:pt x="204" y="726"/>
                      <a:pt x="204" y="711"/>
                    </a:cubicBezTo>
                    <a:cubicBezTo>
                      <a:pt x="204" y="696"/>
                      <a:pt x="217" y="683"/>
                      <a:pt x="232" y="683"/>
                    </a:cubicBezTo>
                    <a:cubicBezTo>
                      <a:pt x="247" y="683"/>
                      <a:pt x="260" y="696"/>
                      <a:pt x="260" y="711"/>
                    </a:cubicBezTo>
                    <a:cubicBezTo>
                      <a:pt x="260" y="726"/>
                      <a:pt x="247" y="739"/>
                      <a:pt x="232" y="739"/>
                    </a:cubicBezTo>
                    <a:close/>
                    <a:moveTo>
                      <a:pt x="430" y="585"/>
                    </a:moveTo>
                    <a:cubicBezTo>
                      <a:pt x="430" y="611"/>
                      <a:pt x="409" y="633"/>
                      <a:pt x="382" y="633"/>
                    </a:cubicBezTo>
                    <a:cubicBezTo>
                      <a:pt x="82" y="633"/>
                      <a:pt x="82" y="633"/>
                      <a:pt x="82" y="633"/>
                    </a:cubicBezTo>
                    <a:cubicBezTo>
                      <a:pt x="55" y="633"/>
                      <a:pt x="34" y="611"/>
                      <a:pt x="34" y="585"/>
                    </a:cubicBezTo>
                    <a:cubicBezTo>
                      <a:pt x="34" y="82"/>
                      <a:pt x="34" y="82"/>
                      <a:pt x="34" y="82"/>
                    </a:cubicBezTo>
                    <a:cubicBezTo>
                      <a:pt x="34" y="55"/>
                      <a:pt x="55" y="34"/>
                      <a:pt x="82" y="34"/>
                    </a:cubicBezTo>
                    <a:cubicBezTo>
                      <a:pt x="382" y="34"/>
                      <a:pt x="382" y="34"/>
                      <a:pt x="382" y="34"/>
                    </a:cubicBezTo>
                    <a:cubicBezTo>
                      <a:pt x="409" y="34"/>
                      <a:pt x="430" y="55"/>
                      <a:pt x="430" y="82"/>
                    </a:cubicBezTo>
                    <a:lnTo>
                      <a:pt x="430" y="5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717074"/>
                  </a:solidFill>
                  <a:latin typeface="Arial"/>
                </a:endParaRPr>
              </a:p>
            </p:txBody>
          </p:sp>
          <p:sp>
            <p:nvSpPr>
              <p:cNvPr id="122" name="Freeform 6"/>
              <p:cNvSpPr>
                <a:spLocks/>
              </p:cNvSpPr>
              <p:nvPr/>
            </p:nvSpPr>
            <p:spPr bwMode="gray">
              <a:xfrm>
                <a:off x="3402219" y="684669"/>
                <a:ext cx="266647" cy="164870"/>
              </a:xfrm>
              <a:custGeom>
                <a:avLst/>
                <a:gdLst>
                  <a:gd name="T0" fmla="*/ 2727 w 4195"/>
                  <a:gd name="T1" fmla="*/ 10 h 2595"/>
                  <a:gd name="T2" fmla="*/ 1869 w 4195"/>
                  <a:gd name="T3" fmla="*/ 606 h 2595"/>
                  <a:gd name="T4" fmla="*/ 1557 w 4195"/>
                  <a:gd name="T5" fmla="*/ 533 h 2595"/>
                  <a:gd name="T6" fmla="*/ 786 w 4195"/>
                  <a:gd name="T7" fmla="*/ 1133 h 2595"/>
                  <a:gd name="T8" fmla="*/ 635 w 4195"/>
                  <a:gd name="T9" fmla="*/ 1112 h 2595"/>
                  <a:gd name="T10" fmla="*/ 8 w 4195"/>
                  <a:gd name="T11" fmla="*/ 1699 h 2595"/>
                  <a:gd name="T12" fmla="*/ 606 w 4195"/>
                  <a:gd name="T13" fmla="*/ 2315 h 2595"/>
                  <a:gd name="T14" fmla="*/ 901 w 4195"/>
                  <a:gd name="T15" fmla="*/ 2249 h 2595"/>
                  <a:gd name="T16" fmla="*/ 1566 w 4195"/>
                  <a:gd name="T17" fmla="*/ 2514 h 2595"/>
                  <a:gd name="T18" fmla="*/ 2143 w 4195"/>
                  <a:gd name="T19" fmla="*/ 2361 h 2595"/>
                  <a:gd name="T20" fmla="*/ 2641 w 4195"/>
                  <a:gd name="T21" fmla="*/ 2589 h 2595"/>
                  <a:gd name="T22" fmla="*/ 3255 w 4195"/>
                  <a:gd name="T23" fmla="*/ 2254 h 2595"/>
                  <a:gd name="T24" fmla="*/ 3533 w 4195"/>
                  <a:gd name="T25" fmla="*/ 2336 h 2595"/>
                  <a:gd name="T26" fmla="*/ 4185 w 4195"/>
                  <a:gd name="T27" fmla="*/ 1625 h 2595"/>
                  <a:gd name="T28" fmla="*/ 3606 w 4195"/>
                  <a:gd name="T29" fmla="*/ 885 h 2595"/>
                  <a:gd name="T30" fmla="*/ 2727 w 4195"/>
                  <a:gd name="T31" fmla="*/ 1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5" h="2595">
                    <a:moveTo>
                      <a:pt x="2727" y="10"/>
                    </a:moveTo>
                    <a:cubicBezTo>
                      <a:pt x="2344" y="0"/>
                      <a:pt x="2011" y="248"/>
                      <a:pt x="1869" y="606"/>
                    </a:cubicBezTo>
                    <a:cubicBezTo>
                      <a:pt x="1774" y="561"/>
                      <a:pt x="1669" y="536"/>
                      <a:pt x="1557" y="533"/>
                    </a:cubicBezTo>
                    <a:cubicBezTo>
                      <a:pt x="1181" y="524"/>
                      <a:pt x="863" y="782"/>
                      <a:pt x="786" y="1133"/>
                    </a:cubicBezTo>
                    <a:cubicBezTo>
                      <a:pt x="738" y="1120"/>
                      <a:pt x="687" y="1113"/>
                      <a:pt x="635" y="1112"/>
                    </a:cubicBezTo>
                    <a:cubicBezTo>
                      <a:pt x="297" y="1104"/>
                      <a:pt x="16" y="1367"/>
                      <a:pt x="8" y="1699"/>
                    </a:cubicBezTo>
                    <a:cubicBezTo>
                      <a:pt x="0" y="2031"/>
                      <a:pt x="268" y="2306"/>
                      <a:pt x="606" y="2315"/>
                    </a:cubicBezTo>
                    <a:cubicBezTo>
                      <a:pt x="712" y="2317"/>
                      <a:pt x="813" y="2294"/>
                      <a:pt x="901" y="2249"/>
                    </a:cubicBezTo>
                    <a:cubicBezTo>
                      <a:pt x="1048" y="2402"/>
                      <a:pt x="1290" y="2507"/>
                      <a:pt x="1566" y="2514"/>
                    </a:cubicBezTo>
                    <a:cubicBezTo>
                      <a:pt x="1788" y="2519"/>
                      <a:pt x="1991" y="2460"/>
                      <a:pt x="2143" y="2361"/>
                    </a:cubicBezTo>
                    <a:cubicBezTo>
                      <a:pt x="2267" y="2497"/>
                      <a:pt x="2444" y="2584"/>
                      <a:pt x="2641" y="2589"/>
                    </a:cubicBezTo>
                    <a:cubicBezTo>
                      <a:pt x="2898" y="2595"/>
                      <a:pt x="3127" y="2461"/>
                      <a:pt x="3255" y="2254"/>
                    </a:cubicBezTo>
                    <a:cubicBezTo>
                      <a:pt x="3338" y="2304"/>
                      <a:pt x="3433" y="2334"/>
                      <a:pt x="3533" y="2336"/>
                    </a:cubicBezTo>
                    <a:cubicBezTo>
                      <a:pt x="3883" y="2345"/>
                      <a:pt x="4176" y="2025"/>
                      <a:pt x="4185" y="1625"/>
                    </a:cubicBezTo>
                    <a:cubicBezTo>
                      <a:pt x="4195" y="1237"/>
                      <a:pt x="3938" y="916"/>
                      <a:pt x="3606" y="885"/>
                    </a:cubicBezTo>
                    <a:cubicBezTo>
                      <a:pt x="3561" y="402"/>
                      <a:pt x="3189" y="21"/>
                      <a:pt x="2727" y="10"/>
                    </a:cubicBezTo>
                    <a:close/>
                  </a:path>
                </a:pathLst>
              </a:custGeom>
              <a:solidFill>
                <a:schemeClr val="tx1"/>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defTabSz="684942"/>
                <a:endParaRPr lang="en-US" sz="1400" kern="0" dirty="0">
                  <a:solidFill>
                    <a:sysClr val="windowText" lastClr="000000"/>
                  </a:solidFill>
                  <a:latin typeface="Arial"/>
                </a:endParaRPr>
              </a:p>
            </p:txBody>
          </p:sp>
        </p:grpSp>
      </p:grpSp>
      <p:cxnSp>
        <p:nvCxnSpPr>
          <p:cNvPr id="102" name="Straight Connector 101"/>
          <p:cNvCxnSpPr/>
          <p:nvPr/>
        </p:nvCxnSpPr>
        <p:spPr bwMode="auto">
          <a:xfrm>
            <a:off x="4059203" y="1569209"/>
            <a:ext cx="0" cy="3148619"/>
          </a:xfrm>
          <a:prstGeom prst="line">
            <a:avLst/>
          </a:prstGeom>
          <a:noFill/>
          <a:ln w="9525" cap="flat" cmpd="sng" algn="ctr">
            <a:gradFill flip="none" rotWithShape="1">
              <a:gsLst>
                <a:gs pos="100000">
                  <a:schemeClr val="tx1"/>
                </a:gs>
                <a:gs pos="0">
                  <a:schemeClr val="tx1">
                    <a:alpha val="0"/>
                  </a:schemeClr>
                </a:gs>
              </a:gsLst>
              <a:lin ang="5400000" scaled="1"/>
              <a:tileRect/>
            </a:gradFill>
            <a:prstDash val="solid"/>
            <a:round/>
            <a:headEnd type="none" w="med" len="med"/>
            <a:tailEnd type="none" w="med" len="med"/>
          </a:ln>
          <a:effectLst/>
        </p:spPr>
      </p:cxnSp>
      <p:cxnSp>
        <p:nvCxnSpPr>
          <p:cNvPr id="101" name="Straight Connector 100"/>
          <p:cNvCxnSpPr/>
          <p:nvPr/>
        </p:nvCxnSpPr>
        <p:spPr bwMode="auto">
          <a:xfrm>
            <a:off x="2591213" y="1422449"/>
            <a:ext cx="0" cy="3148619"/>
          </a:xfrm>
          <a:prstGeom prst="line">
            <a:avLst/>
          </a:prstGeom>
          <a:noFill/>
          <a:ln w="9525" cap="flat" cmpd="sng" algn="ctr">
            <a:gradFill flip="none" rotWithShape="1">
              <a:gsLst>
                <a:gs pos="100000">
                  <a:schemeClr val="tx1"/>
                </a:gs>
                <a:gs pos="0">
                  <a:schemeClr val="tx1">
                    <a:alpha val="0"/>
                  </a:schemeClr>
                </a:gs>
              </a:gsLst>
              <a:lin ang="5400000" scaled="1"/>
              <a:tileRect/>
            </a:gradFill>
            <a:prstDash val="solid"/>
            <a:round/>
            <a:headEnd type="none" w="med" len="med"/>
            <a:tailEnd type="none" w="med" len="med"/>
          </a:ln>
          <a:effectLst/>
        </p:spPr>
      </p:cxnSp>
      <p:sp>
        <p:nvSpPr>
          <p:cNvPr id="140" name="Freeform 139"/>
          <p:cNvSpPr/>
          <p:nvPr/>
        </p:nvSpPr>
        <p:spPr bwMode="auto">
          <a:xfrm>
            <a:off x="3813690" y="1137916"/>
            <a:ext cx="3372864" cy="3212837"/>
          </a:xfrm>
          <a:custGeom>
            <a:avLst/>
            <a:gdLst>
              <a:gd name="connsiteX0" fmla="*/ 0 w 3171825"/>
              <a:gd name="connsiteY0" fmla="*/ 2047875 h 2471737"/>
              <a:gd name="connsiteX1" fmla="*/ 0 w 3171825"/>
              <a:gd name="connsiteY1" fmla="*/ 2471737 h 2471737"/>
              <a:gd name="connsiteX2" fmla="*/ 3052762 w 3171825"/>
              <a:gd name="connsiteY2" fmla="*/ 2138362 h 2471737"/>
              <a:gd name="connsiteX3" fmla="*/ 3171825 w 3171825"/>
              <a:gd name="connsiteY3" fmla="*/ 2124075 h 2471737"/>
              <a:gd name="connsiteX4" fmla="*/ 3171825 w 3171825"/>
              <a:gd name="connsiteY4" fmla="*/ 0 h 2471737"/>
              <a:gd name="connsiteX5" fmla="*/ 3038475 w 3171825"/>
              <a:gd name="connsiteY5" fmla="*/ 223837 h 2471737"/>
              <a:gd name="connsiteX6" fmla="*/ 2762250 w 3171825"/>
              <a:gd name="connsiteY6" fmla="*/ 561975 h 2471737"/>
              <a:gd name="connsiteX7" fmla="*/ 2371725 w 3171825"/>
              <a:gd name="connsiteY7" fmla="*/ 923925 h 2471737"/>
              <a:gd name="connsiteX8" fmla="*/ 1809750 w 3171825"/>
              <a:gd name="connsiteY8" fmla="*/ 1352550 h 2471737"/>
              <a:gd name="connsiteX9" fmla="*/ 1452562 w 3171825"/>
              <a:gd name="connsiteY9" fmla="*/ 1571625 h 2471737"/>
              <a:gd name="connsiteX10" fmla="*/ 738187 w 3171825"/>
              <a:gd name="connsiteY10" fmla="*/ 1890712 h 2471737"/>
              <a:gd name="connsiteX11" fmla="*/ 204787 w 3171825"/>
              <a:gd name="connsiteY11" fmla="*/ 2033587 h 2471737"/>
              <a:gd name="connsiteX12" fmla="*/ 0 w 3171825"/>
              <a:gd name="connsiteY12" fmla="*/ 2047875 h 2471737"/>
              <a:gd name="connsiteX0" fmla="*/ 0 w 3171825"/>
              <a:gd name="connsiteY0" fmla="*/ 2047875 h 2471737"/>
              <a:gd name="connsiteX1" fmla="*/ 0 w 3171825"/>
              <a:gd name="connsiteY1" fmla="*/ 2471737 h 2471737"/>
              <a:gd name="connsiteX2" fmla="*/ 3052762 w 3171825"/>
              <a:gd name="connsiteY2" fmla="*/ 2138362 h 2471737"/>
              <a:gd name="connsiteX3" fmla="*/ 3171825 w 3171825"/>
              <a:gd name="connsiteY3" fmla="*/ 2124075 h 2471737"/>
              <a:gd name="connsiteX4" fmla="*/ 3171825 w 3171825"/>
              <a:gd name="connsiteY4" fmla="*/ 0 h 2471737"/>
              <a:gd name="connsiteX5" fmla="*/ 3038475 w 3171825"/>
              <a:gd name="connsiteY5" fmla="*/ 223837 h 2471737"/>
              <a:gd name="connsiteX6" fmla="*/ 2762250 w 3171825"/>
              <a:gd name="connsiteY6" fmla="*/ 561975 h 2471737"/>
              <a:gd name="connsiteX7" fmla="*/ 2371725 w 3171825"/>
              <a:gd name="connsiteY7" fmla="*/ 923925 h 2471737"/>
              <a:gd name="connsiteX8" fmla="*/ 1809750 w 3171825"/>
              <a:gd name="connsiteY8" fmla="*/ 1352550 h 2471737"/>
              <a:gd name="connsiteX9" fmla="*/ 1452562 w 3171825"/>
              <a:gd name="connsiteY9" fmla="*/ 1571625 h 2471737"/>
              <a:gd name="connsiteX10" fmla="*/ 670960 w 3171825"/>
              <a:gd name="connsiteY10" fmla="*/ 1789183 h 2471737"/>
              <a:gd name="connsiteX11" fmla="*/ 204787 w 3171825"/>
              <a:gd name="connsiteY11" fmla="*/ 2033587 h 2471737"/>
              <a:gd name="connsiteX12" fmla="*/ 0 w 3171825"/>
              <a:gd name="connsiteY12" fmla="*/ 2047875 h 2471737"/>
              <a:gd name="connsiteX0" fmla="*/ 0 w 3171825"/>
              <a:gd name="connsiteY0" fmla="*/ 2047875 h 2471737"/>
              <a:gd name="connsiteX1" fmla="*/ 0 w 3171825"/>
              <a:gd name="connsiteY1" fmla="*/ 2471737 h 2471737"/>
              <a:gd name="connsiteX2" fmla="*/ 3052762 w 3171825"/>
              <a:gd name="connsiteY2" fmla="*/ 2138362 h 2471737"/>
              <a:gd name="connsiteX3" fmla="*/ 3171825 w 3171825"/>
              <a:gd name="connsiteY3" fmla="*/ 2124075 h 2471737"/>
              <a:gd name="connsiteX4" fmla="*/ 3171825 w 3171825"/>
              <a:gd name="connsiteY4" fmla="*/ 0 h 2471737"/>
              <a:gd name="connsiteX5" fmla="*/ 3038475 w 3171825"/>
              <a:gd name="connsiteY5" fmla="*/ 223837 h 2471737"/>
              <a:gd name="connsiteX6" fmla="*/ 2762250 w 3171825"/>
              <a:gd name="connsiteY6" fmla="*/ 561975 h 2471737"/>
              <a:gd name="connsiteX7" fmla="*/ 2371725 w 3171825"/>
              <a:gd name="connsiteY7" fmla="*/ 923925 h 2471737"/>
              <a:gd name="connsiteX8" fmla="*/ 1809750 w 3171825"/>
              <a:gd name="connsiteY8" fmla="*/ 1352550 h 2471737"/>
              <a:gd name="connsiteX9" fmla="*/ 1452562 w 3171825"/>
              <a:gd name="connsiteY9" fmla="*/ 1571625 h 2471737"/>
              <a:gd name="connsiteX10" fmla="*/ 670960 w 3171825"/>
              <a:gd name="connsiteY10" fmla="*/ 1789183 h 2471737"/>
              <a:gd name="connsiteX11" fmla="*/ 204787 w 3171825"/>
              <a:gd name="connsiteY11" fmla="*/ 1900331 h 2471737"/>
              <a:gd name="connsiteX12" fmla="*/ 0 w 3171825"/>
              <a:gd name="connsiteY12" fmla="*/ 2047875 h 2471737"/>
              <a:gd name="connsiteX0" fmla="*/ 0 w 3272666"/>
              <a:gd name="connsiteY0" fmla="*/ 2149403 h 2573265"/>
              <a:gd name="connsiteX1" fmla="*/ 0 w 3272666"/>
              <a:gd name="connsiteY1" fmla="*/ 2573265 h 2573265"/>
              <a:gd name="connsiteX2" fmla="*/ 3052762 w 3272666"/>
              <a:gd name="connsiteY2" fmla="*/ 2239890 h 2573265"/>
              <a:gd name="connsiteX3" fmla="*/ 3171825 w 3272666"/>
              <a:gd name="connsiteY3" fmla="*/ 2225603 h 2573265"/>
              <a:gd name="connsiteX4" fmla="*/ 3272666 w 3272666"/>
              <a:gd name="connsiteY4" fmla="*/ 0 h 2573265"/>
              <a:gd name="connsiteX5" fmla="*/ 3038475 w 3272666"/>
              <a:gd name="connsiteY5" fmla="*/ 325365 h 2573265"/>
              <a:gd name="connsiteX6" fmla="*/ 2762250 w 3272666"/>
              <a:gd name="connsiteY6" fmla="*/ 663503 h 2573265"/>
              <a:gd name="connsiteX7" fmla="*/ 2371725 w 3272666"/>
              <a:gd name="connsiteY7" fmla="*/ 1025453 h 2573265"/>
              <a:gd name="connsiteX8" fmla="*/ 1809750 w 3272666"/>
              <a:gd name="connsiteY8" fmla="*/ 1454078 h 2573265"/>
              <a:gd name="connsiteX9" fmla="*/ 1452562 w 3272666"/>
              <a:gd name="connsiteY9" fmla="*/ 1673153 h 2573265"/>
              <a:gd name="connsiteX10" fmla="*/ 670960 w 3272666"/>
              <a:gd name="connsiteY10" fmla="*/ 1890711 h 2573265"/>
              <a:gd name="connsiteX11" fmla="*/ 204787 w 3272666"/>
              <a:gd name="connsiteY11" fmla="*/ 2001859 h 2573265"/>
              <a:gd name="connsiteX12" fmla="*/ 0 w 3272666"/>
              <a:gd name="connsiteY12" fmla="*/ 2149403 h 2573265"/>
              <a:gd name="connsiteX0" fmla="*/ 0 w 3272666"/>
              <a:gd name="connsiteY0" fmla="*/ 2149403 h 2573265"/>
              <a:gd name="connsiteX1" fmla="*/ 0 w 3272666"/>
              <a:gd name="connsiteY1" fmla="*/ 2573265 h 2573265"/>
              <a:gd name="connsiteX2" fmla="*/ 3052762 w 3272666"/>
              <a:gd name="connsiteY2" fmla="*/ 2239890 h 2573265"/>
              <a:gd name="connsiteX3" fmla="*/ 3180311 w 3272666"/>
              <a:gd name="connsiteY3" fmla="*/ 2417854 h 2573265"/>
              <a:gd name="connsiteX4" fmla="*/ 3272666 w 3272666"/>
              <a:gd name="connsiteY4" fmla="*/ 0 h 2573265"/>
              <a:gd name="connsiteX5" fmla="*/ 3038475 w 3272666"/>
              <a:gd name="connsiteY5" fmla="*/ 325365 h 2573265"/>
              <a:gd name="connsiteX6" fmla="*/ 2762250 w 3272666"/>
              <a:gd name="connsiteY6" fmla="*/ 663503 h 2573265"/>
              <a:gd name="connsiteX7" fmla="*/ 2371725 w 3272666"/>
              <a:gd name="connsiteY7" fmla="*/ 1025453 h 2573265"/>
              <a:gd name="connsiteX8" fmla="*/ 1809750 w 3272666"/>
              <a:gd name="connsiteY8" fmla="*/ 1454078 h 2573265"/>
              <a:gd name="connsiteX9" fmla="*/ 1452562 w 3272666"/>
              <a:gd name="connsiteY9" fmla="*/ 1673153 h 2573265"/>
              <a:gd name="connsiteX10" fmla="*/ 670960 w 3272666"/>
              <a:gd name="connsiteY10" fmla="*/ 1890711 h 2573265"/>
              <a:gd name="connsiteX11" fmla="*/ 204787 w 3272666"/>
              <a:gd name="connsiteY11" fmla="*/ 2001859 h 2573265"/>
              <a:gd name="connsiteX12" fmla="*/ 0 w 3272666"/>
              <a:gd name="connsiteY12" fmla="*/ 2149403 h 2573265"/>
              <a:gd name="connsiteX0" fmla="*/ 0 w 3272666"/>
              <a:gd name="connsiteY0" fmla="*/ 2149403 h 2573265"/>
              <a:gd name="connsiteX1" fmla="*/ 0 w 3272666"/>
              <a:gd name="connsiteY1" fmla="*/ 2573265 h 2573265"/>
              <a:gd name="connsiteX2" fmla="*/ 3027302 w 3272666"/>
              <a:gd name="connsiteY2" fmla="*/ 2419324 h 2573265"/>
              <a:gd name="connsiteX3" fmla="*/ 3180311 w 3272666"/>
              <a:gd name="connsiteY3" fmla="*/ 2417854 h 2573265"/>
              <a:gd name="connsiteX4" fmla="*/ 3272666 w 3272666"/>
              <a:gd name="connsiteY4" fmla="*/ 0 h 2573265"/>
              <a:gd name="connsiteX5" fmla="*/ 3038475 w 3272666"/>
              <a:gd name="connsiteY5" fmla="*/ 325365 h 2573265"/>
              <a:gd name="connsiteX6" fmla="*/ 2762250 w 3272666"/>
              <a:gd name="connsiteY6" fmla="*/ 663503 h 2573265"/>
              <a:gd name="connsiteX7" fmla="*/ 2371725 w 3272666"/>
              <a:gd name="connsiteY7" fmla="*/ 1025453 h 2573265"/>
              <a:gd name="connsiteX8" fmla="*/ 1809750 w 3272666"/>
              <a:gd name="connsiteY8" fmla="*/ 1454078 h 2573265"/>
              <a:gd name="connsiteX9" fmla="*/ 1452562 w 3272666"/>
              <a:gd name="connsiteY9" fmla="*/ 1673153 h 2573265"/>
              <a:gd name="connsiteX10" fmla="*/ 670960 w 3272666"/>
              <a:gd name="connsiteY10" fmla="*/ 1890711 h 2573265"/>
              <a:gd name="connsiteX11" fmla="*/ 204787 w 3272666"/>
              <a:gd name="connsiteY11" fmla="*/ 2001859 h 2573265"/>
              <a:gd name="connsiteX12" fmla="*/ 0 w 3272666"/>
              <a:gd name="connsiteY12" fmla="*/ 2149403 h 2573265"/>
              <a:gd name="connsiteX0" fmla="*/ 0 w 3272666"/>
              <a:gd name="connsiteY0" fmla="*/ 2149403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2149403 h 2682207"/>
              <a:gd name="connsiteX0" fmla="*/ 0 w 3272666"/>
              <a:gd name="connsiteY0" fmla="*/ 1995602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1995602 h 2682207"/>
              <a:gd name="connsiteX0" fmla="*/ 0 w 3272666"/>
              <a:gd name="connsiteY0" fmla="*/ 1995602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1797836 h 2682207"/>
              <a:gd name="connsiteX12" fmla="*/ 0 w 3272666"/>
              <a:gd name="connsiteY12" fmla="*/ 1995602 h 2682207"/>
              <a:gd name="connsiteX0" fmla="*/ 0 w 3272666"/>
              <a:gd name="connsiteY0" fmla="*/ 1995602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80276 w 3272666"/>
              <a:gd name="connsiteY10" fmla="*/ 1665583 h 2682207"/>
              <a:gd name="connsiteX11" fmla="*/ 204787 w 3272666"/>
              <a:gd name="connsiteY11" fmla="*/ 1797836 h 2682207"/>
              <a:gd name="connsiteX12" fmla="*/ 0 w 3272666"/>
              <a:gd name="connsiteY12" fmla="*/ 1995602 h 2682207"/>
              <a:gd name="connsiteX0" fmla="*/ 0 w 3272666"/>
              <a:gd name="connsiteY0" fmla="*/ 1995602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440988 h 2682207"/>
              <a:gd name="connsiteX10" fmla="*/ 680276 w 3272666"/>
              <a:gd name="connsiteY10" fmla="*/ 1665583 h 2682207"/>
              <a:gd name="connsiteX11" fmla="*/ 204787 w 3272666"/>
              <a:gd name="connsiteY11" fmla="*/ 1797836 h 2682207"/>
              <a:gd name="connsiteX12" fmla="*/ 0 w 3272666"/>
              <a:gd name="connsiteY12" fmla="*/ 1995602 h 2682207"/>
              <a:gd name="connsiteX0" fmla="*/ 0 w 3272666"/>
              <a:gd name="connsiteY0" fmla="*/ 1995602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0433 w 3272666"/>
              <a:gd name="connsiteY8" fmla="*/ 1299302 h 2682207"/>
              <a:gd name="connsiteX9" fmla="*/ 1452562 w 3272666"/>
              <a:gd name="connsiteY9" fmla="*/ 1440988 h 2682207"/>
              <a:gd name="connsiteX10" fmla="*/ 680276 w 3272666"/>
              <a:gd name="connsiteY10" fmla="*/ 1665583 h 2682207"/>
              <a:gd name="connsiteX11" fmla="*/ 204787 w 3272666"/>
              <a:gd name="connsiteY11" fmla="*/ 1797836 h 2682207"/>
              <a:gd name="connsiteX12" fmla="*/ 0 w 3272666"/>
              <a:gd name="connsiteY12" fmla="*/ 1995602 h 2682207"/>
              <a:gd name="connsiteX0" fmla="*/ 0 w 3272666"/>
              <a:gd name="connsiteY0" fmla="*/ 1995602 h 2625925"/>
              <a:gd name="connsiteX1" fmla="*/ 8486 w 3272666"/>
              <a:gd name="connsiteY1" fmla="*/ 2625925 h 2625925"/>
              <a:gd name="connsiteX2" fmla="*/ 3027302 w 3272666"/>
              <a:gd name="connsiteY2" fmla="*/ 2419324 h 2625925"/>
              <a:gd name="connsiteX3" fmla="*/ 3180311 w 3272666"/>
              <a:gd name="connsiteY3" fmla="*/ 2417854 h 2625925"/>
              <a:gd name="connsiteX4" fmla="*/ 3272666 w 3272666"/>
              <a:gd name="connsiteY4" fmla="*/ 0 h 2625925"/>
              <a:gd name="connsiteX5" fmla="*/ 3038475 w 3272666"/>
              <a:gd name="connsiteY5" fmla="*/ 325365 h 2625925"/>
              <a:gd name="connsiteX6" fmla="*/ 2762250 w 3272666"/>
              <a:gd name="connsiteY6" fmla="*/ 663503 h 2625925"/>
              <a:gd name="connsiteX7" fmla="*/ 2371725 w 3272666"/>
              <a:gd name="connsiteY7" fmla="*/ 1025453 h 2625925"/>
              <a:gd name="connsiteX8" fmla="*/ 1800433 w 3272666"/>
              <a:gd name="connsiteY8" fmla="*/ 1299302 h 2625925"/>
              <a:gd name="connsiteX9" fmla="*/ 1452562 w 3272666"/>
              <a:gd name="connsiteY9" fmla="*/ 1440988 h 2625925"/>
              <a:gd name="connsiteX10" fmla="*/ 680276 w 3272666"/>
              <a:gd name="connsiteY10" fmla="*/ 1665583 h 2625925"/>
              <a:gd name="connsiteX11" fmla="*/ 204787 w 3272666"/>
              <a:gd name="connsiteY11" fmla="*/ 1797836 h 2625925"/>
              <a:gd name="connsiteX12" fmla="*/ 0 w 3272666"/>
              <a:gd name="connsiteY12" fmla="*/ 1995602 h 2625925"/>
              <a:gd name="connsiteX0" fmla="*/ 75366 w 3264180"/>
              <a:gd name="connsiteY0" fmla="*/ 1995602 h 2625925"/>
              <a:gd name="connsiteX1" fmla="*/ 0 w 3264180"/>
              <a:gd name="connsiteY1" fmla="*/ 2625925 h 2625925"/>
              <a:gd name="connsiteX2" fmla="*/ 3018816 w 3264180"/>
              <a:gd name="connsiteY2" fmla="*/ 2419324 h 2625925"/>
              <a:gd name="connsiteX3" fmla="*/ 3171825 w 3264180"/>
              <a:gd name="connsiteY3" fmla="*/ 2417854 h 2625925"/>
              <a:gd name="connsiteX4" fmla="*/ 3264180 w 3264180"/>
              <a:gd name="connsiteY4" fmla="*/ 0 h 2625925"/>
              <a:gd name="connsiteX5" fmla="*/ 3029989 w 3264180"/>
              <a:gd name="connsiteY5" fmla="*/ 325365 h 2625925"/>
              <a:gd name="connsiteX6" fmla="*/ 2753764 w 3264180"/>
              <a:gd name="connsiteY6" fmla="*/ 663503 h 2625925"/>
              <a:gd name="connsiteX7" fmla="*/ 2363239 w 3264180"/>
              <a:gd name="connsiteY7" fmla="*/ 1025453 h 2625925"/>
              <a:gd name="connsiteX8" fmla="*/ 1791947 w 3264180"/>
              <a:gd name="connsiteY8" fmla="*/ 1299302 h 2625925"/>
              <a:gd name="connsiteX9" fmla="*/ 1444076 w 3264180"/>
              <a:gd name="connsiteY9" fmla="*/ 1440988 h 2625925"/>
              <a:gd name="connsiteX10" fmla="*/ 671790 w 3264180"/>
              <a:gd name="connsiteY10" fmla="*/ 1665583 h 2625925"/>
              <a:gd name="connsiteX11" fmla="*/ 196301 w 3264180"/>
              <a:gd name="connsiteY11" fmla="*/ 1797836 h 2625925"/>
              <a:gd name="connsiteX12" fmla="*/ 75366 w 3264180"/>
              <a:gd name="connsiteY12" fmla="*/ 1995602 h 2625925"/>
              <a:gd name="connsiteX0" fmla="*/ 831 w 3189645"/>
              <a:gd name="connsiteY0" fmla="*/ 1995602 h 2618890"/>
              <a:gd name="connsiteX1" fmla="*/ 0 w 3189645"/>
              <a:gd name="connsiteY1" fmla="*/ 2618890 h 2618890"/>
              <a:gd name="connsiteX2" fmla="*/ 2944281 w 3189645"/>
              <a:gd name="connsiteY2" fmla="*/ 2419324 h 2618890"/>
              <a:gd name="connsiteX3" fmla="*/ 3097290 w 3189645"/>
              <a:gd name="connsiteY3" fmla="*/ 2417854 h 2618890"/>
              <a:gd name="connsiteX4" fmla="*/ 3189645 w 3189645"/>
              <a:gd name="connsiteY4" fmla="*/ 0 h 2618890"/>
              <a:gd name="connsiteX5" fmla="*/ 2955454 w 3189645"/>
              <a:gd name="connsiteY5" fmla="*/ 325365 h 2618890"/>
              <a:gd name="connsiteX6" fmla="*/ 2679229 w 3189645"/>
              <a:gd name="connsiteY6" fmla="*/ 663503 h 2618890"/>
              <a:gd name="connsiteX7" fmla="*/ 2288704 w 3189645"/>
              <a:gd name="connsiteY7" fmla="*/ 1025453 h 2618890"/>
              <a:gd name="connsiteX8" fmla="*/ 1717412 w 3189645"/>
              <a:gd name="connsiteY8" fmla="*/ 1299302 h 2618890"/>
              <a:gd name="connsiteX9" fmla="*/ 1369541 w 3189645"/>
              <a:gd name="connsiteY9" fmla="*/ 1440988 h 2618890"/>
              <a:gd name="connsiteX10" fmla="*/ 597255 w 3189645"/>
              <a:gd name="connsiteY10" fmla="*/ 1665583 h 2618890"/>
              <a:gd name="connsiteX11" fmla="*/ 121766 w 3189645"/>
              <a:gd name="connsiteY11" fmla="*/ 1797836 h 2618890"/>
              <a:gd name="connsiteX12" fmla="*/ 831 w 3189645"/>
              <a:gd name="connsiteY12" fmla="*/ 1995602 h 2618890"/>
              <a:gd name="connsiteX0" fmla="*/ 831 w 3189645"/>
              <a:gd name="connsiteY0" fmla="*/ 1995602 h 2618890"/>
              <a:gd name="connsiteX1" fmla="*/ 0 w 3189645"/>
              <a:gd name="connsiteY1" fmla="*/ 2618890 h 2618890"/>
              <a:gd name="connsiteX2" fmla="*/ 2944281 w 3189645"/>
              <a:gd name="connsiteY2" fmla="*/ 2419324 h 2618890"/>
              <a:gd name="connsiteX3" fmla="*/ 3097290 w 3189645"/>
              <a:gd name="connsiteY3" fmla="*/ 2417854 h 2618890"/>
              <a:gd name="connsiteX4" fmla="*/ 3189645 w 3189645"/>
              <a:gd name="connsiteY4" fmla="*/ 0 h 2618890"/>
              <a:gd name="connsiteX5" fmla="*/ 2955454 w 3189645"/>
              <a:gd name="connsiteY5" fmla="*/ 325365 h 2618890"/>
              <a:gd name="connsiteX6" fmla="*/ 2679229 w 3189645"/>
              <a:gd name="connsiteY6" fmla="*/ 818279 h 2618890"/>
              <a:gd name="connsiteX7" fmla="*/ 2288704 w 3189645"/>
              <a:gd name="connsiteY7" fmla="*/ 1025453 h 2618890"/>
              <a:gd name="connsiteX8" fmla="*/ 1717412 w 3189645"/>
              <a:gd name="connsiteY8" fmla="*/ 1299302 h 2618890"/>
              <a:gd name="connsiteX9" fmla="*/ 1369541 w 3189645"/>
              <a:gd name="connsiteY9" fmla="*/ 1440988 h 2618890"/>
              <a:gd name="connsiteX10" fmla="*/ 597255 w 3189645"/>
              <a:gd name="connsiteY10" fmla="*/ 1665583 h 2618890"/>
              <a:gd name="connsiteX11" fmla="*/ 121766 w 3189645"/>
              <a:gd name="connsiteY11" fmla="*/ 1797836 h 2618890"/>
              <a:gd name="connsiteX12" fmla="*/ 831 w 3189645"/>
              <a:gd name="connsiteY12" fmla="*/ 1995602 h 2618890"/>
              <a:gd name="connsiteX0" fmla="*/ 831 w 3189645"/>
              <a:gd name="connsiteY0" fmla="*/ 1995602 h 2618890"/>
              <a:gd name="connsiteX1" fmla="*/ 0 w 3189645"/>
              <a:gd name="connsiteY1" fmla="*/ 2618890 h 2618890"/>
              <a:gd name="connsiteX2" fmla="*/ 2944281 w 3189645"/>
              <a:gd name="connsiteY2" fmla="*/ 2419324 h 2618890"/>
              <a:gd name="connsiteX3" fmla="*/ 3097290 w 3189645"/>
              <a:gd name="connsiteY3" fmla="*/ 2417854 h 2618890"/>
              <a:gd name="connsiteX4" fmla="*/ 3189645 w 3189645"/>
              <a:gd name="connsiteY4" fmla="*/ 0 h 2618890"/>
              <a:gd name="connsiteX5" fmla="*/ 2936821 w 3189645"/>
              <a:gd name="connsiteY5" fmla="*/ 599741 h 2618890"/>
              <a:gd name="connsiteX6" fmla="*/ 2679229 w 3189645"/>
              <a:gd name="connsiteY6" fmla="*/ 818279 h 2618890"/>
              <a:gd name="connsiteX7" fmla="*/ 2288704 w 3189645"/>
              <a:gd name="connsiteY7" fmla="*/ 1025453 h 2618890"/>
              <a:gd name="connsiteX8" fmla="*/ 1717412 w 3189645"/>
              <a:gd name="connsiteY8" fmla="*/ 1299302 h 2618890"/>
              <a:gd name="connsiteX9" fmla="*/ 1369541 w 3189645"/>
              <a:gd name="connsiteY9" fmla="*/ 1440988 h 2618890"/>
              <a:gd name="connsiteX10" fmla="*/ 597255 w 3189645"/>
              <a:gd name="connsiteY10" fmla="*/ 1665583 h 2618890"/>
              <a:gd name="connsiteX11" fmla="*/ 121766 w 3189645"/>
              <a:gd name="connsiteY11" fmla="*/ 1797836 h 2618890"/>
              <a:gd name="connsiteX12" fmla="*/ 831 w 3189645"/>
              <a:gd name="connsiteY12" fmla="*/ 1995602 h 2618890"/>
              <a:gd name="connsiteX0" fmla="*/ 831 w 3161695"/>
              <a:gd name="connsiteY0" fmla="*/ 1650874 h 2274162"/>
              <a:gd name="connsiteX1" fmla="*/ 0 w 3161695"/>
              <a:gd name="connsiteY1" fmla="*/ 2274162 h 2274162"/>
              <a:gd name="connsiteX2" fmla="*/ 2944281 w 3161695"/>
              <a:gd name="connsiteY2" fmla="*/ 2074596 h 2274162"/>
              <a:gd name="connsiteX3" fmla="*/ 3097290 w 3161695"/>
              <a:gd name="connsiteY3" fmla="*/ 2073126 h 2274162"/>
              <a:gd name="connsiteX4" fmla="*/ 3161695 w 3161695"/>
              <a:gd name="connsiteY4" fmla="*/ 0 h 2274162"/>
              <a:gd name="connsiteX5" fmla="*/ 2936821 w 3161695"/>
              <a:gd name="connsiteY5" fmla="*/ 255013 h 2274162"/>
              <a:gd name="connsiteX6" fmla="*/ 2679229 w 3161695"/>
              <a:gd name="connsiteY6" fmla="*/ 473551 h 2274162"/>
              <a:gd name="connsiteX7" fmla="*/ 2288704 w 3161695"/>
              <a:gd name="connsiteY7" fmla="*/ 680725 h 2274162"/>
              <a:gd name="connsiteX8" fmla="*/ 1717412 w 3161695"/>
              <a:gd name="connsiteY8" fmla="*/ 954574 h 2274162"/>
              <a:gd name="connsiteX9" fmla="*/ 1369541 w 3161695"/>
              <a:gd name="connsiteY9" fmla="*/ 1096260 h 2274162"/>
              <a:gd name="connsiteX10" fmla="*/ 597255 w 3161695"/>
              <a:gd name="connsiteY10" fmla="*/ 1320855 h 2274162"/>
              <a:gd name="connsiteX11" fmla="*/ 121766 w 3161695"/>
              <a:gd name="connsiteY11" fmla="*/ 1453108 h 2274162"/>
              <a:gd name="connsiteX12" fmla="*/ 831 w 3161695"/>
              <a:gd name="connsiteY12" fmla="*/ 1650874 h 227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1695" h="2274162">
                <a:moveTo>
                  <a:pt x="831" y="1650874"/>
                </a:moveTo>
                <a:lnTo>
                  <a:pt x="0" y="2274162"/>
                </a:lnTo>
                <a:lnTo>
                  <a:pt x="2944281" y="2074596"/>
                </a:lnTo>
                <a:lnTo>
                  <a:pt x="3097290" y="2073126"/>
                </a:lnTo>
                <a:lnTo>
                  <a:pt x="3161695" y="0"/>
                </a:lnTo>
                <a:lnTo>
                  <a:pt x="2936821" y="255013"/>
                </a:lnTo>
                <a:lnTo>
                  <a:pt x="2679229" y="473551"/>
                </a:lnTo>
                <a:lnTo>
                  <a:pt x="2288704" y="680725"/>
                </a:lnTo>
                <a:lnTo>
                  <a:pt x="1717412" y="954574"/>
                </a:lnTo>
                <a:lnTo>
                  <a:pt x="1369541" y="1096260"/>
                </a:lnTo>
                <a:lnTo>
                  <a:pt x="597255" y="1320855"/>
                </a:lnTo>
                <a:lnTo>
                  <a:pt x="121766" y="1453108"/>
                </a:lnTo>
                <a:lnTo>
                  <a:pt x="831" y="1650874"/>
                </a:lnTo>
                <a:close/>
              </a:path>
            </a:pathLst>
          </a:custGeom>
          <a:solidFill>
            <a:schemeClr val="accent5">
              <a:lumMod val="40000"/>
              <a:lumOff val="60000"/>
            </a:schemeClr>
          </a:solidFill>
          <a:ln w="19050">
            <a:noFill/>
            <a:round/>
            <a:headEnd/>
            <a:tailEnd/>
          </a:ln>
          <a:effectLst>
            <a:softEdge rad="266700"/>
          </a:effectLst>
        </p:spPr>
        <p:txBody>
          <a:bodyPr wrap="none" lIns="0" tIns="0" rIns="0" bIns="0" rtlCol="0" anchor="ctr"/>
          <a:lstStyle/>
          <a:p>
            <a:endParaRPr lang="en-US" sz="1400" dirty="0" err="1">
              <a:solidFill>
                <a:srgbClr val="FFFFFF"/>
              </a:solidFill>
              <a:latin typeface="Arial"/>
            </a:endParaRPr>
          </a:p>
        </p:txBody>
      </p:sp>
      <p:sp>
        <p:nvSpPr>
          <p:cNvPr id="130" name="Right Arrow 129"/>
          <p:cNvSpPr/>
          <p:nvPr/>
        </p:nvSpPr>
        <p:spPr bwMode="auto">
          <a:xfrm rot="19739735">
            <a:off x="1147266" y="1424841"/>
            <a:ext cx="6572230" cy="2531208"/>
          </a:xfrm>
          <a:custGeom>
            <a:avLst/>
            <a:gdLst>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418058 w 6180491"/>
              <a:gd name="connsiteY7" fmla="*/ 1272010 h 2310536"/>
              <a:gd name="connsiteX8" fmla="*/ 5593287 w 6180491"/>
              <a:gd name="connsiteY8" fmla="*/ 1272009 h 2310536"/>
              <a:gd name="connsiteX9" fmla="*/ 5593287 w 6180491"/>
              <a:gd name="connsiteY9" fmla="*/ 978407 h 231053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281975 w 6180491"/>
              <a:gd name="connsiteY7" fmla="*/ 1548272 h 2310536"/>
              <a:gd name="connsiteX8" fmla="*/ 5593287 w 6180491"/>
              <a:gd name="connsiteY8" fmla="*/ 1272009 h 2310536"/>
              <a:gd name="connsiteX9" fmla="*/ 5593287 w 6180491"/>
              <a:gd name="connsiteY9" fmla="*/ 978407 h 231053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162221 w 6180491"/>
              <a:gd name="connsiteY7" fmla="*/ 1793495 h 2310536"/>
              <a:gd name="connsiteX8" fmla="*/ 5593287 w 6180491"/>
              <a:gd name="connsiteY8" fmla="*/ 1272009 h 2310536"/>
              <a:gd name="connsiteX9" fmla="*/ 5593287 w 6180491"/>
              <a:gd name="connsiteY9" fmla="*/ 978407 h 2310536"/>
              <a:gd name="connsiteX0" fmla="*/ 5593287 w 6180491"/>
              <a:gd name="connsiteY0" fmla="*/ 978407 h 2518219"/>
              <a:gd name="connsiteX1" fmla="*/ 6180491 w 6180491"/>
              <a:gd name="connsiteY1" fmla="*/ 1565612 h 2518219"/>
              <a:gd name="connsiteX2" fmla="*/ 5593287 w 6180491"/>
              <a:gd name="connsiteY2" fmla="*/ 2152816 h 2518219"/>
              <a:gd name="connsiteX3" fmla="*/ 5593287 w 6180491"/>
              <a:gd name="connsiteY3" fmla="*/ 1859214 h 2518219"/>
              <a:gd name="connsiteX4" fmla="*/ 1984421 w 6180491"/>
              <a:gd name="connsiteY4" fmla="*/ 2481577 h 2518219"/>
              <a:gd name="connsiteX5" fmla="*/ 0 w 6180491"/>
              <a:gd name="connsiteY5" fmla="*/ 501605 h 2518219"/>
              <a:gd name="connsiteX6" fmla="*/ 301448 w 6180491"/>
              <a:gd name="connsiteY6" fmla="*/ 0 h 2518219"/>
              <a:gd name="connsiteX7" fmla="*/ 2162221 w 6180491"/>
              <a:gd name="connsiteY7" fmla="*/ 1793495 h 2518219"/>
              <a:gd name="connsiteX8" fmla="*/ 5593287 w 6180491"/>
              <a:gd name="connsiteY8" fmla="*/ 1272009 h 2518219"/>
              <a:gd name="connsiteX9" fmla="*/ 5593287 w 6180491"/>
              <a:gd name="connsiteY9" fmla="*/ 978407 h 2518219"/>
              <a:gd name="connsiteX0" fmla="*/ 5593287 w 6180491"/>
              <a:gd name="connsiteY0" fmla="*/ 995533 h 2535345"/>
              <a:gd name="connsiteX1" fmla="*/ 6180491 w 6180491"/>
              <a:gd name="connsiteY1" fmla="*/ 1582738 h 2535345"/>
              <a:gd name="connsiteX2" fmla="*/ 5593287 w 6180491"/>
              <a:gd name="connsiteY2" fmla="*/ 2169942 h 2535345"/>
              <a:gd name="connsiteX3" fmla="*/ 5593287 w 6180491"/>
              <a:gd name="connsiteY3" fmla="*/ 1876340 h 2535345"/>
              <a:gd name="connsiteX4" fmla="*/ 1984421 w 6180491"/>
              <a:gd name="connsiteY4" fmla="*/ 2498703 h 2535345"/>
              <a:gd name="connsiteX5" fmla="*/ 0 w 6180491"/>
              <a:gd name="connsiteY5" fmla="*/ 518731 h 2535345"/>
              <a:gd name="connsiteX6" fmla="*/ 245736 w 6180491"/>
              <a:gd name="connsiteY6" fmla="*/ 0 h 2535345"/>
              <a:gd name="connsiteX7" fmla="*/ 2162221 w 6180491"/>
              <a:gd name="connsiteY7" fmla="*/ 1810621 h 2535345"/>
              <a:gd name="connsiteX8" fmla="*/ 5593287 w 6180491"/>
              <a:gd name="connsiteY8" fmla="*/ 1289135 h 2535345"/>
              <a:gd name="connsiteX9" fmla="*/ 5593287 w 6180491"/>
              <a:gd name="connsiteY9" fmla="*/ 995533 h 2535345"/>
              <a:gd name="connsiteX0" fmla="*/ 5593287 w 6153386"/>
              <a:gd name="connsiteY0" fmla="*/ 995533 h 2535345"/>
              <a:gd name="connsiteX1" fmla="*/ 6153386 w 6153386"/>
              <a:gd name="connsiteY1" fmla="*/ 1458503 h 2535345"/>
              <a:gd name="connsiteX2" fmla="*/ 5593287 w 6153386"/>
              <a:gd name="connsiteY2" fmla="*/ 2169942 h 2535345"/>
              <a:gd name="connsiteX3" fmla="*/ 5593287 w 6153386"/>
              <a:gd name="connsiteY3" fmla="*/ 1876340 h 2535345"/>
              <a:gd name="connsiteX4" fmla="*/ 1984421 w 6153386"/>
              <a:gd name="connsiteY4" fmla="*/ 2498703 h 2535345"/>
              <a:gd name="connsiteX5" fmla="*/ 0 w 6153386"/>
              <a:gd name="connsiteY5" fmla="*/ 518731 h 2535345"/>
              <a:gd name="connsiteX6" fmla="*/ 245736 w 6153386"/>
              <a:gd name="connsiteY6" fmla="*/ 0 h 2535345"/>
              <a:gd name="connsiteX7" fmla="*/ 2162221 w 6153386"/>
              <a:gd name="connsiteY7" fmla="*/ 1810621 h 2535345"/>
              <a:gd name="connsiteX8" fmla="*/ 5593287 w 6153386"/>
              <a:gd name="connsiteY8" fmla="*/ 1289135 h 2535345"/>
              <a:gd name="connsiteX9" fmla="*/ 5593287 w 6153386"/>
              <a:gd name="connsiteY9" fmla="*/ 995533 h 2535345"/>
              <a:gd name="connsiteX0" fmla="*/ 5593287 w 6153386"/>
              <a:gd name="connsiteY0" fmla="*/ 99553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593287 w 6153386"/>
              <a:gd name="connsiteY8" fmla="*/ 1289135 h 2530257"/>
              <a:gd name="connsiteX9" fmla="*/ 5593287 w 6153386"/>
              <a:gd name="connsiteY9" fmla="*/ 995533 h 2530257"/>
              <a:gd name="connsiteX0" fmla="*/ 5593287 w 6153386"/>
              <a:gd name="connsiteY0" fmla="*/ 99553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593287 w 6153386"/>
              <a:gd name="connsiteY9" fmla="*/ 995533 h 2530257"/>
              <a:gd name="connsiteX0" fmla="*/ 5441071 w 6153386"/>
              <a:gd name="connsiteY0" fmla="*/ 98609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441071 w 6153386"/>
              <a:gd name="connsiteY9" fmla="*/ 986093 h 2530257"/>
              <a:gd name="connsiteX0" fmla="*/ 5441071 w 6153386"/>
              <a:gd name="connsiteY0" fmla="*/ 986093 h 2530257"/>
              <a:gd name="connsiteX1" fmla="*/ 6153386 w 6153386"/>
              <a:gd name="connsiteY1" fmla="*/ 1458503 h 2530257"/>
              <a:gd name="connsiteX2" fmla="*/ 5517162 w 6153386"/>
              <a:gd name="connsiteY2" fmla="*/ 2191618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441071 w 6153386"/>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315884 w 6051429"/>
              <a:gd name="connsiteY8" fmla="*/ 1352990 h 2530257"/>
              <a:gd name="connsiteX9" fmla="*/ 5441071 w 6051429"/>
              <a:gd name="connsiteY9" fmla="*/ 986093 h 2530257"/>
              <a:gd name="connsiteX0" fmla="*/ 5285868 w 6051429"/>
              <a:gd name="connsiteY0" fmla="*/ 1030286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315884 w 6051429"/>
              <a:gd name="connsiteY8" fmla="*/ 1352990 h 2530257"/>
              <a:gd name="connsiteX9" fmla="*/ 5285868 w 6051429"/>
              <a:gd name="connsiteY9" fmla="*/ 1030286 h 2530257"/>
              <a:gd name="connsiteX0" fmla="*/ 5285868 w 6051429"/>
              <a:gd name="connsiteY0" fmla="*/ 1030286 h 2531208"/>
              <a:gd name="connsiteX1" fmla="*/ 6051429 w 6051429"/>
              <a:gd name="connsiteY1" fmla="*/ 1494131 h 2531208"/>
              <a:gd name="connsiteX2" fmla="*/ 5517162 w 6051429"/>
              <a:gd name="connsiteY2" fmla="*/ 2191618 h 2531208"/>
              <a:gd name="connsiteX3" fmla="*/ 5262906 w 6051429"/>
              <a:gd name="connsiteY3" fmla="*/ 1821392 h 2531208"/>
              <a:gd name="connsiteX4" fmla="*/ 1984421 w 6051429"/>
              <a:gd name="connsiteY4" fmla="*/ 2498703 h 2531208"/>
              <a:gd name="connsiteX5" fmla="*/ 0 w 6051429"/>
              <a:gd name="connsiteY5" fmla="*/ 518731 h 2531208"/>
              <a:gd name="connsiteX6" fmla="*/ 245736 w 6051429"/>
              <a:gd name="connsiteY6" fmla="*/ 0 h 2531208"/>
              <a:gd name="connsiteX7" fmla="*/ 2162221 w 6051429"/>
              <a:gd name="connsiteY7" fmla="*/ 1810621 h 2531208"/>
              <a:gd name="connsiteX8" fmla="*/ 5315884 w 6051429"/>
              <a:gd name="connsiteY8" fmla="*/ 1352990 h 2531208"/>
              <a:gd name="connsiteX9" fmla="*/ 5285868 w 6051429"/>
              <a:gd name="connsiteY9" fmla="*/ 1030286 h 2531208"/>
              <a:gd name="connsiteX0" fmla="*/ 5285868 w 6051429"/>
              <a:gd name="connsiteY0" fmla="*/ 1030286 h 2531208"/>
              <a:gd name="connsiteX1" fmla="*/ 6051429 w 6051429"/>
              <a:gd name="connsiteY1" fmla="*/ 1494131 h 2531208"/>
              <a:gd name="connsiteX2" fmla="*/ 5279930 w 6051429"/>
              <a:gd name="connsiteY2" fmla="*/ 2179492 h 2531208"/>
              <a:gd name="connsiteX3" fmla="*/ 5262906 w 6051429"/>
              <a:gd name="connsiteY3" fmla="*/ 1821392 h 2531208"/>
              <a:gd name="connsiteX4" fmla="*/ 1984421 w 6051429"/>
              <a:gd name="connsiteY4" fmla="*/ 2498703 h 2531208"/>
              <a:gd name="connsiteX5" fmla="*/ 0 w 6051429"/>
              <a:gd name="connsiteY5" fmla="*/ 518731 h 2531208"/>
              <a:gd name="connsiteX6" fmla="*/ 245736 w 6051429"/>
              <a:gd name="connsiteY6" fmla="*/ 0 h 2531208"/>
              <a:gd name="connsiteX7" fmla="*/ 2162221 w 6051429"/>
              <a:gd name="connsiteY7" fmla="*/ 1810621 h 2531208"/>
              <a:gd name="connsiteX8" fmla="*/ 5315884 w 6051429"/>
              <a:gd name="connsiteY8" fmla="*/ 1352990 h 2531208"/>
              <a:gd name="connsiteX9" fmla="*/ 5285868 w 6051429"/>
              <a:gd name="connsiteY9" fmla="*/ 1030286 h 2531208"/>
              <a:gd name="connsiteX0" fmla="*/ 5285868 w 5863421"/>
              <a:gd name="connsiteY0" fmla="*/ 1030286 h 2531208"/>
              <a:gd name="connsiteX1" fmla="*/ 5863421 w 5863421"/>
              <a:gd name="connsiteY1" fmla="*/ 1504206 h 2531208"/>
              <a:gd name="connsiteX2" fmla="*/ 5279930 w 5863421"/>
              <a:gd name="connsiteY2" fmla="*/ 2179492 h 2531208"/>
              <a:gd name="connsiteX3" fmla="*/ 5262906 w 5863421"/>
              <a:gd name="connsiteY3" fmla="*/ 1821392 h 2531208"/>
              <a:gd name="connsiteX4" fmla="*/ 1984421 w 5863421"/>
              <a:gd name="connsiteY4" fmla="*/ 2498703 h 2531208"/>
              <a:gd name="connsiteX5" fmla="*/ 0 w 5863421"/>
              <a:gd name="connsiteY5" fmla="*/ 518731 h 2531208"/>
              <a:gd name="connsiteX6" fmla="*/ 245736 w 5863421"/>
              <a:gd name="connsiteY6" fmla="*/ 0 h 2531208"/>
              <a:gd name="connsiteX7" fmla="*/ 2162221 w 5863421"/>
              <a:gd name="connsiteY7" fmla="*/ 1810621 h 2531208"/>
              <a:gd name="connsiteX8" fmla="*/ 5315884 w 5863421"/>
              <a:gd name="connsiteY8" fmla="*/ 1352990 h 2531208"/>
              <a:gd name="connsiteX9" fmla="*/ 5285868 w 5863421"/>
              <a:gd name="connsiteY9" fmla="*/ 1030286 h 2531208"/>
              <a:gd name="connsiteX0" fmla="*/ 5285868 w 5752997"/>
              <a:gd name="connsiteY0" fmla="*/ 1030286 h 2531208"/>
              <a:gd name="connsiteX1" fmla="*/ 5752997 w 5752997"/>
              <a:gd name="connsiteY1" fmla="*/ 1521161 h 2531208"/>
              <a:gd name="connsiteX2" fmla="*/ 5279930 w 5752997"/>
              <a:gd name="connsiteY2" fmla="*/ 2179492 h 2531208"/>
              <a:gd name="connsiteX3" fmla="*/ 5262906 w 5752997"/>
              <a:gd name="connsiteY3" fmla="*/ 1821392 h 2531208"/>
              <a:gd name="connsiteX4" fmla="*/ 1984421 w 5752997"/>
              <a:gd name="connsiteY4" fmla="*/ 2498703 h 2531208"/>
              <a:gd name="connsiteX5" fmla="*/ 0 w 5752997"/>
              <a:gd name="connsiteY5" fmla="*/ 518731 h 2531208"/>
              <a:gd name="connsiteX6" fmla="*/ 245736 w 5752997"/>
              <a:gd name="connsiteY6" fmla="*/ 0 h 2531208"/>
              <a:gd name="connsiteX7" fmla="*/ 2162221 w 5752997"/>
              <a:gd name="connsiteY7" fmla="*/ 1810621 h 2531208"/>
              <a:gd name="connsiteX8" fmla="*/ 5315884 w 5752997"/>
              <a:gd name="connsiteY8" fmla="*/ 1352990 h 2531208"/>
              <a:gd name="connsiteX9" fmla="*/ 5285868 w 5752997"/>
              <a:gd name="connsiteY9" fmla="*/ 1030286 h 253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2997" h="2531208">
                <a:moveTo>
                  <a:pt x="5285868" y="1030286"/>
                </a:moveTo>
                <a:lnTo>
                  <a:pt x="5752997" y="1521161"/>
                </a:lnTo>
                <a:lnTo>
                  <a:pt x="5279930" y="2179492"/>
                </a:lnTo>
                <a:lnTo>
                  <a:pt x="5262906" y="1821392"/>
                </a:lnTo>
                <a:cubicBezTo>
                  <a:pt x="4712913" y="1772458"/>
                  <a:pt x="2861572" y="2715813"/>
                  <a:pt x="1984421" y="2498703"/>
                </a:cubicBezTo>
                <a:cubicBezTo>
                  <a:pt x="1107270" y="2281593"/>
                  <a:pt x="392951" y="1134522"/>
                  <a:pt x="0" y="518731"/>
                </a:cubicBezTo>
                <a:lnTo>
                  <a:pt x="245736" y="0"/>
                </a:lnTo>
                <a:cubicBezTo>
                  <a:pt x="634024" y="408837"/>
                  <a:pt x="1317196" y="1585123"/>
                  <a:pt x="2162221" y="1810621"/>
                </a:cubicBezTo>
                <a:cubicBezTo>
                  <a:pt x="3007246" y="2036119"/>
                  <a:pt x="4786679" y="1401924"/>
                  <a:pt x="5315884" y="1352990"/>
                </a:cubicBezTo>
                <a:lnTo>
                  <a:pt x="5285868" y="1030286"/>
                </a:lnTo>
                <a:close/>
              </a:path>
            </a:pathLst>
          </a:custGeom>
          <a:solidFill>
            <a:schemeClr val="accent6"/>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8252168" lon="18555776" rev="2208997"/>
            </a:camera>
            <a:lightRig rig="threePt" dir="t"/>
          </a:scene3d>
          <a:sp3d/>
        </p:spPr>
        <p:txBody>
          <a:bodyPr wrap="none" lIns="0" tIns="0" rIns="0" bIns="0" rtlCol="0" anchor="ctr">
            <a:flatTx/>
          </a:bodyPr>
          <a:lstStyle/>
          <a:p>
            <a:pPr algn="ctr"/>
            <a:endParaRPr lang="en-US" sz="1400" b="1" dirty="0">
              <a:solidFill>
                <a:srgbClr val="FFFFFF"/>
              </a:solidFill>
              <a:effectLst>
                <a:outerShdw blurRad="63500" algn="ctr" rotWithShape="0">
                  <a:prstClr val="black">
                    <a:alpha val="40000"/>
                  </a:prstClr>
                </a:outerShdw>
              </a:effectLst>
              <a:latin typeface="Arial"/>
            </a:endParaRPr>
          </a:p>
        </p:txBody>
      </p:sp>
      <p:sp>
        <p:nvSpPr>
          <p:cNvPr id="113" name="Right Arrow 112"/>
          <p:cNvSpPr/>
          <p:nvPr/>
        </p:nvSpPr>
        <p:spPr bwMode="auto">
          <a:xfrm>
            <a:off x="1402355" y="3719213"/>
            <a:ext cx="6169955" cy="1174408"/>
          </a:xfrm>
          <a:prstGeom prst="rightArrow">
            <a:avLst/>
          </a:prstGeom>
          <a:solidFill>
            <a:schemeClr val="accent3"/>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7399987" lon="0" rev="300000"/>
            </a:camera>
            <a:lightRig rig="threePt" dir="t"/>
          </a:scene3d>
          <a:sp3d/>
        </p:spPr>
        <p:txBody>
          <a:bodyPr wrap="none" lIns="0" tIns="0" rIns="0" bIns="0" rtlCol="0" anchor="ctr">
            <a:flatTx/>
          </a:bodyPr>
          <a:lstStyle/>
          <a:p>
            <a:pPr algn="ctr"/>
            <a:endParaRPr lang="en-US" sz="1400" b="1" dirty="0">
              <a:solidFill>
                <a:srgbClr val="FFFFFF"/>
              </a:solidFill>
              <a:effectLst>
                <a:outerShdw blurRad="63500" algn="ctr" rotWithShape="0">
                  <a:prstClr val="black">
                    <a:alpha val="40000"/>
                  </a:prstClr>
                </a:outerShdw>
              </a:effectLst>
              <a:latin typeface="Arial"/>
            </a:endParaRPr>
          </a:p>
        </p:txBody>
      </p:sp>
      <p:sp>
        <p:nvSpPr>
          <p:cNvPr id="97" name="Left Bracket 96"/>
          <p:cNvSpPr/>
          <p:nvPr/>
        </p:nvSpPr>
        <p:spPr bwMode="auto">
          <a:xfrm rot="5400000">
            <a:off x="3310473" y="-347449"/>
            <a:ext cx="228163" cy="4064753"/>
          </a:xfrm>
          <a:prstGeom prst="leftBracket">
            <a:avLst>
              <a:gd name="adj" fmla="val 0"/>
            </a:avLst>
          </a:prstGeom>
          <a:noFill/>
          <a:ln w="9525" cap="flat" cmpd="sng" algn="ctr">
            <a:gradFill flip="none" rotWithShape="1">
              <a:gsLst>
                <a:gs pos="100000">
                  <a:schemeClr val="tx1"/>
                </a:gs>
                <a:gs pos="0">
                  <a:schemeClr val="tx1">
                    <a:alpha val="0"/>
                  </a:schemeClr>
                </a:gs>
              </a:gsLst>
              <a:lin ang="10800000" scaled="1"/>
              <a:tileRect/>
            </a:gradFill>
            <a:prstDash val="solid"/>
            <a:round/>
            <a:headEnd type="none" w="med" len="med"/>
            <a:tailEnd type="none" w="med" len="med"/>
          </a:ln>
          <a:effectLst/>
        </p:spPr>
        <p:txBody>
          <a:bodyPr rtlCol="0" anchor="ctr"/>
          <a:lstStyle/>
          <a:p>
            <a:pPr algn="ctr"/>
            <a:endParaRPr lang="en-US">
              <a:solidFill>
                <a:srgbClr val="717074"/>
              </a:solidFill>
              <a:latin typeface="Arial"/>
            </a:endParaRPr>
          </a:p>
        </p:txBody>
      </p:sp>
      <p:sp>
        <p:nvSpPr>
          <p:cNvPr id="109" name="TextBox 108"/>
          <p:cNvSpPr txBox="1">
            <a:spLocks noChangeArrowheads="1"/>
          </p:cNvSpPr>
          <p:nvPr/>
        </p:nvSpPr>
        <p:spPr bwMode="auto">
          <a:xfrm>
            <a:off x="1396103" y="2113283"/>
            <a:ext cx="127635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400" dirty="0">
                <a:solidFill>
                  <a:srgbClr val="717074">
                    <a:lumMod val="50000"/>
                  </a:srgbClr>
                </a:solidFill>
                <a:latin typeface="Arial"/>
              </a:rPr>
              <a:t>Mainframe</a:t>
            </a:r>
          </a:p>
        </p:txBody>
      </p:sp>
      <p:sp>
        <p:nvSpPr>
          <p:cNvPr id="105" name="TextBox 104"/>
          <p:cNvSpPr txBox="1">
            <a:spLocks noChangeArrowheads="1"/>
          </p:cNvSpPr>
          <p:nvPr/>
        </p:nvSpPr>
        <p:spPr bwMode="auto">
          <a:xfrm>
            <a:off x="2677317" y="2113283"/>
            <a:ext cx="137646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400" dirty="0">
                <a:solidFill>
                  <a:srgbClr val="717074">
                    <a:lumMod val="50000"/>
                  </a:srgbClr>
                </a:solidFill>
                <a:latin typeface="Arial"/>
              </a:rPr>
              <a:t>Client-Server</a:t>
            </a:r>
          </a:p>
        </p:txBody>
      </p:sp>
      <p:sp>
        <p:nvSpPr>
          <p:cNvPr id="70" name="Freeform 18"/>
          <p:cNvSpPr>
            <a:spLocks noEditPoints="1"/>
          </p:cNvSpPr>
          <p:nvPr/>
        </p:nvSpPr>
        <p:spPr bwMode="auto">
          <a:xfrm>
            <a:off x="3013406" y="1678359"/>
            <a:ext cx="427456" cy="368336"/>
          </a:xfrm>
          <a:custGeom>
            <a:avLst/>
            <a:gdLst>
              <a:gd name="T0" fmla="*/ 0 w 2962"/>
              <a:gd name="T1" fmla="*/ 1979 h 2553"/>
              <a:gd name="T2" fmla="*/ 1252 w 2962"/>
              <a:gd name="T3" fmla="*/ 1979 h 2553"/>
              <a:gd name="T4" fmla="*/ 1252 w 2962"/>
              <a:gd name="T5" fmla="*/ 2449 h 2553"/>
              <a:gd name="T6" fmla="*/ 774 w 2962"/>
              <a:gd name="T7" fmla="*/ 2449 h 2553"/>
              <a:gd name="T8" fmla="*/ 774 w 2962"/>
              <a:gd name="T9" fmla="*/ 2553 h 2553"/>
              <a:gd name="T10" fmla="*/ 2187 w 2962"/>
              <a:gd name="T11" fmla="*/ 2553 h 2553"/>
              <a:gd name="T12" fmla="*/ 2187 w 2962"/>
              <a:gd name="T13" fmla="*/ 2449 h 2553"/>
              <a:gd name="T14" fmla="*/ 1710 w 2962"/>
              <a:gd name="T15" fmla="*/ 2449 h 2553"/>
              <a:gd name="T16" fmla="*/ 1710 w 2962"/>
              <a:gd name="T17" fmla="*/ 1979 h 2553"/>
              <a:gd name="T18" fmla="*/ 2962 w 2962"/>
              <a:gd name="T19" fmla="*/ 1979 h 2553"/>
              <a:gd name="T20" fmla="*/ 2962 w 2962"/>
              <a:gd name="T21" fmla="*/ 0 h 2553"/>
              <a:gd name="T22" fmla="*/ 0 w 2962"/>
              <a:gd name="T23" fmla="*/ 0 h 2553"/>
              <a:gd name="T24" fmla="*/ 0 w 2962"/>
              <a:gd name="T25" fmla="*/ 1979 h 2553"/>
              <a:gd name="T26" fmla="*/ 259 w 2962"/>
              <a:gd name="T27" fmla="*/ 281 h 2553"/>
              <a:gd name="T28" fmla="*/ 2704 w 2962"/>
              <a:gd name="T29" fmla="*/ 281 h 2553"/>
              <a:gd name="T30" fmla="*/ 2704 w 2962"/>
              <a:gd name="T31" fmla="*/ 1698 h 2553"/>
              <a:gd name="T32" fmla="*/ 259 w 2962"/>
              <a:gd name="T33" fmla="*/ 1698 h 2553"/>
              <a:gd name="T34" fmla="*/ 259 w 2962"/>
              <a:gd name="T35" fmla="*/ 281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2" h="2553">
                <a:moveTo>
                  <a:pt x="0" y="1979"/>
                </a:moveTo>
                <a:lnTo>
                  <a:pt x="1252" y="1979"/>
                </a:lnTo>
                <a:lnTo>
                  <a:pt x="1252" y="2449"/>
                </a:lnTo>
                <a:lnTo>
                  <a:pt x="774" y="2449"/>
                </a:lnTo>
                <a:lnTo>
                  <a:pt x="774" y="2553"/>
                </a:lnTo>
                <a:lnTo>
                  <a:pt x="2187" y="2553"/>
                </a:lnTo>
                <a:lnTo>
                  <a:pt x="2187" y="2449"/>
                </a:lnTo>
                <a:lnTo>
                  <a:pt x="1710" y="2449"/>
                </a:lnTo>
                <a:lnTo>
                  <a:pt x="1710" y="1979"/>
                </a:lnTo>
                <a:lnTo>
                  <a:pt x="2962" y="1979"/>
                </a:lnTo>
                <a:lnTo>
                  <a:pt x="2962" y="0"/>
                </a:lnTo>
                <a:lnTo>
                  <a:pt x="0" y="0"/>
                </a:lnTo>
                <a:lnTo>
                  <a:pt x="0" y="1979"/>
                </a:lnTo>
                <a:close/>
                <a:moveTo>
                  <a:pt x="259" y="281"/>
                </a:moveTo>
                <a:lnTo>
                  <a:pt x="2704" y="281"/>
                </a:lnTo>
                <a:lnTo>
                  <a:pt x="2704" y="1698"/>
                </a:lnTo>
                <a:lnTo>
                  <a:pt x="259" y="1698"/>
                </a:lnTo>
                <a:lnTo>
                  <a:pt x="259" y="28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717074"/>
              </a:solidFill>
              <a:latin typeface="Arial"/>
            </a:endParaRPr>
          </a:p>
        </p:txBody>
      </p:sp>
      <p:sp>
        <p:nvSpPr>
          <p:cNvPr id="71" name="Freeform 19"/>
          <p:cNvSpPr>
            <a:spLocks noEditPoints="1"/>
          </p:cNvSpPr>
          <p:nvPr/>
        </p:nvSpPr>
        <p:spPr bwMode="auto">
          <a:xfrm>
            <a:off x="3478680" y="1701485"/>
            <a:ext cx="182123" cy="352611"/>
          </a:xfrm>
          <a:custGeom>
            <a:avLst/>
            <a:gdLst>
              <a:gd name="T0" fmla="*/ 462 w 534"/>
              <a:gd name="T1" fmla="*/ 0 h 1035"/>
              <a:gd name="T2" fmla="*/ 71 w 534"/>
              <a:gd name="T3" fmla="*/ 0 h 1035"/>
              <a:gd name="T4" fmla="*/ 0 w 534"/>
              <a:gd name="T5" fmla="*/ 72 h 1035"/>
              <a:gd name="T6" fmla="*/ 0 w 534"/>
              <a:gd name="T7" fmla="*/ 963 h 1035"/>
              <a:gd name="T8" fmla="*/ 71 w 534"/>
              <a:gd name="T9" fmla="*/ 1035 h 1035"/>
              <a:gd name="T10" fmla="*/ 462 w 534"/>
              <a:gd name="T11" fmla="*/ 1035 h 1035"/>
              <a:gd name="T12" fmla="*/ 534 w 534"/>
              <a:gd name="T13" fmla="*/ 963 h 1035"/>
              <a:gd name="T14" fmla="*/ 534 w 534"/>
              <a:gd name="T15" fmla="*/ 72 h 1035"/>
              <a:gd name="T16" fmla="*/ 462 w 534"/>
              <a:gd name="T17" fmla="*/ 0 h 1035"/>
              <a:gd name="T18" fmla="*/ 267 w 534"/>
              <a:gd name="T19" fmla="*/ 117 h 1035"/>
              <a:gd name="T20" fmla="*/ 330 w 534"/>
              <a:gd name="T21" fmla="*/ 180 h 1035"/>
              <a:gd name="T22" fmla="*/ 267 w 534"/>
              <a:gd name="T23" fmla="*/ 243 h 1035"/>
              <a:gd name="T24" fmla="*/ 203 w 534"/>
              <a:gd name="T25" fmla="*/ 180 h 1035"/>
              <a:gd name="T26" fmla="*/ 267 w 534"/>
              <a:gd name="T27" fmla="*/ 117 h 1035"/>
              <a:gd name="T28" fmla="*/ 450 w 534"/>
              <a:gd name="T29" fmla="*/ 912 h 1035"/>
              <a:gd name="T30" fmla="*/ 84 w 534"/>
              <a:gd name="T31" fmla="*/ 912 h 1035"/>
              <a:gd name="T32" fmla="*/ 84 w 534"/>
              <a:gd name="T33" fmla="*/ 889 h 1035"/>
              <a:gd name="T34" fmla="*/ 450 w 534"/>
              <a:gd name="T35" fmla="*/ 889 h 1035"/>
              <a:gd name="T36" fmla="*/ 450 w 534"/>
              <a:gd name="T37" fmla="*/ 912 h 1035"/>
              <a:gd name="T38" fmla="*/ 450 w 534"/>
              <a:gd name="T39" fmla="*/ 843 h 1035"/>
              <a:gd name="T40" fmla="*/ 84 w 534"/>
              <a:gd name="T41" fmla="*/ 843 h 1035"/>
              <a:gd name="T42" fmla="*/ 84 w 534"/>
              <a:gd name="T43" fmla="*/ 821 h 1035"/>
              <a:gd name="T44" fmla="*/ 450 w 534"/>
              <a:gd name="T45" fmla="*/ 821 h 1035"/>
              <a:gd name="T46" fmla="*/ 450 w 534"/>
              <a:gd name="T47" fmla="*/ 843 h 1035"/>
              <a:gd name="T48" fmla="*/ 450 w 534"/>
              <a:gd name="T49" fmla="*/ 775 h 1035"/>
              <a:gd name="T50" fmla="*/ 84 w 534"/>
              <a:gd name="T51" fmla="*/ 775 h 1035"/>
              <a:gd name="T52" fmla="*/ 84 w 534"/>
              <a:gd name="T53" fmla="*/ 752 h 1035"/>
              <a:gd name="T54" fmla="*/ 450 w 534"/>
              <a:gd name="T55" fmla="*/ 752 h 1035"/>
              <a:gd name="T56" fmla="*/ 450 w 534"/>
              <a:gd name="T57" fmla="*/ 775 h 1035"/>
              <a:gd name="T58" fmla="*/ 450 w 534"/>
              <a:gd name="T59" fmla="*/ 706 h 1035"/>
              <a:gd name="T60" fmla="*/ 84 w 534"/>
              <a:gd name="T61" fmla="*/ 706 h 1035"/>
              <a:gd name="T62" fmla="*/ 84 w 534"/>
              <a:gd name="T63" fmla="*/ 683 h 1035"/>
              <a:gd name="T64" fmla="*/ 450 w 534"/>
              <a:gd name="T65" fmla="*/ 683 h 1035"/>
              <a:gd name="T66" fmla="*/ 450 w 534"/>
              <a:gd name="T67" fmla="*/ 70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1035">
                <a:moveTo>
                  <a:pt x="462" y="0"/>
                </a:moveTo>
                <a:cubicBezTo>
                  <a:pt x="71" y="0"/>
                  <a:pt x="71" y="0"/>
                  <a:pt x="71" y="0"/>
                </a:cubicBezTo>
                <a:cubicBezTo>
                  <a:pt x="32" y="0"/>
                  <a:pt x="0" y="32"/>
                  <a:pt x="0" y="72"/>
                </a:cubicBezTo>
                <a:cubicBezTo>
                  <a:pt x="0" y="963"/>
                  <a:pt x="0" y="963"/>
                  <a:pt x="0" y="963"/>
                </a:cubicBezTo>
                <a:cubicBezTo>
                  <a:pt x="0" y="1003"/>
                  <a:pt x="32" y="1035"/>
                  <a:pt x="71" y="1035"/>
                </a:cubicBezTo>
                <a:cubicBezTo>
                  <a:pt x="462" y="1035"/>
                  <a:pt x="462" y="1035"/>
                  <a:pt x="462" y="1035"/>
                </a:cubicBezTo>
                <a:cubicBezTo>
                  <a:pt x="502" y="1035"/>
                  <a:pt x="534" y="1003"/>
                  <a:pt x="534" y="963"/>
                </a:cubicBezTo>
                <a:cubicBezTo>
                  <a:pt x="534" y="72"/>
                  <a:pt x="534" y="72"/>
                  <a:pt x="534" y="72"/>
                </a:cubicBezTo>
                <a:cubicBezTo>
                  <a:pt x="534" y="32"/>
                  <a:pt x="502" y="0"/>
                  <a:pt x="462" y="0"/>
                </a:cubicBezTo>
                <a:close/>
                <a:moveTo>
                  <a:pt x="267" y="117"/>
                </a:moveTo>
                <a:cubicBezTo>
                  <a:pt x="302" y="117"/>
                  <a:pt x="330" y="145"/>
                  <a:pt x="330" y="180"/>
                </a:cubicBezTo>
                <a:cubicBezTo>
                  <a:pt x="330" y="215"/>
                  <a:pt x="302" y="243"/>
                  <a:pt x="267" y="243"/>
                </a:cubicBezTo>
                <a:cubicBezTo>
                  <a:pt x="232" y="243"/>
                  <a:pt x="203" y="215"/>
                  <a:pt x="203" y="180"/>
                </a:cubicBezTo>
                <a:cubicBezTo>
                  <a:pt x="203" y="145"/>
                  <a:pt x="232" y="117"/>
                  <a:pt x="267" y="117"/>
                </a:cubicBezTo>
                <a:close/>
                <a:moveTo>
                  <a:pt x="450" y="912"/>
                </a:moveTo>
                <a:cubicBezTo>
                  <a:pt x="84" y="912"/>
                  <a:pt x="84" y="912"/>
                  <a:pt x="84" y="912"/>
                </a:cubicBezTo>
                <a:cubicBezTo>
                  <a:pt x="84" y="889"/>
                  <a:pt x="84" y="889"/>
                  <a:pt x="84" y="889"/>
                </a:cubicBezTo>
                <a:cubicBezTo>
                  <a:pt x="450" y="889"/>
                  <a:pt x="450" y="889"/>
                  <a:pt x="450" y="889"/>
                </a:cubicBezTo>
                <a:lnTo>
                  <a:pt x="450" y="912"/>
                </a:lnTo>
                <a:close/>
                <a:moveTo>
                  <a:pt x="450" y="843"/>
                </a:moveTo>
                <a:cubicBezTo>
                  <a:pt x="84" y="843"/>
                  <a:pt x="84" y="843"/>
                  <a:pt x="84" y="843"/>
                </a:cubicBezTo>
                <a:cubicBezTo>
                  <a:pt x="84" y="821"/>
                  <a:pt x="84" y="821"/>
                  <a:pt x="84" y="821"/>
                </a:cubicBezTo>
                <a:cubicBezTo>
                  <a:pt x="450" y="821"/>
                  <a:pt x="450" y="821"/>
                  <a:pt x="450" y="821"/>
                </a:cubicBezTo>
                <a:lnTo>
                  <a:pt x="450" y="843"/>
                </a:lnTo>
                <a:close/>
                <a:moveTo>
                  <a:pt x="450" y="775"/>
                </a:moveTo>
                <a:cubicBezTo>
                  <a:pt x="84" y="775"/>
                  <a:pt x="84" y="775"/>
                  <a:pt x="84" y="775"/>
                </a:cubicBezTo>
                <a:cubicBezTo>
                  <a:pt x="84" y="752"/>
                  <a:pt x="84" y="752"/>
                  <a:pt x="84" y="752"/>
                </a:cubicBezTo>
                <a:cubicBezTo>
                  <a:pt x="450" y="752"/>
                  <a:pt x="450" y="752"/>
                  <a:pt x="450" y="752"/>
                </a:cubicBezTo>
                <a:lnTo>
                  <a:pt x="450" y="775"/>
                </a:lnTo>
                <a:close/>
                <a:moveTo>
                  <a:pt x="450" y="706"/>
                </a:moveTo>
                <a:cubicBezTo>
                  <a:pt x="84" y="706"/>
                  <a:pt x="84" y="706"/>
                  <a:pt x="84" y="706"/>
                </a:cubicBezTo>
                <a:cubicBezTo>
                  <a:pt x="84" y="683"/>
                  <a:pt x="84" y="683"/>
                  <a:pt x="84" y="683"/>
                </a:cubicBezTo>
                <a:cubicBezTo>
                  <a:pt x="450" y="683"/>
                  <a:pt x="450" y="683"/>
                  <a:pt x="450" y="683"/>
                </a:cubicBezTo>
                <a:lnTo>
                  <a:pt x="450" y="70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717074"/>
              </a:solidFill>
              <a:latin typeface="Arial"/>
            </a:endParaRPr>
          </a:p>
        </p:txBody>
      </p:sp>
      <p:grpSp>
        <p:nvGrpSpPr>
          <p:cNvPr id="72" name="Group 71"/>
          <p:cNvGrpSpPr/>
          <p:nvPr/>
        </p:nvGrpSpPr>
        <p:grpSpPr>
          <a:xfrm>
            <a:off x="1819611" y="1669845"/>
            <a:ext cx="434552" cy="384255"/>
            <a:chOff x="688046" y="2676697"/>
            <a:chExt cx="505096" cy="446751"/>
          </a:xfrm>
          <a:solidFill>
            <a:schemeClr val="tx1"/>
          </a:solidFill>
        </p:grpSpPr>
        <p:grpSp>
          <p:nvGrpSpPr>
            <p:cNvPr id="73" name="Group 5"/>
            <p:cNvGrpSpPr>
              <a:grpSpLocks noChangeAspect="1"/>
            </p:cNvGrpSpPr>
            <p:nvPr/>
          </p:nvGrpSpPr>
          <p:grpSpPr bwMode="auto">
            <a:xfrm>
              <a:off x="688046" y="2676697"/>
              <a:ext cx="505096" cy="424681"/>
              <a:chOff x="1414" y="654"/>
              <a:chExt cx="2927" cy="2461"/>
            </a:xfrm>
            <a:grpFill/>
          </p:grpSpPr>
          <p:sp>
            <p:nvSpPr>
              <p:cNvPr id="77" name="Freeform 6"/>
              <p:cNvSpPr>
                <a:spLocks noEditPoints="1"/>
              </p:cNvSpPr>
              <p:nvPr/>
            </p:nvSpPr>
            <p:spPr bwMode="auto">
              <a:xfrm>
                <a:off x="3280" y="1317"/>
                <a:ext cx="581" cy="579"/>
              </a:xfrm>
              <a:custGeom>
                <a:avLst/>
                <a:gdLst>
                  <a:gd name="T0" fmla="*/ 123 w 246"/>
                  <a:gd name="T1" fmla="*/ 0 h 245"/>
                  <a:gd name="T2" fmla="*/ 0 w 246"/>
                  <a:gd name="T3" fmla="*/ 122 h 245"/>
                  <a:gd name="T4" fmla="*/ 123 w 246"/>
                  <a:gd name="T5" fmla="*/ 245 h 245"/>
                  <a:gd name="T6" fmla="*/ 246 w 246"/>
                  <a:gd name="T7" fmla="*/ 122 h 245"/>
                  <a:gd name="T8" fmla="*/ 123 w 246"/>
                  <a:gd name="T9" fmla="*/ 0 h 245"/>
                  <a:gd name="T10" fmla="*/ 123 w 246"/>
                  <a:gd name="T11" fmla="*/ 203 h 245"/>
                  <a:gd name="T12" fmla="*/ 43 w 246"/>
                  <a:gd name="T13" fmla="*/ 122 h 245"/>
                  <a:gd name="T14" fmla="*/ 123 w 246"/>
                  <a:gd name="T15" fmla="*/ 42 h 245"/>
                  <a:gd name="T16" fmla="*/ 203 w 246"/>
                  <a:gd name="T17" fmla="*/ 122 h 245"/>
                  <a:gd name="T18" fmla="*/ 123 w 246"/>
                  <a:gd name="T19" fmla="*/ 2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5">
                    <a:moveTo>
                      <a:pt x="123" y="0"/>
                    </a:moveTo>
                    <a:cubicBezTo>
                      <a:pt x="55" y="0"/>
                      <a:pt x="0" y="55"/>
                      <a:pt x="0" y="122"/>
                    </a:cubicBezTo>
                    <a:cubicBezTo>
                      <a:pt x="0" y="190"/>
                      <a:pt x="55" y="245"/>
                      <a:pt x="123" y="245"/>
                    </a:cubicBezTo>
                    <a:cubicBezTo>
                      <a:pt x="191" y="245"/>
                      <a:pt x="246" y="190"/>
                      <a:pt x="246" y="122"/>
                    </a:cubicBezTo>
                    <a:cubicBezTo>
                      <a:pt x="246" y="55"/>
                      <a:pt x="191" y="0"/>
                      <a:pt x="123" y="0"/>
                    </a:cubicBezTo>
                    <a:close/>
                    <a:moveTo>
                      <a:pt x="123" y="203"/>
                    </a:moveTo>
                    <a:cubicBezTo>
                      <a:pt x="79" y="203"/>
                      <a:pt x="43" y="167"/>
                      <a:pt x="43" y="122"/>
                    </a:cubicBezTo>
                    <a:cubicBezTo>
                      <a:pt x="43" y="78"/>
                      <a:pt x="79" y="42"/>
                      <a:pt x="123" y="42"/>
                    </a:cubicBezTo>
                    <a:cubicBezTo>
                      <a:pt x="168" y="42"/>
                      <a:pt x="203" y="78"/>
                      <a:pt x="203" y="122"/>
                    </a:cubicBezTo>
                    <a:cubicBezTo>
                      <a:pt x="203" y="167"/>
                      <a:pt x="168" y="203"/>
                      <a:pt x="123"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latin typeface="Arial"/>
                </a:endParaRPr>
              </a:p>
            </p:txBody>
          </p:sp>
          <p:sp>
            <p:nvSpPr>
              <p:cNvPr id="78" name="Freeform 7"/>
              <p:cNvSpPr>
                <a:spLocks noEditPoints="1"/>
              </p:cNvSpPr>
              <p:nvPr/>
            </p:nvSpPr>
            <p:spPr bwMode="auto">
              <a:xfrm>
                <a:off x="1893" y="1317"/>
                <a:ext cx="581" cy="579"/>
              </a:xfrm>
              <a:custGeom>
                <a:avLst/>
                <a:gdLst>
                  <a:gd name="T0" fmla="*/ 246 w 246"/>
                  <a:gd name="T1" fmla="*/ 122 h 245"/>
                  <a:gd name="T2" fmla="*/ 123 w 246"/>
                  <a:gd name="T3" fmla="*/ 0 h 245"/>
                  <a:gd name="T4" fmla="*/ 0 w 246"/>
                  <a:gd name="T5" fmla="*/ 122 h 245"/>
                  <a:gd name="T6" fmla="*/ 123 w 246"/>
                  <a:gd name="T7" fmla="*/ 245 h 245"/>
                  <a:gd name="T8" fmla="*/ 246 w 246"/>
                  <a:gd name="T9" fmla="*/ 122 h 245"/>
                  <a:gd name="T10" fmla="*/ 43 w 246"/>
                  <a:gd name="T11" fmla="*/ 122 h 245"/>
                  <a:gd name="T12" fmla="*/ 123 w 246"/>
                  <a:gd name="T13" fmla="*/ 42 h 245"/>
                  <a:gd name="T14" fmla="*/ 203 w 246"/>
                  <a:gd name="T15" fmla="*/ 122 h 245"/>
                  <a:gd name="T16" fmla="*/ 123 w 246"/>
                  <a:gd name="T17" fmla="*/ 203 h 245"/>
                  <a:gd name="T18" fmla="*/ 43 w 246"/>
                  <a:gd name="T19"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5">
                    <a:moveTo>
                      <a:pt x="246" y="122"/>
                    </a:moveTo>
                    <a:cubicBezTo>
                      <a:pt x="246" y="55"/>
                      <a:pt x="191" y="0"/>
                      <a:pt x="123" y="0"/>
                    </a:cubicBezTo>
                    <a:cubicBezTo>
                      <a:pt x="55" y="0"/>
                      <a:pt x="0" y="55"/>
                      <a:pt x="0" y="122"/>
                    </a:cubicBezTo>
                    <a:cubicBezTo>
                      <a:pt x="0" y="190"/>
                      <a:pt x="55" y="245"/>
                      <a:pt x="123" y="245"/>
                    </a:cubicBezTo>
                    <a:cubicBezTo>
                      <a:pt x="191" y="245"/>
                      <a:pt x="246" y="190"/>
                      <a:pt x="246" y="122"/>
                    </a:cubicBezTo>
                    <a:close/>
                    <a:moveTo>
                      <a:pt x="43" y="122"/>
                    </a:moveTo>
                    <a:cubicBezTo>
                      <a:pt x="43" y="78"/>
                      <a:pt x="79" y="42"/>
                      <a:pt x="123" y="42"/>
                    </a:cubicBezTo>
                    <a:cubicBezTo>
                      <a:pt x="168" y="42"/>
                      <a:pt x="203" y="78"/>
                      <a:pt x="203" y="122"/>
                    </a:cubicBezTo>
                    <a:cubicBezTo>
                      <a:pt x="203" y="167"/>
                      <a:pt x="168" y="203"/>
                      <a:pt x="123" y="203"/>
                    </a:cubicBezTo>
                    <a:cubicBezTo>
                      <a:pt x="79" y="203"/>
                      <a:pt x="43" y="167"/>
                      <a:pt x="43"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latin typeface="Arial"/>
                </a:endParaRPr>
              </a:p>
            </p:txBody>
          </p:sp>
          <p:sp>
            <p:nvSpPr>
              <p:cNvPr id="79" name="Freeform 8"/>
              <p:cNvSpPr>
                <a:spLocks noEditPoints="1"/>
              </p:cNvSpPr>
              <p:nvPr/>
            </p:nvSpPr>
            <p:spPr bwMode="auto">
              <a:xfrm>
                <a:off x="1414" y="654"/>
                <a:ext cx="2927" cy="2461"/>
              </a:xfrm>
              <a:custGeom>
                <a:avLst/>
                <a:gdLst>
                  <a:gd name="T0" fmla="*/ 1191 w 1239"/>
                  <a:gd name="T1" fmla="*/ 0 h 1042"/>
                  <a:gd name="T2" fmla="*/ 48 w 1239"/>
                  <a:gd name="T3" fmla="*/ 0 h 1042"/>
                  <a:gd name="T4" fmla="*/ 0 w 1239"/>
                  <a:gd name="T5" fmla="*/ 48 h 1042"/>
                  <a:gd name="T6" fmla="*/ 0 w 1239"/>
                  <a:gd name="T7" fmla="*/ 994 h 1042"/>
                  <a:gd name="T8" fmla="*/ 48 w 1239"/>
                  <a:gd name="T9" fmla="*/ 1042 h 1042"/>
                  <a:gd name="T10" fmla="*/ 1191 w 1239"/>
                  <a:gd name="T11" fmla="*/ 1042 h 1042"/>
                  <a:gd name="T12" fmla="*/ 1239 w 1239"/>
                  <a:gd name="T13" fmla="*/ 994 h 1042"/>
                  <a:gd name="T14" fmla="*/ 1239 w 1239"/>
                  <a:gd name="T15" fmla="*/ 48 h 1042"/>
                  <a:gd name="T16" fmla="*/ 1191 w 1239"/>
                  <a:gd name="T17" fmla="*/ 0 h 1042"/>
                  <a:gd name="T18" fmla="*/ 572 w 1239"/>
                  <a:gd name="T19" fmla="*/ 115 h 1042"/>
                  <a:gd name="T20" fmla="*/ 667 w 1239"/>
                  <a:gd name="T21" fmla="*/ 115 h 1042"/>
                  <a:gd name="T22" fmla="*/ 697 w 1239"/>
                  <a:gd name="T23" fmla="*/ 167 h 1042"/>
                  <a:gd name="T24" fmla="*/ 650 w 1239"/>
                  <a:gd name="T25" fmla="*/ 249 h 1042"/>
                  <a:gd name="T26" fmla="*/ 590 w 1239"/>
                  <a:gd name="T27" fmla="*/ 249 h 1042"/>
                  <a:gd name="T28" fmla="*/ 542 w 1239"/>
                  <a:gd name="T29" fmla="*/ 167 h 1042"/>
                  <a:gd name="T30" fmla="*/ 572 w 1239"/>
                  <a:gd name="T31" fmla="*/ 115 h 1042"/>
                  <a:gd name="T32" fmla="*/ 76 w 1239"/>
                  <a:gd name="T33" fmla="*/ 403 h 1042"/>
                  <a:gd name="T34" fmla="*/ 326 w 1239"/>
                  <a:gd name="T35" fmla="*/ 154 h 1042"/>
                  <a:gd name="T36" fmla="*/ 576 w 1239"/>
                  <a:gd name="T37" fmla="*/ 403 h 1042"/>
                  <a:gd name="T38" fmla="*/ 326 w 1239"/>
                  <a:gd name="T39" fmla="*/ 653 h 1042"/>
                  <a:gd name="T40" fmla="*/ 76 w 1239"/>
                  <a:gd name="T41" fmla="*/ 403 h 1042"/>
                  <a:gd name="T42" fmla="*/ 1015 w 1239"/>
                  <a:gd name="T43" fmla="*/ 884 h 1042"/>
                  <a:gd name="T44" fmla="*/ 972 w 1239"/>
                  <a:gd name="T45" fmla="*/ 927 h 1042"/>
                  <a:gd name="T46" fmla="*/ 267 w 1239"/>
                  <a:gd name="T47" fmla="*/ 927 h 1042"/>
                  <a:gd name="T48" fmla="*/ 224 w 1239"/>
                  <a:gd name="T49" fmla="*/ 884 h 1042"/>
                  <a:gd name="T50" fmla="*/ 224 w 1239"/>
                  <a:gd name="T51" fmla="*/ 789 h 1042"/>
                  <a:gd name="T52" fmla="*/ 267 w 1239"/>
                  <a:gd name="T53" fmla="*/ 746 h 1042"/>
                  <a:gd name="T54" fmla="*/ 972 w 1239"/>
                  <a:gd name="T55" fmla="*/ 746 h 1042"/>
                  <a:gd name="T56" fmla="*/ 1015 w 1239"/>
                  <a:gd name="T57" fmla="*/ 789 h 1042"/>
                  <a:gd name="T58" fmla="*/ 1015 w 1239"/>
                  <a:gd name="T59" fmla="*/ 884 h 1042"/>
                  <a:gd name="T60" fmla="*/ 913 w 1239"/>
                  <a:gd name="T61" fmla="*/ 653 h 1042"/>
                  <a:gd name="T62" fmla="*/ 663 w 1239"/>
                  <a:gd name="T63" fmla="*/ 403 h 1042"/>
                  <a:gd name="T64" fmla="*/ 913 w 1239"/>
                  <a:gd name="T65" fmla="*/ 154 h 1042"/>
                  <a:gd name="T66" fmla="*/ 1163 w 1239"/>
                  <a:gd name="T67" fmla="*/ 403 h 1042"/>
                  <a:gd name="T68" fmla="*/ 913 w 1239"/>
                  <a:gd name="T69" fmla="*/ 653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9" h="1042">
                    <a:moveTo>
                      <a:pt x="1191" y="0"/>
                    </a:moveTo>
                    <a:cubicBezTo>
                      <a:pt x="48" y="0"/>
                      <a:pt x="48" y="0"/>
                      <a:pt x="48" y="0"/>
                    </a:cubicBezTo>
                    <a:cubicBezTo>
                      <a:pt x="22" y="0"/>
                      <a:pt x="0" y="22"/>
                      <a:pt x="0" y="48"/>
                    </a:cubicBezTo>
                    <a:cubicBezTo>
                      <a:pt x="0" y="994"/>
                      <a:pt x="0" y="994"/>
                      <a:pt x="0" y="994"/>
                    </a:cubicBezTo>
                    <a:cubicBezTo>
                      <a:pt x="0" y="1021"/>
                      <a:pt x="22" y="1042"/>
                      <a:pt x="48" y="1042"/>
                    </a:cubicBezTo>
                    <a:cubicBezTo>
                      <a:pt x="1191" y="1042"/>
                      <a:pt x="1191" y="1042"/>
                      <a:pt x="1191" y="1042"/>
                    </a:cubicBezTo>
                    <a:cubicBezTo>
                      <a:pt x="1218" y="1042"/>
                      <a:pt x="1239" y="1021"/>
                      <a:pt x="1239" y="994"/>
                    </a:cubicBezTo>
                    <a:cubicBezTo>
                      <a:pt x="1239" y="48"/>
                      <a:pt x="1239" y="48"/>
                      <a:pt x="1239" y="48"/>
                    </a:cubicBezTo>
                    <a:cubicBezTo>
                      <a:pt x="1239" y="22"/>
                      <a:pt x="1218" y="0"/>
                      <a:pt x="1191" y="0"/>
                    </a:cubicBezTo>
                    <a:close/>
                    <a:moveTo>
                      <a:pt x="572" y="115"/>
                    </a:moveTo>
                    <a:cubicBezTo>
                      <a:pt x="667" y="115"/>
                      <a:pt x="667" y="115"/>
                      <a:pt x="667" y="115"/>
                    </a:cubicBezTo>
                    <a:cubicBezTo>
                      <a:pt x="700" y="115"/>
                      <a:pt x="714" y="139"/>
                      <a:pt x="697" y="167"/>
                    </a:cubicBezTo>
                    <a:cubicBezTo>
                      <a:pt x="650" y="249"/>
                      <a:pt x="650" y="249"/>
                      <a:pt x="650" y="249"/>
                    </a:cubicBezTo>
                    <a:cubicBezTo>
                      <a:pt x="633" y="278"/>
                      <a:pt x="606" y="278"/>
                      <a:pt x="590" y="249"/>
                    </a:cubicBezTo>
                    <a:cubicBezTo>
                      <a:pt x="542" y="167"/>
                      <a:pt x="542" y="167"/>
                      <a:pt x="542" y="167"/>
                    </a:cubicBezTo>
                    <a:cubicBezTo>
                      <a:pt x="526" y="139"/>
                      <a:pt x="539" y="115"/>
                      <a:pt x="572" y="115"/>
                    </a:cubicBezTo>
                    <a:close/>
                    <a:moveTo>
                      <a:pt x="76" y="403"/>
                    </a:moveTo>
                    <a:cubicBezTo>
                      <a:pt x="76" y="265"/>
                      <a:pt x="188" y="154"/>
                      <a:pt x="326" y="154"/>
                    </a:cubicBezTo>
                    <a:cubicBezTo>
                      <a:pt x="464" y="154"/>
                      <a:pt x="576" y="265"/>
                      <a:pt x="576" y="403"/>
                    </a:cubicBezTo>
                    <a:cubicBezTo>
                      <a:pt x="576" y="541"/>
                      <a:pt x="464" y="653"/>
                      <a:pt x="326" y="653"/>
                    </a:cubicBezTo>
                    <a:cubicBezTo>
                      <a:pt x="188" y="653"/>
                      <a:pt x="76" y="541"/>
                      <a:pt x="76" y="403"/>
                    </a:cubicBezTo>
                    <a:close/>
                    <a:moveTo>
                      <a:pt x="1015" y="884"/>
                    </a:moveTo>
                    <a:cubicBezTo>
                      <a:pt x="1015" y="908"/>
                      <a:pt x="996" y="927"/>
                      <a:pt x="972" y="927"/>
                    </a:cubicBezTo>
                    <a:cubicBezTo>
                      <a:pt x="267" y="927"/>
                      <a:pt x="267" y="927"/>
                      <a:pt x="267" y="927"/>
                    </a:cubicBezTo>
                    <a:cubicBezTo>
                      <a:pt x="243" y="927"/>
                      <a:pt x="224" y="908"/>
                      <a:pt x="224" y="884"/>
                    </a:cubicBezTo>
                    <a:cubicBezTo>
                      <a:pt x="224" y="789"/>
                      <a:pt x="224" y="789"/>
                      <a:pt x="224" y="789"/>
                    </a:cubicBezTo>
                    <a:cubicBezTo>
                      <a:pt x="224" y="766"/>
                      <a:pt x="243" y="746"/>
                      <a:pt x="267" y="746"/>
                    </a:cubicBezTo>
                    <a:cubicBezTo>
                      <a:pt x="972" y="746"/>
                      <a:pt x="972" y="746"/>
                      <a:pt x="972" y="746"/>
                    </a:cubicBezTo>
                    <a:cubicBezTo>
                      <a:pt x="996" y="746"/>
                      <a:pt x="1015" y="766"/>
                      <a:pt x="1015" y="789"/>
                    </a:cubicBezTo>
                    <a:lnTo>
                      <a:pt x="1015" y="884"/>
                    </a:lnTo>
                    <a:close/>
                    <a:moveTo>
                      <a:pt x="913" y="653"/>
                    </a:moveTo>
                    <a:cubicBezTo>
                      <a:pt x="775" y="653"/>
                      <a:pt x="663" y="541"/>
                      <a:pt x="663" y="403"/>
                    </a:cubicBezTo>
                    <a:cubicBezTo>
                      <a:pt x="663" y="265"/>
                      <a:pt x="775" y="154"/>
                      <a:pt x="913" y="154"/>
                    </a:cubicBezTo>
                    <a:cubicBezTo>
                      <a:pt x="1051" y="154"/>
                      <a:pt x="1163" y="265"/>
                      <a:pt x="1163" y="403"/>
                    </a:cubicBezTo>
                    <a:cubicBezTo>
                      <a:pt x="1163" y="541"/>
                      <a:pt x="1051" y="653"/>
                      <a:pt x="913"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17074"/>
                  </a:solidFill>
                  <a:latin typeface="Arial"/>
                </a:endParaRPr>
              </a:p>
            </p:txBody>
          </p:sp>
        </p:grpSp>
        <p:grpSp>
          <p:nvGrpSpPr>
            <p:cNvPr id="74" name="Group 73"/>
            <p:cNvGrpSpPr/>
            <p:nvPr/>
          </p:nvGrpSpPr>
          <p:grpSpPr>
            <a:xfrm>
              <a:off x="727387" y="3077729"/>
              <a:ext cx="426414" cy="45719"/>
              <a:chOff x="730227" y="3077729"/>
              <a:chExt cx="426414" cy="45719"/>
            </a:xfrm>
            <a:grpFill/>
          </p:grpSpPr>
          <p:sp>
            <p:nvSpPr>
              <p:cNvPr id="75" name="Rounded Rectangle 74"/>
              <p:cNvSpPr/>
              <p:nvPr/>
            </p:nvSpPr>
            <p:spPr bwMode="auto">
              <a:xfrm>
                <a:off x="730227" y="3077729"/>
                <a:ext cx="45719" cy="45719"/>
              </a:xfrm>
              <a:prstGeom prst="roundRect">
                <a:avLst/>
              </a:prstGeom>
              <a:grpFill/>
              <a:ln w="19050">
                <a:noFill/>
                <a:round/>
                <a:headEnd/>
                <a:tailEnd/>
              </a:ln>
            </p:spPr>
            <p:txBody>
              <a:bodyPr wrap="none" lIns="0" tIns="0" rIns="0" bIns="0" rtlCol="0" anchor="ctr"/>
              <a:lstStyle/>
              <a:p>
                <a:pPr defTabSz="685036"/>
                <a:endParaRPr lang="en-US" sz="1400" dirty="0" err="1">
                  <a:solidFill>
                    <a:srgbClr val="FFFFFF"/>
                  </a:solidFill>
                  <a:latin typeface="Arial"/>
                </a:endParaRPr>
              </a:p>
            </p:txBody>
          </p:sp>
          <p:sp>
            <p:nvSpPr>
              <p:cNvPr id="76" name="Rounded Rectangle 75"/>
              <p:cNvSpPr/>
              <p:nvPr/>
            </p:nvSpPr>
            <p:spPr bwMode="auto">
              <a:xfrm>
                <a:off x="1110922" y="3077729"/>
                <a:ext cx="45719" cy="45719"/>
              </a:xfrm>
              <a:prstGeom prst="roundRect">
                <a:avLst/>
              </a:prstGeom>
              <a:grpFill/>
              <a:ln w="19050">
                <a:noFill/>
                <a:round/>
                <a:headEnd/>
                <a:tailEnd/>
              </a:ln>
            </p:spPr>
            <p:txBody>
              <a:bodyPr wrap="none" lIns="0" tIns="0" rIns="0" bIns="0" rtlCol="0" anchor="ctr"/>
              <a:lstStyle/>
              <a:p>
                <a:pPr defTabSz="685036"/>
                <a:endParaRPr lang="en-US" sz="1400" dirty="0" err="1">
                  <a:solidFill>
                    <a:srgbClr val="FFFFFF"/>
                  </a:solidFill>
                  <a:latin typeface="Arial"/>
                </a:endParaRPr>
              </a:p>
            </p:txBody>
          </p:sp>
        </p:grpSp>
      </p:grpSp>
      <p:sp>
        <p:nvSpPr>
          <p:cNvPr id="158" name="Rectangle 157"/>
          <p:cNvSpPr/>
          <p:nvPr/>
        </p:nvSpPr>
        <p:spPr>
          <a:xfrm>
            <a:off x="7108794" y="2268010"/>
            <a:ext cx="1730406" cy="129635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eaLnBrk="0" hangingPunct="0">
              <a:spcAft>
                <a:spcPct val="0"/>
              </a:spcAft>
            </a:pPr>
            <a:r>
              <a:rPr lang="en-US" sz="1400" b="1" dirty="0" smtClean="0">
                <a:solidFill>
                  <a:srgbClr val="006990">
                    <a:lumMod val="75000"/>
                  </a:srgbClr>
                </a:solidFill>
                <a:latin typeface="Arial"/>
              </a:rPr>
              <a:t>The exponential increase in business expectations is unsustainable for IT</a:t>
            </a:r>
            <a:endParaRPr lang="en-US" sz="1400" b="1" dirty="0">
              <a:solidFill>
                <a:srgbClr val="006990">
                  <a:lumMod val="75000"/>
                </a:srgbClr>
              </a:solidFill>
              <a:latin typeface="Arial"/>
            </a:endParaRPr>
          </a:p>
        </p:txBody>
      </p:sp>
      <p:sp>
        <p:nvSpPr>
          <p:cNvPr id="159" name="TextBox 158"/>
          <p:cNvSpPr txBox="1"/>
          <p:nvPr/>
        </p:nvSpPr>
        <p:spPr>
          <a:xfrm>
            <a:off x="5455881" y="2973697"/>
            <a:ext cx="1562986" cy="646315"/>
          </a:xfrm>
          <a:prstGeom prst="rect">
            <a:avLst/>
          </a:prstGeom>
          <a:noFill/>
        </p:spPr>
        <p:txBody>
          <a:bodyPr wrap="square" lIns="68562" tIns="34282" rIns="68562" bIns="34282" rtlCol="0">
            <a:spAutoFit/>
          </a:bodyPr>
          <a:lstStyle/>
          <a:p>
            <a:pPr algn="ctr">
              <a:lnSpc>
                <a:spcPts val="1500"/>
              </a:lnSpc>
            </a:pPr>
            <a:r>
              <a:rPr lang="en-US" sz="1200" b="1" dirty="0" smtClean="0">
                <a:solidFill>
                  <a:srgbClr val="C2CD23">
                    <a:lumMod val="50000"/>
                  </a:srgbClr>
                </a:solidFill>
                <a:latin typeface="Arial"/>
              </a:rPr>
              <a:t>Millions of Apps</a:t>
            </a:r>
            <a:endParaRPr lang="en-US" sz="1200" b="1" dirty="0">
              <a:solidFill>
                <a:srgbClr val="C2CD23">
                  <a:lumMod val="50000"/>
                </a:srgbClr>
              </a:solidFill>
              <a:latin typeface="Arial"/>
            </a:endParaRPr>
          </a:p>
          <a:p>
            <a:pPr algn="ctr">
              <a:lnSpc>
                <a:spcPts val="1500"/>
              </a:lnSpc>
            </a:pPr>
            <a:r>
              <a:rPr lang="en-US" sz="1200" b="1" dirty="0">
                <a:solidFill>
                  <a:srgbClr val="C2CD23">
                    <a:lumMod val="50000"/>
                  </a:srgbClr>
                </a:solidFill>
                <a:latin typeface="Arial"/>
              </a:rPr>
              <a:t>Billions </a:t>
            </a:r>
            <a:r>
              <a:rPr lang="en-US" sz="1200" b="1" dirty="0" smtClean="0">
                <a:solidFill>
                  <a:srgbClr val="C2CD23">
                    <a:lumMod val="50000"/>
                  </a:srgbClr>
                </a:solidFill>
                <a:latin typeface="Arial"/>
              </a:rPr>
              <a:t>of Users</a:t>
            </a:r>
          </a:p>
          <a:p>
            <a:pPr algn="ctr">
              <a:lnSpc>
                <a:spcPts val="1500"/>
              </a:lnSpc>
            </a:pPr>
            <a:r>
              <a:rPr lang="en-US" sz="1200" b="1" dirty="0" err="1" smtClean="0">
                <a:solidFill>
                  <a:srgbClr val="C2CD23">
                    <a:lumMod val="50000"/>
                  </a:srgbClr>
                </a:solidFill>
                <a:latin typeface="Arial"/>
              </a:rPr>
              <a:t>Exabytes</a:t>
            </a:r>
            <a:r>
              <a:rPr lang="en-US" sz="1200" b="1" dirty="0" smtClean="0">
                <a:solidFill>
                  <a:srgbClr val="C2CD23">
                    <a:lumMod val="50000"/>
                  </a:srgbClr>
                </a:solidFill>
                <a:latin typeface="Arial"/>
              </a:rPr>
              <a:t> of data</a:t>
            </a:r>
            <a:endParaRPr lang="en-US" sz="1200" b="1" dirty="0">
              <a:solidFill>
                <a:srgbClr val="C2CD23">
                  <a:lumMod val="50000"/>
                </a:srgbClr>
              </a:solidFill>
              <a:latin typeface="Arial"/>
            </a:endParaRPr>
          </a:p>
        </p:txBody>
      </p:sp>
      <p:sp>
        <p:nvSpPr>
          <p:cNvPr id="46" name="Rectangle 45"/>
          <p:cNvSpPr/>
          <p:nvPr/>
        </p:nvSpPr>
        <p:spPr>
          <a:xfrm>
            <a:off x="247053" y="5804146"/>
            <a:ext cx="5363969" cy="246221"/>
          </a:xfrm>
          <a:prstGeom prst="rect">
            <a:avLst/>
          </a:prstGeom>
        </p:spPr>
        <p:txBody>
          <a:bodyPr wrap="none">
            <a:spAutoFit/>
          </a:bodyPr>
          <a:lstStyle/>
          <a:p>
            <a:r>
              <a:rPr lang="en-US" sz="1000" kern="0" dirty="0" smtClean="0">
                <a:solidFill>
                  <a:srgbClr val="717074"/>
                </a:solidFill>
                <a:latin typeface="Arial"/>
                <a:ea typeface="ＭＳ Ｐゴシック"/>
              </a:rPr>
              <a:t>* Source</a:t>
            </a:r>
            <a:r>
              <a:rPr lang="en-US" sz="1000" kern="0" dirty="0">
                <a:solidFill>
                  <a:srgbClr val="717074"/>
                </a:solidFill>
                <a:latin typeface="Arial"/>
                <a:ea typeface="ＭＳ Ｐゴシック"/>
              </a:rPr>
              <a:t>: </a:t>
            </a:r>
            <a:r>
              <a:rPr lang="en-US" sz="1000" kern="0" dirty="0" smtClean="0">
                <a:solidFill>
                  <a:srgbClr val="717074"/>
                </a:solidFill>
                <a:latin typeface="Arial"/>
                <a:ea typeface="ＭＳ Ｐゴシック"/>
              </a:rPr>
              <a:t>Gartner, 2013: </a:t>
            </a:r>
            <a:r>
              <a:rPr lang="en-US" sz="1000" i="1" kern="0" dirty="0" smtClean="0">
                <a:solidFill>
                  <a:srgbClr val="717074"/>
                </a:solidFill>
                <a:latin typeface="Arial"/>
                <a:ea typeface="ＭＳ Ｐゴシック"/>
              </a:rPr>
              <a:t>“Hunting </a:t>
            </a:r>
            <a:r>
              <a:rPr lang="en-US" sz="1000" i="1" kern="0" dirty="0">
                <a:solidFill>
                  <a:srgbClr val="717074"/>
                </a:solidFill>
                <a:latin typeface="Arial"/>
                <a:ea typeface="ＭＳ Ｐゴシック"/>
              </a:rPr>
              <a:t>and Harvesting in a Digital World: The 2013 CIO </a:t>
            </a:r>
            <a:r>
              <a:rPr lang="en-US" sz="1000" i="1" kern="0" dirty="0" smtClean="0">
                <a:solidFill>
                  <a:srgbClr val="717074"/>
                </a:solidFill>
                <a:latin typeface="Arial"/>
                <a:ea typeface="ＭＳ Ｐゴシック"/>
              </a:rPr>
              <a:t>Agenda”</a:t>
            </a:r>
            <a:endParaRPr lang="en-US" sz="1400" i="1" dirty="0">
              <a:solidFill>
                <a:srgbClr val="717074"/>
              </a:solidFill>
              <a:latin typeface="Arial"/>
            </a:endParaRPr>
          </a:p>
        </p:txBody>
      </p:sp>
      <p:sp>
        <p:nvSpPr>
          <p:cNvPr id="2" name="Right Arrow 1"/>
          <p:cNvSpPr/>
          <p:nvPr/>
        </p:nvSpPr>
        <p:spPr bwMode="auto">
          <a:xfrm>
            <a:off x="1371870" y="4649911"/>
            <a:ext cx="6169955" cy="1174408"/>
          </a:xfrm>
          <a:prstGeom prst="rightArrow">
            <a:avLst/>
          </a:prstGeom>
          <a:solidFill>
            <a:schemeClr val="accent5">
              <a:lumMod val="75000"/>
            </a:schemeClr>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7399987" lon="0" rev="0"/>
            </a:camera>
            <a:lightRig rig="threePt" dir="t"/>
          </a:scene3d>
          <a:sp3d/>
        </p:spPr>
        <p:txBody>
          <a:bodyPr wrap="none" lIns="0" tIns="0" rIns="0" bIns="0" rtlCol="0" anchor="ctr">
            <a:flatTx/>
          </a:bodyPr>
          <a:lstStyle/>
          <a:p>
            <a:pPr algn="ctr"/>
            <a:r>
              <a:rPr lang="en-US" sz="1400" b="1" dirty="0" smtClean="0">
                <a:solidFill>
                  <a:srgbClr val="FFFFFF"/>
                </a:solidFill>
                <a:effectLst>
                  <a:outerShdw blurRad="63500" algn="ctr" rotWithShape="0">
                    <a:prstClr val="black">
                      <a:alpha val="40000"/>
                    </a:prstClr>
                  </a:outerShdw>
                </a:effectLst>
                <a:latin typeface="Arial"/>
              </a:rPr>
              <a:t>$	</a:t>
            </a:r>
            <a:r>
              <a:rPr lang="en-US" sz="1400" b="1" dirty="0">
                <a:solidFill>
                  <a:srgbClr val="FFFFFF"/>
                </a:solidFill>
                <a:effectLst>
                  <a:outerShdw blurRad="63500" algn="ctr" rotWithShape="0">
                    <a:prstClr val="black">
                      <a:alpha val="40000"/>
                    </a:prstClr>
                  </a:outerShdw>
                </a:effectLst>
                <a:latin typeface="Arial"/>
              </a:rPr>
              <a:t> </a:t>
            </a:r>
            <a:r>
              <a:rPr lang="en-US" sz="1400" b="1" dirty="0" smtClean="0">
                <a:solidFill>
                  <a:srgbClr val="FFFFFF"/>
                </a:solidFill>
                <a:effectLst>
                  <a:outerShdw blurRad="63500" algn="ctr" rotWithShape="0">
                    <a:prstClr val="black">
                      <a:alpha val="40000"/>
                    </a:prstClr>
                  </a:outerShdw>
                </a:effectLst>
                <a:latin typeface="Arial"/>
              </a:rPr>
              <a:t>$	</a:t>
            </a:r>
            <a:r>
              <a:rPr lang="en-US" sz="1400" b="1" dirty="0">
                <a:solidFill>
                  <a:srgbClr val="FFFFFF"/>
                </a:solidFill>
                <a:effectLst>
                  <a:outerShdw blurRad="63500" algn="ctr" rotWithShape="0">
                    <a:prstClr val="black">
                      <a:alpha val="40000"/>
                    </a:prstClr>
                  </a:outerShdw>
                </a:effectLst>
                <a:latin typeface="Arial"/>
              </a:rPr>
              <a:t> </a:t>
            </a:r>
            <a:r>
              <a:rPr lang="en-US" sz="1400" b="1" dirty="0" smtClean="0">
                <a:solidFill>
                  <a:srgbClr val="FFFFFF"/>
                </a:solidFill>
                <a:effectLst>
                  <a:outerShdw blurRad="63500" algn="ctr" rotWithShape="0">
                    <a:prstClr val="black">
                      <a:alpha val="40000"/>
                    </a:prstClr>
                  </a:outerShdw>
                </a:effectLst>
                <a:latin typeface="Arial"/>
              </a:rPr>
              <a:t>$	</a:t>
            </a:r>
            <a:r>
              <a:rPr lang="en-US" sz="1400" b="1" dirty="0">
                <a:solidFill>
                  <a:srgbClr val="FFFFFF"/>
                </a:solidFill>
                <a:effectLst>
                  <a:outerShdw blurRad="63500" algn="ctr" rotWithShape="0">
                    <a:prstClr val="black">
                      <a:alpha val="40000"/>
                    </a:prstClr>
                  </a:outerShdw>
                </a:effectLst>
                <a:latin typeface="Arial"/>
              </a:rPr>
              <a:t> </a:t>
            </a:r>
            <a:r>
              <a:rPr lang="en-US" sz="1400" b="1" dirty="0" smtClean="0">
                <a:solidFill>
                  <a:srgbClr val="FFFFFF"/>
                </a:solidFill>
                <a:effectLst>
                  <a:outerShdw blurRad="63500" algn="ctr" rotWithShape="0">
                    <a:prstClr val="black">
                      <a:alpha val="40000"/>
                    </a:prstClr>
                  </a:outerShdw>
                </a:effectLst>
                <a:latin typeface="Arial"/>
              </a:rPr>
              <a:t>$	</a:t>
            </a:r>
            <a:r>
              <a:rPr lang="en-US" sz="1400" b="1" dirty="0">
                <a:solidFill>
                  <a:srgbClr val="FFFFFF"/>
                </a:solidFill>
                <a:effectLst>
                  <a:outerShdw blurRad="63500" algn="ctr" rotWithShape="0">
                    <a:prstClr val="black">
                      <a:alpha val="40000"/>
                    </a:prstClr>
                  </a:outerShdw>
                </a:effectLst>
                <a:latin typeface="Arial"/>
              </a:rPr>
              <a:t> </a:t>
            </a:r>
            <a:r>
              <a:rPr lang="en-US" sz="1400" b="1" dirty="0" smtClean="0">
                <a:solidFill>
                  <a:srgbClr val="FFFFFF"/>
                </a:solidFill>
                <a:effectLst>
                  <a:outerShdw blurRad="63500" algn="ctr" rotWithShape="0">
                    <a:prstClr val="black">
                      <a:alpha val="40000"/>
                    </a:prstClr>
                  </a:outerShdw>
                </a:effectLst>
                <a:latin typeface="Arial"/>
              </a:rPr>
              <a:t>$	</a:t>
            </a:r>
            <a:r>
              <a:rPr lang="en-US" sz="1400" b="1" dirty="0">
                <a:solidFill>
                  <a:srgbClr val="FFFFFF"/>
                </a:solidFill>
                <a:effectLst>
                  <a:outerShdw blurRad="63500" algn="ctr" rotWithShape="0">
                    <a:prstClr val="black">
                      <a:alpha val="40000"/>
                    </a:prstClr>
                  </a:outerShdw>
                </a:effectLst>
                <a:latin typeface="Arial"/>
              </a:rPr>
              <a:t> $</a:t>
            </a:r>
            <a:endParaRPr lang="en-US" sz="1400" b="1" dirty="0" smtClean="0">
              <a:solidFill>
                <a:srgbClr val="FFFFFF"/>
              </a:solidFill>
              <a:effectLst>
                <a:outerShdw blurRad="63500" algn="ctr" rotWithShape="0">
                  <a:prstClr val="black">
                    <a:alpha val="40000"/>
                  </a:prstClr>
                </a:outerShdw>
              </a:effectLst>
              <a:latin typeface="Arial"/>
            </a:endParaRPr>
          </a:p>
        </p:txBody>
      </p:sp>
      <p:sp>
        <p:nvSpPr>
          <p:cNvPr id="153" name="TextBox 152"/>
          <p:cNvSpPr txBox="1">
            <a:spLocks noChangeArrowheads="1"/>
          </p:cNvSpPr>
          <p:nvPr/>
        </p:nvSpPr>
        <p:spPr bwMode="auto">
          <a:xfrm>
            <a:off x="346575" y="4381672"/>
            <a:ext cx="88109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a:spAutoFit/>
          </a:bodyPr>
          <a:lstStyle>
            <a:defPPr>
              <a:defRPr lang="en-US"/>
            </a:defPPr>
            <a:lvl1pPr algn="r" defTabSz="685036" eaLnBrk="1" hangingPunct="1">
              <a:defRPr sz="1200">
                <a:solidFill>
                  <a:schemeClr val="accent5">
                    <a:lumMod val="50000"/>
                  </a:schemeClr>
                </a:solidFill>
                <a:latin typeface="Arial"/>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r>
              <a:rPr lang="en-US" b="1" dirty="0">
                <a:solidFill>
                  <a:schemeClr val="accent3"/>
                </a:solidFill>
              </a:rPr>
              <a:t>Ability of IT to Deliver</a:t>
            </a:r>
          </a:p>
        </p:txBody>
      </p:sp>
      <p:sp>
        <p:nvSpPr>
          <p:cNvPr id="150" name="TextBox 149"/>
          <p:cNvSpPr txBox="1">
            <a:spLocks noChangeArrowheads="1"/>
          </p:cNvSpPr>
          <p:nvPr/>
        </p:nvSpPr>
        <p:spPr bwMode="auto">
          <a:xfrm>
            <a:off x="488443" y="5029875"/>
            <a:ext cx="74769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r" defTabSz="685036" eaLnBrk="1" hangingPunct="1"/>
            <a:r>
              <a:rPr lang="en-US" sz="1200" b="1" dirty="0">
                <a:solidFill>
                  <a:schemeClr val="accent2">
                    <a:lumMod val="75000"/>
                  </a:schemeClr>
                </a:solidFill>
                <a:latin typeface="Arial"/>
              </a:rPr>
              <a:t>Steady IT </a:t>
            </a:r>
            <a:r>
              <a:rPr lang="en-US" sz="1200" b="1" dirty="0" smtClean="0">
                <a:solidFill>
                  <a:schemeClr val="accent2">
                    <a:lumMod val="75000"/>
                  </a:schemeClr>
                </a:solidFill>
                <a:latin typeface="Arial"/>
              </a:rPr>
              <a:t>Budgets*</a:t>
            </a:r>
            <a:endParaRPr lang="en-US" sz="1200" b="1" dirty="0">
              <a:solidFill>
                <a:schemeClr val="accent2">
                  <a:lumMod val="75000"/>
                </a:schemeClr>
              </a:solidFill>
              <a:latin typeface="Arial"/>
            </a:endParaRPr>
          </a:p>
        </p:txBody>
      </p:sp>
      <p:sp>
        <p:nvSpPr>
          <p:cNvPr id="58" name="TextBox 57"/>
          <p:cNvSpPr txBox="1">
            <a:spLocks noChangeArrowheads="1"/>
          </p:cNvSpPr>
          <p:nvPr/>
        </p:nvSpPr>
        <p:spPr bwMode="auto">
          <a:xfrm>
            <a:off x="185709" y="3538625"/>
            <a:ext cx="103349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a:spAutoFit/>
          </a:bodyPr>
          <a:lstStyle>
            <a:defPPr>
              <a:defRPr lang="en-US"/>
            </a:defPPr>
            <a:lvl1pPr algn="r" defTabSz="685036" eaLnBrk="1" hangingPunct="1">
              <a:defRPr sz="1200">
                <a:solidFill>
                  <a:schemeClr val="accent5">
                    <a:lumMod val="50000"/>
                  </a:schemeClr>
                </a:solidFill>
                <a:latin typeface="Arial"/>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r>
              <a:rPr lang="en-US" b="1" dirty="0">
                <a:solidFill>
                  <a:schemeClr val="accent6"/>
                </a:solidFill>
              </a:rPr>
              <a:t>Business Expectations</a:t>
            </a:r>
          </a:p>
        </p:txBody>
      </p:sp>
      <p:grpSp>
        <p:nvGrpSpPr>
          <p:cNvPr id="364" name="Group 363"/>
          <p:cNvGrpSpPr/>
          <p:nvPr/>
        </p:nvGrpSpPr>
        <p:grpSpPr>
          <a:xfrm>
            <a:off x="4195306" y="2809950"/>
            <a:ext cx="468545" cy="468423"/>
            <a:chOff x="1356037" y="3392379"/>
            <a:chExt cx="468545" cy="468423"/>
          </a:xfrm>
          <a:effectLst>
            <a:outerShdw blurRad="50800" dist="38100" dir="5400000" algn="t" rotWithShape="0">
              <a:prstClr val="black">
                <a:alpha val="40000"/>
              </a:prstClr>
            </a:outerShdw>
          </a:effectLst>
        </p:grpSpPr>
        <p:grpSp>
          <p:nvGrpSpPr>
            <p:cNvPr id="365" name="Group 364"/>
            <p:cNvGrpSpPr/>
            <p:nvPr/>
          </p:nvGrpSpPr>
          <p:grpSpPr>
            <a:xfrm>
              <a:off x="1356037" y="3392379"/>
              <a:ext cx="468545" cy="468423"/>
              <a:chOff x="1356037" y="3392379"/>
              <a:chExt cx="468545" cy="468423"/>
            </a:xfrm>
          </p:grpSpPr>
          <p:sp>
            <p:nvSpPr>
              <p:cNvPr id="367" name="Oval 366"/>
              <p:cNvSpPr/>
              <p:nvPr/>
            </p:nvSpPr>
            <p:spPr bwMode="gray">
              <a:xfrm>
                <a:off x="1356037" y="3392379"/>
                <a:ext cx="468545" cy="468423"/>
              </a:xfrm>
              <a:prstGeom prst="ellipse">
                <a:avLst/>
              </a:prstGeom>
              <a:gradFill flip="none" rotWithShape="1">
                <a:gsLst>
                  <a:gs pos="20000">
                    <a:schemeClr val="accent4">
                      <a:lumMod val="75000"/>
                    </a:schemeClr>
                  </a:gs>
                  <a:gs pos="50000">
                    <a:schemeClr val="accent4"/>
                  </a:gs>
                  <a:gs pos="80000">
                    <a:schemeClr val="accent4">
                      <a:lumMod val="75000"/>
                    </a:schemeClr>
                  </a:gs>
                </a:gsLst>
                <a:lin ang="13500000" scaled="1"/>
                <a:tileRect/>
              </a:gradFill>
              <a:ln w="190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defTabSz="342580">
                  <a:defRPr/>
                </a:pPr>
                <a:endParaRPr lang="en-US" sz="1100" kern="0" cap="all" dirty="0">
                  <a:solidFill>
                    <a:srgbClr val="595959"/>
                  </a:solidFill>
                  <a:latin typeface="Calibri"/>
                </a:endParaRPr>
              </a:p>
            </p:txBody>
          </p:sp>
          <p:sp>
            <p:nvSpPr>
              <p:cNvPr id="368" name="Oval 367"/>
              <p:cNvSpPr/>
              <p:nvPr/>
            </p:nvSpPr>
            <p:spPr bwMode="gray">
              <a:xfrm>
                <a:off x="1375157" y="3411494"/>
                <a:ext cx="430304" cy="430192"/>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342580">
                  <a:defRPr/>
                </a:pPr>
                <a:endParaRPr lang="en-US" sz="1100" kern="0" cap="all" dirty="0">
                  <a:solidFill>
                    <a:srgbClr val="595959"/>
                  </a:solidFill>
                  <a:latin typeface="Calibri"/>
                </a:endParaRPr>
              </a:p>
            </p:txBody>
          </p:sp>
        </p:grpSp>
        <p:sp>
          <p:nvSpPr>
            <p:cNvPr id="366" name="Freeform 6"/>
            <p:cNvSpPr>
              <a:spLocks/>
            </p:cNvSpPr>
            <p:nvPr/>
          </p:nvSpPr>
          <p:spPr bwMode="gray">
            <a:xfrm>
              <a:off x="1408627" y="3498618"/>
              <a:ext cx="363365" cy="224673"/>
            </a:xfrm>
            <a:custGeom>
              <a:avLst/>
              <a:gdLst>
                <a:gd name="T0" fmla="*/ 2727 w 4195"/>
                <a:gd name="T1" fmla="*/ 10 h 2595"/>
                <a:gd name="T2" fmla="*/ 1869 w 4195"/>
                <a:gd name="T3" fmla="*/ 606 h 2595"/>
                <a:gd name="T4" fmla="*/ 1557 w 4195"/>
                <a:gd name="T5" fmla="*/ 533 h 2595"/>
                <a:gd name="T6" fmla="*/ 786 w 4195"/>
                <a:gd name="T7" fmla="*/ 1133 h 2595"/>
                <a:gd name="T8" fmla="*/ 635 w 4195"/>
                <a:gd name="T9" fmla="*/ 1112 h 2595"/>
                <a:gd name="T10" fmla="*/ 8 w 4195"/>
                <a:gd name="T11" fmla="*/ 1699 h 2595"/>
                <a:gd name="T12" fmla="*/ 606 w 4195"/>
                <a:gd name="T13" fmla="*/ 2315 h 2595"/>
                <a:gd name="T14" fmla="*/ 901 w 4195"/>
                <a:gd name="T15" fmla="*/ 2249 h 2595"/>
                <a:gd name="T16" fmla="*/ 1566 w 4195"/>
                <a:gd name="T17" fmla="*/ 2514 h 2595"/>
                <a:gd name="T18" fmla="*/ 2143 w 4195"/>
                <a:gd name="T19" fmla="*/ 2361 h 2595"/>
                <a:gd name="T20" fmla="*/ 2641 w 4195"/>
                <a:gd name="T21" fmla="*/ 2589 h 2595"/>
                <a:gd name="T22" fmla="*/ 3255 w 4195"/>
                <a:gd name="T23" fmla="*/ 2254 h 2595"/>
                <a:gd name="T24" fmla="*/ 3533 w 4195"/>
                <a:gd name="T25" fmla="*/ 2336 h 2595"/>
                <a:gd name="T26" fmla="*/ 4185 w 4195"/>
                <a:gd name="T27" fmla="*/ 1625 h 2595"/>
                <a:gd name="T28" fmla="*/ 3606 w 4195"/>
                <a:gd name="T29" fmla="*/ 885 h 2595"/>
                <a:gd name="T30" fmla="*/ 2727 w 4195"/>
                <a:gd name="T31" fmla="*/ 1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5" h="2595">
                  <a:moveTo>
                    <a:pt x="2727" y="10"/>
                  </a:moveTo>
                  <a:cubicBezTo>
                    <a:pt x="2344" y="0"/>
                    <a:pt x="2011" y="248"/>
                    <a:pt x="1869" y="606"/>
                  </a:cubicBezTo>
                  <a:cubicBezTo>
                    <a:pt x="1774" y="561"/>
                    <a:pt x="1669" y="536"/>
                    <a:pt x="1557" y="533"/>
                  </a:cubicBezTo>
                  <a:cubicBezTo>
                    <a:pt x="1181" y="524"/>
                    <a:pt x="863" y="782"/>
                    <a:pt x="786" y="1133"/>
                  </a:cubicBezTo>
                  <a:cubicBezTo>
                    <a:pt x="738" y="1120"/>
                    <a:pt x="687" y="1113"/>
                    <a:pt x="635" y="1112"/>
                  </a:cubicBezTo>
                  <a:cubicBezTo>
                    <a:pt x="297" y="1104"/>
                    <a:pt x="16" y="1367"/>
                    <a:pt x="8" y="1699"/>
                  </a:cubicBezTo>
                  <a:cubicBezTo>
                    <a:pt x="0" y="2031"/>
                    <a:pt x="268" y="2306"/>
                    <a:pt x="606" y="2315"/>
                  </a:cubicBezTo>
                  <a:cubicBezTo>
                    <a:pt x="712" y="2317"/>
                    <a:pt x="813" y="2294"/>
                    <a:pt x="901" y="2249"/>
                  </a:cubicBezTo>
                  <a:cubicBezTo>
                    <a:pt x="1048" y="2402"/>
                    <a:pt x="1290" y="2507"/>
                    <a:pt x="1566" y="2514"/>
                  </a:cubicBezTo>
                  <a:cubicBezTo>
                    <a:pt x="1788" y="2519"/>
                    <a:pt x="1991" y="2460"/>
                    <a:pt x="2143" y="2361"/>
                  </a:cubicBezTo>
                  <a:cubicBezTo>
                    <a:pt x="2267" y="2497"/>
                    <a:pt x="2444" y="2584"/>
                    <a:pt x="2641" y="2589"/>
                  </a:cubicBezTo>
                  <a:cubicBezTo>
                    <a:pt x="2898" y="2595"/>
                    <a:pt x="3127" y="2461"/>
                    <a:pt x="3255" y="2254"/>
                  </a:cubicBezTo>
                  <a:cubicBezTo>
                    <a:pt x="3338" y="2304"/>
                    <a:pt x="3433" y="2334"/>
                    <a:pt x="3533" y="2336"/>
                  </a:cubicBezTo>
                  <a:cubicBezTo>
                    <a:pt x="3883" y="2345"/>
                    <a:pt x="4176" y="2025"/>
                    <a:pt x="4185" y="1625"/>
                  </a:cubicBezTo>
                  <a:cubicBezTo>
                    <a:pt x="4195" y="1237"/>
                    <a:pt x="3938" y="916"/>
                    <a:pt x="3606" y="885"/>
                  </a:cubicBezTo>
                  <a:cubicBezTo>
                    <a:pt x="3561" y="402"/>
                    <a:pt x="3189" y="21"/>
                    <a:pt x="2727" y="10"/>
                  </a:cubicBezTo>
                  <a:close/>
                </a:path>
              </a:pathLst>
            </a:custGeom>
            <a:solidFill>
              <a:schemeClr val="bg1"/>
            </a:solidFill>
            <a:ln w="19050" cap="flat">
              <a:noFill/>
              <a:prstDash val="solid"/>
              <a:miter lim="800000"/>
              <a:headEnd/>
              <a:tailEnd/>
            </a:ln>
            <a:effectLst>
              <a:outerShdw blurRad="38100" dist="12700" dir="2700000" algn="tl" rotWithShape="0">
                <a:prstClr val="black">
                  <a:alpha val="67000"/>
                </a:prstClr>
              </a:outerShdw>
            </a:effectLst>
          </p:spPr>
          <p:txBody>
            <a:bodyPr vert="horz" wrap="square" lIns="91440" tIns="45720" rIns="91440" bIns="45720" numCol="1" anchor="t" anchorCtr="0" compatLnSpc="1">
              <a:prstTxWarp prst="textNoShape">
                <a:avLst/>
              </a:prstTxWarp>
            </a:bodyPr>
            <a:lstStyle/>
            <a:p>
              <a:pPr defTabSz="684942"/>
              <a:endParaRPr lang="en-US" sz="1400" kern="0" dirty="0">
                <a:solidFill>
                  <a:sysClr val="windowText" lastClr="000000"/>
                </a:solidFill>
                <a:latin typeface="Arial"/>
              </a:endParaRPr>
            </a:p>
          </p:txBody>
        </p:sp>
      </p:grpSp>
      <p:grpSp>
        <p:nvGrpSpPr>
          <p:cNvPr id="117" name="Group 116"/>
          <p:cNvGrpSpPr/>
          <p:nvPr/>
        </p:nvGrpSpPr>
        <p:grpSpPr>
          <a:xfrm>
            <a:off x="1415308" y="3750719"/>
            <a:ext cx="468545" cy="468423"/>
            <a:chOff x="1356037" y="4015192"/>
            <a:chExt cx="468545" cy="468423"/>
          </a:xfrm>
          <a:effectLst>
            <a:outerShdw blurRad="50800" dist="38100" dir="5400000" algn="t" rotWithShape="0">
              <a:prstClr val="black">
                <a:alpha val="40000"/>
              </a:prstClr>
            </a:outerShdw>
          </a:effectLst>
        </p:grpSpPr>
        <p:grpSp>
          <p:nvGrpSpPr>
            <p:cNvPr id="118" name="Group 117"/>
            <p:cNvGrpSpPr/>
            <p:nvPr/>
          </p:nvGrpSpPr>
          <p:grpSpPr>
            <a:xfrm>
              <a:off x="1356037" y="4015192"/>
              <a:ext cx="468545" cy="468423"/>
              <a:chOff x="646003" y="3638126"/>
              <a:chExt cx="468545" cy="468423"/>
            </a:xfrm>
          </p:grpSpPr>
          <p:sp>
            <p:nvSpPr>
              <p:cNvPr id="120" name="Oval 119"/>
              <p:cNvSpPr/>
              <p:nvPr/>
            </p:nvSpPr>
            <p:spPr bwMode="gray">
              <a:xfrm>
                <a:off x="646003" y="3638126"/>
                <a:ext cx="468545" cy="468423"/>
              </a:xfrm>
              <a:prstGeom prst="ellipse">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190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defTabSz="342580">
                  <a:defRPr/>
                </a:pPr>
                <a:endParaRPr lang="en-US" sz="1100" kern="0" cap="all" dirty="0">
                  <a:solidFill>
                    <a:srgbClr val="595959"/>
                  </a:solidFill>
                  <a:latin typeface="Calibri"/>
                </a:endParaRPr>
              </a:p>
            </p:txBody>
          </p:sp>
          <p:sp>
            <p:nvSpPr>
              <p:cNvPr id="121" name="Oval 120"/>
              <p:cNvSpPr/>
              <p:nvPr/>
            </p:nvSpPr>
            <p:spPr bwMode="gray">
              <a:xfrm>
                <a:off x="665123" y="3657241"/>
                <a:ext cx="430304" cy="430192"/>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342580">
                  <a:defRPr/>
                </a:pPr>
                <a:endParaRPr lang="en-US" sz="1100" kern="0" cap="all" dirty="0">
                  <a:solidFill>
                    <a:srgbClr val="595959"/>
                  </a:solidFill>
                  <a:latin typeface="Calibri"/>
                </a:endParaRPr>
              </a:p>
            </p:txBody>
          </p:sp>
        </p:grpSp>
        <p:pic>
          <p:nvPicPr>
            <p:cNvPr id="119" name="Picture 118" descr="software 2.png"/>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1433077" y="4084721"/>
              <a:ext cx="314126" cy="311425"/>
            </a:xfrm>
            <a:prstGeom prst="rect">
              <a:avLst/>
            </a:prstGeom>
            <a:effectLst>
              <a:outerShdw blurRad="50800" dist="12700" dir="2700000" algn="tl" rotWithShape="0">
                <a:srgbClr val="000000">
                  <a:alpha val="67000"/>
                </a:srgbClr>
              </a:outerShdw>
            </a:effectLst>
          </p:spPr>
        </p:pic>
      </p:grpSp>
      <p:sp>
        <p:nvSpPr>
          <p:cNvPr id="4" name="Title 3"/>
          <p:cNvSpPr>
            <a:spLocks noGrp="1"/>
          </p:cNvSpPr>
          <p:nvPr>
            <p:ph type="title"/>
          </p:nvPr>
        </p:nvSpPr>
        <p:spPr/>
        <p:txBody>
          <a:bodyPr/>
          <a:lstStyle/>
          <a:p>
            <a:r>
              <a:rPr lang="en-US" dirty="0" smtClean="0"/>
              <a:t>IT Technology Eras</a:t>
            </a:r>
            <a:endParaRPr lang="en-US" dirty="0"/>
          </a:p>
        </p:txBody>
      </p:sp>
      <p:sp>
        <p:nvSpPr>
          <p:cNvPr id="3" name="Slide Number Placeholder 2"/>
          <p:cNvSpPr>
            <a:spLocks noGrp="1"/>
          </p:cNvSpPr>
          <p:nvPr>
            <p:ph type="sldNum" sz="quarter" idx="4294967295"/>
          </p:nvPr>
        </p:nvSpPr>
        <p:spPr>
          <a:xfrm>
            <a:off x="8805866" y="6464302"/>
            <a:ext cx="338137" cy="150284"/>
          </a:xfrm>
          <a:prstGeom prst="rect">
            <a:avLst/>
          </a:prstGeom>
        </p:spPr>
        <p:txBody>
          <a:bodyPr/>
          <a:lstStyle/>
          <a:p>
            <a:fld id="{6EA6D8CF-3CDE-4807-BCD2-C9F2B831AAA5}" type="slidenum">
              <a:rPr lang="en-US" smtClean="0">
                <a:solidFill>
                  <a:prstClr val="white"/>
                </a:solidFill>
                <a:latin typeface="Arial"/>
              </a:rPr>
              <a:pPr/>
              <a:t>4</a:t>
            </a:fld>
            <a:endParaRPr lang="en-US">
              <a:solidFill>
                <a:prstClr val="white"/>
              </a:solidFill>
              <a:latin typeface="Arial"/>
            </a:endParaRPr>
          </a:p>
        </p:txBody>
      </p:sp>
    </p:spTree>
    <p:extLst>
      <p:ext uri="{BB962C8B-B14F-4D97-AF65-F5344CB8AC3E}">
        <p14:creationId xmlns:p14="http://schemas.microsoft.com/office/powerpoint/2010/main" val="91905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0-#ppt_w/2"/>
                                          </p:val>
                                        </p:tav>
                                        <p:tav tm="100000">
                                          <p:val>
                                            <p:strVal val="#ppt_x"/>
                                          </p:val>
                                        </p:tav>
                                      </p:tavLst>
                                    </p:anim>
                                    <p:anim calcmode="lin" valueType="num">
                                      <p:cBhvr additive="base">
                                        <p:cTn id="8" dur="500" fill="hold"/>
                                        <p:tgtEl>
                                          <p:spTgt spid="1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left)">
                                      <p:cBhvr>
                                        <p:cTn id="12" dur="750"/>
                                        <p:tgtEl>
                                          <p:spTgt spid="113"/>
                                        </p:tgtEl>
                                      </p:cBhvr>
                                    </p:animEffect>
                                  </p:childTnLst>
                                </p:cTn>
                              </p:par>
                              <p:par>
                                <p:cTn id="13" presetID="47"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anim calcmode="lin" valueType="num">
                                      <p:cBhvr>
                                        <p:cTn id="16" dur="500" fill="hold"/>
                                        <p:tgtEl>
                                          <p:spTgt spid="117"/>
                                        </p:tgtEl>
                                        <p:attrNameLst>
                                          <p:attrName>ppt_x</p:attrName>
                                        </p:attrNameLst>
                                      </p:cBhvr>
                                      <p:tavLst>
                                        <p:tav tm="0">
                                          <p:val>
                                            <p:strVal val="#ppt_x"/>
                                          </p:val>
                                        </p:tav>
                                        <p:tav tm="100000">
                                          <p:val>
                                            <p:strVal val="#ppt_x"/>
                                          </p:val>
                                        </p:tav>
                                      </p:tavLst>
                                    </p:anim>
                                    <p:anim calcmode="lin" valueType="num">
                                      <p:cBhvr>
                                        <p:cTn id="17" dur="5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0-#ppt_w/2"/>
                                          </p:val>
                                        </p:tav>
                                        <p:tav tm="100000">
                                          <p:val>
                                            <p:strVal val="#ppt_x"/>
                                          </p:val>
                                        </p:tav>
                                      </p:tavLst>
                                    </p:anim>
                                    <p:anim calcmode="lin" valueType="num">
                                      <p:cBhvr additive="base">
                                        <p:cTn id="23" dur="500" fill="hold"/>
                                        <p:tgtEl>
                                          <p:spTgt spid="58"/>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1000"/>
                                        <p:tgtEl>
                                          <p:spTgt spid="130"/>
                                        </p:tgtEl>
                                      </p:cBhvr>
                                    </p:animEffect>
                                  </p:childTnLst>
                                </p:cTn>
                              </p:par>
                              <p:par>
                                <p:cTn id="28" presetID="47" presetClass="entr" presetSubtype="0" fill="hold" nodeType="withEffect">
                                  <p:stCondLst>
                                    <p:cond delay="500"/>
                                  </p:stCondLst>
                                  <p:childTnLst>
                                    <p:set>
                                      <p:cBhvr>
                                        <p:cTn id="29" dur="1" fill="hold">
                                          <p:stCondLst>
                                            <p:cond delay="0"/>
                                          </p:stCondLst>
                                        </p:cTn>
                                        <p:tgtEl>
                                          <p:spTgt spid="364"/>
                                        </p:tgtEl>
                                        <p:attrNameLst>
                                          <p:attrName>style.visibility</p:attrName>
                                        </p:attrNameLst>
                                      </p:cBhvr>
                                      <p:to>
                                        <p:strVal val="visible"/>
                                      </p:to>
                                    </p:set>
                                    <p:animEffect transition="in" filter="fade">
                                      <p:cBhvr>
                                        <p:cTn id="30" dur="500"/>
                                        <p:tgtEl>
                                          <p:spTgt spid="364"/>
                                        </p:tgtEl>
                                      </p:cBhvr>
                                    </p:animEffect>
                                    <p:anim calcmode="lin" valueType="num">
                                      <p:cBhvr>
                                        <p:cTn id="31" dur="500" fill="hold"/>
                                        <p:tgtEl>
                                          <p:spTgt spid="364"/>
                                        </p:tgtEl>
                                        <p:attrNameLst>
                                          <p:attrName>ppt_x</p:attrName>
                                        </p:attrNameLst>
                                      </p:cBhvr>
                                      <p:tavLst>
                                        <p:tav tm="0">
                                          <p:val>
                                            <p:strVal val="#ppt_x"/>
                                          </p:val>
                                        </p:tav>
                                        <p:tav tm="100000">
                                          <p:val>
                                            <p:strVal val="#ppt_x"/>
                                          </p:val>
                                        </p:tav>
                                      </p:tavLst>
                                    </p:anim>
                                    <p:anim calcmode="lin" valueType="num">
                                      <p:cBhvr>
                                        <p:cTn id="32" dur="500" fill="hold"/>
                                        <p:tgtEl>
                                          <p:spTgt spid="364"/>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500"/>
                                  </p:stCondLst>
                                  <p:childTnLst>
                                    <p:set>
                                      <p:cBhvr>
                                        <p:cTn id="34" dur="1" fill="hold">
                                          <p:stCondLst>
                                            <p:cond delay="0"/>
                                          </p:stCondLst>
                                        </p:cTn>
                                        <p:tgtEl>
                                          <p:spTgt spid="140"/>
                                        </p:tgtEl>
                                        <p:attrNameLst>
                                          <p:attrName>style.visibility</p:attrName>
                                        </p:attrNameLst>
                                      </p:cBhvr>
                                      <p:to>
                                        <p:strVal val="visible"/>
                                      </p:to>
                                    </p:set>
                                    <p:animEffect transition="in" filter="wipe(left)">
                                      <p:cBhvr>
                                        <p:cTn id="35" dur="500"/>
                                        <p:tgtEl>
                                          <p:spTgt spid="14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59"/>
                                        </p:tgtEl>
                                        <p:attrNameLst>
                                          <p:attrName>style.visibility</p:attrName>
                                        </p:attrNameLst>
                                      </p:cBhvr>
                                      <p:to>
                                        <p:strVal val="visible"/>
                                      </p:to>
                                    </p:set>
                                    <p:animEffect transition="in" filter="fade">
                                      <p:cBhvr>
                                        <p:cTn id="38" dur="500"/>
                                        <p:tgtEl>
                                          <p:spTgt spid="15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fade">
                                      <p:cBhvr>
                                        <p:cTn id="43" dur="500"/>
                                        <p:tgtEl>
                                          <p:spTgt spid="158"/>
                                        </p:tgtEl>
                                      </p:cBhvr>
                                    </p:animEffect>
                                    <p:anim calcmode="lin" valueType="num">
                                      <p:cBhvr>
                                        <p:cTn id="44" dur="500" fill="hold"/>
                                        <p:tgtEl>
                                          <p:spTgt spid="158"/>
                                        </p:tgtEl>
                                        <p:attrNameLst>
                                          <p:attrName>ppt_x</p:attrName>
                                        </p:attrNameLst>
                                      </p:cBhvr>
                                      <p:tavLst>
                                        <p:tav tm="0">
                                          <p:val>
                                            <p:strVal val="#ppt_x"/>
                                          </p:val>
                                        </p:tav>
                                        <p:tav tm="100000">
                                          <p:val>
                                            <p:strVal val="#ppt_x"/>
                                          </p:val>
                                        </p:tav>
                                      </p:tavLst>
                                    </p:anim>
                                    <p:anim calcmode="lin" valueType="num">
                                      <p:cBhvr>
                                        <p:cTn id="45"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30" grpId="0" animBg="1"/>
      <p:bldP spid="113" grpId="0" animBg="1"/>
      <p:bldP spid="158" grpId="0"/>
      <p:bldP spid="159" grpId="0"/>
      <p:bldP spid="153"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8"/>
          <p:cNvSpPr/>
          <p:nvPr/>
        </p:nvSpPr>
        <p:spPr bwMode="auto">
          <a:xfrm>
            <a:off x="1781582" y="1785280"/>
            <a:ext cx="5902575" cy="3780145"/>
          </a:xfrm>
          <a:custGeom>
            <a:avLst/>
            <a:gdLst>
              <a:gd name="connsiteX0" fmla="*/ 0 w 3171825"/>
              <a:gd name="connsiteY0" fmla="*/ 2047875 h 2471737"/>
              <a:gd name="connsiteX1" fmla="*/ 0 w 3171825"/>
              <a:gd name="connsiteY1" fmla="*/ 2471737 h 2471737"/>
              <a:gd name="connsiteX2" fmla="*/ 3052762 w 3171825"/>
              <a:gd name="connsiteY2" fmla="*/ 2138362 h 2471737"/>
              <a:gd name="connsiteX3" fmla="*/ 3171825 w 3171825"/>
              <a:gd name="connsiteY3" fmla="*/ 2124075 h 2471737"/>
              <a:gd name="connsiteX4" fmla="*/ 3171825 w 3171825"/>
              <a:gd name="connsiteY4" fmla="*/ 0 h 2471737"/>
              <a:gd name="connsiteX5" fmla="*/ 3038475 w 3171825"/>
              <a:gd name="connsiteY5" fmla="*/ 223837 h 2471737"/>
              <a:gd name="connsiteX6" fmla="*/ 2762250 w 3171825"/>
              <a:gd name="connsiteY6" fmla="*/ 561975 h 2471737"/>
              <a:gd name="connsiteX7" fmla="*/ 2371725 w 3171825"/>
              <a:gd name="connsiteY7" fmla="*/ 923925 h 2471737"/>
              <a:gd name="connsiteX8" fmla="*/ 1809750 w 3171825"/>
              <a:gd name="connsiteY8" fmla="*/ 1352550 h 2471737"/>
              <a:gd name="connsiteX9" fmla="*/ 1452562 w 3171825"/>
              <a:gd name="connsiteY9" fmla="*/ 1571625 h 2471737"/>
              <a:gd name="connsiteX10" fmla="*/ 738187 w 3171825"/>
              <a:gd name="connsiteY10" fmla="*/ 1890712 h 2471737"/>
              <a:gd name="connsiteX11" fmla="*/ 204787 w 3171825"/>
              <a:gd name="connsiteY11" fmla="*/ 2033587 h 2471737"/>
              <a:gd name="connsiteX12" fmla="*/ 0 w 3171825"/>
              <a:gd name="connsiteY12" fmla="*/ 2047875 h 2471737"/>
              <a:gd name="connsiteX0" fmla="*/ 0 w 3171825"/>
              <a:gd name="connsiteY0" fmla="*/ 2047875 h 2471737"/>
              <a:gd name="connsiteX1" fmla="*/ 0 w 3171825"/>
              <a:gd name="connsiteY1" fmla="*/ 2471737 h 2471737"/>
              <a:gd name="connsiteX2" fmla="*/ 3052762 w 3171825"/>
              <a:gd name="connsiteY2" fmla="*/ 2138362 h 2471737"/>
              <a:gd name="connsiteX3" fmla="*/ 3171825 w 3171825"/>
              <a:gd name="connsiteY3" fmla="*/ 2124075 h 2471737"/>
              <a:gd name="connsiteX4" fmla="*/ 3171825 w 3171825"/>
              <a:gd name="connsiteY4" fmla="*/ 0 h 2471737"/>
              <a:gd name="connsiteX5" fmla="*/ 3038475 w 3171825"/>
              <a:gd name="connsiteY5" fmla="*/ 223837 h 2471737"/>
              <a:gd name="connsiteX6" fmla="*/ 2762250 w 3171825"/>
              <a:gd name="connsiteY6" fmla="*/ 561975 h 2471737"/>
              <a:gd name="connsiteX7" fmla="*/ 2371725 w 3171825"/>
              <a:gd name="connsiteY7" fmla="*/ 923925 h 2471737"/>
              <a:gd name="connsiteX8" fmla="*/ 1809750 w 3171825"/>
              <a:gd name="connsiteY8" fmla="*/ 1352550 h 2471737"/>
              <a:gd name="connsiteX9" fmla="*/ 1452562 w 3171825"/>
              <a:gd name="connsiteY9" fmla="*/ 1571625 h 2471737"/>
              <a:gd name="connsiteX10" fmla="*/ 670960 w 3171825"/>
              <a:gd name="connsiteY10" fmla="*/ 1789183 h 2471737"/>
              <a:gd name="connsiteX11" fmla="*/ 204787 w 3171825"/>
              <a:gd name="connsiteY11" fmla="*/ 2033587 h 2471737"/>
              <a:gd name="connsiteX12" fmla="*/ 0 w 3171825"/>
              <a:gd name="connsiteY12" fmla="*/ 2047875 h 2471737"/>
              <a:gd name="connsiteX0" fmla="*/ 0 w 3171825"/>
              <a:gd name="connsiteY0" fmla="*/ 2047875 h 2471737"/>
              <a:gd name="connsiteX1" fmla="*/ 0 w 3171825"/>
              <a:gd name="connsiteY1" fmla="*/ 2471737 h 2471737"/>
              <a:gd name="connsiteX2" fmla="*/ 3052762 w 3171825"/>
              <a:gd name="connsiteY2" fmla="*/ 2138362 h 2471737"/>
              <a:gd name="connsiteX3" fmla="*/ 3171825 w 3171825"/>
              <a:gd name="connsiteY3" fmla="*/ 2124075 h 2471737"/>
              <a:gd name="connsiteX4" fmla="*/ 3171825 w 3171825"/>
              <a:gd name="connsiteY4" fmla="*/ 0 h 2471737"/>
              <a:gd name="connsiteX5" fmla="*/ 3038475 w 3171825"/>
              <a:gd name="connsiteY5" fmla="*/ 223837 h 2471737"/>
              <a:gd name="connsiteX6" fmla="*/ 2762250 w 3171825"/>
              <a:gd name="connsiteY6" fmla="*/ 561975 h 2471737"/>
              <a:gd name="connsiteX7" fmla="*/ 2371725 w 3171825"/>
              <a:gd name="connsiteY7" fmla="*/ 923925 h 2471737"/>
              <a:gd name="connsiteX8" fmla="*/ 1809750 w 3171825"/>
              <a:gd name="connsiteY8" fmla="*/ 1352550 h 2471737"/>
              <a:gd name="connsiteX9" fmla="*/ 1452562 w 3171825"/>
              <a:gd name="connsiteY9" fmla="*/ 1571625 h 2471737"/>
              <a:gd name="connsiteX10" fmla="*/ 670960 w 3171825"/>
              <a:gd name="connsiteY10" fmla="*/ 1789183 h 2471737"/>
              <a:gd name="connsiteX11" fmla="*/ 204787 w 3171825"/>
              <a:gd name="connsiteY11" fmla="*/ 1900331 h 2471737"/>
              <a:gd name="connsiteX12" fmla="*/ 0 w 3171825"/>
              <a:gd name="connsiteY12" fmla="*/ 2047875 h 2471737"/>
              <a:gd name="connsiteX0" fmla="*/ 0 w 3272666"/>
              <a:gd name="connsiteY0" fmla="*/ 2149403 h 2573265"/>
              <a:gd name="connsiteX1" fmla="*/ 0 w 3272666"/>
              <a:gd name="connsiteY1" fmla="*/ 2573265 h 2573265"/>
              <a:gd name="connsiteX2" fmla="*/ 3052762 w 3272666"/>
              <a:gd name="connsiteY2" fmla="*/ 2239890 h 2573265"/>
              <a:gd name="connsiteX3" fmla="*/ 3171825 w 3272666"/>
              <a:gd name="connsiteY3" fmla="*/ 2225603 h 2573265"/>
              <a:gd name="connsiteX4" fmla="*/ 3272666 w 3272666"/>
              <a:gd name="connsiteY4" fmla="*/ 0 h 2573265"/>
              <a:gd name="connsiteX5" fmla="*/ 3038475 w 3272666"/>
              <a:gd name="connsiteY5" fmla="*/ 325365 h 2573265"/>
              <a:gd name="connsiteX6" fmla="*/ 2762250 w 3272666"/>
              <a:gd name="connsiteY6" fmla="*/ 663503 h 2573265"/>
              <a:gd name="connsiteX7" fmla="*/ 2371725 w 3272666"/>
              <a:gd name="connsiteY7" fmla="*/ 1025453 h 2573265"/>
              <a:gd name="connsiteX8" fmla="*/ 1809750 w 3272666"/>
              <a:gd name="connsiteY8" fmla="*/ 1454078 h 2573265"/>
              <a:gd name="connsiteX9" fmla="*/ 1452562 w 3272666"/>
              <a:gd name="connsiteY9" fmla="*/ 1673153 h 2573265"/>
              <a:gd name="connsiteX10" fmla="*/ 670960 w 3272666"/>
              <a:gd name="connsiteY10" fmla="*/ 1890711 h 2573265"/>
              <a:gd name="connsiteX11" fmla="*/ 204787 w 3272666"/>
              <a:gd name="connsiteY11" fmla="*/ 2001859 h 2573265"/>
              <a:gd name="connsiteX12" fmla="*/ 0 w 3272666"/>
              <a:gd name="connsiteY12" fmla="*/ 2149403 h 2573265"/>
              <a:gd name="connsiteX0" fmla="*/ 0 w 3272666"/>
              <a:gd name="connsiteY0" fmla="*/ 2149403 h 2573265"/>
              <a:gd name="connsiteX1" fmla="*/ 0 w 3272666"/>
              <a:gd name="connsiteY1" fmla="*/ 2573265 h 2573265"/>
              <a:gd name="connsiteX2" fmla="*/ 3052762 w 3272666"/>
              <a:gd name="connsiteY2" fmla="*/ 2239890 h 2573265"/>
              <a:gd name="connsiteX3" fmla="*/ 3180311 w 3272666"/>
              <a:gd name="connsiteY3" fmla="*/ 2417854 h 2573265"/>
              <a:gd name="connsiteX4" fmla="*/ 3272666 w 3272666"/>
              <a:gd name="connsiteY4" fmla="*/ 0 h 2573265"/>
              <a:gd name="connsiteX5" fmla="*/ 3038475 w 3272666"/>
              <a:gd name="connsiteY5" fmla="*/ 325365 h 2573265"/>
              <a:gd name="connsiteX6" fmla="*/ 2762250 w 3272666"/>
              <a:gd name="connsiteY6" fmla="*/ 663503 h 2573265"/>
              <a:gd name="connsiteX7" fmla="*/ 2371725 w 3272666"/>
              <a:gd name="connsiteY7" fmla="*/ 1025453 h 2573265"/>
              <a:gd name="connsiteX8" fmla="*/ 1809750 w 3272666"/>
              <a:gd name="connsiteY8" fmla="*/ 1454078 h 2573265"/>
              <a:gd name="connsiteX9" fmla="*/ 1452562 w 3272666"/>
              <a:gd name="connsiteY9" fmla="*/ 1673153 h 2573265"/>
              <a:gd name="connsiteX10" fmla="*/ 670960 w 3272666"/>
              <a:gd name="connsiteY10" fmla="*/ 1890711 h 2573265"/>
              <a:gd name="connsiteX11" fmla="*/ 204787 w 3272666"/>
              <a:gd name="connsiteY11" fmla="*/ 2001859 h 2573265"/>
              <a:gd name="connsiteX12" fmla="*/ 0 w 3272666"/>
              <a:gd name="connsiteY12" fmla="*/ 2149403 h 2573265"/>
              <a:gd name="connsiteX0" fmla="*/ 0 w 3272666"/>
              <a:gd name="connsiteY0" fmla="*/ 2149403 h 2573265"/>
              <a:gd name="connsiteX1" fmla="*/ 0 w 3272666"/>
              <a:gd name="connsiteY1" fmla="*/ 2573265 h 2573265"/>
              <a:gd name="connsiteX2" fmla="*/ 3027302 w 3272666"/>
              <a:gd name="connsiteY2" fmla="*/ 2419324 h 2573265"/>
              <a:gd name="connsiteX3" fmla="*/ 3180311 w 3272666"/>
              <a:gd name="connsiteY3" fmla="*/ 2417854 h 2573265"/>
              <a:gd name="connsiteX4" fmla="*/ 3272666 w 3272666"/>
              <a:gd name="connsiteY4" fmla="*/ 0 h 2573265"/>
              <a:gd name="connsiteX5" fmla="*/ 3038475 w 3272666"/>
              <a:gd name="connsiteY5" fmla="*/ 325365 h 2573265"/>
              <a:gd name="connsiteX6" fmla="*/ 2762250 w 3272666"/>
              <a:gd name="connsiteY6" fmla="*/ 663503 h 2573265"/>
              <a:gd name="connsiteX7" fmla="*/ 2371725 w 3272666"/>
              <a:gd name="connsiteY7" fmla="*/ 1025453 h 2573265"/>
              <a:gd name="connsiteX8" fmla="*/ 1809750 w 3272666"/>
              <a:gd name="connsiteY8" fmla="*/ 1454078 h 2573265"/>
              <a:gd name="connsiteX9" fmla="*/ 1452562 w 3272666"/>
              <a:gd name="connsiteY9" fmla="*/ 1673153 h 2573265"/>
              <a:gd name="connsiteX10" fmla="*/ 670960 w 3272666"/>
              <a:gd name="connsiteY10" fmla="*/ 1890711 h 2573265"/>
              <a:gd name="connsiteX11" fmla="*/ 204787 w 3272666"/>
              <a:gd name="connsiteY11" fmla="*/ 2001859 h 2573265"/>
              <a:gd name="connsiteX12" fmla="*/ 0 w 3272666"/>
              <a:gd name="connsiteY12" fmla="*/ 2149403 h 2573265"/>
              <a:gd name="connsiteX0" fmla="*/ 0 w 3272666"/>
              <a:gd name="connsiteY0" fmla="*/ 2149403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2149403 h 2682207"/>
              <a:gd name="connsiteX0" fmla="*/ 0 w 3272666"/>
              <a:gd name="connsiteY0" fmla="*/ 1995602 h 2682207"/>
              <a:gd name="connsiteX1" fmla="*/ 8486 w 3272666"/>
              <a:gd name="connsiteY1" fmla="*/ 2682207 h 2682207"/>
              <a:gd name="connsiteX2" fmla="*/ 3027302 w 3272666"/>
              <a:gd name="connsiteY2" fmla="*/ 2419324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1995602 h 2682207"/>
              <a:gd name="connsiteX0" fmla="*/ 0 w 3272666"/>
              <a:gd name="connsiteY0" fmla="*/ 1995602 h 2682207"/>
              <a:gd name="connsiteX1" fmla="*/ 8486 w 3272666"/>
              <a:gd name="connsiteY1" fmla="*/ 2682207 h 2682207"/>
              <a:gd name="connsiteX2" fmla="*/ 3047639 w 3272666"/>
              <a:gd name="connsiteY2" fmla="*/ 2610257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1995602 h 2682207"/>
              <a:gd name="connsiteX0" fmla="*/ 0 w 3272666"/>
              <a:gd name="connsiteY0" fmla="*/ 1995602 h 2694492"/>
              <a:gd name="connsiteX1" fmla="*/ 8486 w 3272666"/>
              <a:gd name="connsiteY1" fmla="*/ 2682207 h 2694492"/>
              <a:gd name="connsiteX2" fmla="*/ 3057808 w 3272666"/>
              <a:gd name="connsiteY2" fmla="*/ 2694492 h 2694492"/>
              <a:gd name="connsiteX3" fmla="*/ 3180311 w 3272666"/>
              <a:gd name="connsiteY3" fmla="*/ 2417854 h 2694492"/>
              <a:gd name="connsiteX4" fmla="*/ 3272666 w 3272666"/>
              <a:gd name="connsiteY4" fmla="*/ 0 h 2694492"/>
              <a:gd name="connsiteX5" fmla="*/ 3038475 w 3272666"/>
              <a:gd name="connsiteY5" fmla="*/ 325365 h 2694492"/>
              <a:gd name="connsiteX6" fmla="*/ 2762250 w 3272666"/>
              <a:gd name="connsiteY6" fmla="*/ 663503 h 2694492"/>
              <a:gd name="connsiteX7" fmla="*/ 2371725 w 3272666"/>
              <a:gd name="connsiteY7" fmla="*/ 1025453 h 2694492"/>
              <a:gd name="connsiteX8" fmla="*/ 1809750 w 3272666"/>
              <a:gd name="connsiteY8" fmla="*/ 1454078 h 2694492"/>
              <a:gd name="connsiteX9" fmla="*/ 1452562 w 3272666"/>
              <a:gd name="connsiteY9" fmla="*/ 1673153 h 2694492"/>
              <a:gd name="connsiteX10" fmla="*/ 670960 w 3272666"/>
              <a:gd name="connsiteY10" fmla="*/ 1890711 h 2694492"/>
              <a:gd name="connsiteX11" fmla="*/ 204787 w 3272666"/>
              <a:gd name="connsiteY11" fmla="*/ 2001859 h 2694492"/>
              <a:gd name="connsiteX12" fmla="*/ 0 w 3272666"/>
              <a:gd name="connsiteY12" fmla="*/ 1995602 h 2694492"/>
              <a:gd name="connsiteX0" fmla="*/ 0 w 3272666"/>
              <a:gd name="connsiteY0" fmla="*/ 1995602 h 2682207"/>
              <a:gd name="connsiteX1" fmla="*/ 8486 w 3272666"/>
              <a:gd name="connsiteY1" fmla="*/ 2682207 h 2682207"/>
              <a:gd name="connsiteX2" fmla="*/ 3169663 w 3272666"/>
              <a:gd name="connsiteY2" fmla="*/ 2677645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1995602 h 2682207"/>
              <a:gd name="connsiteX0" fmla="*/ 0 w 3272666"/>
              <a:gd name="connsiteY0" fmla="*/ 1995602 h 2682207"/>
              <a:gd name="connsiteX1" fmla="*/ 8486 w 3272666"/>
              <a:gd name="connsiteY1" fmla="*/ 2682207 h 2682207"/>
              <a:gd name="connsiteX2" fmla="*/ 3215422 w 3272666"/>
              <a:gd name="connsiteY2" fmla="*/ 2677645 h 2682207"/>
              <a:gd name="connsiteX3" fmla="*/ 3180311 w 3272666"/>
              <a:gd name="connsiteY3" fmla="*/ 2417854 h 2682207"/>
              <a:gd name="connsiteX4" fmla="*/ 3272666 w 3272666"/>
              <a:gd name="connsiteY4" fmla="*/ 0 h 2682207"/>
              <a:gd name="connsiteX5" fmla="*/ 3038475 w 3272666"/>
              <a:gd name="connsiteY5" fmla="*/ 325365 h 2682207"/>
              <a:gd name="connsiteX6" fmla="*/ 2762250 w 3272666"/>
              <a:gd name="connsiteY6" fmla="*/ 663503 h 2682207"/>
              <a:gd name="connsiteX7" fmla="*/ 2371725 w 3272666"/>
              <a:gd name="connsiteY7" fmla="*/ 1025453 h 2682207"/>
              <a:gd name="connsiteX8" fmla="*/ 1809750 w 3272666"/>
              <a:gd name="connsiteY8" fmla="*/ 1454078 h 2682207"/>
              <a:gd name="connsiteX9" fmla="*/ 1452562 w 3272666"/>
              <a:gd name="connsiteY9" fmla="*/ 1673153 h 2682207"/>
              <a:gd name="connsiteX10" fmla="*/ 670960 w 3272666"/>
              <a:gd name="connsiteY10" fmla="*/ 1890711 h 2682207"/>
              <a:gd name="connsiteX11" fmla="*/ 204787 w 3272666"/>
              <a:gd name="connsiteY11" fmla="*/ 2001859 h 2682207"/>
              <a:gd name="connsiteX12" fmla="*/ 0 w 3272666"/>
              <a:gd name="connsiteY12" fmla="*/ 1995602 h 2682207"/>
              <a:gd name="connsiteX0" fmla="*/ 0 w 3281996"/>
              <a:gd name="connsiteY0" fmla="*/ 1995602 h 2682207"/>
              <a:gd name="connsiteX1" fmla="*/ 8486 w 3281996"/>
              <a:gd name="connsiteY1" fmla="*/ 2682207 h 2682207"/>
              <a:gd name="connsiteX2" fmla="*/ 3215422 w 3281996"/>
              <a:gd name="connsiteY2" fmla="*/ 2677645 h 2682207"/>
              <a:gd name="connsiteX3" fmla="*/ 3281996 w 3281996"/>
              <a:gd name="connsiteY3" fmla="*/ 2412239 h 2682207"/>
              <a:gd name="connsiteX4" fmla="*/ 3272666 w 3281996"/>
              <a:gd name="connsiteY4" fmla="*/ 0 h 2682207"/>
              <a:gd name="connsiteX5" fmla="*/ 3038475 w 3281996"/>
              <a:gd name="connsiteY5" fmla="*/ 325365 h 2682207"/>
              <a:gd name="connsiteX6" fmla="*/ 2762250 w 3281996"/>
              <a:gd name="connsiteY6" fmla="*/ 663503 h 2682207"/>
              <a:gd name="connsiteX7" fmla="*/ 2371725 w 3281996"/>
              <a:gd name="connsiteY7" fmla="*/ 1025453 h 2682207"/>
              <a:gd name="connsiteX8" fmla="*/ 1809750 w 3281996"/>
              <a:gd name="connsiteY8" fmla="*/ 1454078 h 2682207"/>
              <a:gd name="connsiteX9" fmla="*/ 1452562 w 3281996"/>
              <a:gd name="connsiteY9" fmla="*/ 1673153 h 2682207"/>
              <a:gd name="connsiteX10" fmla="*/ 670960 w 3281996"/>
              <a:gd name="connsiteY10" fmla="*/ 1890711 h 2682207"/>
              <a:gd name="connsiteX11" fmla="*/ 204787 w 3281996"/>
              <a:gd name="connsiteY11" fmla="*/ 2001859 h 2682207"/>
              <a:gd name="connsiteX12" fmla="*/ 0 w 3281996"/>
              <a:gd name="connsiteY12" fmla="*/ 1995602 h 2682207"/>
              <a:gd name="connsiteX0" fmla="*/ 0 w 3281996"/>
              <a:gd name="connsiteY0" fmla="*/ 1995602 h 2682207"/>
              <a:gd name="connsiteX1" fmla="*/ 8486 w 3281996"/>
              <a:gd name="connsiteY1" fmla="*/ 2682207 h 2682207"/>
              <a:gd name="connsiteX2" fmla="*/ 3281518 w 3281996"/>
              <a:gd name="connsiteY2" fmla="*/ 2672030 h 2682207"/>
              <a:gd name="connsiteX3" fmla="*/ 3281996 w 3281996"/>
              <a:gd name="connsiteY3" fmla="*/ 2412239 h 2682207"/>
              <a:gd name="connsiteX4" fmla="*/ 3272666 w 3281996"/>
              <a:gd name="connsiteY4" fmla="*/ 0 h 2682207"/>
              <a:gd name="connsiteX5" fmla="*/ 3038475 w 3281996"/>
              <a:gd name="connsiteY5" fmla="*/ 325365 h 2682207"/>
              <a:gd name="connsiteX6" fmla="*/ 2762250 w 3281996"/>
              <a:gd name="connsiteY6" fmla="*/ 663503 h 2682207"/>
              <a:gd name="connsiteX7" fmla="*/ 2371725 w 3281996"/>
              <a:gd name="connsiteY7" fmla="*/ 1025453 h 2682207"/>
              <a:gd name="connsiteX8" fmla="*/ 1809750 w 3281996"/>
              <a:gd name="connsiteY8" fmla="*/ 1454078 h 2682207"/>
              <a:gd name="connsiteX9" fmla="*/ 1452562 w 3281996"/>
              <a:gd name="connsiteY9" fmla="*/ 1673153 h 2682207"/>
              <a:gd name="connsiteX10" fmla="*/ 670960 w 3281996"/>
              <a:gd name="connsiteY10" fmla="*/ 1890711 h 2682207"/>
              <a:gd name="connsiteX11" fmla="*/ 204787 w 3281996"/>
              <a:gd name="connsiteY11" fmla="*/ 2001859 h 2682207"/>
              <a:gd name="connsiteX12" fmla="*/ 0 w 3281996"/>
              <a:gd name="connsiteY12" fmla="*/ 1995602 h 2682207"/>
              <a:gd name="connsiteX0" fmla="*/ 0 w 3317586"/>
              <a:gd name="connsiteY0" fmla="*/ 1989986 h 2682207"/>
              <a:gd name="connsiteX1" fmla="*/ 44076 w 3317586"/>
              <a:gd name="connsiteY1" fmla="*/ 2682207 h 2682207"/>
              <a:gd name="connsiteX2" fmla="*/ 3317108 w 3317586"/>
              <a:gd name="connsiteY2" fmla="*/ 2672030 h 2682207"/>
              <a:gd name="connsiteX3" fmla="*/ 3317586 w 3317586"/>
              <a:gd name="connsiteY3" fmla="*/ 2412239 h 2682207"/>
              <a:gd name="connsiteX4" fmla="*/ 3308256 w 3317586"/>
              <a:gd name="connsiteY4" fmla="*/ 0 h 2682207"/>
              <a:gd name="connsiteX5" fmla="*/ 3074065 w 3317586"/>
              <a:gd name="connsiteY5" fmla="*/ 325365 h 2682207"/>
              <a:gd name="connsiteX6" fmla="*/ 2797840 w 3317586"/>
              <a:gd name="connsiteY6" fmla="*/ 663503 h 2682207"/>
              <a:gd name="connsiteX7" fmla="*/ 2407315 w 3317586"/>
              <a:gd name="connsiteY7" fmla="*/ 1025453 h 2682207"/>
              <a:gd name="connsiteX8" fmla="*/ 1845340 w 3317586"/>
              <a:gd name="connsiteY8" fmla="*/ 1454078 h 2682207"/>
              <a:gd name="connsiteX9" fmla="*/ 1488152 w 3317586"/>
              <a:gd name="connsiteY9" fmla="*/ 1673153 h 2682207"/>
              <a:gd name="connsiteX10" fmla="*/ 706550 w 3317586"/>
              <a:gd name="connsiteY10" fmla="*/ 1890711 h 2682207"/>
              <a:gd name="connsiteX11" fmla="*/ 240377 w 3317586"/>
              <a:gd name="connsiteY11" fmla="*/ 2001859 h 2682207"/>
              <a:gd name="connsiteX12" fmla="*/ 0 w 3317586"/>
              <a:gd name="connsiteY12" fmla="*/ 1989986 h 2682207"/>
              <a:gd name="connsiteX0" fmla="*/ 27104 w 3344690"/>
              <a:gd name="connsiteY0" fmla="*/ 1989986 h 2699054"/>
              <a:gd name="connsiteX1" fmla="*/ 0 w 3344690"/>
              <a:gd name="connsiteY1" fmla="*/ 2699054 h 2699054"/>
              <a:gd name="connsiteX2" fmla="*/ 3344212 w 3344690"/>
              <a:gd name="connsiteY2" fmla="*/ 2672030 h 2699054"/>
              <a:gd name="connsiteX3" fmla="*/ 3344690 w 3344690"/>
              <a:gd name="connsiteY3" fmla="*/ 2412239 h 2699054"/>
              <a:gd name="connsiteX4" fmla="*/ 3335360 w 3344690"/>
              <a:gd name="connsiteY4" fmla="*/ 0 h 2699054"/>
              <a:gd name="connsiteX5" fmla="*/ 3101169 w 3344690"/>
              <a:gd name="connsiteY5" fmla="*/ 325365 h 2699054"/>
              <a:gd name="connsiteX6" fmla="*/ 2824944 w 3344690"/>
              <a:gd name="connsiteY6" fmla="*/ 663503 h 2699054"/>
              <a:gd name="connsiteX7" fmla="*/ 2434419 w 3344690"/>
              <a:gd name="connsiteY7" fmla="*/ 1025453 h 2699054"/>
              <a:gd name="connsiteX8" fmla="*/ 1872444 w 3344690"/>
              <a:gd name="connsiteY8" fmla="*/ 1454078 h 2699054"/>
              <a:gd name="connsiteX9" fmla="*/ 1515256 w 3344690"/>
              <a:gd name="connsiteY9" fmla="*/ 1673153 h 2699054"/>
              <a:gd name="connsiteX10" fmla="*/ 733654 w 3344690"/>
              <a:gd name="connsiteY10" fmla="*/ 1890711 h 2699054"/>
              <a:gd name="connsiteX11" fmla="*/ 267481 w 3344690"/>
              <a:gd name="connsiteY11" fmla="*/ 2001859 h 2699054"/>
              <a:gd name="connsiteX12" fmla="*/ 27104 w 3344690"/>
              <a:gd name="connsiteY12" fmla="*/ 1989986 h 2699054"/>
              <a:gd name="connsiteX0" fmla="*/ 27104 w 3344690"/>
              <a:gd name="connsiteY0" fmla="*/ 1989986 h 2699054"/>
              <a:gd name="connsiteX1" fmla="*/ 0 w 3344690"/>
              <a:gd name="connsiteY1" fmla="*/ 2699054 h 2699054"/>
              <a:gd name="connsiteX2" fmla="*/ 3344212 w 3344690"/>
              <a:gd name="connsiteY2" fmla="*/ 2672030 h 2699054"/>
              <a:gd name="connsiteX3" fmla="*/ 3344690 w 3344690"/>
              <a:gd name="connsiteY3" fmla="*/ 2412239 h 2699054"/>
              <a:gd name="connsiteX4" fmla="*/ 3335360 w 3344690"/>
              <a:gd name="connsiteY4" fmla="*/ 0 h 2699054"/>
              <a:gd name="connsiteX5" fmla="*/ 3101169 w 3344690"/>
              <a:gd name="connsiteY5" fmla="*/ 325365 h 2699054"/>
              <a:gd name="connsiteX6" fmla="*/ 2824944 w 3344690"/>
              <a:gd name="connsiteY6" fmla="*/ 663503 h 2699054"/>
              <a:gd name="connsiteX7" fmla="*/ 2434419 w 3344690"/>
              <a:gd name="connsiteY7" fmla="*/ 1025453 h 2699054"/>
              <a:gd name="connsiteX8" fmla="*/ 1872444 w 3344690"/>
              <a:gd name="connsiteY8" fmla="*/ 1454078 h 2699054"/>
              <a:gd name="connsiteX9" fmla="*/ 1515256 w 3344690"/>
              <a:gd name="connsiteY9" fmla="*/ 1673153 h 2699054"/>
              <a:gd name="connsiteX10" fmla="*/ 733654 w 3344690"/>
              <a:gd name="connsiteY10" fmla="*/ 1890711 h 2699054"/>
              <a:gd name="connsiteX11" fmla="*/ 272565 w 3344690"/>
              <a:gd name="connsiteY11" fmla="*/ 1934471 h 2699054"/>
              <a:gd name="connsiteX12" fmla="*/ 27104 w 3344690"/>
              <a:gd name="connsiteY12" fmla="*/ 1989986 h 2699054"/>
              <a:gd name="connsiteX0" fmla="*/ 27104 w 3344690"/>
              <a:gd name="connsiteY0" fmla="*/ 1989986 h 2699054"/>
              <a:gd name="connsiteX1" fmla="*/ 0 w 3344690"/>
              <a:gd name="connsiteY1" fmla="*/ 2699054 h 2699054"/>
              <a:gd name="connsiteX2" fmla="*/ 3344212 w 3344690"/>
              <a:gd name="connsiteY2" fmla="*/ 2672030 h 2699054"/>
              <a:gd name="connsiteX3" fmla="*/ 3344690 w 3344690"/>
              <a:gd name="connsiteY3" fmla="*/ 2412239 h 2699054"/>
              <a:gd name="connsiteX4" fmla="*/ 3335360 w 3344690"/>
              <a:gd name="connsiteY4" fmla="*/ 0 h 2699054"/>
              <a:gd name="connsiteX5" fmla="*/ 3091001 w 3344690"/>
              <a:gd name="connsiteY5" fmla="*/ 218667 h 2699054"/>
              <a:gd name="connsiteX6" fmla="*/ 2824944 w 3344690"/>
              <a:gd name="connsiteY6" fmla="*/ 663503 h 2699054"/>
              <a:gd name="connsiteX7" fmla="*/ 2434419 w 3344690"/>
              <a:gd name="connsiteY7" fmla="*/ 1025453 h 2699054"/>
              <a:gd name="connsiteX8" fmla="*/ 1872444 w 3344690"/>
              <a:gd name="connsiteY8" fmla="*/ 1454078 h 2699054"/>
              <a:gd name="connsiteX9" fmla="*/ 1515256 w 3344690"/>
              <a:gd name="connsiteY9" fmla="*/ 1673153 h 2699054"/>
              <a:gd name="connsiteX10" fmla="*/ 733654 w 3344690"/>
              <a:gd name="connsiteY10" fmla="*/ 1890711 h 2699054"/>
              <a:gd name="connsiteX11" fmla="*/ 272565 w 3344690"/>
              <a:gd name="connsiteY11" fmla="*/ 1934471 h 2699054"/>
              <a:gd name="connsiteX12" fmla="*/ 27104 w 3344690"/>
              <a:gd name="connsiteY12" fmla="*/ 1989986 h 2699054"/>
              <a:gd name="connsiteX0" fmla="*/ 27104 w 3344690"/>
              <a:gd name="connsiteY0" fmla="*/ 1989986 h 2699054"/>
              <a:gd name="connsiteX1" fmla="*/ 0 w 3344690"/>
              <a:gd name="connsiteY1" fmla="*/ 2699054 h 2699054"/>
              <a:gd name="connsiteX2" fmla="*/ 3344212 w 3344690"/>
              <a:gd name="connsiteY2" fmla="*/ 2672030 h 2699054"/>
              <a:gd name="connsiteX3" fmla="*/ 3344690 w 3344690"/>
              <a:gd name="connsiteY3" fmla="*/ 2412239 h 2699054"/>
              <a:gd name="connsiteX4" fmla="*/ 3335360 w 3344690"/>
              <a:gd name="connsiteY4" fmla="*/ 0 h 2699054"/>
              <a:gd name="connsiteX5" fmla="*/ 3091001 w 3344690"/>
              <a:gd name="connsiteY5" fmla="*/ 594917 h 2699054"/>
              <a:gd name="connsiteX6" fmla="*/ 2824944 w 3344690"/>
              <a:gd name="connsiteY6" fmla="*/ 663503 h 2699054"/>
              <a:gd name="connsiteX7" fmla="*/ 2434419 w 3344690"/>
              <a:gd name="connsiteY7" fmla="*/ 1025453 h 2699054"/>
              <a:gd name="connsiteX8" fmla="*/ 1872444 w 3344690"/>
              <a:gd name="connsiteY8" fmla="*/ 1454078 h 2699054"/>
              <a:gd name="connsiteX9" fmla="*/ 1515256 w 3344690"/>
              <a:gd name="connsiteY9" fmla="*/ 1673153 h 2699054"/>
              <a:gd name="connsiteX10" fmla="*/ 733654 w 3344690"/>
              <a:gd name="connsiteY10" fmla="*/ 1890711 h 2699054"/>
              <a:gd name="connsiteX11" fmla="*/ 272565 w 3344690"/>
              <a:gd name="connsiteY11" fmla="*/ 1934471 h 2699054"/>
              <a:gd name="connsiteX12" fmla="*/ 27104 w 3344690"/>
              <a:gd name="connsiteY12" fmla="*/ 1989986 h 2699054"/>
              <a:gd name="connsiteX0" fmla="*/ 27104 w 3344690"/>
              <a:gd name="connsiteY0" fmla="*/ 1989986 h 2699054"/>
              <a:gd name="connsiteX1" fmla="*/ 0 w 3344690"/>
              <a:gd name="connsiteY1" fmla="*/ 2699054 h 2699054"/>
              <a:gd name="connsiteX2" fmla="*/ 3344212 w 3344690"/>
              <a:gd name="connsiteY2" fmla="*/ 2672030 h 2699054"/>
              <a:gd name="connsiteX3" fmla="*/ 3344690 w 3344690"/>
              <a:gd name="connsiteY3" fmla="*/ 2412239 h 2699054"/>
              <a:gd name="connsiteX4" fmla="*/ 3335360 w 3344690"/>
              <a:gd name="connsiteY4" fmla="*/ 0 h 2699054"/>
              <a:gd name="connsiteX5" fmla="*/ 3091001 w 3344690"/>
              <a:gd name="connsiteY5" fmla="*/ 594917 h 2699054"/>
              <a:gd name="connsiteX6" fmla="*/ 2819860 w 3344690"/>
              <a:gd name="connsiteY6" fmla="*/ 966749 h 2699054"/>
              <a:gd name="connsiteX7" fmla="*/ 2434419 w 3344690"/>
              <a:gd name="connsiteY7" fmla="*/ 1025453 h 2699054"/>
              <a:gd name="connsiteX8" fmla="*/ 1872444 w 3344690"/>
              <a:gd name="connsiteY8" fmla="*/ 1454078 h 2699054"/>
              <a:gd name="connsiteX9" fmla="*/ 1515256 w 3344690"/>
              <a:gd name="connsiteY9" fmla="*/ 1673153 h 2699054"/>
              <a:gd name="connsiteX10" fmla="*/ 733654 w 3344690"/>
              <a:gd name="connsiteY10" fmla="*/ 1890711 h 2699054"/>
              <a:gd name="connsiteX11" fmla="*/ 272565 w 3344690"/>
              <a:gd name="connsiteY11" fmla="*/ 1934471 h 2699054"/>
              <a:gd name="connsiteX12" fmla="*/ 27104 w 3344690"/>
              <a:gd name="connsiteY12" fmla="*/ 1989986 h 2699054"/>
              <a:gd name="connsiteX0" fmla="*/ 27104 w 3344690"/>
              <a:gd name="connsiteY0" fmla="*/ 1989986 h 2699054"/>
              <a:gd name="connsiteX1" fmla="*/ 0 w 3344690"/>
              <a:gd name="connsiteY1" fmla="*/ 2699054 h 2699054"/>
              <a:gd name="connsiteX2" fmla="*/ 3344212 w 3344690"/>
              <a:gd name="connsiteY2" fmla="*/ 2672030 h 2699054"/>
              <a:gd name="connsiteX3" fmla="*/ 3344690 w 3344690"/>
              <a:gd name="connsiteY3" fmla="*/ 2412239 h 2699054"/>
              <a:gd name="connsiteX4" fmla="*/ 3335360 w 3344690"/>
              <a:gd name="connsiteY4" fmla="*/ 0 h 2699054"/>
              <a:gd name="connsiteX5" fmla="*/ 3091001 w 3344690"/>
              <a:gd name="connsiteY5" fmla="*/ 594917 h 2699054"/>
              <a:gd name="connsiteX6" fmla="*/ 2819860 w 3344690"/>
              <a:gd name="connsiteY6" fmla="*/ 966749 h 2699054"/>
              <a:gd name="connsiteX7" fmla="*/ 2429335 w 3344690"/>
              <a:gd name="connsiteY7" fmla="*/ 1216386 h 2699054"/>
              <a:gd name="connsiteX8" fmla="*/ 1872444 w 3344690"/>
              <a:gd name="connsiteY8" fmla="*/ 1454078 h 2699054"/>
              <a:gd name="connsiteX9" fmla="*/ 1515256 w 3344690"/>
              <a:gd name="connsiteY9" fmla="*/ 1673153 h 2699054"/>
              <a:gd name="connsiteX10" fmla="*/ 733654 w 3344690"/>
              <a:gd name="connsiteY10" fmla="*/ 1890711 h 2699054"/>
              <a:gd name="connsiteX11" fmla="*/ 272565 w 3344690"/>
              <a:gd name="connsiteY11" fmla="*/ 1934471 h 2699054"/>
              <a:gd name="connsiteX12" fmla="*/ 27104 w 3344690"/>
              <a:gd name="connsiteY12" fmla="*/ 1989986 h 2699054"/>
              <a:gd name="connsiteX0" fmla="*/ 27104 w 3345528"/>
              <a:gd name="connsiteY0" fmla="*/ 1529501 h 2238569"/>
              <a:gd name="connsiteX1" fmla="*/ 0 w 3345528"/>
              <a:gd name="connsiteY1" fmla="*/ 2238569 h 2238569"/>
              <a:gd name="connsiteX2" fmla="*/ 3344212 w 3345528"/>
              <a:gd name="connsiteY2" fmla="*/ 2211545 h 2238569"/>
              <a:gd name="connsiteX3" fmla="*/ 3344690 w 3345528"/>
              <a:gd name="connsiteY3" fmla="*/ 1951754 h 2238569"/>
              <a:gd name="connsiteX4" fmla="*/ 3345528 w 3345528"/>
              <a:gd name="connsiteY4" fmla="*/ 0 h 2238569"/>
              <a:gd name="connsiteX5" fmla="*/ 3091001 w 3345528"/>
              <a:gd name="connsiteY5" fmla="*/ 134432 h 2238569"/>
              <a:gd name="connsiteX6" fmla="*/ 2819860 w 3345528"/>
              <a:gd name="connsiteY6" fmla="*/ 506264 h 2238569"/>
              <a:gd name="connsiteX7" fmla="*/ 2429335 w 3345528"/>
              <a:gd name="connsiteY7" fmla="*/ 755901 h 2238569"/>
              <a:gd name="connsiteX8" fmla="*/ 1872444 w 3345528"/>
              <a:gd name="connsiteY8" fmla="*/ 993593 h 2238569"/>
              <a:gd name="connsiteX9" fmla="*/ 1515256 w 3345528"/>
              <a:gd name="connsiteY9" fmla="*/ 1212668 h 2238569"/>
              <a:gd name="connsiteX10" fmla="*/ 733654 w 3345528"/>
              <a:gd name="connsiteY10" fmla="*/ 1430226 h 2238569"/>
              <a:gd name="connsiteX11" fmla="*/ 272565 w 3345528"/>
              <a:gd name="connsiteY11" fmla="*/ 1473986 h 2238569"/>
              <a:gd name="connsiteX12" fmla="*/ 27104 w 3345528"/>
              <a:gd name="connsiteY12" fmla="*/ 1529501 h 2238569"/>
              <a:gd name="connsiteX0" fmla="*/ 27104 w 3345528"/>
              <a:gd name="connsiteY0" fmla="*/ 1529501 h 2238569"/>
              <a:gd name="connsiteX1" fmla="*/ 0 w 3345528"/>
              <a:gd name="connsiteY1" fmla="*/ 2238569 h 2238569"/>
              <a:gd name="connsiteX2" fmla="*/ 3344212 w 3345528"/>
              <a:gd name="connsiteY2" fmla="*/ 2211545 h 2238569"/>
              <a:gd name="connsiteX3" fmla="*/ 3344690 w 3345528"/>
              <a:gd name="connsiteY3" fmla="*/ 1951754 h 2238569"/>
              <a:gd name="connsiteX4" fmla="*/ 3345528 w 3345528"/>
              <a:gd name="connsiteY4" fmla="*/ 0 h 2238569"/>
              <a:gd name="connsiteX5" fmla="*/ 3106254 w 3345528"/>
              <a:gd name="connsiteY5" fmla="*/ 342212 h 2238569"/>
              <a:gd name="connsiteX6" fmla="*/ 2819860 w 3345528"/>
              <a:gd name="connsiteY6" fmla="*/ 506264 h 2238569"/>
              <a:gd name="connsiteX7" fmla="*/ 2429335 w 3345528"/>
              <a:gd name="connsiteY7" fmla="*/ 755901 h 2238569"/>
              <a:gd name="connsiteX8" fmla="*/ 1872444 w 3345528"/>
              <a:gd name="connsiteY8" fmla="*/ 993593 h 2238569"/>
              <a:gd name="connsiteX9" fmla="*/ 1515256 w 3345528"/>
              <a:gd name="connsiteY9" fmla="*/ 1212668 h 2238569"/>
              <a:gd name="connsiteX10" fmla="*/ 733654 w 3345528"/>
              <a:gd name="connsiteY10" fmla="*/ 1430226 h 2238569"/>
              <a:gd name="connsiteX11" fmla="*/ 272565 w 3345528"/>
              <a:gd name="connsiteY11" fmla="*/ 1473986 h 2238569"/>
              <a:gd name="connsiteX12" fmla="*/ 27104 w 3345528"/>
              <a:gd name="connsiteY12" fmla="*/ 1529501 h 2238569"/>
              <a:gd name="connsiteX0" fmla="*/ 27104 w 3345528"/>
              <a:gd name="connsiteY0" fmla="*/ 1529501 h 2238569"/>
              <a:gd name="connsiteX1" fmla="*/ 0 w 3345528"/>
              <a:gd name="connsiteY1" fmla="*/ 2238569 h 2238569"/>
              <a:gd name="connsiteX2" fmla="*/ 3344212 w 3345528"/>
              <a:gd name="connsiteY2" fmla="*/ 2211545 h 2238569"/>
              <a:gd name="connsiteX3" fmla="*/ 3344690 w 3345528"/>
              <a:gd name="connsiteY3" fmla="*/ 1951754 h 2238569"/>
              <a:gd name="connsiteX4" fmla="*/ 3345528 w 3345528"/>
              <a:gd name="connsiteY4" fmla="*/ 0 h 2238569"/>
              <a:gd name="connsiteX5" fmla="*/ 3106254 w 3345528"/>
              <a:gd name="connsiteY5" fmla="*/ 342212 h 2238569"/>
              <a:gd name="connsiteX6" fmla="*/ 2819860 w 3345528"/>
              <a:gd name="connsiteY6" fmla="*/ 506264 h 2238569"/>
              <a:gd name="connsiteX7" fmla="*/ 2429335 w 3345528"/>
              <a:gd name="connsiteY7" fmla="*/ 755901 h 2238569"/>
              <a:gd name="connsiteX8" fmla="*/ 1877529 w 3345528"/>
              <a:gd name="connsiteY8" fmla="*/ 1089060 h 2238569"/>
              <a:gd name="connsiteX9" fmla="*/ 1515256 w 3345528"/>
              <a:gd name="connsiteY9" fmla="*/ 1212668 h 2238569"/>
              <a:gd name="connsiteX10" fmla="*/ 733654 w 3345528"/>
              <a:gd name="connsiteY10" fmla="*/ 1430226 h 2238569"/>
              <a:gd name="connsiteX11" fmla="*/ 272565 w 3345528"/>
              <a:gd name="connsiteY11" fmla="*/ 1473986 h 2238569"/>
              <a:gd name="connsiteX12" fmla="*/ 27104 w 3345528"/>
              <a:gd name="connsiteY12" fmla="*/ 1529501 h 223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5528" h="2238569">
                <a:moveTo>
                  <a:pt x="27104" y="1529501"/>
                </a:moveTo>
                <a:lnTo>
                  <a:pt x="0" y="2238569"/>
                </a:lnTo>
                <a:lnTo>
                  <a:pt x="3344212" y="2211545"/>
                </a:lnTo>
                <a:cubicBezTo>
                  <a:pt x="3344371" y="2124948"/>
                  <a:pt x="3344531" y="2038351"/>
                  <a:pt x="3344690" y="1951754"/>
                </a:cubicBezTo>
                <a:cubicBezTo>
                  <a:pt x="3344969" y="1301169"/>
                  <a:pt x="3345249" y="650585"/>
                  <a:pt x="3345528" y="0"/>
                </a:cubicBezTo>
                <a:lnTo>
                  <a:pt x="3106254" y="342212"/>
                </a:lnTo>
                <a:lnTo>
                  <a:pt x="2819860" y="506264"/>
                </a:lnTo>
                <a:lnTo>
                  <a:pt x="2429335" y="755901"/>
                </a:lnTo>
                <a:lnTo>
                  <a:pt x="1877529" y="1089060"/>
                </a:lnTo>
                <a:lnTo>
                  <a:pt x="1515256" y="1212668"/>
                </a:lnTo>
                <a:lnTo>
                  <a:pt x="733654" y="1430226"/>
                </a:lnTo>
                <a:lnTo>
                  <a:pt x="272565" y="1473986"/>
                </a:lnTo>
                <a:lnTo>
                  <a:pt x="27104" y="1529501"/>
                </a:lnTo>
                <a:close/>
              </a:path>
            </a:pathLst>
          </a:custGeom>
          <a:solidFill>
            <a:schemeClr val="accent5">
              <a:lumMod val="40000"/>
              <a:lumOff val="60000"/>
            </a:schemeClr>
          </a:solidFill>
          <a:ln w="19050">
            <a:noFill/>
            <a:round/>
            <a:headEnd/>
            <a:tailEnd/>
          </a:ln>
          <a:effectLst>
            <a:softEdge rad="266700"/>
          </a:effectLst>
        </p:spPr>
        <p:txBody>
          <a:bodyPr wrap="none" lIns="0" tIns="0" rIns="0" bIns="0" rtlCol="0" anchor="ctr"/>
          <a:lstStyle/>
          <a:p>
            <a:endParaRPr lang="en-US" sz="1400" dirty="0" err="1">
              <a:solidFill>
                <a:srgbClr val="FFFFFF"/>
              </a:solidFill>
            </a:endParaRPr>
          </a:p>
        </p:txBody>
      </p:sp>
      <p:sp>
        <p:nvSpPr>
          <p:cNvPr id="100" name="Rectangle 99"/>
          <p:cNvSpPr/>
          <p:nvPr/>
        </p:nvSpPr>
        <p:spPr>
          <a:xfrm>
            <a:off x="5417534" y="3011061"/>
            <a:ext cx="3726466" cy="1296359"/>
          </a:xfrm>
          <a:prstGeom prst="rect">
            <a:avLst/>
          </a:prstGeom>
          <a:gradFill flip="none" rotWithShape="1">
            <a:gsLst>
              <a:gs pos="0">
                <a:schemeClr val="bg1">
                  <a:alpha val="0"/>
                </a:schemeClr>
              </a:gs>
              <a:gs pos="50000">
                <a:schemeClr val="accent2">
                  <a:lumMod val="40000"/>
                  <a:lumOff val="60000"/>
                </a:schemeClr>
              </a:gs>
              <a:gs pos="100000">
                <a:schemeClr val="bg1">
                  <a:alpha val="0"/>
                </a:schemeClr>
              </a:gs>
            </a:gsLst>
            <a:lin ang="10800000" scaled="1"/>
            <a:tileRect/>
          </a:gradFill>
          <a:ln w="9525">
            <a:gradFill flip="none" rotWithShape="1">
              <a:gsLst>
                <a:gs pos="0">
                  <a:schemeClr val="accent3">
                    <a:alpha val="0"/>
                  </a:schemeClr>
                </a:gs>
                <a:gs pos="50000">
                  <a:schemeClr val="accent3"/>
                </a:gs>
                <a:gs pos="100000">
                  <a:schemeClr val="accent3">
                    <a:alpha val="0"/>
                  </a:schemeClr>
                </a:gs>
              </a:gsLst>
              <a:lin ang="0" scaled="1"/>
              <a:tileRect/>
            </a:gradFill>
            <a:miter lim="800000"/>
            <a:headEnd/>
            <a:tailEnd/>
          </a:ln>
        </p:spPr>
        <p:txBody>
          <a:bodyPr vert="horz" wrap="square" lIns="0" tIns="0" rIns="0" bIns="0" numCol="1" anchor="ctr" anchorCtr="0" compatLnSpc="1">
            <a:prstTxWarp prst="textNoShape">
              <a:avLst/>
            </a:prstTxWarp>
          </a:bodyPr>
          <a:lstStyle/>
          <a:p>
            <a:pPr algn="ctr" eaLnBrk="0" hangingPunct="0"/>
            <a:r>
              <a:rPr lang="en-US" b="1" dirty="0">
                <a:solidFill>
                  <a:schemeClr val="accent3"/>
                </a:solidFill>
              </a:rPr>
              <a:t>IT at the</a:t>
            </a:r>
            <a:br>
              <a:rPr lang="en-US" b="1" dirty="0">
                <a:solidFill>
                  <a:schemeClr val="accent3"/>
                </a:solidFill>
              </a:rPr>
            </a:br>
            <a:r>
              <a:rPr lang="en-US" b="1" dirty="0">
                <a:solidFill>
                  <a:schemeClr val="accent3"/>
                </a:solidFill>
              </a:rPr>
              <a:t>Speed of Business</a:t>
            </a:r>
          </a:p>
        </p:txBody>
      </p:sp>
      <p:sp>
        <p:nvSpPr>
          <p:cNvPr id="2" name="Title 1"/>
          <p:cNvSpPr>
            <a:spLocks noGrp="1"/>
          </p:cNvSpPr>
          <p:nvPr>
            <p:ph type="title"/>
          </p:nvPr>
        </p:nvSpPr>
        <p:spPr/>
        <p:txBody>
          <a:bodyPr/>
          <a:lstStyle/>
          <a:p>
            <a:r>
              <a:rPr lang="en-US" dirty="0" smtClean="0"/>
              <a:t>Pivotal Can Help Bridge the Gap</a:t>
            </a:r>
            <a:endParaRPr lang="en-US" dirty="0"/>
          </a:p>
        </p:txBody>
      </p:sp>
      <p:sp>
        <p:nvSpPr>
          <p:cNvPr id="53" name="Rectangle 52"/>
          <p:cNvSpPr/>
          <p:nvPr/>
        </p:nvSpPr>
        <p:spPr>
          <a:xfrm>
            <a:off x="272448" y="5905743"/>
            <a:ext cx="5363969" cy="246221"/>
          </a:xfrm>
          <a:prstGeom prst="rect">
            <a:avLst/>
          </a:prstGeom>
        </p:spPr>
        <p:txBody>
          <a:bodyPr wrap="none">
            <a:spAutoFit/>
          </a:bodyPr>
          <a:lstStyle/>
          <a:p>
            <a:r>
              <a:rPr lang="en-US" sz="1000" kern="0" dirty="0" smtClean="0">
                <a:solidFill>
                  <a:schemeClr val="tx1"/>
                </a:solidFill>
                <a:latin typeface="Arial"/>
                <a:ea typeface="ＭＳ Ｐゴシック"/>
              </a:rPr>
              <a:t>* Source</a:t>
            </a:r>
            <a:r>
              <a:rPr lang="en-US" sz="1000" kern="0" dirty="0">
                <a:solidFill>
                  <a:schemeClr val="tx1"/>
                </a:solidFill>
                <a:latin typeface="Arial"/>
                <a:ea typeface="ＭＳ Ｐゴシック"/>
              </a:rPr>
              <a:t>: </a:t>
            </a:r>
            <a:r>
              <a:rPr lang="en-US" sz="1000" kern="0" dirty="0" smtClean="0">
                <a:solidFill>
                  <a:schemeClr val="tx1"/>
                </a:solidFill>
                <a:latin typeface="Arial"/>
                <a:ea typeface="ＭＳ Ｐゴシック"/>
              </a:rPr>
              <a:t>Gartner, 2013: </a:t>
            </a:r>
            <a:r>
              <a:rPr lang="en-US" sz="1000" i="1" kern="0" dirty="0" smtClean="0">
                <a:solidFill>
                  <a:schemeClr val="tx1"/>
                </a:solidFill>
                <a:latin typeface="Arial"/>
                <a:ea typeface="ＭＳ Ｐゴシック"/>
              </a:rPr>
              <a:t>“Hunting </a:t>
            </a:r>
            <a:r>
              <a:rPr lang="en-US" sz="1000" i="1" kern="0" dirty="0">
                <a:solidFill>
                  <a:schemeClr val="tx1"/>
                </a:solidFill>
                <a:latin typeface="Arial"/>
                <a:ea typeface="ＭＳ Ｐゴシック"/>
              </a:rPr>
              <a:t>and Harvesting in a Digital World: The 2013 CIO </a:t>
            </a:r>
            <a:r>
              <a:rPr lang="en-US" sz="1000" i="1" kern="0" dirty="0" smtClean="0">
                <a:solidFill>
                  <a:schemeClr val="tx1"/>
                </a:solidFill>
                <a:latin typeface="Arial"/>
                <a:ea typeface="ＭＳ Ｐゴシック"/>
              </a:rPr>
              <a:t>Agenda”</a:t>
            </a:r>
            <a:endParaRPr lang="en-US" sz="1400" i="1" dirty="0">
              <a:solidFill>
                <a:schemeClr val="tx1"/>
              </a:solidFill>
            </a:endParaRPr>
          </a:p>
        </p:txBody>
      </p:sp>
      <p:cxnSp>
        <p:nvCxnSpPr>
          <p:cNvPr id="225" name="Straight Connector 224"/>
          <p:cNvCxnSpPr/>
          <p:nvPr/>
        </p:nvCxnSpPr>
        <p:spPr bwMode="auto">
          <a:xfrm>
            <a:off x="2684350" y="2214725"/>
            <a:ext cx="0" cy="3148619"/>
          </a:xfrm>
          <a:prstGeom prst="line">
            <a:avLst/>
          </a:prstGeom>
          <a:noFill/>
          <a:ln w="9525" cap="flat" cmpd="sng" algn="ctr">
            <a:gradFill flip="none" rotWithShape="1">
              <a:gsLst>
                <a:gs pos="100000">
                  <a:schemeClr val="tx1"/>
                </a:gs>
                <a:gs pos="0">
                  <a:schemeClr val="tx1">
                    <a:alpha val="0"/>
                  </a:schemeClr>
                </a:gs>
              </a:gsLst>
              <a:lin ang="5400000" scaled="1"/>
              <a:tileRect/>
            </a:gradFill>
            <a:prstDash val="solid"/>
            <a:round/>
            <a:headEnd type="none" w="med" len="med"/>
            <a:tailEnd type="none" w="med" len="med"/>
          </a:ln>
          <a:effectLst/>
        </p:spPr>
      </p:cxnSp>
      <p:cxnSp>
        <p:nvCxnSpPr>
          <p:cNvPr id="226" name="Straight Connector 225"/>
          <p:cNvCxnSpPr/>
          <p:nvPr/>
        </p:nvCxnSpPr>
        <p:spPr bwMode="auto">
          <a:xfrm>
            <a:off x="4059203" y="2214725"/>
            <a:ext cx="0" cy="3148619"/>
          </a:xfrm>
          <a:prstGeom prst="line">
            <a:avLst/>
          </a:prstGeom>
          <a:noFill/>
          <a:ln w="9525" cap="flat" cmpd="sng" algn="ctr">
            <a:gradFill flip="none" rotWithShape="1">
              <a:gsLst>
                <a:gs pos="100000">
                  <a:schemeClr val="tx1"/>
                </a:gs>
                <a:gs pos="0">
                  <a:schemeClr val="tx1">
                    <a:alpha val="0"/>
                  </a:schemeClr>
                </a:gs>
              </a:gsLst>
              <a:lin ang="5400000" scaled="1"/>
              <a:tileRect/>
            </a:gradFill>
            <a:prstDash val="solid"/>
            <a:round/>
            <a:headEnd type="none" w="med" len="med"/>
            <a:tailEnd type="none" w="med" len="med"/>
          </a:ln>
          <a:effectLst/>
        </p:spPr>
      </p:cxnSp>
      <p:sp>
        <p:nvSpPr>
          <p:cNvPr id="227" name="Right Arrow 226"/>
          <p:cNvSpPr/>
          <p:nvPr/>
        </p:nvSpPr>
        <p:spPr bwMode="auto">
          <a:xfrm>
            <a:off x="1524272" y="4026060"/>
            <a:ext cx="6169955" cy="1174408"/>
          </a:xfrm>
          <a:prstGeom prst="rightArrow">
            <a:avLst/>
          </a:prstGeom>
          <a:solidFill>
            <a:schemeClr val="accent1">
              <a:lumMod val="75000"/>
            </a:schemeClr>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7399987" lon="0" rev="300000"/>
            </a:camera>
            <a:lightRig rig="threePt" dir="t"/>
          </a:scene3d>
          <a:sp3d/>
        </p:spPr>
        <p:txBody>
          <a:bodyPr wrap="none" lIns="0" tIns="0" rIns="0" bIns="0" rtlCol="0" anchor="ctr">
            <a:flatTx/>
          </a:bodyPr>
          <a:lstStyle/>
          <a:p>
            <a:pPr algn="ctr"/>
            <a:endParaRPr lang="en-US" sz="1400" b="1" dirty="0">
              <a:solidFill>
                <a:srgbClr val="FFFFFF"/>
              </a:solidFill>
              <a:effectLst>
                <a:outerShdw blurRad="63500" algn="ctr" rotWithShape="0">
                  <a:prstClr val="black">
                    <a:alpha val="40000"/>
                  </a:prstClr>
                </a:outerShdw>
              </a:effectLst>
              <a:latin typeface="+mj-lt"/>
            </a:endParaRPr>
          </a:p>
        </p:txBody>
      </p:sp>
      <p:sp>
        <p:nvSpPr>
          <p:cNvPr id="228" name="TextBox 227"/>
          <p:cNvSpPr txBox="1">
            <a:spLocks noChangeArrowheads="1"/>
          </p:cNvSpPr>
          <p:nvPr/>
        </p:nvSpPr>
        <p:spPr bwMode="auto">
          <a:xfrm>
            <a:off x="1392169" y="1624438"/>
            <a:ext cx="4114826"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600" b="1" dirty="0">
                <a:solidFill>
                  <a:schemeClr val="tx1">
                    <a:lumMod val="50000"/>
                  </a:schemeClr>
                </a:solidFill>
                <a:latin typeface="Arial"/>
              </a:rPr>
              <a:t>IT Technology </a:t>
            </a:r>
            <a:r>
              <a:rPr lang="en-US" sz="1600" b="1" dirty="0" smtClean="0">
                <a:solidFill>
                  <a:schemeClr val="tx1">
                    <a:lumMod val="50000"/>
                  </a:schemeClr>
                </a:solidFill>
                <a:latin typeface="Arial"/>
              </a:rPr>
              <a:t>Eras</a:t>
            </a:r>
            <a:endParaRPr lang="en-US" sz="1600" b="1" dirty="0">
              <a:solidFill>
                <a:schemeClr val="tx1">
                  <a:lumMod val="50000"/>
                </a:schemeClr>
              </a:solidFill>
              <a:latin typeface="Arial"/>
            </a:endParaRPr>
          </a:p>
        </p:txBody>
      </p:sp>
      <p:sp>
        <p:nvSpPr>
          <p:cNvPr id="229" name="Left Bracket 228"/>
          <p:cNvSpPr/>
          <p:nvPr/>
        </p:nvSpPr>
        <p:spPr bwMode="auto">
          <a:xfrm rot="5400000">
            <a:off x="3310471" y="298069"/>
            <a:ext cx="228163" cy="4064753"/>
          </a:xfrm>
          <a:prstGeom prst="leftBracket">
            <a:avLst>
              <a:gd name="adj" fmla="val 0"/>
            </a:avLst>
          </a:prstGeom>
          <a:noFill/>
          <a:ln w="9525" cap="flat" cmpd="sng" algn="ctr">
            <a:gradFill flip="none" rotWithShape="1">
              <a:gsLst>
                <a:gs pos="100000">
                  <a:schemeClr val="tx1"/>
                </a:gs>
                <a:gs pos="0">
                  <a:schemeClr val="tx1">
                    <a:alpha val="0"/>
                  </a:schemeClr>
                </a:gs>
              </a:gsLst>
              <a:lin ang="10800000" scaled="1"/>
              <a:tileRect/>
            </a:gradFill>
            <a:prstDash val="solid"/>
            <a:round/>
            <a:headEnd type="none" w="med" len="med"/>
            <a:tailEnd type="none" w="med" len="med"/>
          </a:ln>
          <a:effectLst/>
        </p:spPr>
        <p:txBody>
          <a:bodyPr rtlCol="0" anchor="ctr"/>
          <a:lstStyle/>
          <a:p>
            <a:pPr algn="ctr"/>
            <a:endParaRPr lang="en-US"/>
          </a:p>
        </p:txBody>
      </p:sp>
      <p:sp>
        <p:nvSpPr>
          <p:cNvPr id="230" name="TextBox 229"/>
          <p:cNvSpPr txBox="1">
            <a:spLocks noChangeArrowheads="1"/>
          </p:cNvSpPr>
          <p:nvPr/>
        </p:nvSpPr>
        <p:spPr bwMode="auto">
          <a:xfrm>
            <a:off x="1396103" y="2758799"/>
            <a:ext cx="127635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400" dirty="0">
                <a:solidFill>
                  <a:schemeClr val="tx1">
                    <a:lumMod val="50000"/>
                  </a:schemeClr>
                </a:solidFill>
                <a:latin typeface="Arial"/>
              </a:rPr>
              <a:t>Mainframe</a:t>
            </a:r>
          </a:p>
        </p:txBody>
      </p:sp>
      <p:sp>
        <p:nvSpPr>
          <p:cNvPr id="231" name="TextBox 230"/>
          <p:cNvSpPr txBox="1">
            <a:spLocks noChangeArrowheads="1"/>
          </p:cNvSpPr>
          <p:nvPr/>
        </p:nvSpPr>
        <p:spPr bwMode="auto">
          <a:xfrm>
            <a:off x="2677317" y="2758799"/>
            <a:ext cx="137646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400" dirty="0">
                <a:solidFill>
                  <a:schemeClr val="tx1">
                    <a:lumMod val="50000"/>
                  </a:schemeClr>
                </a:solidFill>
                <a:latin typeface="Arial"/>
              </a:rPr>
              <a:t>Client-Server</a:t>
            </a:r>
          </a:p>
        </p:txBody>
      </p:sp>
      <p:sp>
        <p:nvSpPr>
          <p:cNvPr id="232" name="Freeform 18"/>
          <p:cNvSpPr>
            <a:spLocks noEditPoints="1"/>
          </p:cNvSpPr>
          <p:nvPr/>
        </p:nvSpPr>
        <p:spPr bwMode="auto">
          <a:xfrm>
            <a:off x="3013406" y="2323875"/>
            <a:ext cx="427456" cy="368336"/>
          </a:xfrm>
          <a:custGeom>
            <a:avLst/>
            <a:gdLst>
              <a:gd name="T0" fmla="*/ 0 w 2962"/>
              <a:gd name="T1" fmla="*/ 1979 h 2553"/>
              <a:gd name="T2" fmla="*/ 1252 w 2962"/>
              <a:gd name="T3" fmla="*/ 1979 h 2553"/>
              <a:gd name="T4" fmla="*/ 1252 w 2962"/>
              <a:gd name="T5" fmla="*/ 2449 h 2553"/>
              <a:gd name="T6" fmla="*/ 774 w 2962"/>
              <a:gd name="T7" fmla="*/ 2449 h 2553"/>
              <a:gd name="T8" fmla="*/ 774 w 2962"/>
              <a:gd name="T9" fmla="*/ 2553 h 2553"/>
              <a:gd name="T10" fmla="*/ 2187 w 2962"/>
              <a:gd name="T11" fmla="*/ 2553 h 2553"/>
              <a:gd name="T12" fmla="*/ 2187 w 2962"/>
              <a:gd name="T13" fmla="*/ 2449 h 2553"/>
              <a:gd name="T14" fmla="*/ 1710 w 2962"/>
              <a:gd name="T15" fmla="*/ 2449 h 2553"/>
              <a:gd name="T16" fmla="*/ 1710 w 2962"/>
              <a:gd name="T17" fmla="*/ 1979 h 2553"/>
              <a:gd name="T18" fmla="*/ 2962 w 2962"/>
              <a:gd name="T19" fmla="*/ 1979 h 2553"/>
              <a:gd name="T20" fmla="*/ 2962 w 2962"/>
              <a:gd name="T21" fmla="*/ 0 h 2553"/>
              <a:gd name="T22" fmla="*/ 0 w 2962"/>
              <a:gd name="T23" fmla="*/ 0 h 2553"/>
              <a:gd name="T24" fmla="*/ 0 w 2962"/>
              <a:gd name="T25" fmla="*/ 1979 h 2553"/>
              <a:gd name="T26" fmla="*/ 259 w 2962"/>
              <a:gd name="T27" fmla="*/ 281 h 2553"/>
              <a:gd name="T28" fmla="*/ 2704 w 2962"/>
              <a:gd name="T29" fmla="*/ 281 h 2553"/>
              <a:gd name="T30" fmla="*/ 2704 w 2962"/>
              <a:gd name="T31" fmla="*/ 1698 h 2553"/>
              <a:gd name="T32" fmla="*/ 259 w 2962"/>
              <a:gd name="T33" fmla="*/ 1698 h 2553"/>
              <a:gd name="T34" fmla="*/ 259 w 2962"/>
              <a:gd name="T35" fmla="*/ 281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2" h="2553">
                <a:moveTo>
                  <a:pt x="0" y="1979"/>
                </a:moveTo>
                <a:lnTo>
                  <a:pt x="1252" y="1979"/>
                </a:lnTo>
                <a:lnTo>
                  <a:pt x="1252" y="2449"/>
                </a:lnTo>
                <a:lnTo>
                  <a:pt x="774" y="2449"/>
                </a:lnTo>
                <a:lnTo>
                  <a:pt x="774" y="2553"/>
                </a:lnTo>
                <a:lnTo>
                  <a:pt x="2187" y="2553"/>
                </a:lnTo>
                <a:lnTo>
                  <a:pt x="2187" y="2449"/>
                </a:lnTo>
                <a:lnTo>
                  <a:pt x="1710" y="2449"/>
                </a:lnTo>
                <a:lnTo>
                  <a:pt x="1710" y="1979"/>
                </a:lnTo>
                <a:lnTo>
                  <a:pt x="2962" y="1979"/>
                </a:lnTo>
                <a:lnTo>
                  <a:pt x="2962" y="0"/>
                </a:lnTo>
                <a:lnTo>
                  <a:pt x="0" y="0"/>
                </a:lnTo>
                <a:lnTo>
                  <a:pt x="0" y="1979"/>
                </a:lnTo>
                <a:close/>
                <a:moveTo>
                  <a:pt x="259" y="281"/>
                </a:moveTo>
                <a:lnTo>
                  <a:pt x="2704" y="281"/>
                </a:lnTo>
                <a:lnTo>
                  <a:pt x="2704" y="1698"/>
                </a:lnTo>
                <a:lnTo>
                  <a:pt x="259" y="1698"/>
                </a:lnTo>
                <a:lnTo>
                  <a:pt x="259" y="28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3" name="Freeform 19"/>
          <p:cNvSpPr>
            <a:spLocks noEditPoints="1"/>
          </p:cNvSpPr>
          <p:nvPr/>
        </p:nvSpPr>
        <p:spPr bwMode="auto">
          <a:xfrm>
            <a:off x="3478676" y="2347001"/>
            <a:ext cx="182123" cy="352611"/>
          </a:xfrm>
          <a:custGeom>
            <a:avLst/>
            <a:gdLst>
              <a:gd name="T0" fmla="*/ 462 w 534"/>
              <a:gd name="T1" fmla="*/ 0 h 1035"/>
              <a:gd name="T2" fmla="*/ 71 w 534"/>
              <a:gd name="T3" fmla="*/ 0 h 1035"/>
              <a:gd name="T4" fmla="*/ 0 w 534"/>
              <a:gd name="T5" fmla="*/ 72 h 1035"/>
              <a:gd name="T6" fmla="*/ 0 w 534"/>
              <a:gd name="T7" fmla="*/ 963 h 1035"/>
              <a:gd name="T8" fmla="*/ 71 w 534"/>
              <a:gd name="T9" fmla="*/ 1035 h 1035"/>
              <a:gd name="T10" fmla="*/ 462 w 534"/>
              <a:gd name="T11" fmla="*/ 1035 h 1035"/>
              <a:gd name="T12" fmla="*/ 534 w 534"/>
              <a:gd name="T13" fmla="*/ 963 h 1035"/>
              <a:gd name="T14" fmla="*/ 534 w 534"/>
              <a:gd name="T15" fmla="*/ 72 h 1035"/>
              <a:gd name="T16" fmla="*/ 462 w 534"/>
              <a:gd name="T17" fmla="*/ 0 h 1035"/>
              <a:gd name="T18" fmla="*/ 267 w 534"/>
              <a:gd name="T19" fmla="*/ 117 h 1035"/>
              <a:gd name="T20" fmla="*/ 330 w 534"/>
              <a:gd name="T21" fmla="*/ 180 h 1035"/>
              <a:gd name="T22" fmla="*/ 267 w 534"/>
              <a:gd name="T23" fmla="*/ 243 h 1035"/>
              <a:gd name="T24" fmla="*/ 203 w 534"/>
              <a:gd name="T25" fmla="*/ 180 h 1035"/>
              <a:gd name="T26" fmla="*/ 267 w 534"/>
              <a:gd name="T27" fmla="*/ 117 h 1035"/>
              <a:gd name="T28" fmla="*/ 450 w 534"/>
              <a:gd name="T29" fmla="*/ 912 h 1035"/>
              <a:gd name="T30" fmla="*/ 84 w 534"/>
              <a:gd name="T31" fmla="*/ 912 h 1035"/>
              <a:gd name="T32" fmla="*/ 84 w 534"/>
              <a:gd name="T33" fmla="*/ 889 h 1035"/>
              <a:gd name="T34" fmla="*/ 450 w 534"/>
              <a:gd name="T35" fmla="*/ 889 h 1035"/>
              <a:gd name="T36" fmla="*/ 450 w 534"/>
              <a:gd name="T37" fmla="*/ 912 h 1035"/>
              <a:gd name="T38" fmla="*/ 450 w 534"/>
              <a:gd name="T39" fmla="*/ 843 h 1035"/>
              <a:gd name="T40" fmla="*/ 84 w 534"/>
              <a:gd name="T41" fmla="*/ 843 h 1035"/>
              <a:gd name="T42" fmla="*/ 84 w 534"/>
              <a:gd name="T43" fmla="*/ 821 h 1035"/>
              <a:gd name="T44" fmla="*/ 450 w 534"/>
              <a:gd name="T45" fmla="*/ 821 h 1035"/>
              <a:gd name="T46" fmla="*/ 450 w 534"/>
              <a:gd name="T47" fmla="*/ 843 h 1035"/>
              <a:gd name="T48" fmla="*/ 450 w 534"/>
              <a:gd name="T49" fmla="*/ 775 h 1035"/>
              <a:gd name="T50" fmla="*/ 84 w 534"/>
              <a:gd name="T51" fmla="*/ 775 h 1035"/>
              <a:gd name="T52" fmla="*/ 84 w 534"/>
              <a:gd name="T53" fmla="*/ 752 h 1035"/>
              <a:gd name="T54" fmla="*/ 450 w 534"/>
              <a:gd name="T55" fmla="*/ 752 h 1035"/>
              <a:gd name="T56" fmla="*/ 450 w 534"/>
              <a:gd name="T57" fmla="*/ 775 h 1035"/>
              <a:gd name="T58" fmla="*/ 450 w 534"/>
              <a:gd name="T59" fmla="*/ 706 h 1035"/>
              <a:gd name="T60" fmla="*/ 84 w 534"/>
              <a:gd name="T61" fmla="*/ 706 h 1035"/>
              <a:gd name="T62" fmla="*/ 84 w 534"/>
              <a:gd name="T63" fmla="*/ 683 h 1035"/>
              <a:gd name="T64" fmla="*/ 450 w 534"/>
              <a:gd name="T65" fmla="*/ 683 h 1035"/>
              <a:gd name="T66" fmla="*/ 450 w 534"/>
              <a:gd name="T67" fmla="*/ 70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1035">
                <a:moveTo>
                  <a:pt x="462" y="0"/>
                </a:moveTo>
                <a:cubicBezTo>
                  <a:pt x="71" y="0"/>
                  <a:pt x="71" y="0"/>
                  <a:pt x="71" y="0"/>
                </a:cubicBezTo>
                <a:cubicBezTo>
                  <a:pt x="32" y="0"/>
                  <a:pt x="0" y="32"/>
                  <a:pt x="0" y="72"/>
                </a:cubicBezTo>
                <a:cubicBezTo>
                  <a:pt x="0" y="963"/>
                  <a:pt x="0" y="963"/>
                  <a:pt x="0" y="963"/>
                </a:cubicBezTo>
                <a:cubicBezTo>
                  <a:pt x="0" y="1003"/>
                  <a:pt x="32" y="1035"/>
                  <a:pt x="71" y="1035"/>
                </a:cubicBezTo>
                <a:cubicBezTo>
                  <a:pt x="462" y="1035"/>
                  <a:pt x="462" y="1035"/>
                  <a:pt x="462" y="1035"/>
                </a:cubicBezTo>
                <a:cubicBezTo>
                  <a:pt x="502" y="1035"/>
                  <a:pt x="534" y="1003"/>
                  <a:pt x="534" y="963"/>
                </a:cubicBezTo>
                <a:cubicBezTo>
                  <a:pt x="534" y="72"/>
                  <a:pt x="534" y="72"/>
                  <a:pt x="534" y="72"/>
                </a:cubicBezTo>
                <a:cubicBezTo>
                  <a:pt x="534" y="32"/>
                  <a:pt x="502" y="0"/>
                  <a:pt x="462" y="0"/>
                </a:cubicBezTo>
                <a:close/>
                <a:moveTo>
                  <a:pt x="267" y="117"/>
                </a:moveTo>
                <a:cubicBezTo>
                  <a:pt x="302" y="117"/>
                  <a:pt x="330" y="145"/>
                  <a:pt x="330" y="180"/>
                </a:cubicBezTo>
                <a:cubicBezTo>
                  <a:pt x="330" y="215"/>
                  <a:pt x="302" y="243"/>
                  <a:pt x="267" y="243"/>
                </a:cubicBezTo>
                <a:cubicBezTo>
                  <a:pt x="232" y="243"/>
                  <a:pt x="203" y="215"/>
                  <a:pt x="203" y="180"/>
                </a:cubicBezTo>
                <a:cubicBezTo>
                  <a:pt x="203" y="145"/>
                  <a:pt x="232" y="117"/>
                  <a:pt x="267" y="117"/>
                </a:cubicBezTo>
                <a:close/>
                <a:moveTo>
                  <a:pt x="450" y="912"/>
                </a:moveTo>
                <a:cubicBezTo>
                  <a:pt x="84" y="912"/>
                  <a:pt x="84" y="912"/>
                  <a:pt x="84" y="912"/>
                </a:cubicBezTo>
                <a:cubicBezTo>
                  <a:pt x="84" y="889"/>
                  <a:pt x="84" y="889"/>
                  <a:pt x="84" y="889"/>
                </a:cubicBezTo>
                <a:cubicBezTo>
                  <a:pt x="450" y="889"/>
                  <a:pt x="450" y="889"/>
                  <a:pt x="450" y="889"/>
                </a:cubicBezTo>
                <a:lnTo>
                  <a:pt x="450" y="912"/>
                </a:lnTo>
                <a:close/>
                <a:moveTo>
                  <a:pt x="450" y="843"/>
                </a:moveTo>
                <a:cubicBezTo>
                  <a:pt x="84" y="843"/>
                  <a:pt x="84" y="843"/>
                  <a:pt x="84" y="843"/>
                </a:cubicBezTo>
                <a:cubicBezTo>
                  <a:pt x="84" y="821"/>
                  <a:pt x="84" y="821"/>
                  <a:pt x="84" y="821"/>
                </a:cubicBezTo>
                <a:cubicBezTo>
                  <a:pt x="450" y="821"/>
                  <a:pt x="450" y="821"/>
                  <a:pt x="450" y="821"/>
                </a:cubicBezTo>
                <a:lnTo>
                  <a:pt x="450" y="843"/>
                </a:lnTo>
                <a:close/>
                <a:moveTo>
                  <a:pt x="450" y="775"/>
                </a:moveTo>
                <a:cubicBezTo>
                  <a:pt x="84" y="775"/>
                  <a:pt x="84" y="775"/>
                  <a:pt x="84" y="775"/>
                </a:cubicBezTo>
                <a:cubicBezTo>
                  <a:pt x="84" y="752"/>
                  <a:pt x="84" y="752"/>
                  <a:pt x="84" y="752"/>
                </a:cubicBezTo>
                <a:cubicBezTo>
                  <a:pt x="450" y="752"/>
                  <a:pt x="450" y="752"/>
                  <a:pt x="450" y="752"/>
                </a:cubicBezTo>
                <a:lnTo>
                  <a:pt x="450" y="775"/>
                </a:lnTo>
                <a:close/>
                <a:moveTo>
                  <a:pt x="450" y="706"/>
                </a:moveTo>
                <a:cubicBezTo>
                  <a:pt x="84" y="706"/>
                  <a:pt x="84" y="706"/>
                  <a:pt x="84" y="706"/>
                </a:cubicBezTo>
                <a:cubicBezTo>
                  <a:pt x="84" y="683"/>
                  <a:pt x="84" y="683"/>
                  <a:pt x="84" y="683"/>
                </a:cubicBezTo>
                <a:cubicBezTo>
                  <a:pt x="450" y="683"/>
                  <a:pt x="450" y="683"/>
                  <a:pt x="450" y="683"/>
                </a:cubicBezTo>
                <a:lnTo>
                  <a:pt x="450" y="70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4" name="Group 233"/>
          <p:cNvGrpSpPr/>
          <p:nvPr/>
        </p:nvGrpSpPr>
        <p:grpSpPr>
          <a:xfrm>
            <a:off x="1819611" y="2315358"/>
            <a:ext cx="434552" cy="384255"/>
            <a:chOff x="688046" y="2676697"/>
            <a:chExt cx="505096" cy="446751"/>
          </a:xfrm>
          <a:solidFill>
            <a:schemeClr val="tx1"/>
          </a:solidFill>
        </p:grpSpPr>
        <p:grpSp>
          <p:nvGrpSpPr>
            <p:cNvPr id="235" name="Group 5"/>
            <p:cNvGrpSpPr>
              <a:grpSpLocks noChangeAspect="1"/>
            </p:cNvGrpSpPr>
            <p:nvPr/>
          </p:nvGrpSpPr>
          <p:grpSpPr bwMode="auto">
            <a:xfrm>
              <a:off x="688046" y="2676697"/>
              <a:ext cx="505096" cy="424681"/>
              <a:chOff x="1414" y="654"/>
              <a:chExt cx="2927" cy="2461"/>
            </a:xfrm>
            <a:grpFill/>
          </p:grpSpPr>
          <p:sp>
            <p:nvSpPr>
              <p:cNvPr id="239" name="Freeform 6"/>
              <p:cNvSpPr>
                <a:spLocks noEditPoints="1"/>
              </p:cNvSpPr>
              <p:nvPr/>
            </p:nvSpPr>
            <p:spPr bwMode="auto">
              <a:xfrm>
                <a:off x="3280" y="1317"/>
                <a:ext cx="581" cy="579"/>
              </a:xfrm>
              <a:custGeom>
                <a:avLst/>
                <a:gdLst>
                  <a:gd name="T0" fmla="*/ 123 w 246"/>
                  <a:gd name="T1" fmla="*/ 0 h 245"/>
                  <a:gd name="T2" fmla="*/ 0 w 246"/>
                  <a:gd name="T3" fmla="*/ 122 h 245"/>
                  <a:gd name="T4" fmla="*/ 123 w 246"/>
                  <a:gd name="T5" fmla="*/ 245 h 245"/>
                  <a:gd name="T6" fmla="*/ 246 w 246"/>
                  <a:gd name="T7" fmla="*/ 122 h 245"/>
                  <a:gd name="T8" fmla="*/ 123 w 246"/>
                  <a:gd name="T9" fmla="*/ 0 h 245"/>
                  <a:gd name="T10" fmla="*/ 123 w 246"/>
                  <a:gd name="T11" fmla="*/ 203 h 245"/>
                  <a:gd name="T12" fmla="*/ 43 w 246"/>
                  <a:gd name="T13" fmla="*/ 122 h 245"/>
                  <a:gd name="T14" fmla="*/ 123 w 246"/>
                  <a:gd name="T15" fmla="*/ 42 h 245"/>
                  <a:gd name="T16" fmla="*/ 203 w 246"/>
                  <a:gd name="T17" fmla="*/ 122 h 245"/>
                  <a:gd name="T18" fmla="*/ 123 w 246"/>
                  <a:gd name="T19" fmla="*/ 2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5">
                    <a:moveTo>
                      <a:pt x="123" y="0"/>
                    </a:moveTo>
                    <a:cubicBezTo>
                      <a:pt x="55" y="0"/>
                      <a:pt x="0" y="55"/>
                      <a:pt x="0" y="122"/>
                    </a:cubicBezTo>
                    <a:cubicBezTo>
                      <a:pt x="0" y="190"/>
                      <a:pt x="55" y="245"/>
                      <a:pt x="123" y="245"/>
                    </a:cubicBezTo>
                    <a:cubicBezTo>
                      <a:pt x="191" y="245"/>
                      <a:pt x="246" y="190"/>
                      <a:pt x="246" y="122"/>
                    </a:cubicBezTo>
                    <a:cubicBezTo>
                      <a:pt x="246" y="55"/>
                      <a:pt x="191" y="0"/>
                      <a:pt x="123" y="0"/>
                    </a:cubicBezTo>
                    <a:close/>
                    <a:moveTo>
                      <a:pt x="123" y="203"/>
                    </a:moveTo>
                    <a:cubicBezTo>
                      <a:pt x="79" y="203"/>
                      <a:pt x="43" y="167"/>
                      <a:pt x="43" y="122"/>
                    </a:cubicBezTo>
                    <a:cubicBezTo>
                      <a:pt x="43" y="78"/>
                      <a:pt x="79" y="42"/>
                      <a:pt x="123" y="42"/>
                    </a:cubicBezTo>
                    <a:cubicBezTo>
                      <a:pt x="168" y="42"/>
                      <a:pt x="203" y="78"/>
                      <a:pt x="203" y="122"/>
                    </a:cubicBezTo>
                    <a:cubicBezTo>
                      <a:pt x="203" y="167"/>
                      <a:pt x="168" y="203"/>
                      <a:pt x="123"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7"/>
              <p:cNvSpPr>
                <a:spLocks noEditPoints="1"/>
              </p:cNvSpPr>
              <p:nvPr/>
            </p:nvSpPr>
            <p:spPr bwMode="auto">
              <a:xfrm>
                <a:off x="1893" y="1317"/>
                <a:ext cx="581" cy="579"/>
              </a:xfrm>
              <a:custGeom>
                <a:avLst/>
                <a:gdLst>
                  <a:gd name="T0" fmla="*/ 246 w 246"/>
                  <a:gd name="T1" fmla="*/ 122 h 245"/>
                  <a:gd name="T2" fmla="*/ 123 w 246"/>
                  <a:gd name="T3" fmla="*/ 0 h 245"/>
                  <a:gd name="T4" fmla="*/ 0 w 246"/>
                  <a:gd name="T5" fmla="*/ 122 h 245"/>
                  <a:gd name="T6" fmla="*/ 123 w 246"/>
                  <a:gd name="T7" fmla="*/ 245 h 245"/>
                  <a:gd name="T8" fmla="*/ 246 w 246"/>
                  <a:gd name="T9" fmla="*/ 122 h 245"/>
                  <a:gd name="T10" fmla="*/ 43 w 246"/>
                  <a:gd name="T11" fmla="*/ 122 h 245"/>
                  <a:gd name="T12" fmla="*/ 123 w 246"/>
                  <a:gd name="T13" fmla="*/ 42 h 245"/>
                  <a:gd name="T14" fmla="*/ 203 w 246"/>
                  <a:gd name="T15" fmla="*/ 122 h 245"/>
                  <a:gd name="T16" fmla="*/ 123 w 246"/>
                  <a:gd name="T17" fmla="*/ 203 h 245"/>
                  <a:gd name="T18" fmla="*/ 43 w 246"/>
                  <a:gd name="T19"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5">
                    <a:moveTo>
                      <a:pt x="246" y="122"/>
                    </a:moveTo>
                    <a:cubicBezTo>
                      <a:pt x="246" y="55"/>
                      <a:pt x="191" y="0"/>
                      <a:pt x="123" y="0"/>
                    </a:cubicBezTo>
                    <a:cubicBezTo>
                      <a:pt x="55" y="0"/>
                      <a:pt x="0" y="55"/>
                      <a:pt x="0" y="122"/>
                    </a:cubicBezTo>
                    <a:cubicBezTo>
                      <a:pt x="0" y="190"/>
                      <a:pt x="55" y="245"/>
                      <a:pt x="123" y="245"/>
                    </a:cubicBezTo>
                    <a:cubicBezTo>
                      <a:pt x="191" y="245"/>
                      <a:pt x="246" y="190"/>
                      <a:pt x="246" y="122"/>
                    </a:cubicBezTo>
                    <a:close/>
                    <a:moveTo>
                      <a:pt x="43" y="122"/>
                    </a:moveTo>
                    <a:cubicBezTo>
                      <a:pt x="43" y="78"/>
                      <a:pt x="79" y="42"/>
                      <a:pt x="123" y="42"/>
                    </a:cubicBezTo>
                    <a:cubicBezTo>
                      <a:pt x="168" y="42"/>
                      <a:pt x="203" y="78"/>
                      <a:pt x="203" y="122"/>
                    </a:cubicBezTo>
                    <a:cubicBezTo>
                      <a:pt x="203" y="167"/>
                      <a:pt x="168" y="203"/>
                      <a:pt x="123" y="203"/>
                    </a:cubicBezTo>
                    <a:cubicBezTo>
                      <a:pt x="79" y="203"/>
                      <a:pt x="43" y="167"/>
                      <a:pt x="43"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
              <p:cNvSpPr>
                <a:spLocks noEditPoints="1"/>
              </p:cNvSpPr>
              <p:nvPr/>
            </p:nvSpPr>
            <p:spPr bwMode="auto">
              <a:xfrm>
                <a:off x="1414" y="654"/>
                <a:ext cx="2927" cy="2461"/>
              </a:xfrm>
              <a:custGeom>
                <a:avLst/>
                <a:gdLst>
                  <a:gd name="T0" fmla="*/ 1191 w 1239"/>
                  <a:gd name="T1" fmla="*/ 0 h 1042"/>
                  <a:gd name="T2" fmla="*/ 48 w 1239"/>
                  <a:gd name="T3" fmla="*/ 0 h 1042"/>
                  <a:gd name="T4" fmla="*/ 0 w 1239"/>
                  <a:gd name="T5" fmla="*/ 48 h 1042"/>
                  <a:gd name="T6" fmla="*/ 0 w 1239"/>
                  <a:gd name="T7" fmla="*/ 994 h 1042"/>
                  <a:gd name="T8" fmla="*/ 48 w 1239"/>
                  <a:gd name="T9" fmla="*/ 1042 h 1042"/>
                  <a:gd name="T10" fmla="*/ 1191 w 1239"/>
                  <a:gd name="T11" fmla="*/ 1042 h 1042"/>
                  <a:gd name="T12" fmla="*/ 1239 w 1239"/>
                  <a:gd name="T13" fmla="*/ 994 h 1042"/>
                  <a:gd name="T14" fmla="*/ 1239 w 1239"/>
                  <a:gd name="T15" fmla="*/ 48 h 1042"/>
                  <a:gd name="T16" fmla="*/ 1191 w 1239"/>
                  <a:gd name="T17" fmla="*/ 0 h 1042"/>
                  <a:gd name="T18" fmla="*/ 572 w 1239"/>
                  <a:gd name="T19" fmla="*/ 115 h 1042"/>
                  <a:gd name="T20" fmla="*/ 667 w 1239"/>
                  <a:gd name="T21" fmla="*/ 115 h 1042"/>
                  <a:gd name="T22" fmla="*/ 697 w 1239"/>
                  <a:gd name="T23" fmla="*/ 167 h 1042"/>
                  <a:gd name="T24" fmla="*/ 650 w 1239"/>
                  <a:gd name="T25" fmla="*/ 249 h 1042"/>
                  <a:gd name="T26" fmla="*/ 590 w 1239"/>
                  <a:gd name="T27" fmla="*/ 249 h 1042"/>
                  <a:gd name="T28" fmla="*/ 542 w 1239"/>
                  <a:gd name="T29" fmla="*/ 167 h 1042"/>
                  <a:gd name="T30" fmla="*/ 572 w 1239"/>
                  <a:gd name="T31" fmla="*/ 115 h 1042"/>
                  <a:gd name="T32" fmla="*/ 76 w 1239"/>
                  <a:gd name="T33" fmla="*/ 403 h 1042"/>
                  <a:gd name="T34" fmla="*/ 326 w 1239"/>
                  <a:gd name="T35" fmla="*/ 154 h 1042"/>
                  <a:gd name="T36" fmla="*/ 576 w 1239"/>
                  <a:gd name="T37" fmla="*/ 403 h 1042"/>
                  <a:gd name="T38" fmla="*/ 326 w 1239"/>
                  <a:gd name="T39" fmla="*/ 653 h 1042"/>
                  <a:gd name="T40" fmla="*/ 76 w 1239"/>
                  <a:gd name="T41" fmla="*/ 403 h 1042"/>
                  <a:gd name="T42" fmla="*/ 1015 w 1239"/>
                  <a:gd name="T43" fmla="*/ 884 h 1042"/>
                  <a:gd name="T44" fmla="*/ 972 w 1239"/>
                  <a:gd name="T45" fmla="*/ 927 h 1042"/>
                  <a:gd name="T46" fmla="*/ 267 w 1239"/>
                  <a:gd name="T47" fmla="*/ 927 h 1042"/>
                  <a:gd name="T48" fmla="*/ 224 w 1239"/>
                  <a:gd name="T49" fmla="*/ 884 h 1042"/>
                  <a:gd name="T50" fmla="*/ 224 w 1239"/>
                  <a:gd name="T51" fmla="*/ 789 h 1042"/>
                  <a:gd name="T52" fmla="*/ 267 w 1239"/>
                  <a:gd name="T53" fmla="*/ 746 h 1042"/>
                  <a:gd name="T54" fmla="*/ 972 w 1239"/>
                  <a:gd name="T55" fmla="*/ 746 h 1042"/>
                  <a:gd name="T56" fmla="*/ 1015 w 1239"/>
                  <a:gd name="T57" fmla="*/ 789 h 1042"/>
                  <a:gd name="T58" fmla="*/ 1015 w 1239"/>
                  <a:gd name="T59" fmla="*/ 884 h 1042"/>
                  <a:gd name="T60" fmla="*/ 913 w 1239"/>
                  <a:gd name="T61" fmla="*/ 653 h 1042"/>
                  <a:gd name="T62" fmla="*/ 663 w 1239"/>
                  <a:gd name="T63" fmla="*/ 403 h 1042"/>
                  <a:gd name="T64" fmla="*/ 913 w 1239"/>
                  <a:gd name="T65" fmla="*/ 154 h 1042"/>
                  <a:gd name="T66" fmla="*/ 1163 w 1239"/>
                  <a:gd name="T67" fmla="*/ 403 h 1042"/>
                  <a:gd name="T68" fmla="*/ 913 w 1239"/>
                  <a:gd name="T69" fmla="*/ 653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9" h="1042">
                    <a:moveTo>
                      <a:pt x="1191" y="0"/>
                    </a:moveTo>
                    <a:cubicBezTo>
                      <a:pt x="48" y="0"/>
                      <a:pt x="48" y="0"/>
                      <a:pt x="48" y="0"/>
                    </a:cubicBezTo>
                    <a:cubicBezTo>
                      <a:pt x="22" y="0"/>
                      <a:pt x="0" y="22"/>
                      <a:pt x="0" y="48"/>
                    </a:cubicBezTo>
                    <a:cubicBezTo>
                      <a:pt x="0" y="994"/>
                      <a:pt x="0" y="994"/>
                      <a:pt x="0" y="994"/>
                    </a:cubicBezTo>
                    <a:cubicBezTo>
                      <a:pt x="0" y="1021"/>
                      <a:pt x="22" y="1042"/>
                      <a:pt x="48" y="1042"/>
                    </a:cubicBezTo>
                    <a:cubicBezTo>
                      <a:pt x="1191" y="1042"/>
                      <a:pt x="1191" y="1042"/>
                      <a:pt x="1191" y="1042"/>
                    </a:cubicBezTo>
                    <a:cubicBezTo>
                      <a:pt x="1218" y="1042"/>
                      <a:pt x="1239" y="1021"/>
                      <a:pt x="1239" y="994"/>
                    </a:cubicBezTo>
                    <a:cubicBezTo>
                      <a:pt x="1239" y="48"/>
                      <a:pt x="1239" y="48"/>
                      <a:pt x="1239" y="48"/>
                    </a:cubicBezTo>
                    <a:cubicBezTo>
                      <a:pt x="1239" y="22"/>
                      <a:pt x="1218" y="0"/>
                      <a:pt x="1191" y="0"/>
                    </a:cubicBezTo>
                    <a:close/>
                    <a:moveTo>
                      <a:pt x="572" y="115"/>
                    </a:moveTo>
                    <a:cubicBezTo>
                      <a:pt x="667" y="115"/>
                      <a:pt x="667" y="115"/>
                      <a:pt x="667" y="115"/>
                    </a:cubicBezTo>
                    <a:cubicBezTo>
                      <a:pt x="700" y="115"/>
                      <a:pt x="714" y="139"/>
                      <a:pt x="697" y="167"/>
                    </a:cubicBezTo>
                    <a:cubicBezTo>
                      <a:pt x="650" y="249"/>
                      <a:pt x="650" y="249"/>
                      <a:pt x="650" y="249"/>
                    </a:cubicBezTo>
                    <a:cubicBezTo>
                      <a:pt x="633" y="278"/>
                      <a:pt x="606" y="278"/>
                      <a:pt x="590" y="249"/>
                    </a:cubicBezTo>
                    <a:cubicBezTo>
                      <a:pt x="542" y="167"/>
                      <a:pt x="542" y="167"/>
                      <a:pt x="542" y="167"/>
                    </a:cubicBezTo>
                    <a:cubicBezTo>
                      <a:pt x="526" y="139"/>
                      <a:pt x="539" y="115"/>
                      <a:pt x="572" y="115"/>
                    </a:cubicBezTo>
                    <a:close/>
                    <a:moveTo>
                      <a:pt x="76" y="403"/>
                    </a:moveTo>
                    <a:cubicBezTo>
                      <a:pt x="76" y="265"/>
                      <a:pt x="188" y="154"/>
                      <a:pt x="326" y="154"/>
                    </a:cubicBezTo>
                    <a:cubicBezTo>
                      <a:pt x="464" y="154"/>
                      <a:pt x="576" y="265"/>
                      <a:pt x="576" y="403"/>
                    </a:cubicBezTo>
                    <a:cubicBezTo>
                      <a:pt x="576" y="541"/>
                      <a:pt x="464" y="653"/>
                      <a:pt x="326" y="653"/>
                    </a:cubicBezTo>
                    <a:cubicBezTo>
                      <a:pt x="188" y="653"/>
                      <a:pt x="76" y="541"/>
                      <a:pt x="76" y="403"/>
                    </a:cubicBezTo>
                    <a:close/>
                    <a:moveTo>
                      <a:pt x="1015" y="884"/>
                    </a:moveTo>
                    <a:cubicBezTo>
                      <a:pt x="1015" y="908"/>
                      <a:pt x="996" y="927"/>
                      <a:pt x="972" y="927"/>
                    </a:cubicBezTo>
                    <a:cubicBezTo>
                      <a:pt x="267" y="927"/>
                      <a:pt x="267" y="927"/>
                      <a:pt x="267" y="927"/>
                    </a:cubicBezTo>
                    <a:cubicBezTo>
                      <a:pt x="243" y="927"/>
                      <a:pt x="224" y="908"/>
                      <a:pt x="224" y="884"/>
                    </a:cubicBezTo>
                    <a:cubicBezTo>
                      <a:pt x="224" y="789"/>
                      <a:pt x="224" y="789"/>
                      <a:pt x="224" y="789"/>
                    </a:cubicBezTo>
                    <a:cubicBezTo>
                      <a:pt x="224" y="766"/>
                      <a:pt x="243" y="746"/>
                      <a:pt x="267" y="746"/>
                    </a:cubicBezTo>
                    <a:cubicBezTo>
                      <a:pt x="972" y="746"/>
                      <a:pt x="972" y="746"/>
                      <a:pt x="972" y="746"/>
                    </a:cubicBezTo>
                    <a:cubicBezTo>
                      <a:pt x="996" y="746"/>
                      <a:pt x="1015" y="766"/>
                      <a:pt x="1015" y="789"/>
                    </a:cubicBezTo>
                    <a:lnTo>
                      <a:pt x="1015" y="884"/>
                    </a:lnTo>
                    <a:close/>
                    <a:moveTo>
                      <a:pt x="913" y="653"/>
                    </a:moveTo>
                    <a:cubicBezTo>
                      <a:pt x="775" y="653"/>
                      <a:pt x="663" y="541"/>
                      <a:pt x="663" y="403"/>
                    </a:cubicBezTo>
                    <a:cubicBezTo>
                      <a:pt x="663" y="265"/>
                      <a:pt x="775" y="154"/>
                      <a:pt x="913" y="154"/>
                    </a:cubicBezTo>
                    <a:cubicBezTo>
                      <a:pt x="1051" y="154"/>
                      <a:pt x="1163" y="265"/>
                      <a:pt x="1163" y="403"/>
                    </a:cubicBezTo>
                    <a:cubicBezTo>
                      <a:pt x="1163" y="541"/>
                      <a:pt x="1051" y="653"/>
                      <a:pt x="913"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6" name="Group 235"/>
            <p:cNvGrpSpPr/>
            <p:nvPr/>
          </p:nvGrpSpPr>
          <p:grpSpPr>
            <a:xfrm>
              <a:off x="727387" y="3077729"/>
              <a:ext cx="426414" cy="45719"/>
              <a:chOff x="730227" y="3077729"/>
              <a:chExt cx="426414" cy="45719"/>
            </a:xfrm>
            <a:grpFill/>
          </p:grpSpPr>
          <p:sp>
            <p:nvSpPr>
              <p:cNvPr id="237" name="Rounded Rectangle 236"/>
              <p:cNvSpPr/>
              <p:nvPr/>
            </p:nvSpPr>
            <p:spPr bwMode="auto">
              <a:xfrm>
                <a:off x="730227" y="3077729"/>
                <a:ext cx="45719" cy="45719"/>
              </a:xfrm>
              <a:prstGeom prst="roundRect">
                <a:avLst/>
              </a:prstGeom>
              <a:grpFill/>
              <a:ln w="19050">
                <a:noFill/>
                <a:round/>
                <a:headEnd/>
                <a:tailEnd/>
              </a:ln>
            </p:spPr>
            <p:txBody>
              <a:bodyPr wrap="none" lIns="0" tIns="0" rIns="0" bIns="0" rtlCol="0" anchor="ctr"/>
              <a:lstStyle/>
              <a:p>
                <a:pPr defTabSz="685036"/>
                <a:endParaRPr lang="en-US" sz="1400" dirty="0" err="1">
                  <a:solidFill>
                    <a:srgbClr val="FFFFFF"/>
                  </a:solidFill>
                </a:endParaRPr>
              </a:p>
            </p:txBody>
          </p:sp>
          <p:sp>
            <p:nvSpPr>
              <p:cNvPr id="238" name="Rounded Rectangle 237"/>
              <p:cNvSpPr/>
              <p:nvPr/>
            </p:nvSpPr>
            <p:spPr bwMode="auto">
              <a:xfrm>
                <a:off x="1110922" y="3077729"/>
                <a:ext cx="45719" cy="45719"/>
              </a:xfrm>
              <a:prstGeom prst="roundRect">
                <a:avLst/>
              </a:prstGeom>
              <a:grpFill/>
              <a:ln w="19050">
                <a:noFill/>
                <a:round/>
                <a:headEnd/>
                <a:tailEnd/>
              </a:ln>
            </p:spPr>
            <p:txBody>
              <a:bodyPr wrap="none" lIns="0" tIns="0" rIns="0" bIns="0" rtlCol="0" anchor="ctr"/>
              <a:lstStyle/>
              <a:p>
                <a:pPr defTabSz="685036"/>
                <a:endParaRPr lang="en-US" sz="1400" dirty="0" err="1">
                  <a:solidFill>
                    <a:srgbClr val="FFFFFF"/>
                  </a:solidFill>
                </a:endParaRPr>
              </a:p>
            </p:txBody>
          </p:sp>
        </p:grpSp>
      </p:grpSp>
      <p:grpSp>
        <p:nvGrpSpPr>
          <p:cNvPr id="242" name="Group 241"/>
          <p:cNvGrpSpPr/>
          <p:nvPr/>
        </p:nvGrpSpPr>
        <p:grpSpPr>
          <a:xfrm>
            <a:off x="4053783" y="2285745"/>
            <a:ext cx="1403147" cy="3038907"/>
            <a:chOff x="3438727" y="2003898"/>
            <a:chExt cx="1403147" cy="3038906"/>
          </a:xfrm>
        </p:grpSpPr>
        <p:cxnSp>
          <p:nvCxnSpPr>
            <p:cNvPr id="243" name="Straight Connector 242"/>
            <p:cNvCxnSpPr/>
            <p:nvPr/>
          </p:nvCxnSpPr>
          <p:spPr bwMode="auto">
            <a:xfrm>
              <a:off x="4841562" y="2162677"/>
              <a:ext cx="0" cy="2880127"/>
            </a:xfrm>
            <a:prstGeom prst="line">
              <a:avLst/>
            </a:prstGeom>
            <a:noFill/>
            <a:ln w="9525" cap="flat" cmpd="sng" algn="ctr">
              <a:gradFill flip="none" rotWithShape="1">
                <a:gsLst>
                  <a:gs pos="100000">
                    <a:schemeClr val="tx1"/>
                  </a:gs>
                  <a:gs pos="0">
                    <a:schemeClr val="tx1">
                      <a:alpha val="0"/>
                    </a:schemeClr>
                  </a:gs>
                </a:gsLst>
                <a:lin ang="5400000" scaled="1"/>
                <a:tileRect/>
              </a:gradFill>
              <a:prstDash val="solid"/>
              <a:round/>
              <a:headEnd type="none" w="med" len="med"/>
              <a:tailEnd type="none" w="med" len="med"/>
            </a:ln>
            <a:effectLst/>
          </p:spPr>
        </p:cxnSp>
        <p:sp>
          <p:nvSpPr>
            <p:cNvPr id="244" name="TextBox 243"/>
            <p:cNvSpPr txBox="1">
              <a:spLocks noChangeArrowheads="1"/>
            </p:cNvSpPr>
            <p:nvPr/>
          </p:nvSpPr>
          <p:spPr bwMode="auto">
            <a:xfrm>
              <a:off x="3438727" y="2476953"/>
              <a:ext cx="1403147"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ctr" defTabSz="685036" eaLnBrk="1" hangingPunct="1"/>
              <a:r>
                <a:rPr lang="en-US" sz="1400" dirty="0">
                  <a:solidFill>
                    <a:schemeClr val="tx1">
                      <a:lumMod val="50000"/>
                    </a:schemeClr>
                  </a:solidFill>
                  <a:latin typeface="Arial"/>
                </a:rPr>
                <a:t>Mobile-Cloud</a:t>
              </a:r>
            </a:p>
          </p:txBody>
        </p:sp>
        <p:grpSp>
          <p:nvGrpSpPr>
            <p:cNvPr id="245" name="Group 244"/>
            <p:cNvGrpSpPr/>
            <p:nvPr/>
          </p:nvGrpSpPr>
          <p:grpSpPr>
            <a:xfrm>
              <a:off x="4001248" y="2003898"/>
              <a:ext cx="247783" cy="413865"/>
              <a:chOff x="3349495" y="567393"/>
              <a:chExt cx="372096" cy="621501"/>
            </a:xfrm>
          </p:grpSpPr>
          <p:sp>
            <p:nvSpPr>
              <p:cNvPr id="246" name="Freeform 14"/>
              <p:cNvSpPr>
                <a:spLocks noEditPoints="1"/>
              </p:cNvSpPr>
              <p:nvPr/>
            </p:nvSpPr>
            <p:spPr bwMode="auto">
              <a:xfrm>
                <a:off x="3349495" y="567393"/>
                <a:ext cx="372096" cy="621501"/>
              </a:xfrm>
              <a:custGeom>
                <a:avLst/>
                <a:gdLst>
                  <a:gd name="T0" fmla="*/ 416 w 464"/>
                  <a:gd name="T1" fmla="*/ 0 h 774"/>
                  <a:gd name="T2" fmla="*/ 48 w 464"/>
                  <a:gd name="T3" fmla="*/ 0 h 774"/>
                  <a:gd name="T4" fmla="*/ 0 w 464"/>
                  <a:gd name="T5" fmla="*/ 48 h 774"/>
                  <a:gd name="T6" fmla="*/ 0 w 464"/>
                  <a:gd name="T7" fmla="*/ 726 h 774"/>
                  <a:gd name="T8" fmla="*/ 48 w 464"/>
                  <a:gd name="T9" fmla="*/ 774 h 774"/>
                  <a:gd name="T10" fmla="*/ 416 w 464"/>
                  <a:gd name="T11" fmla="*/ 774 h 774"/>
                  <a:gd name="T12" fmla="*/ 464 w 464"/>
                  <a:gd name="T13" fmla="*/ 726 h 774"/>
                  <a:gd name="T14" fmla="*/ 464 w 464"/>
                  <a:gd name="T15" fmla="*/ 48 h 774"/>
                  <a:gd name="T16" fmla="*/ 416 w 464"/>
                  <a:gd name="T17" fmla="*/ 0 h 774"/>
                  <a:gd name="T18" fmla="*/ 232 w 464"/>
                  <a:gd name="T19" fmla="*/ 739 h 774"/>
                  <a:gd name="T20" fmla="*/ 204 w 464"/>
                  <a:gd name="T21" fmla="*/ 711 h 774"/>
                  <a:gd name="T22" fmla="*/ 232 w 464"/>
                  <a:gd name="T23" fmla="*/ 683 h 774"/>
                  <a:gd name="T24" fmla="*/ 260 w 464"/>
                  <a:gd name="T25" fmla="*/ 711 h 774"/>
                  <a:gd name="T26" fmla="*/ 232 w 464"/>
                  <a:gd name="T27" fmla="*/ 739 h 774"/>
                  <a:gd name="T28" fmla="*/ 430 w 464"/>
                  <a:gd name="T29" fmla="*/ 585 h 774"/>
                  <a:gd name="T30" fmla="*/ 382 w 464"/>
                  <a:gd name="T31" fmla="*/ 633 h 774"/>
                  <a:gd name="T32" fmla="*/ 82 w 464"/>
                  <a:gd name="T33" fmla="*/ 633 h 774"/>
                  <a:gd name="T34" fmla="*/ 34 w 464"/>
                  <a:gd name="T35" fmla="*/ 585 h 774"/>
                  <a:gd name="T36" fmla="*/ 34 w 464"/>
                  <a:gd name="T37" fmla="*/ 82 h 774"/>
                  <a:gd name="T38" fmla="*/ 82 w 464"/>
                  <a:gd name="T39" fmla="*/ 34 h 774"/>
                  <a:gd name="T40" fmla="*/ 382 w 464"/>
                  <a:gd name="T41" fmla="*/ 34 h 774"/>
                  <a:gd name="T42" fmla="*/ 430 w 464"/>
                  <a:gd name="T43" fmla="*/ 82 h 774"/>
                  <a:gd name="T44" fmla="*/ 430 w 464"/>
                  <a:gd name="T45" fmla="*/ 58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4" h="774">
                    <a:moveTo>
                      <a:pt x="416" y="0"/>
                    </a:moveTo>
                    <a:cubicBezTo>
                      <a:pt x="48" y="0"/>
                      <a:pt x="48" y="0"/>
                      <a:pt x="48" y="0"/>
                    </a:cubicBezTo>
                    <a:cubicBezTo>
                      <a:pt x="22" y="0"/>
                      <a:pt x="0" y="22"/>
                      <a:pt x="0" y="48"/>
                    </a:cubicBezTo>
                    <a:cubicBezTo>
                      <a:pt x="0" y="726"/>
                      <a:pt x="0" y="726"/>
                      <a:pt x="0" y="726"/>
                    </a:cubicBezTo>
                    <a:cubicBezTo>
                      <a:pt x="0" y="753"/>
                      <a:pt x="22" y="774"/>
                      <a:pt x="48" y="774"/>
                    </a:cubicBezTo>
                    <a:cubicBezTo>
                      <a:pt x="416" y="774"/>
                      <a:pt x="416" y="774"/>
                      <a:pt x="416" y="774"/>
                    </a:cubicBezTo>
                    <a:cubicBezTo>
                      <a:pt x="442" y="774"/>
                      <a:pt x="464" y="753"/>
                      <a:pt x="464" y="726"/>
                    </a:cubicBezTo>
                    <a:cubicBezTo>
                      <a:pt x="464" y="48"/>
                      <a:pt x="464" y="48"/>
                      <a:pt x="464" y="48"/>
                    </a:cubicBezTo>
                    <a:cubicBezTo>
                      <a:pt x="464" y="22"/>
                      <a:pt x="442" y="0"/>
                      <a:pt x="416" y="0"/>
                    </a:cubicBezTo>
                    <a:close/>
                    <a:moveTo>
                      <a:pt x="232" y="739"/>
                    </a:moveTo>
                    <a:cubicBezTo>
                      <a:pt x="217" y="739"/>
                      <a:pt x="204" y="726"/>
                      <a:pt x="204" y="711"/>
                    </a:cubicBezTo>
                    <a:cubicBezTo>
                      <a:pt x="204" y="696"/>
                      <a:pt x="217" y="683"/>
                      <a:pt x="232" y="683"/>
                    </a:cubicBezTo>
                    <a:cubicBezTo>
                      <a:pt x="247" y="683"/>
                      <a:pt x="260" y="696"/>
                      <a:pt x="260" y="711"/>
                    </a:cubicBezTo>
                    <a:cubicBezTo>
                      <a:pt x="260" y="726"/>
                      <a:pt x="247" y="739"/>
                      <a:pt x="232" y="739"/>
                    </a:cubicBezTo>
                    <a:close/>
                    <a:moveTo>
                      <a:pt x="430" y="585"/>
                    </a:moveTo>
                    <a:cubicBezTo>
                      <a:pt x="430" y="611"/>
                      <a:pt x="409" y="633"/>
                      <a:pt x="382" y="633"/>
                    </a:cubicBezTo>
                    <a:cubicBezTo>
                      <a:pt x="82" y="633"/>
                      <a:pt x="82" y="633"/>
                      <a:pt x="82" y="633"/>
                    </a:cubicBezTo>
                    <a:cubicBezTo>
                      <a:pt x="55" y="633"/>
                      <a:pt x="34" y="611"/>
                      <a:pt x="34" y="585"/>
                    </a:cubicBezTo>
                    <a:cubicBezTo>
                      <a:pt x="34" y="82"/>
                      <a:pt x="34" y="82"/>
                      <a:pt x="34" y="82"/>
                    </a:cubicBezTo>
                    <a:cubicBezTo>
                      <a:pt x="34" y="55"/>
                      <a:pt x="55" y="34"/>
                      <a:pt x="82" y="34"/>
                    </a:cubicBezTo>
                    <a:cubicBezTo>
                      <a:pt x="382" y="34"/>
                      <a:pt x="382" y="34"/>
                      <a:pt x="382" y="34"/>
                    </a:cubicBezTo>
                    <a:cubicBezTo>
                      <a:pt x="409" y="34"/>
                      <a:pt x="430" y="55"/>
                      <a:pt x="430" y="82"/>
                    </a:cubicBezTo>
                    <a:lnTo>
                      <a:pt x="430" y="5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6"/>
              <p:cNvSpPr>
                <a:spLocks/>
              </p:cNvSpPr>
              <p:nvPr/>
            </p:nvSpPr>
            <p:spPr bwMode="gray">
              <a:xfrm>
                <a:off x="3402219" y="684669"/>
                <a:ext cx="266647" cy="164870"/>
              </a:xfrm>
              <a:custGeom>
                <a:avLst/>
                <a:gdLst>
                  <a:gd name="T0" fmla="*/ 2727 w 4195"/>
                  <a:gd name="T1" fmla="*/ 10 h 2595"/>
                  <a:gd name="T2" fmla="*/ 1869 w 4195"/>
                  <a:gd name="T3" fmla="*/ 606 h 2595"/>
                  <a:gd name="T4" fmla="*/ 1557 w 4195"/>
                  <a:gd name="T5" fmla="*/ 533 h 2595"/>
                  <a:gd name="T6" fmla="*/ 786 w 4195"/>
                  <a:gd name="T7" fmla="*/ 1133 h 2595"/>
                  <a:gd name="T8" fmla="*/ 635 w 4195"/>
                  <a:gd name="T9" fmla="*/ 1112 h 2595"/>
                  <a:gd name="T10" fmla="*/ 8 w 4195"/>
                  <a:gd name="T11" fmla="*/ 1699 h 2595"/>
                  <a:gd name="T12" fmla="*/ 606 w 4195"/>
                  <a:gd name="T13" fmla="*/ 2315 h 2595"/>
                  <a:gd name="T14" fmla="*/ 901 w 4195"/>
                  <a:gd name="T15" fmla="*/ 2249 h 2595"/>
                  <a:gd name="T16" fmla="*/ 1566 w 4195"/>
                  <a:gd name="T17" fmla="*/ 2514 h 2595"/>
                  <a:gd name="T18" fmla="*/ 2143 w 4195"/>
                  <a:gd name="T19" fmla="*/ 2361 h 2595"/>
                  <a:gd name="T20" fmla="*/ 2641 w 4195"/>
                  <a:gd name="T21" fmla="*/ 2589 h 2595"/>
                  <a:gd name="T22" fmla="*/ 3255 w 4195"/>
                  <a:gd name="T23" fmla="*/ 2254 h 2595"/>
                  <a:gd name="T24" fmla="*/ 3533 w 4195"/>
                  <a:gd name="T25" fmla="*/ 2336 h 2595"/>
                  <a:gd name="T26" fmla="*/ 4185 w 4195"/>
                  <a:gd name="T27" fmla="*/ 1625 h 2595"/>
                  <a:gd name="T28" fmla="*/ 3606 w 4195"/>
                  <a:gd name="T29" fmla="*/ 885 h 2595"/>
                  <a:gd name="T30" fmla="*/ 2727 w 4195"/>
                  <a:gd name="T31" fmla="*/ 1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5" h="2595">
                    <a:moveTo>
                      <a:pt x="2727" y="10"/>
                    </a:moveTo>
                    <a:cubicBezTo>
                      <a:pt x="2344" y="0"/>
                      <a:pt x="2011" y="248"/>
                      <a:pt x="1869" y="606"/>
                    </a:cubicBezTo>
                    <a:cubicBezTo>
                      <a:pt x="1774" y="561"/>
                      <a:pt x="1669" y="536"/>
                      <a:pt x="1557" y="533"/>
                    </a:cubicBezTo>
                    <a:cubicBezTo>
                      <a:pt x="1181" y="524"/>
                      <a:pt x="863" y="782"/>
                      <a:pt x="786" y="1133"/>
                    </a:cubicBezTo>
                    <a:cubicBezTo>
                      <a:pt x="738" y="1120"/>
                      <a:pt x="687" y="1113"/>
                      <a:pt x="635" y="1112"/>
                    </a:cubicBezTo>
                    <a:cubicBezTo>
                      <a:pt x="297" y="1104"/>
                      <a:pt x="16" y="1367"/>
                      <a:pt x="8" y="1699"/>
                    </a:cubicBezTo>
                    <a:cubicBezTo>
                      <a:pt x="0" y="2031"/>
                      <a:pt x="268" y="2306"/>
                      <a:pt x="606" y="2315"/>
                    </a:cubicBezTo>
                    <a:cubicBezTo>
                      <a:pt x="712" y="2317"/>
                      <a:pt x="813" y="2294"/>
                      <a:pt x="901" y="2249"/>
                    </a:cubicBezTo>
                    <a:cubicBezTo>
                      <a:pt x="1048" y="2402"/>
                      <a:pt x="1290" y="2507"/>
                      <a:pt x="1566" y="2514"/>
                    </a:cubicBezTo>
                    <a:cubicBezTo>
                      <a:pt x="1788" y="2519"/>
                      <a:pt x="1991" y="2460"/>
                      <a:pt x="2143" y="2361"/>
                    </a:cubicBezTo>
                    <a:cubicBezTo>
                      <a:pt x="2267" y="2497"/>
                      <a:pt x="2444" y="2584"/>
                      <a:pt x="2641" y="2589"/>
                    </a:cubicBezTo>
                    <a:cubicBezTo>
                      <a:pt x="2898" y="2595"/>
                      <a:pt x="3127" y="2461"/>
                      <a:pt x="3255" y="2254"/>
                    </a:cubicBezTo>
                    <a:cubicBezTo>
                      <a:pt x="3338" y="2304"/>
                      <a:pt x="3433" y="2334"/>
                      <a:pt x="3533" y="2336"/>
                    </a:cubicBezTo>
                    <a:cubicBezTo>
                      <a:pt x="3883" y="2345"/>
                      <a:pt x="4176" y="2025"/>
                      <a:pt x="4185" y="1625"/>
                    </a:cubicBezTo>
                    <a:cubicBezTo>
                      <a:pt x="4195" y="1237"/>
                      <a:pt x="3938" y="916"/>
                      <a:pt x="3606" y="885"/>
                    </a:cubicBezTo>
                    <a:cubicBezTo>
                      <a:pt x="3561" y="402"/>
                      <a:pt x="3189" y="21"/>
                      <a:pt x="2727" y="10"/>
                    </a:cubicBezTo>
                    <a:close/>
                  </a:path>
                </a:pathLst>
              </a:custGeom>
              <a:solidFill>
                <a:schemeClr val="tx1"/>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defTabSz="684942"/>
                <a:endParaRPr lang="en-US" sz="1400" kern="0" dirty="0">
                  <a:solidFill>
                    <a:sysClr val="windowText" lastClr="000000"/>
                  </a:solidFill>
                </a:endParaRPr>
              </a:p>
            </p:txBody>
          </p:sp>
        </p:grpSp>
      </p:grpSp>
      <p:sp>
        <p:nvSpPr>
          <p:cNvPr id="248" name="Right Arrow 247"/>
          <p:cNvSpPr/>
          <p:nvPr/>
        </p:nvSpPr>
        <p:spPr bwMode="auto">
          <a:xfrm>
            <a:off x="1487025" y="5080957"/>
            <a:ext cx="6169955" cy="1174408"/>
          </a:xfrm>
          <a:prstGeom prst="rightArrow">
            <a:avLst/>
          </a:prstGeom>
          <a:solidFill>
            <a:schemeClr val="accent5">
              <a:lumMod val="75000"/>
            </a:schemeClr>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7399987" lon="0" rev="0"/>
            </a:camera>
            <a:lightRig rig="threePt" dir="t"/>
          </a:scene3d>
          <a:sp3d/>
        </p:spPr>
        <p:txBody>
          <a:bodyPr wrap="none" lIns="0" tIns="0" rIns="0" bIns="0" rtlCol="0" anchor="ctr">
            <a:flatTx/>
          </a:bodyPr>
          <a:lstStyle/>
          <a:p>
            <a:pPr marL="0" marR="0" indent="0" algn="ctr" defTabSz="914400" eaLnBrk="1" latinLnBrk="0" hangingPunct="1">
              <a:lnSpc>
                <a:spcPct val="100000"/>
              </a:lnSpc>
              <a:buClrTx/>
              <a:buSzTx/>
              <a:buFontTx/>
              <a:buNone/>
              <a:tabLst/>
            </a:pPr>
            <a:r>
              <a:rPr lang="en-US" sz="1400" b="1" dirty="0" smtClean="0">
                <a:solidFill>
                  <a:srgbClr val="FFFFFF"/>
                </a:solidFill>
                <a:effectLst>
                  <a:outerShdw blurRad="63500" algn="ctr" rotWithShape="0">
                    <a:prstClr val="black">
                      <a:alpha val="40000"/>
                    </a:prstClr>
                  </a:outerShdw>
                </a:effectLst>
                <a:latin typeface="+mj-lt"/>
              </a:rPr>
              <a:t>$	</a:t>
            </a:r>
            <a:r>
              <a:rPr lang="en-US" sz="1400" b="1" dirty="0">
                <a:solidFill>
                  <a:srgbClr val="FFFFFF"/>
                </a:solidFill>
                <a:effectLst>
                  <a:outerShdw blurRad="63500" algn="ctr" rotWithShape="0">
                    <a:prstClr val="black">
                      <a:alpha val="40000"/>
                    </a:prstClr>
                  </a:outerShdw>
                </a:effectLst>
              </a:rPr>
              <a:t> </a:t>
            </a:r>
            <a:r>
              <a:rPr lang="en-US" sz="1400" b="1" dirty="0" smtClean="0">
                <a:solidFill>
                  <a:srgbClr val="FFFFFF"/>
                </a:solidFill>
                <a:effectLst>
                  <a:outerShdw blurRad="63500" algn="ctr" rotWithShape="0">
                    <a:prstClr val="black">
                      <a:alpha val="40000"/>
                    </a:prstClr>
                  </a:outerShdw>
                </a:effectLst>
              </a:rPr>
              <a:t>$	</a:t>
            </a:r>
            <a:r>
              <a:rPr lang="en-US" sz="1400" b="1" dirty="0">
                <a:solidFill>
                  <a:srgbClr val="FFFFFF"/>
                </a:solidFill>
                <a:effectLst>
                  <a:outerShdw blurRad="63500" algn="ctr" rotWithShape="0">
                    <a:prstClr val="black">
                      <a:alpha val="40000"/>
                    </a:prstClr>
                  </a:outerShdw>
                </a:effectLst>
              </a:rPr>
              <a:t> </a:t>
            </a:r>
            <a:r>
              <a:rPr lang="en-US" sz="1400" b="1" dirty="0" smtClean="0">
                <a:solidFill>
                  <a:srgbClr val="FFFFFF"/>
                </a:solidFill>
                <a:effectLst>
                  <a:outerShdw blurRad="63500" algn="ctr" rotWithShape="0">
                    <a:prstClr val="black">
                      <a:alpha val="40000"/>
                    </a:prstClr>
                  </a:outerShdw>
                </a:effectLst>
              </a:rPr>
              <a:t>$	</a:t>
            </a:r>
            <a:r>
              <a:rPr lang="en-US" sz="1400" b="1" dirty="0">
                <a:solidFill>
                  <a:srgbClr val="FFFFFF"/>
                </a:solidFill>
                <a:effectLst>
                  <a:outerShdw blurRad="63500" algn="ctr" rotWithShape="0">
                    <a:prstClr val="black">
                      <a:alpha val="40000"/>
                    </a:prstClr>
                  </a:outerShdw>
                </a:effectLst>
              </a:rPr>
              <a:t> </a:t>
            </a:r>
            <a:r>
              <a:rPr lang="en-US" sz="1400" b="1" dirty="0" smtClean="0">
                <a:solidFill>
                  <a:srgbClr val="FFFFFF"/>
                </a:solidFill>
                <a:effectLst>
                  <a:outerShdw blurRad="63500" algn="ctr" rotWithShape="0">
                    <a:prstClr val="black">
                      <a:alpha val="40000"/>
                    </a:prstClr>
                  </a:outerShdw>
                </a:effectLst>
              </a:rPr>
              <a:t>$	</a:t>
            </a:r>
            <a:r>
              <a:rPr lang="en-US" sz="1400" b="1" dirty="0">
                <a:solidFill>
                  <a:srgbClr val="FFFFFF"/>
                </a:solidFill>
                <a:effectLst>
                  <a:outerShdw blurRad="63500" algn="ctr" rotWithShape="0">
                    <a:prstClr val="black">
                      <a:alpha val="40000"/>
                    </a:prstClr>
                  </a:outerShdw>
                </a:effectLst>
              </a:rPr>
              <a:t> </a:t>
            </a:r>
            <a:r>
              <a:rPr lang="en-US" sz="1400" b="1" dirty="0" smtClean="0">
                <a:solidFill>
                  <a:srgbClr val="FFFFFF"/>
                </a:solidFill>
                <a:effectLst>
                  <a:outerShdw blurRad="63500" algn="ctr" rotWithShape="0">
                    <a:prstClr val="black">
                      <a:alpha val="40000"/>
                    </a:prstClr>
                  </a:outerShdw>
                </a:effectLst>
              </a:rPr>
              <a:t>$	</a:t>
            </a:r>
            <a:r>
              <a:rPr lang="en-US" sz="1400" b="1" dirty="0">
                <a:solidFill>
                  <a:srgbClr val="FFFFFF"/>
                </a:solidFill>
                <a:effectLst>
                  <a:outerShdw blurRad="63500" algn="ctr" rotWithShape="0">
                    <a:prstClr val="black">
                      <a:alpha val="40000"/>
                    </a:prstClr>
                  </a:outerShdw>
                </a:effectLst>
              </a:rPr>
              <a:t> $</a:t>
            </a:r>
            <a:endParaRPr lang="en-US" sz="1400" b="1" dirty="0" smtClean="0">
              <a:solidFill>
                <a:srgbClr val="FFFFFF"/>
              </a:solidFill>
              <a:effectLst>
                <a:outerShdw blurRad="63500" algn="ctr" rotWithShape="0">
                  <a:prstClr val="black">
                    <a:alpha val="40000"/>
                  </a:prstClr>
                </a:outerShdw>
              </a:effectLst>
              <a:latin typeface="+mj-lt"/>
            </a:endParaRPr>
          </a:p>
        </p:txBody>
      </p:sp>
      <p:sp>
        <p:nvSpPr>
          <p:cNvPr id="263" name="Right Arrow 129"/>
          <p:cNvSpPr/>
          <p:nvPr/>
        </p:nvSpPr>
        <p:spPr bwMode="auto">
          <a:xfrm rot="19739735">
            <a:off x="735084" y="1332197"/>
            <a:ext cx="7724635" cy="3823651"/>
          </a:xfrm>
          <a:custGeom>
            <a:avLst/>
            <a:gdLst>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418058 w 6180491"/>
              <a:gd name="connsiteY7" fmla="*/ 1272010 h 2310536"/>
              <a:gd name="connsiteX8" fmla="*/ 5593287 w 6180491"/>
              <a:gd name="connsiteY8" fmla="*/ 1272009 h 2310536"/>
              <a:gd name="connsiteX9" fmla="*/ 5593287 w 6180491"/>
              <a:gd name="connsiteY9" fmla="*/ 978407 h 231053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281975 w 6180491"/>
              <a:gd name="connsiteY7" fmla="*/ 1548272 h 2310536"/>
              <a:gd name="connsiteX8" fmla="*/ 5593287 w 6180491"/>
              <a:gd name="connsiteY8" fmla="*/ 1272009 h 2310536"/>
              <a:gd name="connsiteX9" fmla="*/ 5593287 w 6180491"/>
              <a:gd name="connsiteY9" fmla="*/ 978407 h 231053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162221 w 6180491"/>
              <a:gd name="connsiteY7" fmla="*/ 1793495 h 2310536"/>
              <a:gd name="connsiteX8" fmla="*/ 5593287 w 6180491"/>
              <a:gd name="connsiteY8" fmla="*/ 1272009 h 2310536"/>
              <a:gd name="connsiteX9" fmla="*/ 5593287 w 6180491"/>
              <a:gd name="connsiteY9" fmla="*/ 978407 h 2310536"/>
              <a:gd name="connsiteX0" fmla="*/ 5593287 w 6180491"/>
              <a:gd name="connsiteY0" fmla="*/ 978407 h 2518219"/>
              <a:gd name="connsiteX1" fmla="*/ 6180491 w 6180491"/>
              <a:gd name="connsiteY1" fmla="*/ 1565612 h 2518219"/>
              <a:gd name="connsiteX2" fmla="*/ 5593287 w 6180491"/>
              <a:gd name="connsiteY2" fmla="*/ 2152816 h 2518219"/>
              <a:gd name="connsiteX3" fmla="*/ 5593287 w 6180491"/>
              <a:gd name="connsiteY3" fmla="*/ 1859214 h 2518219"/>
              <a:gd name="connsiteX4" fmla="*/ 1984421 w 6180491"/>
              <a:gd name="connsiteY4" fmla="*/ 2481577 h 2518219"/>
              <a:gd name="connsiteX5" fmla="*/ 0 w 6180491"/>
              <a:gd name="connsiteY5" fmla="*/ 501605 h 2518219"/>
              <a:gd name="connsiteX6" fmla="*/ 301448 w 6180491"/>
              <a:gd name="connsiteY6" fmla="*/ 0 h 2518219"/>
              <a:gd name="connsiteX7" fmla="*/ 2162221 w 6180491"/>
              <a:gd name="connsiteY7" fmla="*/ 1793495 h 2518219"/>
              <a:gd name="connsiteX8" fmla="*/ 5593287 w 6180491"/>
              <a:gd name="connsiteY8" fmla="*/ 1272009 h 2518219"/>
              <a:gd name="connsiteX9" fmla="*/ 5593287 w 6180491"/>
              <a:gd name="connsiteY9" fmla="*/ 978407 h 2518219"/>
              <a:gd name="connsiteX0" fmla="*/ 5593287 w 6180491"/>
              <a:gd name="connsiteY0" fmla="*/ 995533 h 2535345"/>
              <a:gd name="connsiteX1" fmla="*/ 6180491 w 6180491"/>
              <a:gd name="connsiteY1" fmla="*/ 1582738 h 2535345"/>
              <a:gd name="connsiteX2" fmla="*/ 5593287 w 6180491"/>
              <a:gd name="connsiteY2" fmla="*/ 2169942 h 2535345"/>
              <a:gd name="connsiteX3" fmla="*/ 5593287 w 6180491"/>
              <a:gd name="connsiteY3" fmla="*/ 1876340 h 2535345"/>
              <a:gd name="connsiteX4" fmla="*/ 1984421 w 6180491"/>
              <a:gd name="connsiteY4" fmla="*/ 2498703 h 2535345"/>
              <a:gd name="connsiteX5" fmla="*/ 0 w 6180491"/>
              <a:gd name="connsiteY5" fmla="*/ 518731 h 2535345"/>
              <a:gd name="connsiteX6" fmla="*/ 245736 w 6180491"/>
              <a:gd name="connsiteY6" fmla="*/ 0 h 2535345"/>
              <a:gd name="connsiteX7" fmla="*/ 2162221 w 6180491"/>
              <a:gd name="connsiteY7" fmla="*/ 1810621 h 2535345"/>
              <a:gd name="connsiteX8" fmla="*/ 5593287 w 6180491"/>
              <a:gd name="connsiteY8" fmla="*/ 1289135 h 2535345"/>
              <a:gd name="connsiteX9" fmla="*/ 5593287 w 6180491"/>
              <a:gd name="connsiteY9" fmla="*/ 995533 h 2535345"/>
              <a:gd name="connsiteX0" fmla="*/ 5593287 w 6153386"/>
              <a:gd name="connsiteY0" fmla="*/ 995533 h 2535345"/>
              <a:gd name="connsiteX1" fmla="*/ 6153386 w 6153386"/>
              <a:gd name="connsiteY1" fmla="*/ 1458503 h 2535345"/>
              <a:gd name="connsiteX2" fmla="*/ 5593287 w 6153386"/>
              <a:gd name="connsiteY2" fmla="*/ 2169942 h 2535345"/>
              <a:gd name="connsiteX3" fmla="*/ 5593287 w 6153386"/>
              <a:gd name="connsiteY3" fmla="*/ 1876340 h 2535345"/>
              <a:gd name="connsiteX4" fmla="*/ 1984421 w 6153386"/>
              <a:gd name="connsiteY4" fmla="*/ 2498703 h 2535345"/>
              <a:gd name="connsiteX5" fmla="*/ 0 w 6153386"/>
              <a:gd name="connsiteY5" fmla="*/ 518731 h 2535345"/>
              <a:gd name="connsiteX6" fmla="*/ 245736 w 6153386"/>
              <a:gd name="connsiteY6" fmla="*/ 0 h 2535345"/>
              <a:gd name="connsiteX7" fmla="*/ 2162221 w 6153386"/>
              <a:gd name="connsiteY7" fmla="*/ 1810621 h 2535345"/>
              <a:gd name="connsiteX8" fmla="*/ 5593287 w 6153386"/>
              <a:gd name="connsiteY8" fmla="*/ 1289135 h 2535345"/>
              <a:gd name="connsiteX9" fmla="*/ 5593287 w 6153386"/>
              <a:gd name="connsiteY9" fmla="*/ 995533 h 2535345"/>
              <a:gd name="connsiteX0" fmla="*/ 5593287 w 6153386"/>
              <a:gd name="connsiteY0" fmla="*/ 99553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593287 w 6153386"/>
              <a:gd name="connsiteY8" fmla="*/ 1289135 h 2530257"/>
              <a:gd name="connsiteX9" fmla="*/ 5593287 w 6153386"/>
              <a:gd name="connsiteY9" fmla="*/ 995533 h 2530257"/>
              <a:gd name="connsiteX0" fmla="*/ 5593287 w 6153386"/>
              <a:gd name="connsiteY0" fmla="*/ 99553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593287 w 6153386"/>
              <a:gd name="connsiteY9" fmla="*/ 995533 h 2530257"/>
              <a:gd name="connsiteX0" fmla="*/ 5441071 w 6153386"/>
              <a:gd name="connsiteY0" fmla="*/ 98609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441071 w 6153386"/>
              <a:gd name="connsiteY9" fmla="*/ 986093 h 2530257"/>
              <a:gd name="connsiteX0" fmla="*/ 5441071 w 6153386"/>
              <a:gd name="connsiteY0" fmla="*/ 986093 h 2530257"/>
              <a:gd name="connsiteX1" fmla="*/ 6153386 w 6153386"/>
              <a:gd name="connsiteY1" fmla="*/ 1458503 h 2530257"/>
              <a:gd name="connsiteX2" fmla="*/ 5517162 w 6153386"/>
              <a:gd name="connsiteY2" fmla="*/ 2191618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441071 w 6153386"/>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315884 w 6051429"/>
              <a:gd name="connsiteY8" fmla="*/ 1352990 h 2530257"/>
              <a:gd name="connsiteX9" fmla="*/ 5441071 w 6051429"/>
              <a:gd name="connsiteY9" fmla="*/ 986093 h 2530257"/>
              <a:gd name="connsiteX0" fmla="*/ 5285868 w 6051429"/>
              <a:gd name="connsiteY0" fmla="*/ 1030286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315884 w 6051429"/>
              <a:gd name="connsiteY8" fmla="*/ 1352990 h 2530257"/>
              <a:gd name="connsiteX9" fmla="*/ 5285868 w 6051429"/>
              <a:gd name="connsiteY9" fmla="*/ 1030286 h 2530257"/>
              <a:gd name="connsiteX0" fmla="*/ 5285868 w 6051429"/>
              <a:gd name="connsiteY0" fmla="*/ 1030286 h 2531208"/>
              <a:gd name="connsiteX1" fmla="*/ 6051429 w 6051429"/>
              <a:gd name="connsiteY1" fmla="*/ 1494131 h 2531208"/>
              <a:gd name="connsiteX2" fmla="*/ 5517162 w 6051429"/>
              <a:gd name="connsiteY2" fmla="*/ 2191618 h 2531208"/>
              <a:gd name="connsiteX3" fmla="*/ 5262906 w 6051429"/>
              <a:gd name="connsiteY3" fmla="*/ 1821392 h 2531208"/>
              <a:gd name="connsiteX4" fmla="*/ 1984421 w 6051429"/>
              <a:gd name="connsiteY4" fmla="*/ 2498703 h 2531208"/>
              <a:gd name="connsiteX5" fmla="*/ 0 w 6051429"/>
              <a:gd name="connsiteY5" fmla="*/ 518731 h 2531208"/>
              <a:gd name="connsiteX6" fmla="*/ 245736 w 6051429"/>
              <a:gd name="connsiteY6" fmla="*/ 0 h 2531208"/>
              <a:gd name="connsiteX7" fmla="*/ 2162221 w 6051429"/>
              <a:gd name="connsiteY7" fmla="*/ 1810621 h 2531208"/>
              <a:gd name="connsiteX8" fmla="*/ 5315884 w 6051429"/>
              <a:gd name="connsiteY8" fmla="*/ 1352990 h 2531208"/>
              <a:gd name="connsiteX9" fmla="*/ 5285868 w 6051429"/>
              <a:gd name="connsiteY9" fmla="*/ 1030286 h 2531208"/>
              <a:gd name="connsiteX0" fmla="*/ 5285868 w 6051429"/>
              <a:gd name="connsiteY0" fmla="*/ 1030286 h 2531208"/>
              <a:gd name="connsiteX1" fmla="*/ 6051429 w 6051429"/>
              <a:gd name="connsiteY1" fmla="*/ 1494131 h 2531208"/>
              <a:gd name="connsiteX2" fmla="*/ 5279930 w 6051429"/>
              <a:gd name="connsiteY2" fmla="*/ 2179492 h 2531208"/>
              <a:gd name="connsiteX3" fmla="*/ 5262906 w 6051429"/>
              <a:gd name="connsiteY3" fmla="*/ 1821392 h 2531208"/>
              <a:gd name="connsiteX4" fmla="*/ 1984421 w 6051429"/>
              <a:gd name="connsiteY4" fmla="*/ 2498703 h 2531208"/>
              <a:gd name="connsiteX5" fmla="*/ 0 w 6051429"/>
              <a:gd name="connsiteY5" fmla="*/ 518731 h 2531208"/>
              <a:gd name="connsiteX6" fmla="*/ 245736 w 6051429"/>
              <a:gd name="connsiteY6" fmla="*/ 0 h 2531208"/>
              <a:gd name="connsiteX7" fmla="*/ 2162221 w 6051429"/>
              <a:gd name="connsiteY7" fmla="*/ 1810621 h 2531208"/>
              <a:gd name="connsiteX8" fmla="*/ 5315884 w 6051429"/>
              <a:gd name="connsiteY8" fmla="*/ 1352990 h 2531208"/>
              <a:gd name="connsiteX9" fmla="*/ 5285868 w 6051429"/>
              <a:gd name="connsiteY9" fmla="*/ 1030286 h 2531208"/>
              <a:gd name="connsiteX0" fmla="*/ 5285868 w 5863421"/>
              <a:gd name="connsiteY0" fmla="*/ 1030286 h 2531208"/>
              <a:gd name="connsiteX1" fmla="*/ 5863421 w 5863421"/>
              <a:gd name="connsiteY1" fmla="*/ 1504206 h 2531208"/>
              <a:gd name="connsiteX2" fmla="*/ 5279930 w 5863421"/>
              <a:gd name="connsiteY2" fmla="*/ 2179492 h 2531208"/>
              <a:gd name="connsiteX3" fmla="*/ 5262906 w 5863421"/>
              <a:gd name="connsiteY3" fmla="*/ 1821392 h 2531208"/>
              <a:gd name="connsiteX4" fmla="*/ 1984421 w 5863421"/>
              <a:gd name="connsiteY4" fmla="*/ 2498703 h 2531208"/>
              <a:gd name="connsiteX5" fmla="*/ 0 w 5863421"/>
              <a:gd name="connsiteY5" fmla="*/ 518731 h 2531208"/>
              <a:gd name="connsiteX6" fmla="*/ 245736 w 5863421"/>
              <a:gd name="connsiteY6" fmla="*/ 0 h 2531208"/>
              <a:gd name="connsiteX7" fmla="*/ 2162221 w 5863421"/>
              <a:gd name="connsiteY7" fmla="*/ 1810621 h 2531208"/>
              <a:gd name="connsiteX8" fmla="*/ 5315884 w 5863421"/>
              <a:gd name="connsiteY8" fmla="*/ 1352990 h 2531208"/>
              <a:gd name="connsiteX9" fmla="*/ 5285868 w 5863421"/>
              <a:gd name="connsiteY9" fmla="*/ 1030286 h 2531208"/>
              <a:gd name="connsiteX0" fmla="*/ 5285868 w 5752997"/>
              <a:gd name="connsiteY0" fmla="*/ 1030286 h 2531208"/>
              <a:gd name="connsiteX1" fmla="*/ 5752997 w 5752997"/>
              <a:gd name="connsiteY1" fmla="*/ 1521161 h 2531208"/>
              <a:gd name="connsiteX2" fmla="*/ 5279930 w 5752997"/>
              <a:gd name="connsiteY2" fmla="*/ 2179492 h 2531208"/>
              <a:gd name="connsiteX3" fmla="*/ 5262906 w 5752997"/>
              <a:gd name="connsiteY3" fmla="*/ 1821392 h 2531208"/>
              <a:gd name="connsiteX4" fmla="*/ 1984421 w 5752997"/>
              <a:gd name="connsiteY4" fmla="*/ 2498703 h 2531208"/>
              <a:gd name="connsiteX5" fmla="*/ 0 w 5752997"/>
              <a:gd name="connsiteY5" fmla="*/ 518731 h 2531208"/>
              <a:gd name="connsiteX6" fmla="*/ 245736 w 5752997"/>
              <a:gd name="connsiteY6" fmla="*/ 0 h 2531208"/>
              <a:gd name="connsiteX7" fmla="*/ 2162221 w 5752997"/>
              <a:gd name="connsiteY7" fmla="*/ 1810621 h 2531208"/>
              <a:gd name="connsiteX8" fmla="*/ 5315884 w 5752997"/>
              <a:gd name="connsiteY8" fmla="*/ 1352990 h 2531208"/>
              <a:gd name="connsiteX9" fmla="*/ 5285868 w 5752997"/>
              <a:gd name="connsiteY9" fmla="*/ 1030286 h 2531208"/>
              <a:gd name="connsiteX0" fmla="*/ 5920010 w 6387139"/>
              <a:gd name="connsiteY0" fmla="*/ 1030286 h 2498723"/>
              <a:gd name="connsiteX1" fmla="*/ 6387139 w 6387139"/>
              <a:gd name="connsiteY1" fmla="*/ 1521161 h 2498723"/>
              <a:gd name="connsiteX2" fmla="*/ 5914072 w 6387139"/>
              <a:gd name="connsiteY2" fmla="*/ 2179492 h 2498723"/>
              <a:gd name="connsiteX3" fmla="*/ 5897048 w 6387139"/>
              <a:gd name="connsiteY3" fmla="*/ 1821392 h 2498723"/>
              <a:gd name="connsiteX4" fmla="*/ 2618563 w 6387139"/>
              <a:gd name="connsiteY4" fmla="*/ 2498703 h 2498723"/>
              <a:gd name="connsiteX5" fmla="*/ 0 w 6387139"/>
              <a:gd name="connsiteY5" fmla="*/ 1794501 h 2498723"/>
              <a:gd name="connsiteX6" fmla="*/ 879878 w 6387139"/>
              <a:gd name="connsiteY6" fmla="*/ 0 h 2498723"/>
              <a:gd name="connsiteX7" fmla="*/ 2796363 w 6387139"/>
              <a:gd name="connsiteY7" fmla="*/ 1810621 h 2498723"/>
              <a:gd name="connsiteX8" fmla="*/ 5950026 w 6387139"/>
              <a:gd name="connsiteY8" fmla="*/ 1352990 h 2498723"/>
              <a:gd name="connsiteX9" fmla="*/ 5920010 w 6387139"/>
              <a:gd name="connsiteY9" fmla="*/ 1030286 h 2498723"/>
              <a:gd name="connsiteX0" fmla="*/ 6532303 w 6999432"/>
              <a:gd name="connsiteY0" fmla="*/ 1030286 h 3127616"/>
              <a:gd name="connsiteX1" fmla="*/ 6999432 w 6999432"/>
              <a:gd name="connsiteY1" fmla="*/ 1521161 h 3127616"/>
              <a:gd name="connsiteX2" fmla="*/ 6526365 w 6999432"/>
              <a:gd name="connsiteY2" fmla="*/ 2179492 h 3127616"/>
              <a:gd name="connsiteX3" fmla="*/ 6509341 w 6999432"/>
              <a:gd name="connsiteY3" fmla="*/ 1821392 h 3127616"/>
              <a:gd name="connsiteX4" fmla="*/ 3230856 w 6999432"/>
              <a:gd name="connsiteY4" fmla="*/ 2498703 h 3127616"/>
              <a:gd name="connsiteX5" fmla="*/ 0 w 6999432"/>
              <a:gd name="connsiteY5" fmla="*/ 2905707 h 3127616"/>
              <a:gd name="connsiteX6" fmla="*/ 1492171 w 6999432"/>
              <a:gd name="connsiteY6" fmla="*/ 0 h 3127616"/>
              <a:gd name="connsiteX7" fmla="*/ 3408656 w 6999432"/>
              <a:gd name="connsiteY7" fmla="*/ 1810621 h 3127616"/>
              <a:gd name="connsiteX8" fmla="*/ 6562319 w 6999432"/>
              <a:gd name="connsiteY8" fmla="*/ 1352990 h 3127616"/>
              <a:gd name="connsiteX9" fmla="*/ 6532303 w 6999432"/>
              <a:gd name="connsiteY9" fmla="*/ 1030286 h 3127616"/>
              <a:gd name="connsiteX0" fmla="*/ 6194822 w 6661951"/>
              <a:gd name="connsiteY0" fmla="*/ 1030286 h 2620271"/>
              <a:gd name="connsiteX1" fmla="*/ 6661951 w 6661951"/>
              <a:gd name="connsiteY1" fmla="*/ 1521161 h 2620271"/>
              <a:gd name="connsiteX2" fmla="*/ 6188884 w 6661951"/>
              <a:gd name="connsiteY2" fmla="*/ 2179492 h 2620271"/>
              <a:gd name="connsiteX3" fmla="*/ 6171860 w 6661951"/>
              <a:gd name="connsiteY3" fmla="*/ 1821392 h 2620271"/>
              <a:gd name="connsiteX4" fmla="*/ 2893375 w 6661951"/>
              <a:gd name="connsiteY4" fmla="*/ 2498703 h 2620271"/>
              <a:gd name="connsiteX5" fmla="*/ 0 w 6661951"/>
              <a:gd name="connsiteY5" fmla="*/ 2229023 h 2620271"/>
              <a:gd name="connsiteX6" fmla="*/ 1154690 w 6661951"/>
              <a:gd name="connsiteY6" fmla="*/ 0 h 2620271"/>
              <a:gd name="connsiteX7" fmla="*/ 3071175 w 6661951"/>
              <a:gd name="connsiteY7" fmla="*/ 1810621 h 2620271"/>
              <a:gd name="connsiteX8" fmla="*/ 6224838 w 6661951"/>
              <a:gd name="connsiteY8" fmla="*/ 1352990 h 2620271"/>
              <a:gd name="connsiteX9" fmla="*/ 6194822 w 6661951"/>
              <a:gd name="connsiteY9" fmla="*/ 1030286 h 2620271"/>
              <a:gd name="connsiteX0" fmla="*/ 6194822 w 6661951"/>
              <a:gd name="connsiteY0" fmla="*/ 279098 h 1869083"/>
              <a:gd name="connsiteX1" fmla="*/ 6661951 w 6661951"/>
              <a:gd name="connsiteY1" fmla="*/ 769973 h 1869083"/>
              <a:gd name="connsiteX2" fmla="*/ 6188884 w 6661951"/>
              <a:gd name="connsiteY2" fmla="*/ 1428304 h 1869083"/>
              <a:gd name="connsiteX3" fmla="*/ 6171860 w 6661951"/>
              <a:gd name="connsiteY3" fmla="*/ 1070204 h 1869083"/>
              <a:gd name="connsiteX4" fmla="*/ 2893375 w 6661951"/>
              <a:gd name="connsiteY4" fmla="*/ 1747515 h 1869083"/>
              <a:gd name="connsiteX5" fmla="*/ 0 w 6661951"/>
              <a:gd name="connsiteY5" fmla="*/ 1477835 h 1869083"/>
              <a:gd name="connsiteX6" fmla="*/ 787261 w 6661951"/>
              <a:gd name="connsiteY6" fmla="*/ 0 h 1869083"/>
              <a:gd name="connsiteX7" fmla="*/ 3071175 w 6661951"/>
              <a:gd name="connsiteY7" fmla="*/ 1059433 h 1869083"/>
              <a:gd name="connsiteX8" fmla="*/ 6224838 w 6661951"/>
              <a:gd name="connsiteY8" fmla="*/ 601802 h 1869083"/>
              <a:gd name="connsiteX9" fmla="*/ 6194822 w 6661951"/>
              <a:gd name="connsiteY9" fmla="*/ 279098 h 1869083"/>
              <a:gd name="connsiteX0" fmla="*/ 5956683 w 6423812"/>
              <a:gd name="connsiteY0" fmla="*/ 279098 h 1747624"/>
              <a:gd name="connsiteX1" fmla="*/ 6423812 w 6423812"/>
              <a:gd name="connsiteY1" fmla="*/ 769973 h 1747624"/>
              <a:gd name="connsiteX2" fmla="*/ 5950745 w 6423812"/>
              <a:gd name="connsiteY2" fmla="*/ 1428304 h 1747624"/>
              <a:gd name="connsiteX3" fmla="*/ 5933721 w 6423812"/>
              <a:gd name="connsiteY3" fmla="*/ 1070204 h 1747624"/>
              <a:gd name="connsiteX4" fmla="*/ 2655236 w 6423812"/>
              <a:gd name="connsiteY4" fmla="*/ 1747515 h 1747624"/>
              <a:gd name="connsiteX5" fmla="*/ 0 w 6423812"/>
              <a:gd name="connsiteY5" fmla="*/ 1007573 h 1747624"/>
              <a:gd name="connsiteX6" fmla="*/ 549122 w 6423812"/>
              <a:gd name="connsiteY6" fmla="*/ 0 h 1747624"/>
              <a:gd name="connsiteX7" fmla="*/ 2833036 w 6423812"/>
              <a:gd name="connsiteY7" fmla="*/ 1059433 h 1747624"/>
              <a:gd name="connsiteX8" fmla="*/ 5986699 w 6423812"/>
              <a:gd name="connsiteY8" fmla="*/ 601802 h 1747624"/>
              <a:gd name="connsiteX9" fmla="*/ 5956683 w 6423812"/>
              <a:gd name="connsiteY9" fmla="*/ 279098 h 1747624"/>
              <a:gd name="connsiteX0" fmla="*/ 5956683 w 6423812"/>
              <a:gd name="connsiteY0" fmla="*/ 94426 h 1562952"/>
              <a:gd name="connsiteX1" fmla="*/ 6423812 w 6423812"/>
              <a:gd name="connsiteY1" fmla="*/ 585301 h 1562952"/>
              <a:gd name="connsiteX2" fmla="*/ 5950745 w 6423812"/>
              <a:gd name="connsiteY2" fmla="*/ 1243632 h 1562952"/>
              <a:gd name="connsiteX3" fmla="*/ 5933721 w 6423812"/>
              <a:gd name="connsiteY3" fmla="*/ 885532 h 1562952"/>
              <a:gd name="connsiteX4" fmla="*/ 2655236 w 6423812"/>
              <a:gd name="connsiteY4" fmla="*/ 1562843 h 1562952"/>
              <a:gd name="connsiteX5" fmla="*/ 0 w 6423812"/>
              <a:gd name="connsiteY5" fmla="*/ 822901 h 1562952"/>
              <a:gd name="connsiteX6" fmla="*/ 433483 w 6423812"/>
              <a:gd name="connsiteY6" fmla="*/ 0 h 1562952"/>
              <a:gd name="connsiteX7" fmla="*/ 2833036 w 6423812"/>
              <a:gd name="connsiteY7" fmla="*/ 874761 h 1562952"/>
              <a:gd name="connsiteX8" fmla="*/ 5986699 w 6423812"/>
              <a:gd name="connsiteY8" fmla="*/ 417130 h 1562952"/>
              <a:gd name="connsiteX9" fmla="*/ 5956683 w 6423812"/>
              <a:gd name="connsiteY9" fmla="*/ 94426 h 1562952"/>
              <a:gd name="connsiteX0" fmla="*/ 5956683 w 6423812"/>
              <a:gd name="connsiteY0" fmla="*/ 0 h 1468526"/>
              <a:gd name="connsiteX1" fmla="*/ 6423812 w 6423812"/>
              <a:gd name="connsiteY1" fmla="*/ 490875 h 1468526"/>
              <a:gd name="connsiteX2" fmla="*/ 5950745 w 6423812"/>
              <a:gd name="connsiteY2" fmla="*/ 1149206 h 1468526"/>
              <a:gd name="connsiteX3" fmla="*/ 5933721 w 6423812"/>
              <a:gd name="connsiteY3" fmla="*/ 791106 h 1468526"/>
              <a:gd name="connsiteX4" fmla="*/ 2655236 w 6423812"/>
              <a:gd name="connsiteY4" fmla="*/ 1468417 h 1468526"/>
              <a:gd name="connsiteX5" fmla="*/ 0 w 6423812"/>
              <a:gd name="connsiteY5" fmla="*/ 728475 h 1468526"/>
              <a:gd name="connsiteX6" fmla="*/ 376332 w 6423812"/>
              <a:gd name="connsiteY6" fmla="*/ 14214 h 1468526"/>
              <a:gd name="connsiteX7" fmla="*/ 2833036 w 6423812"/>
              <a:gd name="connsiteY7" fmla="*/ 780335 h 1468526"/>
              <a:gd name="connsiteX8" fmla="*/ 5986699 w 6423812"/>
              <a:gd name="connsiteY8" fmla="*/ 322704 h 1468526"/>
              <a:gd name="connsiteX9" fmla="*/ 5956683 w 6423812"/>
              <a:gd name="connsiteY9" fmla="*/ 0 h 1468526"/>
              <a:gd name="connsiteX0" fmla="*/ 5956683 w 6423812"/>
              <a:gd name="connsiteY0" fmla="*/ 0 h 1468526"/>
              <a:gd name="connsiteX1" fmla="*/ 6423812 w 6423812"/>
              <a:gd name="connsiteY1" fmla="*/ 490875 h 1468526"/>
              <a:gd name="connsiteX2" fmla="*/ 5950745 w 6423812"/>
              <a:gd name="connsiteY2" fmla="*/ 1149206 h 1468526"/>
              <a:gd name="connsiteX3" fmla="*/ 5933721 w 6423812"/>
              <a:gd name="connsiteY3" fmla="*/ 791106 h 1468526"/>
              <a:gd name="connsiteX4" fmla="*/ 2655236 w 6423812"/>
              <a:gd name="connsiteY4" fmla="*/ 1468417 h 1468526"/>
              <a:gd name="connsiteX5" fmla="*/ 0 w 6423812"/>
              <a:gd name="connsiteY5" fmla="*/ 728475 h 1468526"/>
              <a:gd name="connsiteX6" fmla="*/ 376332 w 6423812"/>
              <a:gd name="connsiteY6" fmla="*/ 14214 h 1468526"/>
              <a:gd name="connsiteX7" fmla="*/ 2728273 w 6423812"/>
              <a:gd name="connsiteY7" fmla="*/ 961912 h 1468526"/>
              <a:gd name="connsiteX8" fmla="*/ 5986699 w 6423812"/>
              <a:gd name="connsiteY8" fmla="*/ 322704 h 1468526"/>
              <a:gd name="connsiteX9" fmla="*/ 5956683 w 6423812"/>
              <a:gd name="connsiteY9" fmla="*/ 0 h 1468526"/>
              <a:gd name="connsiteX0" fmla="*/ 5956683 w 6423812"/>
              <a:gd name="connsiteY0" fmla="*/ 0 h 1468526"/>
              <a:gd name="connsiteX1" fmla="*/ 6423812 w 6423812"/>
              <a:gd name="connsiteY1" fmla="*/ 490875 h 1468526"/>
              <a:gd name="connsiteX2" fmla="*/ 5950745 w 6423812"/>
              <a:gd name="connsiteY2" fmla="*/ 1149206 h 1468526"/>
              <a:gd name="connsiteX3" fmla="*/ 5933721 w 6423812"/>
              <a:gd name="connsiteY3" fmla="*/ 791106 h 1468526"/>
              <a:gd name="connsiteX4" fmla="*/ 2655236 w 6423812"/>
              <a:gd name="connsiteY4" fmla="*/ 1468417 h 1468526"/>
              <a:gd name="connsiteX5" fmla="*/ 0 w 6423812"/>
              <a:gd name="connsiteY5" fmla="*/ 728475 h 1468526"/>
              <a:gd name="connsiteX6" fmla="*/ 388185 w 6423812"/>
              <a:gd name="connsiteY6" fmla="*/ 406426 h 1468526"/>
              <a:gd name="connsiteX7" fmla="*/ 2728273 w 6423812"/>
              <a:gd name="connsiteY7" fmla="*/ 961912 h 1468526"/>
              <a:gd name="connsiteX8" fmla="*/ 5986699 w 6423812"/>
              <a:gd name="connsiteY8" fmla="*/ 322704 h 1468526"/>
              <a:gd name="connsiteX9" fmla="*/ 5956683 w 6423812"/>
              <a:gd name="connsiteY9" fmla="*/ 0 h 1468526"/>
              <a:gd name="connsiteX0" fmla="*/ 5928534 w 6395663"/>
              <a:gd name="connsiteY0" fmla="*/ 0 h 1555663"/>
              <a:gd name="connsiteX1" fmla="*/ 6395663 w 6395663"/>
              <a:gd name="connsiteY1" fmla="*/ 490875 h 1555663"/>
              <a:gd name="connsiteX2" fmla="*/ 5922596 w 6395663"/>
              <a:gd name="connsiteY2" fmla="*/ 1149206 h 1555663"/>
              <a:gd name="connsiteX3" fmla="*/ 5905572 w 6395663"/>
              <a:gd name="connsiteY3" fmla="*/ 791106 h 1555663"/>
              <a:gd name="connsiteX4" fmla="*/ 2627087 w 6395663"/>
              <a:gd name="connsiteY4" fmla="*/ 1468417 h 1555663"/>
              <a:gd name="connsiteX5" fmla="*/ 0 w 6395663"/>
              <a:gd name="connsiteY5" fmla="*/ 1134667 h 1555663"/>
              <a:gd name="connsiteX6" fmla="*/ 360036 w 6395663"/>
              <a:gd name="connsiteY6" fmla="*/ 406426 h 1555663"/>
              <a:gd name="connsiteX7" fmla="*/ 2700124 w 6395663"/>
              <a:gd name="connsiteY7" fmla="*/ 961912 h 1555663"/>
              <a:gd name="connsiteX8" fmla="*/ 5958550 w 6395663"/>
              <a:gd name="connsiteY8" fmla="*/ 322704 h 1555663"/>
              <a:gd name="connsiteX9" fmla="*/ 5928534 w 6395663"/>
              <a:gd name="connsiteY9" fmla="*/ 0 h 1555663"/>
              <a:gd name="connsiteX0" fmla="*/ 5928534 w 6395663"/>
              <a:gd name="connsiteY0" fmla="*/ 0 h 1555663"/>
              <a:gd name="connsiteX1" fmla="*/ 6395663 w 6395663"/>
              <a:gd name="connsiteY1" fmla="*/ 490875 h 1555663"/>
              <a:gd name="connsiteX2" fmla="*/ 5922596 w 6395663"/>
              <a:gd name="connsiteY2" fmla="*/ 1149206 h 1555663"/>
              <a:gd name="connsiteX3" fmla="*/ 5905572 w 6395663"/>
              <a:gd name="connsiteY3" fmla="*/ 791106 h 1555663"/>
              <a:gd name="connsiteX4" fmla="*/ 2627087 w 6395663"/>
              <a:gd name="connsiteY4" fmla="*/ 1468417 h 1555663"/>
              <a:gd name="connsiteX5" fmla="*/ 0 w 6395663"/>
              <a:gd name="connsiteY5" fmla="*/ 1134667 h 1555663"/>
              <a:gd name="connsiteX6" fmla="*/ 446904 w 6395663"/>
              <a:gd name="connsiteY6" fmla="*/ 526228 h 1555663"/>
              <a:gd name="connsiteX7" fmla="*/ 2700124 w 6395663"/>
              <a:gd name="connsiteY7" fmla="*/ 961912 h 1555663"/>
              <a:gd name="connsiteX8" fmla="*/ 5958550 w 6395663"/>
              <a:gd name="connsiteY8" fmla="*/ 322704 h 1555663"/>
              <a:gd name="connsiteX9" fmla="*/ 5928534 w 6395663"/>
              <a:gd name="connsiteY9" fmla="*/ 0 h 1555663"/>
              <a:gd name="connsiteX0" fmla="*/ 5928534 w 6395663"/>
              <a:gd name="connsiteY0" fmla="*/ 0 h 1555663"/>
              <a:gd name="connsiteX1" fmla="*/ 6395663 w 6395663"/>
              <a:gd name="connsiteY1" fmla="*/ 490875 h 1555663"/>
              <a:gd name="connsiteX2" fmla="*/ 5922596 w 6395663"/>
              <a:gd name="connsiteY2" fmla="*/ 1149206 h 1555663"/>
              <a:gd name="connsiteX3" fmla="*/ 5905572 w 6395663"/>
              <a:gd name="connsiteY3" fmla="*/ 791106 h 1555663"/>
              <a:gd name="connsiteX4" fmla="*/ 2627087 w 6395663"/>
              <a:gd name="connsiteY4" fmla="*/ 1468417 h 1555663"/>
              <a:gd name="connsiteX5" fmla="*/ 0 w 6395663"/>
              <a:gd name="connsiteY5" fmla="*/ 1134667 h 1555663"/>
              <a:gd name="connsiteX6" fmla="*/ 256709 w 6395663"/>
              <a:gd name="connsiteY6" fmla="*/ 442298 h 1555663"/>
              <a:gd name="connsiteX7" fmla="*/ 2700124 w 6395663"/>
              <a:gd name="connsiteY7" fmla="*/ 961912 h 1555663"/>
              <a:gd name="connsiteX8" fmla="*/ 5958550 w 6395663"/>
              <a:gd name="connsiteY8" fmla="*/ 322704 h 1555663"/>
              <a:gd name="connsiteX9" fmla="*/ 5928534 w 6395663"/>
              <a:gd name="connsiteY9" fmla="*/ 0 h 1555663"/>
              <a:gd name="connsiteX0" fmla="*/ 6188192 w 6655321"/>
              <a:gd name="connsiteY0" fmla="*/ 0 h 1592633"/>
              <a:gd name="connsiteX1" fmla="*/ 6655321 w 6655321"/>
              <a:gd name="connsiteY1" fmla="*/ 490875 h 1592633"/>
              <a:gd name="connsiteX2" fmla="*/ 6182254 w 6655321"/>
              <a:gd name="connsiteY2" fmla="*/ 1149206 h 1592633"/>
              <a:gd name="connsiteX3" fmla="*/ 6165230 w 6655321"/>
              <a:gd name="connsiteY3" fmla="*/ 791106 h 1592633"/>
              <a:gd name="connsiteX4" fmla="*/ 2886745 w 6655321"/>
              <a:gd name="connsiteY4" fmla="*/ 1468417 h 1592633"/>
              <a:gd name="connsiteX5" fmla="*/ 0 w 6655321"/>
              <a:gd name="connsiteY5" fmla="*/ 1203393 h 1592633"/>
              <a:gd name="connsiteX6" fmla="*/ 516367 w 6655321"/>
              <a:gd name="connsiteY6" fmla="*/ 442298 h 1592633"/>
              <a:gd name="connsiteX7" fmla="*/ 2959782 w 6655321"/>
              <a:gd name="connsiteY7" fmla="*/ 961912 h 1592633"/>
              <a:gd name="connsiteX8" fmla="*/ 6218208 w 6655321"/>
              <a:gd name="connsiteY8" fmla="*/ 322704 h 1592633"/>
              <a:gd name="connsiteX9" fmla="*/ 6188192 w 6655321"/>
              <a:gd name="connsiteY9" fmla="*/ 0 h 1592633"/>
              <a:gd name="connsiteX0" fmla="*/ 6188192 w 6655321"/>
              <a:gd name="connsiteY0" fmla="*/ 0 h 1592633"/>
              <a:gd name="connsiteX1" fmla="*/ 6655321 w 6655321"/>
              <a:gd name="connsiteY1" fmla="*/ 490875 h 1592633"/>
              <a:gd name="connsiteX2" fmla="*/ 6182254 w 6655321"/>
              <a:gd name="connsiteY2" fmla="*/ 1149206 h 1592633"/>
              <a:gd name="connsiteX3" fmla="*/ 6165230 w 6655321"/>
              <a:gd name="connsiteY3" fmla="*/ 791106 h 1592633"/>
              <a:gd name="connsiteX4" fmla="*/ 2886745 w 6655321"/>
              <a:gd name="connsiteY4" fmla="*/ 1468417 h 1592633"/>
              <a:gd name="connsiteX5" fmla="*/ 0 w 6655321"/>
              <a:gd name="connsiteY5" fmla="*/ 1203393 h 1592633"/>
              <a:gd name="connsiteX6" fmla="*/ 561106 w 6655321"/>
              <a:gd name="connsiteY6" fmla="*/ 557089 h 1592633"/>
              <a:gd name="connsiteX7" fmla="*/ 2959782 w 6655321"/>
              <a:gd name="connsiteY7" fmla="*/ 961912 h 1592633"/>
              <a:gd name="connsiteX8" fmla="*/ 6218208 w 6655321"/>
              <a:gd name="connsiteY8" fmla="*/ 322704 h 1592633"/>
              <a:gd name="connsiteX9" fmla="*/ 6188192 w 6655321"/>
              <a:gd name="connsiteY9" fmla="*/ 0 h 1592633"/>
              <a:gd name="connsiteX0" fmla="*/ 6082218 w 6549347"/>
              <a:gd name="connsiteY0" fmla="*/ 0 h 1616149"/>
              <a:gd name="connsiteX1" fmla="*/ 6549347 w 6549347"/>
              <a:gd name="connsiteY1" fmla="*/ 490875 h 1616149"/>
              <a:gd name="connsiteX2" fmla="*/ 6076280 w 6549347"/>
              <a:gd name="connsiteY2" fmla="*/ 1149206 h 1616149"/>
              <a:gd name="connsiteX3" fmla="*/ 6059256 w 6549347"/>
              <a:gd name="connsiteY3" fmla="*/ 791106 h 1616149"/>
              <a:gd name="connsiteX4" fmla="*/ 2780771 w 6549347"/>
              <a:gd name="connsiteY4" fmla="*/ 1468417 h 1616149"/>
              <a:gd name="connsiteX5" fmla="*/ 0 w 6549347"/>
              <a:gd name="connsiteY5" fmla="*/ 1243368 h 1616149"/>
              <a:gd name="connsiteX6" fmla="*/ 455132 w 6549347"/>
              <a:gd name="connsiteY6" fmla="*/ 557089 h 1616149"/>
              <a:gd name="connsiteX7" fmla="*/ 2853808 w 6549347"/>
              <a:gd name="connsiteY7" fmla="*/ 961912 h 1616149"/>
              <a:gd name="connsiteX8" fmla="*/ 6112234 w 6549347"/>
              <a:gd name="connsiteY8" fmla="*/ 322704 h 1616149"/>
              <a:gd name="connsiteX9" fmla="*/ 6082218 w 6549347"/>
              <a:gd name="connsiteY9" fmla="*/ 0 h 1616149"/>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502682 w 6596897"/>
              <a:gd name="connsiteY6" fmla="*/ 557089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416957 w 6596897"/>
              <a:gd name="connsiteY6" fmla="*/ 661833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355725 w 6596897"/>
              <a:gd name="connsiteY6" fmla="*/ 736650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320358 w 6596897"/>
              <a:gd name="connsiteY6" fmla="*/ 768567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374698 w 6596897"/>
              <a:gd name="connsiteY6" fmla="*/ 792547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259123 w 6596897"/>
              <a:gd name="connsiteY6" fmla="*/ 843384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271336 w 6596897"/>
              <a:gd name="connsiteY6" fmla="*/ 862352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1603636"/>
              <a:gd name="connsiteX1" fmla="*/ 6596897 w 6596897"/>
              <a:gd name="connsiteY1" fmla="*/ 490875 h 1603636"/>
              <a:gd name="connsiteX2" fmla="*/ 6123830 w 6596897"/>
              <a:gd name="connsiteY2" fmla="*/ 1149206 h 1603636"/>
              <a:gd name="connsiteX3" fmla="*/ 6106806 w 6596897"/>
              <a:gd name="connsiteY3" fmla="*/ 791106 h 1603636"/>
              <a:gd name="connsiteX4" fmla="*/ 2828321 w 6596897"/>
              <a:gd name="connsiteY4" fmla="*/ 1468417 h 1603636"/>
              <a:gd name="connsiteX5" fmla="*/ 0 w 6596897"/>
              <a:gd name="connsiteY5" fmla="*/ 1222385 h 1603636"/>
              <a:gd name="connsiteX6" fmla="*/ 291715 w 6596897"/>
              <a:gd name="connsiteY6" fmla="*/ 871344 h 1603636"/>
              <a:gd name="connsiteX7" fmla="*/ 2901358 w 6596897"/>
              <a:gd name="connsiteY7" fmla="*/ 961912 h 1603636"/>
              <a:gd name="connsiteX8" fmla="*/ 6159784 w 6596897"/>
              <a:gd name="connsiteY8" fmla="*/ 322704 h 1603636"/>
              <a:gd name="connsiteX9" fmla="*/ 6129768 w 6596897"/>
              <a:gd name="connsiteY9" fmla="*/ 0 h 1603636"/>
              <a:gd name="connsiteX0" fmla="*/ 6129768 w 6596897"/>
              <a:gd name="connsiteY0" fmla="*/ 0 h 2005888"/>
              <a:gd name="connsiteX1" fmla="*/ 6596897 w 6596897"/>
              <a:gd name="connsiteY1" fmla="*/ 490875 h 2005888"/>
              <a:gd name="connsiteX2" fmla="*/ 6123830 w 6596897"/>
              <a:gd name="connsiteY2" fmla="*/ 1149206 h 2005888"/>
              <a:gd name="connsiteX3" fmla="*/ 6106806 w 6596897"/>
              <a:gd name="connsiteY3" fmla="*/ 791106 h 2005888"/>
              <a:gd name="connsiteX4" fmla="*/ 2278730 w 6596897"/>
              <a:gd name="connsiteY4" fmla="*/ 1993067 h 2005888"/>
              <a:gd name="connsiteX5" fmla="*/ 0 w 6596897"/>
              <a:gd name="connsiteY5" fmla="*/ 1222385 h 2005888"/>
              <a:gd name="connsiteX6" fmla="*/ 291715 w 6596897"/>
              <a:gd name="connsiteY6" fmla="*/ 871344 h 2005888"/>
              <a:gd name="connsiteX7" fmla="*/ 2901358 w 6596897"/>
              <a:gd name="connsiteY7" fmla="*/ 961912 h 2005888"/>
              <a:gd name="connsiteX8" fmla="*/ 6159784 w 6596897"/>
              <a:gd name="connsiteY8" fmla="*/ 322704 h 2005888"/>
              <a:gd name="connsiteX9" fmla="*/ 6129768 w 6596897"/>
              <a:gd name="connsiteY9" fmla="*/ 0 h 2005888"/>
              <a:gd name="connsiteX0" fmla="*/ 6129768 w 6596897"/>
              <a:gd name="connsiteY0" fmla="*/ 0 h 2005888"/>
              <a:gd name="connsiteX1" fmla="*/ 6596897 w 6596897"/>
              <a:gd name="connsiteY1" fmla="*/ 490875 h 2005888"/>
              <a:gd name="connsiteX2" fmla="*/ 6123830 w 6596897"/>
              <a:gd name="connsiteY2" fmla="*/ 1149206 h 2005888"/>
              <a:gd name="connsiteX3" fmla="*/ 6106806 w 6596897"/>
              <a:gd name="connsiteY3" fmla="*/ 791106 h 2005888"/>
              <a:gd name="connsiteX4" fmla="*/ 2278730 w 6596897"/>
              <a:gd name="connsiteY4" fmla="*/ 1993067 h 2005888"/>
              <a:gd name="connsiteX5" fmla="*/ 0 w 6596897"/>
              <a:gd name="connsiteY5" fmla="*/ 1222385 h 2005888"/>
              <a:gd name="connsiteX6" fmla="*/ 291715 w 6596897"/>
              <a:gd name="connsiteY6" fmla="*/ 871344 h 2005888"/>
              <a:gd name="connsiteX7" fmla="*/ 2663187 w 6596897"/>
              <a:gd name="connsiteY7" fmla="*/ 1298107 h 2005888"/>
              <a:gd name="connsiteX8" fmla="*/ 6159784 w 6596897"/>
              <a:gd name="connsiteY8" fmla="*/ 322704 h 2005888"/>
              <a:gd name="connsiteX9" fmla="*/ 6129768 w 6596897"/>
              <a:gd name="connsiteY9" fmla="*/ 0 h 2005888"/>
              <a:gd name="connsiteX0" fmla="*/ 6129768 w 6596897"/>
              <a:gd name="connsiteY0" fmla="*/ 0 h 2005888"/>
              <a:gd name="connsiteX1" fmla="*/ 6596897 w 6596897"/>
              <a:gd name="connsiteY1" fmla="*/ 490875 h 2005888"/>
              <a:gd name="connsiteX2" fmla="*/ 6123830 w 6596897"/>
              <a:gd name="connsiteY2" fmla="*/ 1149206 h 2005888"/>
              <a:gd name="connsiteX3" fmla="*/ 6106806 w 6596897"/>
              <a:gd name="connsiteY3" fmla="*/ 791106 h 2005888"/>
              <a:gd name="connsiteX4" fmla="*/ 2278730 w 6596897"/>
              <a:gd name="connsiteY4" fmla="*/ 1993067 h 2005888"/>
              <a:gd name="connsiteX5" fmla="*/ 0 w 6596897"/>
              <a:gd name="connsiteY5" fmla="*/ 1222385 h 2005888"/>
              <a:gd name="connsiteX6" fmla="*/ 291715 w 6596897"/>
              <a:gd name="connsiteY6" fmla="*/ 871344 h 2005888"/>
              <a:gd name="connsiteX7" fmla="*/ 2550225 w 6596897"/>
              <a:gd name="connsiteY7" fmla="*/ 1458723 h 2005888"/>
              <a:gd name="connsiteX8" fmla="*/ 6159784 w 6596897"/>
              <a:gd name="connsiteY8" fmla="*/ 322704 h 2005888"/>
              <a:gd name="connsiteX9" fmla="*/ 6129768 w 6596897"/>
              <a:gd name="connsiteY9" fmla="*/ 0 h 2005888"/>
              <a:gd name="connsiteX0" fmla="*/ 6129768 w 6596897"/>
              <a:gd name="connsiteY0" fmla="*/ 0 h 2005888"/>
              <a:gd name="connsiteX1" fmla="*/ 6596897 w 6596897"/>
              <a:gd name="connsiteY1" fmla="*/ 490875 h 2005888"/>
              <a:gd name="connsiteX2" fmla="*/ 6123830 w 6596897"/>
              <a:gd name="connsiteY2" fmla="*/ 1149206 h 2005888"/>
              <a:gd name="connsiteX3" fmla="*/ 6106806 w 6596897"/>
              <a:gd name="connsiteY3" fmla="*/ 791106 h 2005888"/>
              <a:gd name="connsiteX4" fmla="*/ 2278730 w 6596897"/>
              <a:gd name="connsiteY4" fmla="*/ 1993067 h 2005888"/>
              <a:gd name="connsiteX5" fmla="*/ 0 w 6596897"/>
              <a:gd name="connsiteY5" fmla="*/ 1222385 h 2005888"/>
              <a:gd name="connsiteX6" fmla="*/ 427766 w 6596897"/>
              <a:gd name="connsiteY6" fmla="*/ 727707 h 2005888"/>
              <a:gd name="connsiteX7" fmla="*/ 2550225 w 6596897"/>
              <a:gd name="connsiteY7" fmla="*/ 1458723 h 2005888"/>
              <a:gd name="connsiteX8" fmla="*/ 6159784 w 6596897"/>
              <a:gd name="connsiteY8" fmla="*/ 322704 h 2005888"/>
              <a:gd name="connsiteX9" fmla="*/ 6129768 w 6596897"/>
              <a:gd name="connsiteY9" fmla="*/ 0 h 2005888"/>
              <a:gd name="connsiteX0" fmla="*/ 6037249 w 6504378"/>
              <a:gd name="connsiteY0" fmla="*/ 0 h 1999266"/>
              <a:gd name="connsiteX1" fmla="*/ 6504378 w 6504378"/>
              <a:gd name="connsiteY1" fmla="*/ 490875 h 1999266"/>
              <a:gd name="connsiteX2" fmla="*/ 6031311 w 6504378"/>
              <a:gd name="connsiteY2" fmla="*/ 1149206 h 1999266"/>
              <a:gd name="connsiteX3" fmla="*/ 6014287 w 6504378"/>
              <a:gd name="connsiteY3" fmla="*/ 791106 h 1999266"/>
              <a:gd name="connsiteX4" fmla="*/ 2186211 w 6504378"/>
              <a:gd name="connsiteY4" fmla="*/ 1993067 h 1999266"/>
              <a:gd name="connsiteX5" fmla="*/ 0 w 6504378"/>
              <a:gd name="connsiteY5" fmla="*/ 1120639 h 1999266"/>
              <a:gd name="connsiteX6" fmla="*/ 335247 w 6504378"/>
              <a:gd name="connsiteY6" fmla="*/ 727707 h 1999266"/>
              <a:gd name="connsiteX7" fmla="*/ 2457706 w 6504378"/>
              <a:gd name="connsiteY7" fmla="*/ 1458723 h 1999266"/>
              <a:gd name="connsiteX8" fmla="*/ 6067265 w 6504378"/>
              <a:gd name="connsiteY8" fmla="*/ 322704 h 1999266"/>
              <a:gd name="connsiteX9" fmla="*/ 6037249 w 6504378"/>
              <a:gd name="connsiteY9" fmla="*/ 0 h 1999266"/>
              <a:gd name="connsiteX0" fmla="*/ 6037249 w 6504378"/>
              <a:gd name="connsiteY0" fmla="*/ 0 h 1999266"/>
              <a:gd name="connsiteX1" fmla="*/ 6504378 w 6504378"/>
              <a:gd name="connsiteY1" fmla="*/ 490875 h 1999266"/>
              <a:gd name="connsiteX2" fmla="*/ 6031311 w 6504378"/>
              <a:gd name="connsiteY2" fmla="*/ 1149206 h 1999266"/>
              <a:gd name="connsiteX3" fmla="*/ 6014287 w 6504378"/>
              <a:gd name="connsiteY3" fmla="*/ 791106 h 1999266"/>
              <a:gd name="connsiteX4" fmla="*/ 2186211 w 6504378"/>
              <a:gd name="connsiteY4" fmla="*/ 1993067 h 1999266"/>
              <a:gd name="connsiteX5" fmla="*/ 0 w 6504378"/>
              <a:gd name="connsiteY5" fmla="*/ 1120639 h 1999266"/>
              <a:gd name="connsiteX6" fmla="*/ 350270 w 6504378"/>
              <a:gd name="connsiteY6" fmla="*/ 652866 h 1999266"/>
              <a:gd name="connsiteX7" fmla="*/ 2457706 w 6504378"/>
              <a:gd name="connsiteY7" fmla="*/ 1458723 h 1999266"/>
              <a:gd name="connsiteX8" fmla="*/ 6067265 w 6504378"/>
              <a:gd name="connsiteY8" fmla="*/ 322704 h 1999266"/>
              <a:gd name="connsiteX9" fmla="*/ 6037249 w 6504378"/>
              <a:gd name="connsiteY9" fmla="*/ 0 h 1999266"/>
              <a:gd name="connsiteX0" fmla="*/ 6037249 w 6504378"/>
              <a:gd name="connsiteY0" fmla="*/ 0 h 1999266"/>
              <a:gd name="connsiteX1" fmla="*/ 6504378 w 6504378"/>
              <a:gd name="connsiteY1" fmla="*/ 490875 h 1999266"/>
              <a:gd name="connsiteX2" fmla="*/ 6031311 w 6504378"/>
              <a:gd name="connsiteY2" fmla="*/ 1149206 h 1999266"/>
              <a:gd name="connsiteX3" fmla="*/ 6014287 w 6504378"/>
              <a:gd name="connsiteY3" fmla="*/ 791106 h 1999266"/>
              <a:gd name="connsiteX4" fmla="*/ 2186211 w 6504378"/>
              <a:gd name="connsiteY4" fmla="*/ 1993067 h 1999266"/>
              <a:gd name="connsiteX5" fmla="*/ 0 w 6504378"/>
              <a:gd name="connsiteY5" fmla="*/ 1120639 h 1999266"/>
              <a:gd name="connsiteX6" fmla="*/ 350270 w 6504378"/>
              <a:gd name="connsiteY6" fmla="*/ 652866 h 1999266"/>
              <a:gd name="connsiteX7" fmla="*/ 2433214 w 6504378"/>
              <a:gd name="connsiteY7" fmla="*/ 1488650 h 1999266"/>
              <a:gd name="connsiteX8" fmla="*/ 6067265 w 6504378"/>
              <a:gd name="connsiteY8" fmla="*/ 322704 h 1999266"/>
              <a:gd name="connsiteX9" fmla="*/ 6037249 w 6504378"/>
              <a:gd name="connsiteY9" fmla="*/ 0 h 1999266"/>
              <a:gd name="connsiteX0" fmla="*/ 6037249 w 6504378"/>
              <a:gd name="connsiteY0" fmla="*/ 0 h 1999266"/>
              <a:gd name="connsiteX1" fmla="*/ 6504378 w 6504378"/>
              <a:gd name="connsiteY1" fmla="*/ 490875 h 1999266"/>
              <a:gd name="connsiteX2" fmla="*/ 6031311 w 6504378"/>
              <a:gd name="connsiteY2" fmla="*/ 1149206 h 1999266"/>
              <a:gd name="connsiteX3" fmla="*/ 6014287 w 6504378"/>
              <a:gd name="connsiteY3" fmla="*/ 791106 h 1999266"/>
              <a:gd name="connsiteX4" fmla="*/ 2186211 w 6504378"/>
              <a:gd name="connsiteY4" fmla="*/ 1993067 h 1999266"/>
              <a:gd name="connsiteX5" fmla="*/ 0 w 6504378"/>
              <a:gd name="connsiteY5" fmla="*/ 1120639 h 1999266"/>
              <a:gd name="connsiteX6" fmla="*/ 350270 w 6504378"/>
              <a:gd name="connsiteY6" fmla="*/ 652866 h 1999266"/>
              <a:gd name="connsiteX7" fmla="*/ 2433214 w 6504378"/>
              <a:gd name="connsiteY7" fmla="*/ 1488650 h 1999266"/>
              <a:gd name="connsiteX8" fmla="*/ 6067265 w 6504378"/>
              <a:gd name="connsiteY8" fmla="*/ 322704 h 1999266"/>
              <a:gd name="connsiteX9" fmla="*/ 6037249 w 6504378"/>
              <a:gd name="connsiteY9" fmla="*/ 0 h 1999266"/>
              <a:gd name="connsiteX0" fmla="*/ 6037249 w 6504378"/>
              <a:gd name="connsiteY0" fmla="*/ 0 h 2000583"/>
              <a:gd name="connsiteX1" fmla="*/ 6504378 w 6504378"/>
              <a:gd name="connsiteY1" fmla="*/ 490875 h 2000583"/>
              <a:gd name="connsiteX2" fmla="*/ 6031311 w 6504378"/>
              <a:gd name="connsiteY2" fmla="*/ 1149206 h 2000583"/>
              <a:gd name="connsiteX3" fmla="*/ 6014287 w 6504378"/>
              <a:gd name="connsiteY3" fmla="*/ 791106 h 2000583"/>
              <a:gd name="connsiteX4" fmla="*/ 2186211 w 6504378"/>
              <a:gd name="connsiteY4" fmla="*/ 1993067 h 2000583"/>
              <a:gd name="connsiteX5" fmla="*/ 0 w 6504378"/>
              <a:gd name="connsiteY5" fmla="*/ 1120639 h 2000583"/>
              <a:gd name="connsiteX6" fmla="*/ 350270 w 6504378"/>
              <a:gd name="connsiteY6" fmla="*/ 652866 h 2000583"/>
              <a:gd name="connsiteX7" fmla="*/ 2433214 w 6504378"/>
              <a:gd name="connsiteY7" fmla="*/ 1488650 h 2000583"/>
              <a:gd name="connsiteX8" fmla="*/ 6067265 w 6504378"/>
              <a:gd name="connsiteY8" fmla="*/ 322704 h 2000583"/>
              <a:gd name="connsiteX9" fmla="*/ 6037249 w 6504378"/>
              <a:gd name="connsiteY9" fmla="*/ 0 h 2000583"/>
              <a:gd name="connsiteX0" fmla="*/ 6037249 w 6504378"/>
              <a:gd name="connsiteY0" fmla="*/ 0 h 1995318"/>
              <a:gd name="connsiteX1" fmla="*/ 6504378 w 6504378"/>
              <a:gd name="connsiteY1" fmla="*/ 490875 h 1995318"/>
              <a:gd name="connsiteX2" fmla="*/ 6031311 w 6504378"/>
              <a:gd name="connsiteY2" fmla="*/ 1149206 h 1995318"/>
              <a:gd name="connsiteX3" fmla="*/ 6014287 w 6504378"/>
              <a:gd name="connsiteY3" fmla="*/ 791106 h 1995318"/>
              <a:gd name="connsiteX4" fmla="*/ 2186211 w 6504378"/>
              <a:gd name="connsiteY4" fmla="*/ 1993067 h 1995318"/>
              <a:gd name="connsiteX5" fmla="*/ 0 w 6504378"/>
              <a:gd name="connsiteY5" fmla="*/ 1120639 h 1995318"/>
              <a:gd name="connsiteX6" fmla="*/ 350270 w 6504378"/>
              <a:gd name="connsiteY6" fmla="*/ 652866 h 1995318"/>
              <a:gd name="connsiteX7" fmla="*/ 2433214 w 6504378"/>
              <a:gd name="connsiteY7" fmla="*/ 1488650 h 1995318"/>
              <a:gd name="connsiteX8" fmla="*/ 6067265 w 6504378"/>
              <a:gd name="connsiteY8" fmla="*/ 322704 h 1995318"/>
              <a:gd name="connsiteX9" fmla="*/ 6037249 w 6504378"/>
              <a:gd name="connsiteY9" fmla="*/ 0 h 1995318"/>
              <a:gd name="connsiteX0" fmla="*/ 6037249 w 6504378"/>
              <a:gd name="connsiteY0" fmla="*/ 0 h 1995318"/>
              <a:gd name="connsiteX1" fmla="*/ 6504378 w 6504378"/>
              <a:gd name="connsiteY1" fmla="*/ 490875 h 1995318"/>
              <a:gd name="connsiteX2" fmla="*/ 6031311 w 6504378"/>
              <a:gd name="connsiteY2" fmla="*/ 1149206 h 1995318"/>
              <a:gd name="connsiteX3" fmla="*/ 6014287 w 6504378"/>
              <a:gd name="connsiteY3" fmla="*/ 791106 h 1995318"/>
              <a:gd name="connsiteX4" fmla="*/ 2186211 w 6504378"/>
              <a:gd name="connsiteY4" fmla="*/ 1993067 h 1995318"/>
              <a:gd name="connsiteX5" fmla="*/ 0 w 6504378"/>
              <a:gd name="connsiteY5" fmla="*/ 1120639 h 1995318"/>
              <a:gd name="connsiteX6" fmla="*/ 350270 w 6504378"/>
              <a:gd name="connsiteY6" fmla="*/ 652866 h 1995318"/>
              <a:gd name="connsiteX7" fmla="*/ 2433214 w 6504378"/>
              <a:gd name="connsiteY7" fmla="*/ 1488650 h 1995318"/>
              <a:gd name="connsiteX8" fmla="*/ 6067265 w 6504378"/>
              <a:gd name="connsiteY8" fmla="*/ 322704 h 1995318"/>
              <a:gd name="connsiteX9" fmla="*/ 6037249 w 6504378"/>
              <a:gd name="connsiteY9" fmla="*/ 0 h 1995318"/>
              <a:gd name="connsiteX0" fmla="*/ 6037249 w 6504378"/>
              <a:gd name="connsiteY0" fmla="*/ 0 h 1995318"/>
              <a:gd name="connsiteX1" fmla="*/ 6504378 w 6504378"/>
              <a:gd name="connsiteY1" fmla="*/ 490875 h 1995318"/>
              <a:gd name="connsiteX2" fmla="*/ 6031311 w 6504378"/>
              <a:gd name="connsiteY2" fmla="*/ 1149206 h 1995318"/>
              <a:gd name="connsiteX3" fmla="*/ 6014287 w 6504378"/>
              <a:gd name="connsiteY3" fmla="*/ 791106 h 1995318"/>
              <a:gd name="connsiteX4" fmla="*/ 2186211 w 6504378"/>
              <a:gd name="connsiteY4" fmla="*/ 1993067 h 1995318"/>
              <a:gd name="connsiteX5" fmla="*/ 0 w 6504378"/>
              <a:gd name="connsiteY5" fmla="*/ 1120639 h 1995318"/>
              <a:gd name="connsiteX6" fmla="*/ 350270 w 6504378"/>
              <a:gd name="connsiteY6" fmla="*/ 652866 h 1995318"/>
              <a:gd name="connsiteX7" fmla="*/ 2433214 w 6504378"/>
              <a:gd name="connsiteY7" fmla="*/ 1488650 h 1995318"/>
              <a:gd name="connsiteX8" fmla="*/ 6067265 w 6504378"/>
              <a:gd name="connsiteY8" fmla="*/ 322704 h 1995318"/>
              <a:gd name="connsiteX9" fmla="*/ 6037249 w 6504378"/>
              <a:gd name="connsiteY9" fmla="*/ 0 h 1995318"/>
              <a:gd name="connsiteX0" fmla="*/ 6037249 w 6504378"/>
              <a:gd name="connsiteY0" fmla="*/ 0 h 1995318"/>
              <a:gd name="connsiteX1" fmla="*/ 6504378 w 6504378"/>
              <a:gd name="connsiteY1" fmla="*/ 490875 h 1995318"/>
              <a:gd name="connsiteX2" fmla="*/ 6031311 w 6504378"/>
              <a:gd name="connsiteY2" fmla="*/ 1149206 h 1995318"/>
              <a:gd name="connsiteX3" fmla="*/ 6014287 w 6504378"/>
              <a:gd name="connsiteY3" fmla="*/ 791106 h 1995318"/>
              <a:gd name="connsiteX4" fmla="*/ 2186211 w 6504378"/>
              <a:gd name="connsiteY4" fmla="*/ 1993067 h 1995318"/>
              <a:gd name="connsiteX5" fmla="*/ 0 w 6504378"/>
              <a:gd name="connsiteY5" fmla="*/ 1120639 h 1995318"/>
              <a:gd name="connsiteX6" fmla="*/ 350270 w 6504378"/>
              <a:gd name="connsiteY6" fmla="*/ 652866 h 1995318"/>
              <a:gd name="connsiteX7" fmla="*/ 2341199 w 6504378"/>
              <a:gd name="connsiteY7" fmla="*/ 1657580 h 1995318"/>
              <a:gd name="connsiteX8" fmla="*/ 6067265 w 6504378"/>
              <a:gd name="connsiteY8" fmla="*/ 322704 h 1995318"/>
              <a:gd name="connsiteX9" fmla="*/ 6037249 w 6504378"/>
              <a:gd name="connsiteY9" fmla="*/ 0 h 1995318"/>
              <a:gd name="connsiteX0" fmla="*/ 6037249 w 6504378"/>
              <a:gd name="connsiteY0" fmla="*/ 0 h 1995318"/>
              <a:gd name="connsiteX1" fmla="*/ 6504378 w 6504378"/>
              <a:gd name="connsiteY1" fmla="*/ 490875 h 1995318"/>
              <a:gd name="connsiteX2" fmla="*/ 6031311 w 6504378"/>
              <a:gd name="connsiteY2" fmla="*/ 1149206 h 1995318"/>
              <a:gd name="connsiteX3" fmla="*/ 6014287 w 6504378"/>
              <a:gd name="connsiteY3" fmla="*/ 791106 h 1995318"/>
              <a:gd name="connsiteX4" fmla="*/ 2186211 w 6504378"/>
              <a:gd name="connsiteY4" fmla="*/ 1993067 h 1995318"/>
              <a:gd name="connsiteX5" fmla="*/ 0 w 6504378"/>
              <a:gd name="connsiteY5" fmla="*/ 1120639 h 1995318"/>
              <a:gd name="connsiteX6" fmla="*/ 350270 w 6504378"/>
              <a:gd name="connsiteY6" fmla="*/ 652866 h 1995318"/>
              <a:gd name="connsiteX7" fmla="*/ 2229577 w 6504378"/>
              <a:gd name="connsiteY7" fmla="*/ 1760119 h 1995318"/>
              <a:gd name="connsiteX8" fmla="*/ 6067265 w 6504378"/>
              <a:gd name="connsiteY8" fmla="*/ 322704 h 1995318"/>
              <a:gd name="connsiteX9" fmla="*/ 6037249 w 6504378"/>
              <a:gd name="connsiteY9" fmla="*/ 0 h 1995318"/>
              <a:gd name="connsiteX0" fmla="*/ 6037249 w 6504378"/>
              <a:gd name="connsiteY0" fmla="*/ 0 h 1995318"/>
              <a:gd name="connsiteX1" fmla="*/ 6504378 w 6504378"/>
              <a:gd name="connsiteY1" fmla="*/ 490875 h 1995318"/>
              <a:gd name="connsiteX2" fmla="*/ 6031311 w 6504378"/>
              <a:gd name="connsiteY2" fmla="*/ 1149206 h 1995318"/>
              <a:gd name="connsiteX3" fmla="*/ 6014287 w 6504378"/>
              <a:gd name="connsiteY3" fmla="*/ 791106 h 1995318"/>
              <a:gd name="connsiteX4" fmla="*/ 2186211 w 6504378"/>
              <a:gd name="connsiteY4" fmla="*/ 1993067 h 1995318"/>
              <a:gd name="connsiteX5" fmla="*/ 0 w 6504378"/>
              <a:gd name="connsiteY5" fmla="*/ 1120639 h 1995318"/>
              <a:gd name="connsiteX6" fmla="*/ 350270 w 6504378"/>
              <a:gd name="connsiteY6" fmla="*/ 652866 h 1995318"/>
              <a:gd name="connsiteX7" fmla="*/ 2105000 w 6504378"/>
              <a:gd name="connsiteY7" fmla="*/ 1710921 h 1995318"/>
              <a:gd name="connsiteX8" fmla="*/ 6067265 w 6504378"/>
              <a:gd name="connsiteY8" fmla="*/ 322704 h 1995318"/>
              <a:gd name="connsiteX9" fmla="*/ 6037249 w 6504378"/>
              <a:gd name="connsiteY9" fmla="*/ 0 h 1995318"/>
              <a:gd name="connsiteX0" fmla="*/ 6037249 w 6504378"/>
              <a:gd name="connsiteY0" fmla="*/ 0 h 2117432"/>
              <a:gd name="connsiteX1" fmla="*/ 6504378 w 6504378"/>
              <a:gd name="connsiteY1" fmla="*/ 490875 h 2117432"/>
              <a:gd name="connsiteX2" fmla="*/ 6031311 w 6504378"/>
              <a:gd name="connsiteY2" fmla="*/ 1149206 h 2117432"/>
              <a:gd name="connsiteX3" fmla="*/ 6014287 w 6504378"/>
              <a:gd name="connsiteY3" fmla="*/ 791106 h 2117432"/>
              <a:gd name="connsiteX4" fmla="*/ 1931570 w 6504378"/>
              <a:gd name="connsiteY4" fmla="*/ 2115367 h 2117432"/>
              <a:gd name="connsiteX5" fmla="*/ 0 w 6504378"/>
              <a:gd name="connsiteY5" fmla="*/ 1120639 h 2117432"/>
              <a:gd name="connsiteX6" fmla="*/ 350270 w 6504378"/>
              <a:gd name="connsiteY6" fmla="*/ 652866 h 2117432"/>
              <a:gd name="connsiteX7" fmla="*/ 2105000 w 6504378"/>
              <a:gd name="connsiteY7" fmla="*/ 1710921 h 2117432"/>
              <a:gd name="connsiteX8" fmla="*/ 6067265 w 6504378"/>
              <a:gd name="connsiteY8" fmla="*/ 322704 h 2117432"/>
              <a:gd name="connsiteX9" fmla="*/ 6037249 w 6504378"/>
              <a:gd name="connsiteY9" fmla="*/ 0 h 2117432"/>
              <a:gd name="connsiteX0" fmla="*/ 6037249 w 6504378"/>
              <a:gd name="connsiteY0" fmla="*/ 0 h 2117432"/>
              <a:gd name="connsiteX1" fmla="*/ 6504378 w 6504378"/>
              <a:gd name="connsiteY1" fmla="*/ 490875 h 2117432"/>
              <a:gd name="connsiteX2" fmla="*/ 6031311 w 6504378"/>
              <a:gd name="connsiteY2" fmla="*/ 1149206 h 2117432"/>
              <a:gd name="connsiteX3" fmla="*/ 6014287 w 6504378"/>
              <a:gd name="connsiteY3" fmla="*/ 791106 h 2117432"/>
              <a:gd name="connsiteX4" fmla="*/ 1931570 w 6504378"/>
              <a:gd name="connsiteY4" fmla="*/ 2115367 h 2117432"/>
              <a:gd name="connsiteX5" fmla="*/ 0 w 6504378"/>
              <a:gd name="connsiteY5" fmla="*/ 1120639 h 2117432"/>
              <a:gd name="connsiteX6" fmla="*/ 424946 w 6504378"/>
              <a:gd name="connsiteY6" fmla="*/ 746870 h 2117432"/>
              <a:gd name="connsiteX7" fmla="*/ 2105000 w 6504378"/>
              <a:gd name="connsiteY7" fmla="*/ 1710921 h 2117432"/>
              <a:gd name="connsiteX8" fmla="*/ 6067265 w 6504378"/>
              <a:gd name="connsiteY8" fmla="*/ 322704 h 2117432"/>
              <a:gd name="connsiteX9" fmla="*/ 6037249 w 6504378"/>
              <a:gd name="connsiteY9" fmla="*/ 0 h 2117432"/>
              <a:gd name="connsiteX0" fmla="*/ 5936282 w 6403411"/>
              <a:gd name="connsiteY0" fmla="*/ 0 h 2119984"/>
              <a:gd name="connsiteX1" fmla="*/ 6403411 w 6403411"/>
              <a:gd name="connsiteY1" fmla="*/ 490875 h 2119984"/>
              <a:gd name="connsiteX2" fmla="*/ 5930344 w 6403411"/>
              <a:gd name="connsiteY2" fmla="*/ 1149206 h 2119984"/>
              <a:gd name="connsiteX3" fmla="*/ 5913320 w 6403411"/>
              <a:gd name="connsiteY3" fmla="*/ 791106 h 2119984"/>
              <a:gd name="connsiteX4" fmla="*/ 1830603 w 6403411"/>
              <a:gd name="connsiteY4" fmla="*/ 2115367 h 2119984"/>
              <a:gd name="connsiteX5" fmla="*/ 0 w 6403411"/>
              <a:gd name="connsiteY5" fmla="*/ 1166378 h 2119984"/>
              <a:gd name="connsiteX6" fmla="*/ 323979 w 6403411"/>
              <a:gd name="connsiteY6" fmla="*/ 746870 h 2119984"/>
              <a:gd name="connsiteX7" fmla="*/ 2004033 w 6403411"/>
              <a:gd name="connsiteY7" fmla="*/ 1710921 h 2119984"/>
              <a:gd name="connsiteX8" fmla="*/ 5966298 w 6403411"/>
              <a:gd name="connsiteY8" fmla="*/ 322704 h 2119984"/>
              <a:gd name="connsiteX9" fmla="*/ 5936282 w 6403411"/>
              <a:gd name="connsiteY9" fmla="*/ 0 h 2119984"/>
              <a:gd name="connsiteX0" fmla="*/ 5979562 w 6446691"/>
              <a:gd name="connsiteY0" fmla="*/ 0 h 2119659"/>
              <a:gd name="connsiteX1" fmla="*/ 6446691 w 6446691"/>
              <a:gd name="connsiteY1" fmla="*/ 490875 h 2119659"/>
              <a:gd name="connsiteX2" fmla="*/ 5973624 w 6446691"/>
              <a:gd name="connsiteY2" fmla="*/ 1149206 h 2119659"/>
              <a:gd name="connsiteX3" fmla="*/ 5956600 w 6446691"/>
              <a:gd name="connsiteY3" fmla="*/ 791106 h 2119659"/>
              <a:gd name="connsiteX4" fmla="*/ 1873883 w 6446691"/>
              <a:gd name="connsiteY4" fmla="*/ 2115367 h 2119659"/>
              <a:gd name="connsiteX5" fmla="*/ 0 w 6446691"/>
              <a:gd name="connsiteY5" fmla="*/ 1155151 h 2119659"/>
              <a:gd name="connsiteX6" fmla="*/ 367259 w 6446691"/>
              <a:gd name="connsiteY6" fmla="*/ 746870 h 2119659"/>
              <a:gd name="connsiteX7" fmla="*/ 2047313 w 6446691"/>
              <a:gd name="connsiteY7" fmla="*/ 1710921 h 2119659"/>
              <a:gd name="connsiteX8" fmla="*/ 6009578 w 6446691"/>
              <a:gd name="connsiteY8" fmla="*/ 322704 h 2119659"/>
              <a:gd name="connsiteX9" fmla="*/ 5979562 w 6446691"/>
              <a:gd name="connsiteY9" fmla="*/ 0 h 2119659"/>
              <a:gd name="connsiteX0" fmla="*/ 5979562 w 6446691"/>
              <a:gd name="connsiteY0" fmla="*/ 0 h 2119659"/>
              <a:gd name="connsiteX1" fmla="*/ 6446691 w 6446691"/>
              <a:gd name="connsiteY1" fmla="*/ 490875 h 2119659"/>
              <a:gd name="connsiteX2" fmla="*/ 5973624 w 6446691"/>
              <a:gd name="connsiteY2" fmla="*/ 1149206 h 2119659"/>
              <a:gd name="connsiteX3" fmla="*/ 5956600 w 6446691"/>
              <a:gd name="connsiteY3" fmla="*/ 791106 h 2119659"/>
              <a:gd name="connsiteX4" fmla="*/ 1873883 w 6446691"/>
              <a:gd name="connsiteY4" fmla="*/ 2115367 h 2119659"/>
              <a:gd name="connsiteX5" fmla="*/ 0 w 6446691"/>
              <a:gd name="connsiteY5" fmla="*/ 1155151 h 2119659"/>
              <a:gd name="connsiteX6" fmla="*/ 339677 w 6446691"/>
              <a:gd name="connsiteY6" fmla="*/ 777031 h 2119659"/>
              <a:gd name="connsiteX7" fmla="*/ 2047313 w 6446691"/>
              <a:gd name="connsiteY7" fmla="*/ 1710921 h 2119659"/>
              <a:gd name="connsiteX8" fmla="*/ 6009578 w 6446691"/>
              <a:gd name="connsiteY8" fmla="*/ 322704 h 2119659"/>
              <a:gd name="connsiteX9" fmla="*/ 5979562 w 6446691"/>
              <a:gd name="connsiteY9" fmla="*/ 0 h 2119659"/>
              <a:gd name="connsiteX0" fmla="*/ 6016349 w 6483478"/>
              <a:gd name="connsiteY0" fmla="*/ 0 h 2121234"/>
              <a:gd name="connsiteX1" fmla="*/ 6483478 w 6483478"/>
              <a:gd name="connsiteY1" fmla="*/ 490875 h 2121234"/>
              <a:gd name="connsiteX2" fmla="*/ 6010411 w 6483478"/>
              <a:gd name="connsiteY2" fmla="*/ 1149206 h 2121234"/>
              <a:gd name="connsiteX3" fmla="*/ 5993387 w 6483478"/>
              <a:gd name="connsiteY3" fmla="*/ 791106 h 2121234"/>
              <a:gd name="connsiteX4" fmla="*/ 1910670 w 6483478"/>
              <a:gd name="connsiteY4" fmla="*/ 2115367 h 2121234"/>
              <a:gd name="connsiteX5" fmla="*/ 0 w 6483478"/>
              <a:gd name="connsiteY5" fmla="*/ 1205137 h 2121234"/>
              <a:gd name="connsiteX6" fmla="*/ 376464 w 6483478"/>
              <a:gd name="connsiteY6" fmla="*/ 777031 h 2121234"/>
              <a:gd name="connsiteX7" fmla="*/ 2084100 w 6483478"/>
              <a:gd name="connsiteY7" fmla="*/ 1710921 h 2121234"/>
              <a:gd name="connsiteX8" fmla="*/ 6046365 w 6483478"/>
              <a:gd name="connsiteY8" fmla="*/ 322704 h 2121234"/>
              <a:gd name="connsiteX9" fmla="*/ 6016349 w 6483478"/>
              <a:gd name="connsiteY9" fmla="*/ 0 h 2121234"/>
              <a:gd name="connsiteX0" fmla="*/ 6032110 w 6499239"/>
              <a:gd name="connsiteY0" fmla="*/ 0 h 2121859"/>
              <a:gd name="connsiteX1" fmla="*/ 6499239 w 6499239"/>
              <a:gd name="connsiteY1" fmla="*/ 490875 h 2121859"/>
              <a:gd name="connsiteX2" fmla="*/ 6026172 w 6499239"/>
              <a:gd name="connsiteY2" fmla="*/ 1149206 h 2121859"/>
              <a:gd name="connsiteX3" fmla="*/ 6009148 w 6499239"/>
              <a:gd name="connsiteY3" fmla="*/ 791106 h 2121859"/>
              <a:gd name="connsiteX4" fmla="*/ 1926431 w 6499239"/>
              <a:gd name="connsiteY4" fmla="*/ 2115367 h 2121859"/>
              <a:gd name="connsiteX5" fmla="*/ 0 w 6499239"/>
              <a:gd name="connsiteY5" fmla="*/ 1222372 h 2121859"/>
              <a:gd name="connsiteX6" fmla="*/ 392225 w 6499239"/>
              <a:gd name="connsiteY6" fmla="*/ 777031 h 2121859"/>
              <a:gd name="connsiteX7" fmla="*/ 2099861 w 6499239"/>
              <a:gd name="connsiteY7" fmla="*/ 1710921 h 2121859"/>
              <a:gd name="connsiteX8" fmla="*/ 6062126 w 6499239"/>
              <a:gd name="connsiteY8" fmla="*/ 322704 h 2121859"/>
              <a:gd name="connsiteX9" fmla="*/ 6032110 w 6499239"/>
              <a:gd name="connsiteY9" fmla="*/ 0 h 2121859"/>
              <a:gd name="connsiteX0" fmla="*/ 6059692 w 6526821"/>
              <a:gd name="connsiteY0" fmla="*/ 0 h 2123066"/>
              <a:gd name="connsiteX1" fmla="*/ 6526821 w 6526821"/>
              <a:gd name="connsiteY1" fmla="*/ 490875 h 2123066"/>
              <a:gd name="connsiteX2" fmla="*/ 6053754 w 6526821"/>
              <a:gd name="connsiteY2" fmla="*/ 1149206 h 2123066"/>
              <a:gd name="connsiteX3" fmla="*/ 6036730 w 6526821"/>
              <a:gd name="connsiteY3" fmla="*/ 791106 h 2123066"/>
              <a:gd name="connsiteX4" fmla="*/ 1954013 w 6526821"/>
              <a:gd name="connsiteY4" fmla="*/ 2115367 h 2123066"/>
              <a:gd name="connsiteX5" fmla="*/ 0 w 6526821"/>
              <a:gd name="connsiteY5" fmla="*/ 1252534 h 2123066"/>
              <a:gd name="connsiteX6" fmla="*/ 419807 w 6526821"/>
              <a:gd name="connsiteY6" fmla="*/ 777031 h 2123066"/>
              <a:gd name="connsiteX7" fmla="*/ 2127443 w 6526821"/>
              <a:gd name="connsiteY7" fmla="*/ 1710921 h 2123066"/>
              <a:gd name="connsiteX8" fmla="*/ 6089708 w 6526821"/>
              <a:gd name="connsiteY8" fmla="*/ 322704 h 2123066"/>
              <a:gd name="connsiteX9" fmla="*/ 6059692 w 6526821"/>
              <a:gd name="connsiteY9" fmla="*/ 0 h 2123066"/>
              <a:gd name="connsiteX0" fmla="*/ 6059692 w 6526821"/>
              <a:gd name="connsiteY0" fmla="*/ 0 h 2123066"/>
              <a:gd name="connsiteX1" fmla="*/ 6526821 w 6526821"/>
              <a:gd name="connsiteY1" fmla="*/ 490875 h 2123066"/>
              <a:gd name="connsiteX2" fmla="*/ 6053754 w 6526821"/>
              <a:gd name="connsiteY2" fmla="*/ 1149206 h 2123066"/>
              <a:gd name="connsiteX3" fmla="*/ 6036730 w 6526821"/>
              <a:gd name="connsiteY3" fmla="*/ 791106 h 2123066"/>
              <a:gd name="connsiteX4" fmla="*/ 1954013 w 6526821"/>
              <a:gd name="connsiteY4" fmla="*/ 2115367 h 2123066"/>
              <a:gd name="connsiteX5" fmla="*/ 0 w 6526821"/>
              <a:gd name="connsiteY5" fmla="*/ 1252534 h 2123066"/>
              <a:gd name="connsiteX6" fmla="*/ 365966 w 6526821"/>
              <a:gd name="connsiteY6" fmla="*/ 826146 h 2123066"/>
              <a:gd name="connsiteX7" fmla="*/ 2127443 w 6526821"/>
              <a:gd name="connsiteY7" fmla="*/ 1710921 h 2123066"/>
              <a:gd name="connsiteX8" fmla="*/ 6089708 w 6526821"/>
              <a:gd name="connsiteY8" fmla="*/ 322704 h 2123066"/>
              <a:gd name="connsiteX9" fmla="*/ 6059692 w 6526821"/>
              <a:gd name="connsiteY9" fmla="*/ 0 h 2123066"/>
              <a:gd name="connsiteX0" fmla="*/ 6059692 w 6526821"/>
              <a:gd name="connsiteY0" fmla="*/ 0 h 2123066"/>
              <a:gd name="connsiteX1" fmla="*/ 6526821 w 6526821"/>
              <a:gd name="connsiteY1" fmla="*/ 490875 h 2123066"/>
              <a:gd name="connsiteX2" fmla="*/ 6053754 w 6526821"/>
              <a:gd name="connsiteY2" fmla="*/ 1149206 h 2123066"/>
              <a:gd name="connsiteX3" fmla="*/ 6036730 w 6526821"/>
              <a:gd name="connsiteY3" fmla="*/ 791106 h 2123066"/>
              <a:gd name="connsiteX4" fmla="*/ 1954013 w 6526821"/>
              <a:gd name="connsiteY4" fmla="*/ 2115367 h 2123066"/>
              <a:gd name="connsiteX5" fmla="*/ 0 w 6526821"/>
              <a:gd name="connsiteY5" fmla="*/ 1252534 h 2123066"/>
              <a:gd name="connsiteX6" fmla="*/ 338384 w 6526821"/>
              <a:gd name="connsiteY6" fmla="*/ 856306 h 2123066"/>
              <a:gd name="connsiteX7" fmla="*/ 2127443 w 6526821"/>
              <a:gd name="connsiteY7" fmla="*/ 1710921 h 2123066"/>
              <a:gd name="connsiteX8" fmla="*/ 6089708 w 6526821"/>
              <a:gd name="connsiteY8" fmla="*/ 322704 h 2123066"/>
              <a:gd name="connsiteX9" fmla="*/ 6059692 w 6526821"/>
              <a:gd name="connsiteY9" fmla="*/ 0 h 2123066"/>
              <a:gd name="connsiteX0" fmla="*/ 6059692 w 6526821"/>
              <a:gd name="connsiteY0" fmla="*/ 0 h 2123066"/>
              <a:gd name="connsiteX1" fmla="*/ 6526821 w 6526821"/>
              <a:gd name="connsiteY1" fmla="*/ 490875 h 2123066"/>
              <a:gd name="connsiteX2" fmla="*/ 6053754 w 6526821"/>
              <a:gd name="connsiteY2" fmla="*/ 1149206 h 2123066"/>
              <a:gd name="connsiteX3" fmla="*/ 6036730 w 6526821"/>
              <a:gd name="connsiteY3" fmla="*/ 791106 h 2123066"/>
              <a:gd name="connsiteX4" fmla="*/ 1954013 w 6526821"/>
              <a:gd name="connsiteY4" fmla="*/ 2115367 h 2123066"/>
              <a:gd name="connsiteX5" fmla="*/ 0 w 6526821"/>
              <a:gd name="connsiteY5" fmla="*/ 1252534 h 2123066"/>
              <a:gd name="connsiteX6" fmla="*/ 310802 w 6526821"/>
              <a:gd name="connsiteY6" fmla="*/ 886466 h 2123066"/>
              <a:gd name="connsiteX7" fmla="*/ 2127443 w 6526821"/>
              <a:gd name="connsiteY7" fmla="*/ 1710921 h 2123066"/>
              <a:gd name="connsiteX8" fmla="*/ 6089708 w 6526821"/>
              <a:gd name="connsiteY8" fmla="*/ 322704 h 2123066"/>
              <a:gd name="connsiteX9" fmla="*/ 6059692 w 6526821"/>
              <a:gd name="connsiteY9" fmla="*/ 0 h 2123066"/>
              <a:gd name="connsiteX0" fmla="*/ 6059692 w 6526821"/>
              <a:gd name="connsiteY0" fmla="*/ 0 h 2123066"/>
              <a:gd name="connsiteX1" fmla="*/ 6526821 w 6526821"/>
              <a:gd name="connsiteY1" fmla="*/ 490875 h 2123066"/>
              <a:gd name="connsiteX2" fmla="*/ 6053754 w 6526821"/>
              <a:gd name="connsiteY2" fmla="*/ 1149206 h 2123066"/>
              <a:gd name="connsiteX3" fmla="*/ 6036730 w 6526821"/>
              <a:gd name="connsiteY3" fmla="*/ 791106 h 2123066"/>
              <a:gd name="connsiteX4" fmla="*/ 1954013 w 6526821"/>
              <a:gd name="connsiteY4" fmla="*/ 2115367 h 2123066"/>
              <a:gd name="connsiteX5" fmla="*/ 0 w 6526821"/>
              <a:gd name="connsiteY5" fmla="*/ 1252534 h 2123066"/>
              <a:gd name="connsiteX6" fmla="*/ 291101 w 6526821"/>
              <a:gd name="connsiteY6" fmla="*/ 908009 h 2123066"/>
              <a:gd name="connsiteX7" fmla="*/ 2127443 w 6526821"/>
              <a:gd name="connsiteY7" fmla="*/ 1710921 h 2123066"/>
              <a:gd name="connsiteX8" fmla="*/ 6089708 w 6526821"/>
              <a:gd name="connsiteY8" fmla="*/ 322704 h 2123066"/>
              <a:gd name="connsiteX9" fmla="*/ 6059692 w 6526821"/>
              <a:gd name="connsiteY9" fmla="*/ 0 h 212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821" h="2123066">
                <a:moveTo>
                  <a:pt x="6059692" y="0"/>
                </a:moveTo>
                <a:lnTo>
                  <a:pt x="6526821" y="490875"/>
                </a:lnTo>
                <a:lnTo>
                  <a:pt x="6053754" y="1149206"/>
                </a:lnTo>
                <a:lnTo>
                  <a:pt x="6036730" y="791106"/>
                </a:lnTo>
                <a:cubicBezTo>
                  <a:pt x="5486737" y="742172"/>
                  <a:pt x="2960135" y="2038462"/>
                  <a:pt x="1954013" y="2115367"/>
                </a:cubicBezTo>
                <a:cubicBezTo>
                  <a:pt x="947891" y="2192272"/>
                  <a:pt x="622827" y="1677831"/>
                  <a:pt x="0" y="1252534"/>
                </a:cubicBezTo>
                <a:lnTo>
                  <a:pt x="291101" y="908009"/>
                </a:lnTo>
                <a:cubicBezTo>
                  <a:pt x="679389" y="1316846"/>
                  <a:pt x="1161008" y="1808472"/>
                  <a:pt x="2127443" y="1710921"/>
                </a:cubicBezTo>
                <a:cubicBezTo>
                  <a:pt x="3093878" y="1613370"/>
                  <a:pt x="5560503" y="371638"/>
                  <a:pt x="6089708" y="322704"/>
                </a:cubicBezTo>
                <a:lnTo>
                  <a:pt x="6059692" y="0"/>
                </a:lnTo>
                <a:close/>
              </a:path>
            </a:pathLst>
          </a:custGeom>
          <a:solidFill>
            <a:schemeClr val="accent1">
              <a:lumMod val="75000"/>
            </a:schemeClr>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8252168" lon="18555776" rev="2208997"/>
            </a:camera>
            <a:lightRig rig="threePt" dir="t"/>
          </a:scene3d>
          <a:sp3d/>
        </p:spPr>
        <p:txBody>
          <a:bodyPr wrap="none" lIns="0" tIns="0" rIns="0" bIns="0" rtlCol="0" anchor="ctr">
            <a:flatTx/>
          </a:bodyPr>
          <a:lstStyle/>
          <a:p>
            <a:pPr algn="ctr"/>
            <a:endParaRPr lang="en-US" sz="1400" b="1" dirty="0">
              <a:solidFill>
                <a:srgbClr val="FFFFFF"/>
              </a:solidFill>
              <a:effectLst>
                <a:outerShdw blurRad="63500" algn="ctr" rotWithShape="0">
                  <a:prstClr val="black">
                    <a:alpha val="40000"/>
                  </a:prstClr>
                </a:outerShdw>
              </a:effectLst>
              <a:latin typeface="+mj-lt"/>
            </a:endParaRPr>
          </a:p>
        </p:txBody>
      </p:sp>
      <p:sp>
        <p:nvSpPr>
          <p:cNvPr id="249" name="TextBox 248"/>
          <p:cNvSpPr txBox="1">
            <a:spLocks noChangeArrowheads="1"/>
          </p:cNvSpPr>
          <p:nvPr/>
        </p:nvSpPr>
        <p:spPr bwMode="auto">
          <a:xfrm>
            <a:off x="397372" y="4834432"/>
            <a:ext cx="88109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a:spAutoFit/>
          </a:bodyPr>
          <a:lstStyle>
            <a:defPPr>
              <a:defRPr lang="en-US"/>
            </a:defPPr>
            <a:lvl1pPr algn="r" defTabSz="685036" eaLnBrk="1" hangingPunct="1">
              <a:defRPr sz="1200">
                <a:solidFill>
                  <a:schemeClr val="accent5">
                    <a:lumMod val="50000"/>
                  </a:schemeClr>
                </a:solidFill>
                <a:latin typeface="Arial"/>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r>
              <a:rPr lang="en-US" b="1" dirty="0">
                <a:solidFill>
                  <a:schemeClr val="accent1"/>
                </a:solidFill>
              </a:rPr>
              <a:t>Ability of IT to Deliver</a:t>
            </a:r>
          </a:p>
        </p:txBody>
      </p:sp>
      <p:sp>
        <p:nvSpPr>
          <p:cNvPr id="250" name="TextBox 249"/>
          <p:cNvSpPr txBox="1">
            <a:spLocks noChangeArrowheads="1"/>
          </p:cNvSpPr>
          <p:nvPr/>
        </p:nvSpPr>
        <p:spPr bwMode="auto">
          <a:xfrm>
            <a:off x="505371" y="5438323"/>
            <a:ext cx="74769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a:spAutoFit/>
          </a:bodyPr>
          <a:lstStyle>
            <a:lvl1pPr eaLnBrk="0" hangingPunct="0">
              <a:defRPr sz="2800">
                <a:solidFill>
                  <a:schemeClr val="tx2"/>
                </a:solidFill>
                <a:latin typeface="Arial Narrow" charset="0"/>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pPr algn="r" defTabSz="685036" eaLnBrk="1" hangingPunct="1"/>
            <a:r>
              <a:rPr lang="en-US" sz="1200" b="1" dirty="0">
                <a:solidFill>
                  <a:schemeClr val="accent2">
                    <a:lumMod val="75000"/>
                  </a:schemeClr>
                </a:solidFill>
                <a:latin typeface="Arial"/>
              </a:rPr>
              <a:t>Steady IT </a:t>
            </a:r>
            <a:r>
              <a:rPr lang="en-US" sz="1200" b="1" dirty="0" smtClean="0">
                <a:solidFill>
                  <a:schemeClr val="accent2">
                    <a:lumMod val="75000"/>
                  </a:schemeClr>
                </a:solidFill>
                <a:latin typeface="Arial"/>
              </a:rPr>
              <a:t>Budgets</a:t>
            </a:r>
            <a:r>
              <a:rPr lang="en-US" sz="1200" b="1" dirty="0" smtClean="0">
                <a:solidFill>
                  <a:schemeClr val="accent5">
                    <a:lumMod val="75000"/>
                  </a:schemeClr>
                </a:solidFill>
                <a:latin typeface="Arial"/>
              </a:rPr>
              <a:t>*</a:t>
            </a:r>
            <a:endParaRPr lang="en-US" sz="1200" b="1" dirty="0">
              <a:solidFill>
                <a:schemeClr val="accent5">
                  <a:lumMod val="75000"/>
                </a:schemeClr>
              </a:solidFill>
              <a:latin typeface="Arial"/>
            </a:endParaRPr>
          </a:p>
        </p:txBody>
      </p:sp>
      <p:sp>
        <p:nvSpPr>
          <p:cNvPr id="251" name="TextBox 250"/>
          <p:cNvSpPr txBox="1">
            <a:spLocks noChangeArrowheads="1"/>
          </p:cNvSpPr>
          <p:nvPr/>
        </p:nvSpPr>
        <p:spPr bwMode="auto">
          <a:xfrm>
            <a:off x="228038" y="4122751"/>
            <a:ext cx="103349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a:spAutoFit/>
          </a:bodyPr>
          <a:lstStyle>
            <a:defPPr>
              <a:defRPr lang="en-US"/>
            </a:defPPr>
            <a:lvl1pPr algn="r" defTabSz="685036" eaLnBrk="1" hangingPunct="1">
              <a:defRPr sz="1200">
                <a:solidFill>
                  <a:schemeClr val="accent5">
                    <a:lumMod val="50000"/>
                  </a:schemeClr>
                </a:solidFill>
                <a:latin typeface="Arial"/>
                <a:ea typeface="ＭＳ Ｐゴシック" charset="0"/>
                <a:cs typeface="ＭＳ Ｐゴシック" charset="0"/>
              </a:defRPr>
            </a:lvl1pPr>
            <a:lvl2pPr marL="742950" indent="-285750" eaLnBrk="0" hangingPunct="0">
              <a:defRPr sz="2800">
                <a:solidFill>
                  <a:schemeClr val="tx2"/>
                </a:solidFill>
                <a:latin typeface="Arial Narrow" charset="0"/>
                <a:ea typeface="ＭＳ Ｐゴシック" charset="0"/>
              </a:defRPr>
            </a:lvl2pPr>
            <a:lvl3pPr marL="1143000" indent="-228600" eaLnBrk="0" hangingPunct="0">
              <a:defRPr sz="2800">
                <a:solidFill>
                  <a:schemeClr val="tx2"/>
                </a:solidFill>
                <a:latin typeface="Arial Narrow" charset="0"/>
                <a:ea typeface="ＭＳ Ｐゴシック" charset="0"/>
              </a:defRPr>
            </a:lvl3pPr>
            <a:lvl4pPr marL="1600200" indent="-228600" eaLnBrk="0" hangingPunct="0">
              <a:defRPr sz="2800">
                <a:solidFill>
                  <a:schemeClr val="tx2"/>
                </a:solidFill>
                <a:latin typeface="Arial Narrow" charset="0"/>
                <a:ea typeface="ＭＳ Ｐゴシック" charset="0"/>
              </a:defRPr>
            </a:lvl4pPr>
            <a:lvl5pPr marL="2057400" indent="-228600" eaLnBrk="0" hangingPunct="0">
              <a:defRPr sz="2800">
                <a:solidFill>
                  <a:schemeClr val="tx2"/>
                </a:solidFill>
                <a:latin typeface="Arial Narrow" charset="0"/>
                <a:ea typeface="ＭＳ Ｐゴシック" charset="0"/>
              </a:defRPr>
            </a:lvl5pPr>
            <a:lvl6pPr marL="25146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6pPr>
            <a:lvl7pPr marL="29718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7pPr>
            <a:lvl8pPr marL="34290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8pPr>
            <a:lvl9pPr marL="3886200" indent="-228600" eaLnBrk="0" fontAlgn="base" hangingPunct="0">
              <a:lnSpc>
                <a:spcPct val="90000"/>
              </a:lnSpc>
              <a:spcBef>
                <a:spcPct val="0"/>
              </a:spcBef>
              <a:spcAft>
                <a:spcPct val="0"/>
              </a:spcAft>
              <a:defRPr sz="2800">
                <a:solidFill>
                  <a:schemeClr val="tx2"/>
                </a:solidFill>
                <a:latin typeface="Arial Narrow" charset="0"/>
                <a:ea typeface="ＭＳ Ｐゴシック" charset="0"/>
              </a:defRPr>
            </a:lvl9pPr>
          </a:lstStyle>
          <a:p>
            <a:r>
              <a:rPr lang="en-US" b="1" dirty="0">
                <a:solidFill>
                  <a:schemeClr val="accent6"/>
                </a:solidFill>
              </a:rPr>
              <a:t>Business Expectations</a:t>
            </a:r>
          </a:p>
        </p:txBody>
      </p:sp>
      <p:grpSp>
        <p:nvGrpSpPr>
          <p:cNvPr id="257" name="Group 256"/>
          <p:cNvGrpSpPr/>
          <p:nvPr/>
        </p:nvGrpSpPr>
        <p:grpSpPr>
          <a:xfrm>
            <a:off x="1559240" y="4520417"/>
            <a:ext cx="468545" cy="468423"/>
            <a:chOff x="1356037" y="4015192"/>
            <a:chExt cx="468545" cy="468423"/>
          </a:xfrm>
          <a:effectLst>
            <a:outerShdw blurRad="50800" dist="38100" dir="5400000" algn="t" rotWithShape="0">
              <a:prstClr val="black">
                <a:alpha val="40000"/>
              </a:prstClr>
            </a:outerShdw>
          </a:effectLst>
        </p:grpSpPr>
        <p:grpSp>
          <p:nvGrpSpPr>
            <p:cNvPr id="258" name="Group 257"/>
            <p:cNvGrpSpPr/>
            <p:nvPr/>
          </p:nvGrpSpPr>
          <p:grpSpPr>
            <a:xfrm>
              <a:off x="1356037" y="4015192"/>
              <a:ext cx="468545" cy="468423"/>
              <a:chOff x="646003" y="3638126"/>
              <a:chExt cx="468545" cy="468423"/>
            </a:xfrm>
          </p:grpSpPr>
          <p:sp>
            <p:nvSpPr>
              <p:cNvPr id="260" name="Oval 259"/>
              <p:cNvSpPr/>
              <p:nvPr/>
            </p:nvSpPr>
            <p:spPr bwMode="gray">
              <a:xfrm>
                <a:off x="646003" y="3638126"/>
                <a:ext cx="468545" cy="468423"/>
              </a:xfrm>
              <a:prstGeom prst="ellipse">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190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defTabSz="342580" fontAlgn="auto">
                  <a:spcBef>
                    <a:spcPts val="0"/>
                  </a:spcBef>
                  <a:spcAft>
                    <a:spcPts val="0"/>
                  </a:spcAft>
                  <a:defRPr/>
                </a:pPr>
                <a:endParaRPr lang="en-US" sz="1100" kern="0" cap="all" dirty="0">
                  <a:solidFill>
                    <a:srgbClr val="595959"/>
                  </a:solidFill>
                  <a:latin typeface="Calibri"/>
                  <a:ea typeface="+mn-ea"/>
                </a:endParaRPr>
              </a:p>
            </p:txBody>
          </p:sp>
          <p:sp>
            <p:nvSpPr>
              <p:cNvPr id="261" name="Oval 260"/>
              <p:cNvSpPr/>
              <p:nvPr/>
            </p:nvSpPr>
            <p:spPr bwMode="gray">
              <a:xfrm>
                <a:off x="665123" y="3657241"/>
                <a:ext cx="430304" cy="430192"/>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342580" fontAlgn="auto">
                  <a:spcBef>
                    <a:spcPts val="0"/>
                  </a:spcBef>
                  <a:spcAft>
                    <a:spcPts val="0"/>
                  </a:spcAft>
                  <a:defRPr/>
                </a:pPr>
                <a:endParaRPr lang="en-US" sz="1100" kern="0" cap="all" dirty="0">
                  <a:solidFill>
                    <a:srgbClr val="595959"/>
                  </a:solidFill>
                  <a:latin typeface="Calibri"/>
                  <a:ea typeface="+mn-ea"/>
                </a:endParaRPr>
              </a:p>
            </p:txBody>
          </p:sp>
        </p:grpSp>
        <p:pic>
          <p:nvPicPr>
            <p:cNvPr id="259" name="Picture 258" descr="software 2.png"/>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1433077" y="4084721"/>
              <a:ext cx="314126" cy="311425"/>
            </a:xfrm>
            <a:prstGeom prst="rect">
              <a:avLst/>
            </a:prstGeom>
            <a:effectLst>
              <a:outerShdw blurRad="50800" dist="12700" dir="2700000" algn="tl" rotWithShape="0">
                <a:srgbClr val="000000">
                  <a:alpha val="67000"/>
                </a:srgbClr>
              </a:outerShdw>
            </a:effectLst>
          </p:spPr>
        </p:pic>
      </p:grpSp>
      <p:sp>
        <p:nvSpPr>
          <p:cNvPr id="6" name="Slide Number Placeholder 5"/>
          <p:cNvSpPr>
            <a:spLocks noGrp="1"/>
          </p:cNvSpPr>
          <p:nvPr>
            <p:ph type="sldNum" sz="quarter" idx="4294967295"/>
          </p:nvPr>
        </p:nvSpPr>
        <p:spPr>
          <a:xfrm>
            <a:off x="8700260" y="6464301"/>
            <a:ext cx="338138" cy="149224"/>
          </a:xfrm>
          <a:prstGeom prst="rect">
            <a:avLst/>
          </a:prstGeom>
        </p:spPr>
        <p:txBody>
          <a:bodyPr/>
          <a:lstStyle/>
          <a:p>
            <a:fld id="{6EA6D8CF-3CDE-4807-BCD2-C9F2B831AAA5}" type="slidenum">
              <a:rPr lang="en-US" smtClean="0"/>
              <a:t>5</a:t>
            </a:fld>
            <a:endParaRPr lang="en-US"/>
          </a:p>
        </p:txBody>
      </p:sp>
      <p:sp>
        <p:nvSpPr>
          <p:cNvPr id="224" name="Right Arrow 129"/>
          <p:cNvSpPr/>
          <p:nvPr/>
        </p:nvSpPr>
        <p:spPr bwMode="auto">
          <a:xfrm rot="19739735">
            <a:off x="1285885" y="1720415"/>
            <a:ext cx="6572230" cy="2531208"/>
          </a:xfrm>
          <a:custGeom>
            <a:avLst/>
            <a:gdLst>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6 w 6180490"/>
              <a:gd name="connsiteY0" fmla="*/ 978407 h 2152816"/>
              <a:gd name="connsiteX1" fmla="*/ 6180490 w 6180490"/>
              <a:gd name="connsiteY1" fmla="*/ 1565612 h 2152816"/>
              <a:gd name="connsiteX2" fmla="*/ 5593286 w 6180490"/>
              <a:gd name="connsiteY2" fmla="*/ 2152816 h 2152816"/>
              <a:gd name="connsiteX3" fmla="*/ 5593286 w 6180490"/>
              <a:gd name="connsiteY3" fmla="*/ 1859214 h 2152816"/>
              <a:gd name="connsiteX4" fmla="*/ 2293326 w 6180490"/>
              <a:gd name="connsiteY4" fmla="*/ 1859213 h 2152816"/>
              <a:gd name="connsiteX5" fmla="*/ 0 w 6180490"/>
              <a:gd name="connsiteY5" fmla="*/ 501605 h 2152816"/>
              <a:gd name="connsiteX6" fmla="*/ 301447 w 6180490"/>
              <a:gd name="connsiteY6" fmla="*/ 0 h 2152816"/>
              <a:gd name="connsiteX7" fmla="*/ 2418057 w 6180490"/>
              <a:gd name="connsiteY7" fmla="*/ 1272010 h 2152816"/>
              <a:gd name="connsiteX8" fmla="*/ 5593286 w 6180490"/>
              <a:gd name="connsiteY8" fmla="*/ 1272009 h 2152816"/>
              <a:gd name="connsiteX9" fmla="*/ 5593286 w 6180490"/>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152816"/>
              <a:gd name="connsiteX1" fmla="*/ 6180491 w 6180491"/>
              <a:gd name="connsiteY1" fmla="*/ 1565612 h 2152816"/>
              <a:gd name="connsiteX2" fmla="*/ 5593287 w 6180491"/>
              <a:gd name="connsiteY2" fmla="*/ 2152816 h 2152816"/>
              <a:gd name="connsiteX3" fmla="*/ 5593287 w 6180491"/>
              <a:gd name="connsiteY3" fmla="*/ 1859214 h 2152816"/>
              <a:gd name="connsiteX4" fmla="*/ 2293327 w 6180491"/>
              <a:gd name="connsiteY4" fmla="*/ 1859213 h 2152816"/>
              <a:gd name="connsiteX5" fmla="*/ 0 w 6180491"/>
              <a:gd name="connsiteY5" fmla="*/ 501605 h 2152816"/>
              <a:gd name="connsiteX6" fmla="*/ 301448 w 6180491"/>
              <a:gd name="connsiteY6" fmla="*/ 0 h 2152816"/>
              <a:gd name="connsiteX7" fmla="*/ 2418058 w 6180491"/>
              <a:gd name="connsiteY7" fmla="*/ 1272010 h 2152816"/>
              <a:gd name="connsiteX8" fmla="*/ 5593287 w 6180491"/>
              <a:gd name="connsiteY8" fmla="*/ 1272009 h 2152816"/>
              <a:gd name="connsiteX9" fmla="*/ 5593287 w 6180491"/>
              <a:gd name="connsiteY9" fmla="*/ 978407 h 215281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418058 w 6180491"/>
              <a:gd name="connsiteY7" fmla="*/ 1272010 h 2310536"/>
              <a:gd name="connsiteX8" fmla="*/ 5593287 w 6180491"/>
              <a:gd name="connsiteY8" fmla="*/ 1272009 h 2310536"/>
              <a:gd name="connsiteX9" fmla="*/ 5593287 w 6180491"/>
              <a:gd name="connsiteY9" fmla="*/ 978407 h 231053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281975 w 6180491"/>
              <a:gd name="connsiteY7" fmla="*/ 1548272 h 2310536"/>
              <a:gd name="connsiteX8" fmla="*/ 5593287 w 6180491"/>
              <a:gd name="connsiteY8" fmla="*/ 1272009 h 2310536"/>
              <a:gd name="connsiteX9" fmla="*/ 5593287 w 6180491"/>
              <a:gd name="connsiteY9" fmla="*/ 978407 h 2310536"/>
              <a:gd name="connsiteX0" fmla="*/ 5593287 w 6180491"/>
              <a:gd name="connsiteY0" fmla="*/ 978407 h 2310536"/>
              <a:gd name="connsiteX1" fmla="*/ 6180491 w 6180491"/>
              <a:gd name="connsiteY1" fmla="*/ 1565612 h 2310536"/>
              <a:gd name="connsiteX2" fmla="*/ 5593287 w 6180491"/>
              <a:gd name="connsiteY2" fmla="*/ 2152816 h 2310536"/>
              <a:gd name="connsiteX3" fmla="*/ 5593287 w 6180491"/>
              <a:gd name="connsiteY3" fmla="*/ 1859214 h 2310536"/>
              <a:gd name="connsiteX4" fmla="*/ 2098721 w 6180491"/>
              <a:gd name="connsiteY4" fmla="*/ 2264298 h 2310536"/>
              <a:gd name="connsiteX5" fmla="*/ 0 w 6180491"/>
              <a:gd name="connsiteY5" fmla="*/ 501605 h 2310536"/>
              <a:gd name="connsiteX6" fmla="*/ 301448 w 6180491"/>
              <a:gd name="connsiteY6" fmla="*/ 0 h 2310536"/>
              <a:gd name="connsiteX7" fmla="*/ 2162221 w 6180491"/>
              <a:gd name="connsiteY7" fmla="*/ 1793495 h 2310536"/>
              <a:gd name="connsiteX8" fmla="*/ 5593287 w 6180491"/>
              <a:gd name="connsiteY8" fmla="*/ 1272009 h 2310536"/>
              <a:gd name="connsiteX9" fmla="*/ 5593287 w 6180491"/>
              <a:gd name="connsiteY9" fmla="*/ 978407 h 2310536"/>
              <a:gd name="connsiteX0" fmla="*/ 5593287 w 6180491"/>
              <a:gd name="connsiteY0" fmla="*/ 978407 h 2518219"/>
              <a:gd name="connsiteX1" fmla="*/ 6180491 w 6180491"/>
              <a:gd name="connsiteY1" fmla="*/ 1565612 h 2518219"/>
              <a:gd name="connsiteX2" fmla="*/ 5593287 w 6180491"/>
              <a:gd name="connsiteY2" fmla="*/ 2152816 h 2518219"/>
              <a:gd name="connsiteX3" fmla="*/ 5593287 w 6180491"/>
              <a:gd name="connsiteY3" fmla="*/ 1859214 h 2518219"/>
              <a:gd name="connsiteX4" fmla="*/ 1984421 w 6180491"/>
              <a:gd name="connsiteY4" fmla="*/ 2481577 h 2518219"/>
              <a:gd name="connsiteX5" fmla="*/ 0 w 6180491"/>
              <a:gd name="connsiteY5" fmla="*/ 501605 h 2518219"/>
              <a:gd name="connsiteX6" fmla="*/ 301448 w 6180491"/>
              <a:gd name="connsiteY6" fmla="*/ 0 h 2518219"/>
              <a:gd name="connsiteX7" fmla="*/ 2162221 w 6180491"/>
              <a:gd name="connsiteY7" fmla="*/ 1793495 h 2518219"/>
              <a:gd name="connsiteX8" fmla="*/ 5593287 w 6180491"/>
              <a:gd name="connsiteY8" fmla="*/ 1272009 h 2518219"/>
              <a:gd name="connsiteX9" fmla="*/ 5593287 w 6180491"/>
              <a:gd name="connsiteY9" fmla="*/ 978407 h 2518219"/>
              <a:gd name="connsiteX0" fmla="*/ 5593287 w 6180491"/>
              <a:gd name="connsiteY0" fmla="*/ 995533 h 2535345"/>
              <a:gd name="connsiteX1" fmla="*/ 6180491 w 6180491"/>
              <a:gd name="connsiteY1" fmla="*/ 1582738 h 2535345"/>
              <a:gd name="connsiteX2" fmla="*/ 5593287 w 6180491"/>
              <a:gd name="connsiteY2" fmla="*/ 2169942 h 2535345"/>
              <a:gd name="connsiteX3" fmla="*/ 5593287 w 6180491"/>
              <a:gd name="connsiteY3" fmla="*/ 1876340 h 2535345"/>
              <a:gd name="connsiteX4" fmla="*/ 1984421 w 6180491"/>
              <a:gd name="connsiteY4" fmla="*/ 2498703 h 2535345"/>
              <a:gd name="connsiteX5" fmla="*/ 0 w 6180491"/>
              <a:gd name="connsiteY5" fmla="*/ 518731 h 2535345"/>
              <a:gd name="connsiteX6" fmla="*/ 245736 w 6180491"/>
              <a:gd name="connsiteY6" fmla="*/ 0 h 2535345"/>
              <a:gd name="connsiteX7" fmla="*/ 2162221 w 6180491"/>
              <a:gd name="connsiteY7" fmla="*/ 1810621 h 2535345"/>
              <a:gd name="connsiteX8" fmla="*/ 5593287 w 6180491"/>
              <a:gd name="connsiteY8" fmla="*/ 1289135 h 2535345"/>
              <a:gd name="connsiteX9" fmla="*/ 5593287 w 6180491"/>
              <a:gd name="connsiteY9" fmla="*/ 995533 h 2535345"/>
              <a:gd name="connsiteX0" fmla="*/ 5593287 w 6153386"/>
              <a:gd name="connsiteY0" fmla="*/ 995533 h 2535345"/>
              <a:gd name="connsiteX1" fmla="*/ 6153386 w 6153386"/>
              <a:gd name="connsiteY1" fmla="*/ 1458503 h 2535345"/>
              <a:gd name="connsiteX2" fmla="*/ 5593287 w 6153386"/>
              <a:gd name="connsiteY2" fmla="*/ 2169942 h 2535345"/>
              <a:gd name="connsiteX3" fmla="*/ 5593287 w 6153386"/>
              <a:gd name="connsiteY3" fmla="*/ 1876340 h 2535345"/>
              <a:gd name="connsiteX4" fmla="*/ 1984421 w 6153386"/>
              <a:gd name="connsiteY4" fmla="*/ 2498703 h 2535345"/>
              <a:gd name="connsiteX5" fmla="*/ 0 w 6153386"/>
              <a:gd name="connsiteY5" fmla="*/ 518731 h 2535345"/>
              <a:gd name="connsiteX6" fmla="*/ 245736 w 6153386"/>
              <a:gd name="connsiteY6" fmla="*/ 0 h 2535345"/>
              <a:gd name="connsiteX7" fmla="*/ 2162221 w 6153386"/>
              <a:gd name="connsiteY7" fmla="*/ 1810621 h 2535345"/>
              <a:gd name="connsiteX8" fmla="*/ 5593287 w 6153386"/>
              <a:gd name="connsiteY8" fmla="*/ 1289135 h 2535345"/>
              <a:gd name="connsiteX9" fmla="*/ 5593287 w 6153386"/>
              <a:gd name="connsiteY9" fmla="*/ 995533 h 2535345"/>
              <a:gd name="connsiteX0" fmla="*/ 5593287 w 6153386"/>
              <a:gd name="connsiteY0" fmla="*/ 99553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593287 w 6153386"/>
              <a:gd name="connsiteY8" fmla="*/ 1289135 h 2530257"/>
              <a:gd name="connsiteX9" fmla="*/ 5593287 w 6153386"/>
              <a:gd name="connsiteY9" fmla="*/ 995533 h 2530257"/>
              <a:gd name="connsiteX0" fmla="*/ 5593287 w 6153386"/>
              <a:gd name="connsiteY0" fmla="*/ 99553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593287 w 6153386"/>
              <a:gd name="connsiteY9" fmla="*/ 995533 h 2530257"/>
              <a:gd name="connsiteX0" fmla="*/ 5441071 w 6153386"/>
              <a:gd name="connsiteY0" fmla="*/ 986093 h 2530257"/>
              <a:gd name="connsiteX1" fmla="*/ 6153386 w 6153386"/>
              <a:gd name="connsiteY1" fmla="*/ 1458503 h 2530257"/>
              <a:gd name="connsiteX2" fmla="*/ 5593287 w 6153386"/>
              <a:gd name="connsiteY2" fmla="*/ 2169942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441071 w 6153386"/>
              <a:gd name="connsiteY9" fmla="*/ 986093 h 2530257"/>
              <a:gd name="connsiteX0" fmla="*/ 5441071 w 6153386"/>
              <a:gd name="connsiteY0" fmla="*/ 986093 h 2530257"/>
              <a:gd name="connsiteX1" fmla="*/ 6153386 w 6153386"/>
              <a:gd name="connsiteY1" fmla="*/ 1458503 h 2530257"/>
              <a:gd name="connsiteX2" fmla="*/ 5517162 w 6153386"/>
              <a:gd name="connsiteY2" fmla="*/ 2191618 h 2530257"/>
              <a:gd name="connsiteX3" fmla="*/ 5462854 w 6153386"/>
              <a:gd name="connsiteY3" fmla="*/ 1807917 h 2530257"/>
              <a:gd name="connsiteX4" fmla="*/ 1984421 w 6153386"/>
              <a:gd name="connsiteY4" fmla="*/ 2498703 h 2530257"/>
              <a:gd name="connsiteX5" fmla="*/ 0 w 6153386"/>
              <a:gd name="connsiteY5" fmla="*/ 518731 h 2530257"/>
              <a:gd name="connsiteX6" fmla="*/ 245736 w 6153386"/>
              <a:gd name="connsiteY6" fmla="*/ 0 h 2530257"/>
              <a:gd name="connsiteX7" fmla="*/ 2162221 w 6153386"/>
              <a:gd name="connsiteY7" fmla="*/ 1810621 h 2530257"/>
              <a:gd name="connsiteX8" fmla="*/ 5469581 w 6153386"/>
              <a:gd name="connsiteY8" fmla="*/ 1330956 h 2530257"/>
              <a:gd name="connsiteX9" fmla="*/ 5441071 w 6153386"/>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469581 w 6051429"/>
              <a:gd name="connsiteY8" fmla="*/ 1330956 h 2530257"/>
              <a:gd name="connsiteX9" fmla="*/ 5441071 w 6051429"/>
              <a:gd name="connsiteY9" fmla="*/ 986093 h 2530257"/>
              <a:gd name="connsiteX0" fmla="*/ 5441071 w 6051429"/>
              <a:gd name="connsiteY0" fmla="*/ 986093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315884 w 6051429"/>
              <a:gd name="connsiteY8" fmla="*/ 1352990 h 2530257"/>
              <a:gd name="connsiteX9" fmla="*/ 5441071 w 6051429"/>
              <a:gd name="connsiteY9" fmla="*/ 986093 h 2530257"/>
              <a:gd name="connsiteX0" fmla="*/ 5285868 w 6051429"/>
              <a:gd name="connsiteY0" fmla="*/ 1030286 h 2530257"/>
              <a:gd name="connsiteX1" fmla="*/ 6051429 w 6051429"/>
              <a:gd name="connsiteY1" fmla="*/ 1494131 h 2530257"/>
              <a:gd name="connsiteX2" fmla="*/ 5517162 w 6051429"/>
              <a:gd name="connsiteY2" fmla="*/ 2191618 h 2530257"/>
              <a:gd name="connsiteX3" fmla="*/ 5462854 w 6051429"/>
              <a:gd name="connsiteY3" fmla="*/ 1807917 h 2530257"/>
              <a:gd name="connsiteX4" fmla="*/ 1984421 w 6051429"/>
              <a:gd name="connsiteY4" fmla="*/ 2498703 h 2530257"/>
              <a:gd name="connsiteX5" fmla="*/ 0 w 6051429"/>
              <a:gd name="connsiteY5" fmla="*/ 518731 h 2530257"/>
              <a:gd name="connsiteX6" fmla="*/ 245736 w 6051429"/>
              <a:gd name="connsiteY6" fmla="*/ 0 h 2530257"/>
              <a:gd name="connsiteX7" fmla="*/ 2162221 w 6051429"/>
              <a:gd name="connsiteY7" fmla="*/ 1810621 h 2530257"/>
              <a:gd name="connsiteX8" fmla="*/ 5315884 w 6051429"/>
              <a:gd name="connsiteY8" fmla="*/ 1352990 h 2530257"/>
              <a:gd name="connsiteX9" fmla="*/ 5285868 w 6051429"/>
              <a:gd name="connsiteY9" fmla="*/ 1030286 h 2530257"/>
              <a:gd name="connsiteX0" fmla="*/ 5285868 w 6051429"/>
              <a:gd name="connsiteY0" fmla="*/ 1030286 h 2531208"/>
              <a:gd name="connsiteX1" fmla="*/ 6051429 w 6051429"/>
              <a:gd name="connsiteY1" fmla="*/ 1494131 h 2531208"/>
              <a:gd name="connsiteX2" fmla="*/ 5517162 w 6051429"/>
              <a:gd name="connsiteY2" fmla="*/ 2191618 h 2531208"/>
              <a:gd name="connsiteX3" fmla="*/ 5262906 w 6051429"/>
              <a:gd name="connsiteY3" fmla="*/ 1821392 h 2531208"/>
              <a:gd name="connsiteX4" fmla="*/ 1984421 w 6051429"/>
              <a:gd name="connsiteY4" fmla="*/ 2498703 h 2531208"/>
              <a:gd name="connsiteX5" fmla="*/ 0 w 6051429"/>
              <a:gd name="connsiteY5" fmla="*/ 518731 h 2531208"/>
              <a:gd name="connsiteX6" fmla="*/ 245736 w 6051429"/>
              <a:gd name="connsiteY6" fmla="*/ 0 h 2531208"/>
              <a:gd name="connsiteX7" fmla="*/ 2162221 w 6051429"/>
              <a:gd name="connsiteY7" fmla="*/ 1810621 h 2531208"/>
              <a:gd name="connsiteX8" fmla="*/ 5315884 w 6051429"/>
              <a:gd name="connsiteY8" fmla="*/ 1352990 h 2531208"/>
              <a:gd name="connsiteX9" fmla="*/ 5285868 w 6051429"/>
              <a:gd name="connsiteY9" fmla="*/ 1030286 h 2531208"/>
              <a:gd name="connsiteX0" fmla="*/ 5285868 w 6051429"/>
              <a:gd name="connsiteY0" fmla="*/ 1030286 h 2531208"/>
              <a:gd name="connsiteX1" fmla="*/ 6051429 w 6051429"/>
              <a:gd name="connsiteY1" fmla="*/ 1494131 h 2531208"/>
              <a:gd name="connsiteX2" fmla="*/ 5279930 w 6051429"/>
              <a:gd name="connsiteY2" fmla="*/ 2179492 h 2531208"/>
              <a:gd name="connsiteX3" fmla="*/ 5262906 w 6051429"/>
              <a:gd name="connsiteY3" fmla="*/ 1821392 h 2531208"/>
              <a:gd name="connsiteX4" fmla="*/ 1984421 w 6051429"/>
              <a:gd name="connsiteY4" fmla="*/ 2498703 h 2531208"/>
              <a:gd name="connsiteX5" fmla="*/ 0 w 6051429"/>
              <a:gd name="connsiteY5" fmla="*/ 518731 h 2531208"/>
              <a:gd name="connsiteX6" fmla="*/ 245736 w 6051429"/>
              <a:gd name="connsiteY6" fmla="*/ 0 h 2531208"/>
              <a:gd name="connsiteX7" fmla="*/ 2162221 w 6051429"/>
              <a:gd name="connsiteY7" fmla="*/ 1810621 h 2531208"/>
              <a:gd name="connsiteX8" fmla="*/ 5315884 w 6051429"/>
              <a:gd name="connsiteY8" fmla="*/ 1352990 h 2531208"/>
              <a:gd name="connsiteX9" fmla="*/ 5285868 w 6051429"/>
              <a:gd name="connsiteY9" fmla="*/ 1030286 h 2531208"/>
              <a:gd name="connsiteX0" fmla="*/ 5285868 w 5863421"/>
              <a:gd name="connsiteY0" fmla="*/ 1030286 h 2531208"/>
              <a:gd name="connsiteX1" fmla="*/ 5863421 w 5863421"/>
              <a:gd name="connsiteY1" fmla="*/ 1504206 h 2531208"/>
              <a:gd name="connsiteX2" fmla="*/ 5279930 w 5863421"/>
              <a:gd name="connsiteY2" fmla="*/ 2179492 h 2531208"/>
              <a:gd name="connsiteX3" fmla="*/ 5262906 w 5863421"/>
              <a:gd name="connsiteY3" fmla="*/ 1821392 h 2531208"/>
              <a:gd name="connsiteX4" fmla="*/ 1984421 w 5863421"/>
              <a:gd name="connsiteY4" fmla="*/ 2498703 h 2531208"/>
              <a:gd name="connsiteX5" fmla="*/ 0 w 5863421"/>
              <a:gd name="connsiteY5" fmla="*/ 518731 h 2531208"/>
              <a:gd name="connsiteX6" fmla="*/ 245736 w 5863421"/>
              <a:gd name="connsiteY6" fmla="*/ 0 h 2531208"/>
              <a:gd name="connsiteX7" fmla="*/ 2162221 w 5863421"/>
              <a:gd name="connsiteY7" fmla="*/ 1810621 h 2531208"/>
              <a:gd name="connsiteX8" fmla="*/ 5315884 w 5863421"/>
              <a:gd name="connsiteY8" fmla="*/ 1352990 h 2531208"/>
              <a:gd name="connsiteX9" fmla="*/ 5285868 w 5863421"/>
              <a:gd name="connsiteY9" fmla="*/ 1030286 h 2531208"/>
              <a:gd name="connsiteX0" fmla="*/ 5285868 w 5752997"/>
              <a:gd name="connsiteY0" fmla="*/ 1030286 h 2531208"/>
              <a:gd name="connsiteX1" fmla="*/ 5752997 w 5752997"/>
              <a:gd name="connsiteY1" fmla="*/ 1521161 h 2531208"/>
              <a:gd name="connsiteX2" fmla="*/ 5279930 w 5752997"/>
              <a:gd name="connsiteY2" fmla="*/ 2179492 h 2531208"/>
              <a:gd name="connsiteX3" fmla="*/ 5262906 w 5752997"/>
              <a:gd name="connsiteY3" fmla="*/ 1821392 h 2531208"/>
              <a:gd name="connsiteX4" fmla="*/ 1984421 w 5752997"/>
              <a:gd name="connsiteY4" fmla="*/ 2498703 h 2531208"/>
              <a:gd name="connsiteX5" fmla="*/ 0 w 5752997"/>
              <a:gd name="connsiteY5" fmla="*/ 518731 h 2531208"/>
              <a:gd name="connsiteX6" fmla="*/ 245736 w 5752997"/>
              <a:gd name="connsiteY6" fmla="*/ 0 h 2531208"/>
              <a:gd name="connsiteX7" fmla="*/ 2162221 w 5752997"/>
              <a:gd name="connsiteY7" fmla="*/ 1810621 h 2531208"/>
              <a:gd name="connsiteX8" fmla="*/ 5315884 w 5752997"/>
              <a:gd name="connsiteY8" fmla="*/ 1352990 h 2531208"/>
              <a:gd name="connsiteX9" fmla="*/ 5285868 w 5752997"/>
              <a:gd name="connsiteY9" fmla="*/ 1030286 h 253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2997" h="2531208">
                <a:moveTo>
                  <a:pt x="5285868" y="1030286"/>
                </a:moveTo>
                <a:lnTo>
                  <a:pt x="5752997" y="1521161"/>
                </a:lnTo>
                <a:lnTo>
                  <a:pt x="5279930" y="2179492"/>
                </a:lnTo>
                <a:lnTo>
                  <a:pt x="5262906" y="1821392"/>
                </a:lnTo>
                <a:cubicBezTo>
                  <a:pt x="4712913" y="1772458"/>
                  <a:pt x="2861572" y="2715813"/>
                  <a:pt x="1984421" y="2498703"/>
                </a:cubicBezTo>
                <a:cubicBezTo>
                  <a:pt x="1107270" y="2281593"/>
                  <a:pt x="392951" y="1134522"/>
                  <a:pt x="0" y="518731"/>
                </a:cubicBezTo>
                <a:lnTo>
                  <a:pt x="245736" y="0"/>
                </a:lnTo>
                <a:cubicBezTo>
                  <a:pt x="634024" y="408837"/>
                  <a:pt x="1317196" y="1585123"/>
                  <a:pt x="2162221" y="1810621"/>
                </a:cubicBezTo>
                <a:cubicBezTo>
                  <a:pt x="3007246" y="2036119"/>
                  <a:pt x="4786679" y="1401924"/>
                  <a:pt x="5315884" y="1352990"/>
                </a:cubicBezTo>
                <a:lnTo>
                  <a:pt x="5285868" y="1030286"/>
                </a:lnTo>
                <a:close/>
              </a:path>
            </a:pathLst>
          </a:custGeom>
          <a:solidFill>
            <a:schemeClr val="accent6"/>
          </a:solidFill>
          <a:ln w="19050">
            <a:solidFill>
              <a:schemeClr val="bg1"/>
            </a:solidFill>
            <a:round/>
            <a:headEnd/>
            <a:tailEnd/>
          </a:ln>
          <a:effectLst>
            <a:outerShdw blurRad="292100" dist="254000" dir="5400000" algn="t" rotWithShape="0">
              <a:prstClr val="black">
                <a:alpha val="31000"/>
              </a:prstClr>
            </a:outerShdw>
          </a:effectLst>
          <a:scene3d>
            <a:camera prst="orthographicFront">
              <a:rot lat="18252168" lon="18555776" rev="2208997"/>
            </a:camera>
            <a:lightRig rig="threePt" dir="t"/>
          </a:scene3d>
          <a:sp3d/>
        </p:spPr>
        <p:txBody>
          <a:bodyPr wrap="none" lIns="0" tIns="0" rIns="0" bIns="0" rtlCol="0" anchor="ctr">
            <a:flatTx/>
          </a:bodyPr>
          <a:lstStyle/>
          <a:p>
            <a:pPr algn="ctr"/>
            <a:endParaRPr lang="en-US" sz="1400" b="1" dirty="0">
              <a:solidFill>
                <a:srgbClr val="FFFFFF"/>
              </a:solidFill>
              <a:effectLst>
                <a:outerShdw blurRad="63500" algn="ctr" rotWithShape="0">
                  <a:prstClr val="black">
                    <a:alpha val="40000"/>
                  </a:prstClr>
                </a:outerShdw>
              </a:effectLst>
              <a:latin typeface="+mj-lt"/>
            </a:endParaRPr>
          </a:p>
        </p:txBody>
      </p:sp>
      <p:grpSp>
        <p:nvGrpSpPr>
          <p:cNvPr id="252" name="Group 251"/>
          <p:cNvGrpSpPr/>
          <p:nvPr/>
        </p:nvGrpSpPr>
        <p:grpSpPr>
          <a:xfrm>
            <a:off x="4195302" y="3455463"/>
            <a:ext cx="468545" cy="468423"/>
            <a:chOff x="1356037" y="3392379"/>
            <a:chExt cx="468545" cy="468423"/>
          </a:xfrm>
          <a:effectLst>
            <a:outerShdw blurRad="50800" dist="38100" dir="5400000" algn="t" rotWithShape="0">
              <a:prstClr val="black">
                <a:alpha val="40000"/>
              </a:prstClr>
            </a:outerShdw>
          </a:effectLst>
        </p:grpSpPr>
        <p:grpSp>
          <p:nvGrpSpPr>
            <p:cNvPr id="253" name="Group 252"/>
            <p:cNvGrpSpPr/>
            <p:nvPr/>
          </p:nvGrpSpPr>
          <p:grpSpPr>
            <a:xfrm>
              <a:off x="1356037" y="3392379"/>
              <a:ext cx="468545" cy="468423"/>
              <a:chOff x="1356037" y="3392379"/>
              <a:chExt cx="468545" cy="468423"/>
            </a:xfrm>
          </p:grpSpPr>
          <p:sp>
            <p:nvSpPr>
              <p:cNvPr id="255" name="Oval 254"/>
              <p:cNvSpPr/>
              <p:nvPr/>
            </p:nvSpPr>
            <p:spPr bwMode="gray">
              <a:xfrm>
                <a:off x="1356037" y="3392379"/>
                <a:ext cx="468545" cy="468423"/>
              </a:xfrm>
              <a:prstGeom prst="ellipse">
                <a:avLst/>
              </a:prstGeom>
              <a:gradFill flip="none" rotWithShape="1">
                <a:gsLst>
                  <a:gs pos="20000">
                    <a:schemeClr val="accent4">
                      <a:lumMod val="75000"/>
                    </a:schemeClr>
                  </a:gs>
                  <a:gs pos="50000">
                    <a:schemeClr val="accent4"/>
                  </a:gs>
                  <a:gs pos="80000">
                    <a:schemeClr val="accent4">
                      <a:lumMod val="75000"/>
                    </a:schemeClr>
                  </a:gs>
                </a:gsLst>
                <a:lin ang="13500000" scaled="1"/>
                <a:tileRect/>
              </a:gradFill>
              <a:ln w="190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defTabSz="342580" fontAlgn="auto">
                  <a:spcBef>
                    <a:spcPts val="0"/>
                  </a:spcBef>
                  <a:spcAft>
                    <a:spcPts val="0"/>
                  </a:spcAft>
                  <a:defRPr/>
                </a:pPr>
                <a:endParaRPr lang="en-US" sz="1100" kern="0" cap="all" dirty="0">
                  <a:solidFill>
                    <a:srgbClr val="595959"/>
                  </a:solidFill>
                  <a:latin typeface="Calibri"/>
                  <a:ea typeface="+mn-ea"/>
                </a:endParaRPr>
              </a:p>
            </p:txBody>
          </p:sp>
          <p:sp>
            <p:nvSpPr>
              <p:cNvPr id="256" name="Oval 255"/>
              <p:cNvSpPr/>
              <p:nvPr/>
            </p:nvSpPr>
            <p:spPr bwMode="gray">
              <a:xfrm>
                <a:off x="1375157" y="3411494"/>
                <a:ext cx="430304" cy="430192"/>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342580" fontAlgn="auto">
                  <a:spcBef>
                    <a:spcPts val="0"/>
                  </a:spcBef>
                  <a:spcAft>
                    <a:spcPts val="0"/>
                  </a:spcAft>
                  <a:defRPr/>
                </a:pPr>
                <a:endParaRPr lang="en-US" sz="1100" kern="0" cap="all" dirty="0">
                  <a:solidFill>
                    <a:srgbClr val="595959"/>
                  </a:solidFill>
                  <a:latin typeface="Calibri"/>
                  <a:ea typeface="+mn-ea"/>
                </a:endParaRPr>
              </a:p>
            </p:txBody>
          </p:sp>
        </p:grpSp>
        <p:sp>
          <p:nvSpPr>
            <p:cNvPr id="254" name="Freeform 6"/>
            <p:cNvSpPr>
              <a:spLocks/>
            </p:cNvSpPr>
            <p:nvPr/>
          </p:nvSpPr>
          <p:spPr bwMode="gray">
            <a:xfrm>
              <a:off x="1408627" y="3498618"/>
              <a:ext cx="363365" cy="224673"/>
            </a:xfrm>
            <a:custGeom>
              <a:avLst/>
              <a:gdLst>
                <a:gd name="T0" fmla="*/ 2727 w 4195"/>
                <a:gd name="T1" fmla="*/ 10 h 2595"/>
                <a:gd name="T2" fmla="*/ 1869 w 4195"/>
                <a:gd name="T3" fmla="*/ 606 h 2595"/>
                <a:gd name="T4" fmla="*/ 1557 w 4195"/>
                <a:gd name="T5" fmla="*/ 533 h 2595"/>
                <a:gd name="T6" fmla="*/ 786 w 4195"/>
                <a:gd name="T7" fmla="*/ 1133 h 2595"/>
                <a:gd name="T8" fmla="*/ 635 w 4195"/>
                <a:gd name="T9" fmla="*/ 1112 h 2595"/>
                <a:gd name="T10" fmla="*/ 8 w 4195"/>
                <a:gd name="T11" fmla="*/ 1699 h 2595"/>
                <a:gd name="T12" fmla="*/ 606 w 4195"/>
                <a:gd name="T13" fmla="*/ 2315 h 2595"/>
                <a:gd name="T14" fmla="*/ 901 w 4195"/>
                <a:gd name="T15" fmla="*/ 2249 h 2595"/>
                <a:gd name="T16" fmla="*/ 1566 w 4195"/>
                <a:gd name="T17" fmla="*/ 2514 h 2595"/>
                <a:gd name="T18" fmla="*/ 2143 w 4195"/>
                <a:gd name="T19" fmla="*/ 2361 h 2595"/>
                <a:gd name="T20" fmla="*/ 2641 w 4195"/>
                <a:gd name="T21" fmla="*/ 2589 h 2595"/>
                <a:gd name="T22" fmla="*/ 3255 w 4195"/>
                <a:gd name="T23" fmla="*/ 2254 h 2595"/>
                <a:gd name="T24" fmla="*/ 3533 w 4195"/>
                <a:gd name="T25" fmla="*/ 2336 h 2595"/>
                <a:gd name="T26" fmla="*/ 4185 w 4195"/>
                <a:gd name="T27" fmla="*/ 1625 h 2595"/>
                <a:gd name="T28" fmla="*/ 3606 w 4195"/>
                <a:gd name="T29" fmla="*/ 885 h 2595"/>
                <a:gd name="T30" fmla="*/ 2727 w 4195"/>
                <a:gd name="T31" fmla="*/ 1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5" h="2595">
                  <a:moveTo>
                    <a:pt x="2727" y="10"/>
                  </a:moveTo>
                  <a:cubicBezTo>
                    <a:pt x="2344" y="0"/>
                    <a:pt x="2011" y="248"/>
                    <a:pt x="1869" y="606"/>
                  </a:cubicBezTo>
                  <a:cubicBezTo>
                    <a:pt x="1774" y="561"/>
                    <a:pt x="1669" y="536"/>
                    <a:pt x="1557" y="533"/>
                  </a:cubicBezTo>
                  <a:cubicBezTo>
                    <a:pt x="1181" y="524"/>
                    <a:pt x="863" y="782"/>
                    <a:pt x="786" y="1133"/>
                  </a:cubicBezTo>
                  <a:cubicBezTo>
                    <a:pt x="738" y="1120"/>
                    <a:pt x="687" y="1113"/>
                    <a:pt x="635" y="1112"/>
                  </a:cubicBezTo>
                  <a:cubicBezTo>
                    <a:pt x="297" y="1104"/>
                    <a:pt x="16" y="1367"/>
                    <a:pt x="8" y="1699"/>
                  </a:cubicBezTo>
                  <a:cubicBezTo>
                    <a:pt x="0" y="2031"/>
                    <a:pt x="268" y="2306"/>
                    <a:pt x="606" y="2315"/>
                  </a:cubicBezTo>
                  <a:cubicBezTo>
                    <a:pt x="712" y="2317"/>
                    <a:pt x="813" y="2294"/>
                    <a:pt x="901" y="2249"/>
                  </a:cubicBezTo>
                  <a:cubicBezTo>
                    <a:pt x="1048" y="2402"/>
                    <a:pt x="1290" y="2507"/>
                    <a:pt x="1566" y="2514"/>
                  </a:cubicBezTo>
                  <a:cubicBezTo>
                    <a:pt x="1788" y="2519"/>
                    <a:pt x="1991" y="2460"/>
                    <a:pt x="2143" y="2361"/>
                  </a:cubicBezTo>
                  <a:cubicBezTo>
                    <a:pt x="2267" y="2497"/>
                    <a:pt x="2444" y="2584"/>
                    <a:pt x="2641" y="2589"/>
                  </a:cubicBezTo>
                  <a:cubicBezTo>
                    <a:pt x="2898" y="2595"/>
                    <a:pt x="3127" y="2461"/>
                    <a:pt x="3255" y="2254"/>
                  </a:cubicBezTo>
                  <a:cubicBezTo>
                    <a:pt x="3338" y="2304"/>
                    <a:pt x="3433" y="2334"/>
                    <a:pt x="3533" y="2336"/>
                  </a:cubicBezTo>
                  <a:cubicBezTo>
                    <a:pt x="3883" y="2345"/>
                    <a:pt x="4176" y="2025"/>
                    <a:pt x="4185" y="1625"/>
                  </a:cubicBezTo>
                  <a:cubicBezTo>
                    <a:pt x="4195" y="1237"/>
                    <a:pt x="3938" y="916"/>
                    <a:pt x="3606" y="885"/>
                  </a:cubicBezTo>
                  <a:cubicBezTo>
                    <a:pt x="3561" y="402"/>
                    <a:pt x="3189" y="21"/>
                    <a:pt x="2727" y="10"/>
                  </a:cubicBezTo>
                  <a:close/>
                </a:path>
              </a:pathLst>
            </a:custGeom>
            <a:solidFill>
              <a:schemeClr val="bg1"/>
            </a:solidFill>
            <a:ln w="19050" cap="flat">
              <a:noFill/>
              <a:prstDash val="solid"/>
              <a:miter lim="800000"/>
              <a:headEnd/>
              <a:tailEnd/>
            </a:ln>
            <a:effectLst>
              <a:outerShdw blurRad="38100" dist="12700" dir="2700000" algn="tl" rotWithShape="0">
                <a:prstClr val="black">
                  <a:alpha val="67000"/>
                </a:prstClr>
              </a:outerShdw>
            </a:effectLst>
          </p:spPr>
          <p:txBody>
            <a:bodyPr vert="horz" wrap="square" lIns="91440" tIns="45720" rIns="91440" bIns="45720" numCol="1" anchor="t" anchorCtr="0" compatLnSpc="1">
              <a:prstTxWarp prst="textNoShape">
                <a:avLst/>
              </a:prstTxWarp>
            </a:bodyPr>
            <a:lstStyle/>
            <a:p>
              <a:pPr defTabSz="684942"/>
              <a:endParaRPr lang="en-US" sz="1400" kern="0" dirty="0">
                <a:solidFill>
                  <a:sysClr val="windowText" lastClr="000000"/>
                </a:solidFill>
              </a:endParaRPr>
            </a:p>
          </p:txBody>
        </p:sp>
      </p:grpSp>
    </p:spTree>
    <p:extLst>
      <p:ext uri="{BB962C8B-B14F-4D97-AF65-F5344CB8AC3E}">
        <p14:creationId xmlns:p14="http://schemas.microsoft.com/office/powerpoint/2010/main" val="18013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down)">
                                          <p:cBhvr>
                                            <p:cTn id="7" dur="750"/>
                                            <p:tgtEl>
                                              <p:spTgt spid="263"/>
                                            </p:tgtEl>
                                          </p:cBhvr>
                                        </p:animEffect>
                                      </p:childTnLst>
                                    </p:cTn>
                                  </p:par>
                                  <p:par>
                                    <p:cTn id="8" presetID="10" presetClass="exit" presetSubtype="0" fill="hold" grpId="0" nodeType="withEffect">
                                      <p:stCondLst>
                                        <p:cond delay="0"/>
                                      </p:stCondLst>
                                      <p:childTnLst>
                                        <p:animEffect transition="out" filter="fade">
                                          <p:cBhvr>
                                            <p:cTn id="9" dur="500"/>
                                            <p:tgtEl>
                                              <p:spTgt spid="227"/>
                                            </p:tgtEl>
                                          </p:cBhvr>
                                        </p:animEffect>
                                        <p:set>
                                          <p:cBhvr>
                                            <p:cTn id="10" dur="1" fill="hold">
                                              <p:stCondLst>
                                                <p:cond delay="499"/>
                                              </p:stCondLst>
                                            </p:cTn>
                                            <p:tgtEl>
                                              <p:spTgt spid="227"/>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left)">
                                          <p:cBhvr>
                                            <p:cTn id="13" dur="750"/>
                                            <p:tgtEl>
                                              <p:spTgt spid="99"/>
                                            </p:tgtEl>
                                          </p:cBhvr>
                                        </p:animEffect>
                                      </p:childTnLst>
                                    </p:cTn>
                                  </p:par>
                                </p:childTnLst>
                              </p:cTn>
                            </p:par>
                            <p:par>
                              <p:cTn id="14" fill="hold">
                                <p:stCondLst>
                                  <p:cond delay="750"/>
                                </p:stCondLst>
                                <p:childTnLst>
                                  <p:par>
                                    <p:cTn id="15" presetID="2" presetClass="entr" presetSubtype="2" fill="hold" grpId="0" nodeType="afterEffect" p14:presetBounceEnd="40000">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14:bounceEnd="40000">
                                          <p:cBhvr additive="base">
                                            <p:cTn id="17"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227" grpId="0" animBg="1"/>
          <p:bldP spid="2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down)">
                                          <p:cBhvr>
                                            <p:cTn id="7" dur="750"/>
                                            <p:tgtEl>
                                              <p:spTgt spid="263"/>
                                            </p:tgtEl>
                                          </p:cBhvr>
                                        </p:animEffect>
                                      </p:childTnLst>
                                    </p:cTn>
                                  </p:par>
                                  <p:par>
                                    <p:cTn id="8" presetID="10" presetClass="exit" presetSubtype="0" fill="hold" grpId="0" nodeType="withEffect">
                                      <p:stCondLst>
                                        <p:cond delay="0"/>
                                      </p:stCondLst>
                                      <p:childTnLst>
                                        <p:animEffect transition="out" filter="fade">
                                          <p:cBhvr>
                                            <p:cTn id="9" dur="500"/>
                                            <p:tgtEl>
                                              <p:spTgt spid="227"/>
                                            </p:tgtEl>
                                          </p:cBhvr>
                                        </p:animEffect>
                                        <p:set>
                                          <p:cBhvr>
                                            <p:cTn id="10" dur="1" fill="hold">
                                              <p:stCondLst>
                                                <p:cond delay="499"/>
                                              </p:stCondLst>
                                            </p:cTn>
                                            <p:tgtEl>
                                              <p:spTgt spid="227"/>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left)">
                                          <p:cBhvr>
                                            <p:cTn id="13" dur="750"/>
                                            <p:tgtEl>
                                              <p:spTgt spid="99"/>
                                            </p:tgtEl>
                                          </p:cBhvr>
                                        </p:animEffect>
                                      </p:childTnLst>
                                    </p:cTn>
                                  </p:par>
                                </p:childTnLst>
                              </p:cTn>
                            </p:par>
                            <p:par>
                              <p:cTn id="14" fill="hold">
                                <p:stCondLst>
                                  <p:cond delay="750"/>
                                </p:stCondLst>
                                <p:childTnLst>
                                  <p:par>
                                    <p:cTn id="15" presetID="2" presetClass="entr" presetSubtype="2" fill="hold" grpId="0" nodeType="after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fill="hold"/>
                                            <p:tgtEl>
                                              <p:spTgt spid="100"/>
                                            </p:tgtEl>
                                            <p:attrNameLst>
                                              <p:attrName>ppt_x</p:attrName>
                                            </p:attrNameLst>
                                          </p:cBhvr>
                                          <p:tavLst>
                                            <p:tav tm="0">
                                              <p:val>
                                                <p:strVal val="1+#ppt_w/2"/>
                                              </p:val>
                                            </p:tav>
                                            <p:tav tm="100000">
                                              <p:val>
                                                <p:strVal val="#ppt_x"/>
                                              </p:val>
                                            </p:tav>
                                          </p:tavLst>
                                        </p:anim>
                                        <p:anim calcmode="lin" valueType="num">
                                          <p:cBhvr additive="base">
                                            <p:cTn id="18"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227" grpId="0" animBg="1"/>
          <p:bldP spid="26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IT is Constrained by Technology Silos</a:t>
            </a:r>
            <a:endParaRPr lang="en-US" dirty="0"/>
          </a:p>
        </p:txBody>
      </p:sp>
      <p:sp>
        <p:nvSpPr>
          <p:cNvPr id="4" name="Slide Number Placeholder 3"/>
          <p:cNvSpPr>
            <a:spLocks noGrp="1"/>
          </p:cNvSpPr>
          <p:nvPr>
            <p:ph type="sldNum" sz="quarter" idx="4294967295"/>
          </p:nvPr>
        </p:nvSpPr>
        <p:spPr>
          <a:xfrm>
            <a:off x="8700260" y="6464301"/>
            <a:ext cx="338138" cy="149224"/>
          </a:xfrm>
          <a:prstGeom prst="rect">
            <a:avLst/>
          </a:prstGeom>
        </p:spPr>
        <p:txBody>
          <a:bodyPr/>
          <a:lstStyle/>
          <a:p>
            <a:fld id="{6EA6D8CF-3CDE-4807-BCD2-C9F2B831AAA5}" type="slidenum">
              <a:rPr lang="en-US" smtClean="0">
                <a:solidFill>
                  <a:prstClr val="white"/>
                </a:solidFill>
                <a:latin typeface="Arial"/>
              </a:rPr>
              <a:pPr/>
              <a:t>6</a:t>
            </a:fld>
            <a:endParaRPr lang="en-US">
              <a:solidFill>
                <a:prstClr val="white"/>
              </a:solidFill>
              <a:latin typeface="Arial"/>
            </a:endParaRPr>
          </a:p>
        </p:txBody>
      </p:sp>
      <p:grpSp>
        <p:nvGrpSpPr>
          <p:cNvPr id="110" name="Group 109"/>
          <p:cNvGrpSpPr/>
          <p:nvPr/>
        </p:nvGrpSpPr>
        <p:grpSpPr>
          <a:xfrm>
            <a:off x="4038600" y="1524000"/>
            <a:ext cx="4876800" cy="2590800"/>
            <a:chOff x="340283" y="1347897"/>
            <a:chExt cx="4003117" cy="2085791"/>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283" y="1347897"/>
              <a:ext cx="4003117" cy="2085791"/>
            </a:xfrm>
            <a:prstGeom prst="rect">
              <a:avLst/>
            </a:prstGeom>
            <a:effectLst>
              <a:softEdge rad="635000"/>
            </a:effectLst>
          </p:spPr>
        </p:pic>
        <p:sp>
          <p:nvSpPr>
            <p:cNvPr id="9" name="Rounded Rectangle 8"/>
            <p:cNvSpPr/>
            <p:nvPr/>
          </p:nvSpPr>
          <p:spPr bwMode="auto">
            <a:xfrm>
              <a:off x="533400" y="1430435"/>
              <a:ext cx="3531470" cy="1835180"/>
            </a:xfrm>
            <a:prstGeom prst="roundRect">
              <a:avLst>
                <a:gd name="adj" fmla="val 4825"/>
              </a:avLst>
            </a:prstGeom>
            <a:solidFill>
              <a:srgbClr val="FFFFFF">
                <a:alpha val="50196"/>
              </a:srgbClr>
            </a:solidFill>
            <a:ln w="9525">
              <a:noFill/>
              <a:round/>
              <a:headEnd/>
              <a:tailEnd/>
            </a:ln>
            <a:effectLst>
              <a:softEdge rad="177800"/>
            </a:effectLst>
          </p:spPr>
          <p:txBody>
            <a:bodyPr wrap="none" lIns="0" tIns="0" rIns="0" bIns="0" rtlCol="0" anchor="ctr"/>
            <a:lstStyle/>
            <a:p>
              <a:endParaRPr lang="en-US" dirty="0" err="1" smtClean="0">
                <a:solidFill>
                  <a:srgbClr val="FFFFFF"/>
                </a:solidFill>
                <a:latin typeface="Aria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7337" y="2675906"/>
              <a:ext cx="821643" cy="337715"/>
            </a:xfrm>
            <a:prstGeom prst="rect">
              <a:avLst/>
            </a:prstGeom>
            <a:noFill/>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6651" y="2564315"/>
              <a:ext cx="841529" cy="276688"/>
            </a:xfrm>
            <a:prstGeom prst="rect">
              <a:avLst/>
            </a:prstGeom>
            <a:noFill/>
            <a:effectLst/>
          </p:spPr>
        </p:pic>
        <p:pic>
          <p:nvPicPr>
            <p:cNvPr id="59" name="Picture 27" descr="ICON_Cloud_Q308"/>
            <p:cNvPicPr>
              <a:picLocks noChangeAspect="1" noChangeArrowheads="1"/>
            </p:cNvPicPr>
            <p:nvPr/>
          </p:nvPicPr>
          <p:blipFill>
            <a:blip r:embed="rId6" cstate="email">
              <a:alphaModFix/>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gray">
            <a:xfrm>
              <a:off x="2147536" y="1907870"/>
              <a:ext cx="746561" cy="417641"/>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4" name="TextBox 13"/>
            <p:cNvSpPr txBox="1"/>
            <p:nvPr/>
          </p:nvSpPr>
          <p:spPr bwMode="gray">
            <a:xfrm>
              <a:off x="457200" y="1457388"/>
              <a:ext cx="3765336" cy="253937"/>
            </a:xfrm>
            <a:prstGeom prst="rect">
              <a:avLst/>
            </a:prstGeom>
            <a:noFill/>
          </p:spPr>
          <p:txBody>
            <a:bodyPr wrap="square" lIns="68529" tIns="34265" rIns="68529" bIns="34265" rtlCol="0">
              <a:spAutoFit/>
            </a:bodyPr>
            <a:lstStyle/>
            <a:p>
              <a:pPr algn="ctr">
                <a:defRPr/>
              </a:pPr>
              <a:r>
                <a:rPr lang="en-US" sz="1600" b="1" kern="0" dirty="0" smtClean="0">
                  <a:solidFill>
                    <a:srgbClr val="006990"/>
                  </a:solidFill>
                  <a:latin typeface="Arial"/>
                </a:rPr>
                <a:t>Modern </a:t>
              </a:r>
              <a:r>
                <a:rPr lang="en-US" sz="1600" b="1" kern="0" dirty="0">
                  <a:solidFill>
                    <a:srgbClr val="006990"/>
                  </a:solidFill>
                  <a:latin typeface="Arial"/>
                </a:rPr>
                <a:t>Silos</a:t>
              </a: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8525" y="2205639"/>
              <a:ext cx="1038437" cy="298410"/>
            </a:xfrm>
            <a:prstGeom prst="rect">
              <a:avLst/>
            </a:prstGeom>
          </p:spPr>
        </p:pic>
      </p:grpSp>
      <p:grpSp>
        <p:nvGrpSpPr>
          <p:cNvPr id="109" name="Group 108"/>
          <p:cNvGrpSpPr/>
          <p:nvPr/>
        </p:nvGrpSpPr>
        <p:grpSpPr>
          <a:xfrm>
            <a:off x="533400" y="3200400"/>
            <a:ext cx="4114800" cy="2819400"/>
            <a:chOff x="533400" y="3258934"/>
            <a:chExt cx="3551014" cy="2303665"/>
          </a:xfrm>
        </p:grpSpPr>
        <p:sp>
          <p:nvSpPr>
            <p:cNvPr id="16" name="TextBox 15"/>
            <p:cNvSpPr txBox="1"/>
            <p:nvPr/>
          </p:nvSpPr>
          <p:spPr bwMode="gray">
            <a:xfrm>
              <a:off x="533400" y="3258934"/>
              <a:ext cx="3551014" cy="257722"/>
            </a:xfrm>
            <a:prstGeom prst="rect">
              <a:avLst/>
            </a:prstGeom>
            <a:noFill/>
          </p:spPr>
          <p:txBody>
            <a:bodyPr wrap="square" lIns="68529" tIns="34265" rIns="68529" bIns="34265" rtlCol="0">
              <a:spAutoFit/>
            </a:bodyPr>
            <a:lstStyle/>
            <a:p>
              <a:pPr algn="ctr">
                <a:defRPr/>
              </a:pPr>
              <a:r>
                <a:rPr lang="en-US" sz="1600" b="1" kern="0" dirty="0">
                  <a:solidFill>
                    <a:srgbClr val="006990"/>
                  </a:solidFill>
                  <a:latin typeface="Arial"/>
                </a:rPr>
                <a:t>Legacy Silos</a:t>
              </a:r>
            </a:p>
          </p:txBody>
        </p:sp>
        <p:grpSp>
          <p:nvGrpSpPr>
            <p:cNvPr id="105" name="Group 104"/>
            <p:cNvGrpSpPr/>
            <p:nvPr/>
          </p:nvGrpSpPr>
          <p:grpSpPr>
            <a:xfrm>
              <a:off x="677704" y="3610434"/>
              <a:ext cx="3330510" cy="1952165"/>
              <a:chOff x="784290" y="3610435"/>
              <a:chExt cx="2651930" cy="1471452"/>
            </a:xfrm>
          </p:grpSpPr>
          <p:sp>
            <p:nvSpPr>
              <p:cNvPr id="17" name="Rectangle 16"/>
              <p:cNvSpPr/>
              <p:nvPr/>
            </p:nvSpPr>
            <p:spPr>
              <a:xfrm>
                <a:off x="784290" y="3916048"/>
                <a:ext cx="489436" cy="1165839"/>
              </a:xfrm>
              <a:prstGeom prst="rect">
                <a:avLst/>
              </a:prstGeom>
              <a:solidFill>
                <a:schemeClr val="bg2">
                  <a:lumMod val="40000"/>
                  <a:lumOff val="60000"/>
                </a:schemeClr>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sp>
            <p:nvSpPr>
              <p:cNvPr id="18" name="Rectangle 17"/>
              <p:cNvSpPr/>
              <p:nvPr/>
            </p:nvSpPr>
            <p:spPr>
              <a:xfrm>
                <a:off x="784290" y="3610435"/>
                <a:ext cx="489436" cy="305613"/>
              </a:xfrm>
              <a:prstGeom prst="rect">
                <a:avLst/>
              </a:prstGeom>
              <a:solidFill>
                <a:schemeClr val="bg1"/>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pic>
            <p:nvPicPr>
              <p:cNvPr id="19" name="Picture 2" descr="C:\Users\Dan\Desktop\g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9146" y="4837511"/>
                <a:ext cx="179723" cy="1942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Dan\Desktop\switch.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2148" y="4395452"/>
                <a:ext cx="273722" cy="1942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Dan\Desktop\stora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9947" y="3953393"/>
                <a:ext cx="158121" cy="1942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Dan\Desktop\firewal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34774" y="4616482"/>
                <a:ext cx="188467" cy="1942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Dan\Desktop\CPU.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5837" y="4174422"/>
                <a:ext cx="106343" cy="1942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13" cstate="email">
                <a:extLst>
                  <a:ext uri="{28A0092B-C50C-407E-A947-70E740481C1C}">
                    <a14:useLocalDpi xmlns:a14="http://schemas.microsoft.com/office/drawing/2010/main"/>
                  </a:ext>
                </a:extLst>
              </a:blip>
              <a:srcRect l="-13651" t="-28636" r="-13651" b="-28639"/>
              <a:stretch/>
            </p:blipFill>
            <p:spPr>
              <a:xfrm>
                <a:off x="805866" y="3651380"/>
                <a:ext cx="433762" cy="216238"/>
              </a:xfrm>
              <a:prstGeom prst="rect">
                <a:avLst/>
              </a:prstGeom>
              <a:solidFill>
                <a:schemeClr val="bg1"/>
              </a:solidFill>
              <a:ln>
                <a:noFill/>
              </a:ln>
            </p:spPr>
          </p:pic>
          <p:sp>
            <p:nvSpPr>
              <p:cNvPr id="25" name="Rectangle 24"/>
              <p:cNvSpPr/>
              <p:nvPr/>
            </p:nvSpPr>
            <p:spPr>
              <a:xfrm>
                <a:off x="1324914" y="3916048"/>
                <a:ext cx="489436" cy="1165839"/>
              </a:xfrm>
              <a:prstGeom prst="rect">
                <a:avLst/>
              </a:prstGeom>
              <a:solidFill>
                <a:schemeClr val="bg2">
                  <a:lumMod val="60000"/>
                  <a:lumOff val="40000"/>
                </a:schemeClr>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sp>
            <p:nvSpPr>
              <p:cNvPr id="26" name="Rectangle 25"/>
              <p:cNvSpPr/>
              <p:nvPr/>
            </p:nvSpPr>
            <p:spPr>
              <a:xfrm>
                <a:off x="1324914" y="3610435"/>
                <a:ext cx="489436" cy="305613"/>
              </a:xfrm>
              <a:prstGeom prst="rect">
                <a:avLst/>
              </a:prstGeom>
              <a:solidFill>
                <a:schemeClr val="bg1"/>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pic>
            <p:nvPicPr>
              <p:cNvPr id="27" name="Picture 2" descr="C:\Users\Dan\Desktop\g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79770" y="4837511"/>
                <a:ext cx="179723" cy="1942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Dan\Desktop\switch.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32772" y="4395452"/>
                <a:ext cx="273722" cy="1942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Dan\Desktop\stora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90571" y="3953393"/>
                <a:ext cx="158121" cy="1942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Dan\Desktop\firewal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75398" y="4616482"/>
                <a:ext cx="188467" cy="1942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Dan\Desktop\CPU.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16461" y="4174422"/>
                <a:ext cx="106343" cy="19427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865537" y="3916048"/>
                <a:ext cx="489436" cy="1165839"/>
              </a:xfrm>
              <a:prstGeom prst="rect">
                <a:avLst/>
              </a:prstGeom>
              <a:solidFill>
                <a:schemeClr val="bg2">
                  <a:lumMod val="60000"/>
                  <a:lumOff val="40000"/>
                </a:schemeClr>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sp>
            <p:nvSpPr>
              <p:cNvPr id="33" name="Rectangle 32"/>
              <p:cNvSpPr/>
              <p:nvPr/>
            </p:nvSpPr>
            <p:spPr>
              <a:xfrm>
                <a:off x="1865537" y="3610435"/>
                <a:ext cx="489436" cy="305613"/>
              </a:xfrm>
              <a:prstGeom prst="rect">
                <a:avLst/>
              </a:prstGeom>
              <a:solidFill>
                <a:schemeClr val="bg1"/>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pic>
            <p:nvPicPr>
              <p:cNvPr id="34" name="Picture 2" descr="C:\Users\Dan\Desktop\g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20393" y="4837511"/>
                <a:ext cx="179723" cy="1942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Dan\Desktop\switch.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73395" y="4395452"/>
                <a:ext cx="273722" cy="19427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Dan\Desktop\stora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31194" y="3953393"/>
                <a:ext cx="158121" cy="1942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Users\Dan\Desktop\firewal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16021" y="4616482"/>
                <a:ext cx="188467" cy="1942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Dan\Desktop\CPU.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57084" y="4174422"/>
                <a:ext cx="106343" cy="19427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2406160" y="3916048"/>
                <a:ext cx="489436" cy="1165839"/>
              </a:xfrm>
              <a:prstGeom prst="rect">
                <a:avLst/>
              </a:prstGeom>
              <a:solidFill>
                <a:schemeClr val="bg2">
                  <a:lumMod val="60000"/>
                  <a:lumOff val="40000"/>
                </a:schemeClr>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sp>
            <p:nvSpPr>
              <p:cNvPr id="40" name="Rectangle 39"/>
              <p:cNvSpPr/>
              <p:nvPr/>
            </p:nvSpPr>
            <p:spPr>
              <a:xfrm>
                <a:off x="2406160" y="3610435"/>
                <a:ext cx="489436" cy="305613"/>
              </a:xfrm>
              <a:prstGeom prst="rect">
                <a:avLst/>
              </a:prstGeom>
              <a:solidFill>
                <a:schemeClr val="bg1"/>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pic>
            <p:nvPicPr>
              <p:cNvPr id="41" name="Picture 2" descr="C:\Users\Dan\Desktop\g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61016" y="4837511"/>
                <a:ext cx="179723" cy="19427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Dan\Desktop\switch.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14018" y="4395452"/>
                <a:ext cx="273722" cy="19427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Dan\Desktop\stora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71817" y="3953393"/>
                <a:ext cx="158121" cy="19427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Dan\Desktop\firewal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56644" y="4616482"/>
                <a:ext cx="188467" cy="19427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Dan\Desktop\CPU.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97707" y="4174422"/>
                <a:ext cx="106343" cy="19427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2946784" y="3916048"/>
                <a:ext cx="489436" cy="1165839"/>
              </a:xfrm>
              <a:prstGeom prst="rect">
                <a:avLst/>
              </a:prstGeom>
              <a:solidFill>
                <a:schemeClr val="bg2">
                  <a:lumMod val="60000"/>
                  <a:lumOff val="40000"/>
                </a:schemeClr>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sp>
            <p:nvSpPr>
              <p:cNvPr id="47" name="Rectangle 46"/>
              <p:cNvSpPr/>
              <p:nvPr/>
            </p:nvSpPr>
            <p:spPr>
              <a:xfrm>
                <a:off x="2946784" y="3610435"/>
                <a:ext cx="489436" cy="305613"/>
              </a:xfrm>
              <a:prstGeom prst="rect">
                <a:avLst/>
              </a:prstGeom>
              <a:solidFill>
                <a:schemeClr val="bg1"/>
              </a:solidFill>
              <a:ln w="12700">
                <a:solidFill>
                  <a:schemeClr val="bg2"/>
                </a:solidFill>
                <a:round/>
                <a:headEnd/>
                <a:tailEnd/>
              </a:ln>
              <a:effectLst/>
            </p:spPr>
            <p:txBody>
              <a:bodyPr wrap="none" lIns="0" tIns="0" rIns="0" bIns="0" rtlCol="0" anchor="ctr"/>
              <a:lstStyle/>
              <a:p>
                <a:pPr algn="ctr" defTabSz="456951"/>
                <a:endParaRPr lang="en-US" sz="900" kern="0" cap="all">
                  <a:solidFill>
                    <a:srgbClr val="FFFFFF"/>
                  </a:solidFill>
                  <a:latin typeface="Arial"/>
                </a:endParaRPr>
              </a:p>
            </p:txBody>
          </p:sp>
          <p:pic>
            <p:nvPicPr>
              <p:cNvPr id="48" name="Picture 2" descr="C:\Users\Dan\Desktop\gea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01640" y="4837511"/>
                <a:ext cx="179723" cy="1942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Desktop\switch.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54642" y="4395452"/>
                <a:ext cx="273722" cy="19427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Dan\Desktop\storag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12441" y="3953393"/>
                <a:ext cx="158121" cy="19427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Users\Dan\Desktop\firewal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97268" y="4616482"/>
                <a:ext cx="188467" cy="19427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C:\Users\Dan\Desktop\CPU.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38331" y="4174422"/>
                <a:ext cx="106343" cy="19427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444897" y="3624040"/>
                <a:ext cx="249470" cy="278415"/>
              </a:xfrm>
              <a:prstGeom prst="rect">
                <a:avLst/>
              </a:prstGeom>
            </p:spPr>
          </p:pic>
          <p:pic>
            <p:nvPicPr>
              <p:cNvPr id="54" name="Picture 53"/>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908690" y="3685028"/>
                <a:ext cx="412820" cy="165982"/>
              </a:xfrm>
              <a:prstGeom prst="rect">
                <a:avLst/>
              </a:prstGeom>
            </p:spPr>
          </p:pic>
          <p:pic>
            <p:nvPicPr>
              <p:cNvPr id="55" name="Picture 5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438002" y="3739425"/>
                <a:ext cx="426525" cy="57188"/>
              </a:xfrm>
              <a:prstGeom prst="rect">
                <a:avLst/>
              </a:prstGeom>
            </p:spPr>
          </p:pic>
          <p:pic>
            <p:nvPicPr>
              <p:cNvPr id="56" name="Picture 55"/>
              <p:cNvPicPr>
                <a:picLocks noChangeAspect="1"/>
              </p:cNvPicPr>
              <p:nvPr/>
            </p:nvPicPr>
            <p:blipFill>
              <a:blip r:embed="rId17" cstate="email">
                <a:extLst>
                  <a:ext uri="{BEBA8EAE-BF5A-486C-A8C5-ECC9F3942E4B}">
                    <a14:imgProps xmlns:a14="http://schemas.microsoft.com/office/drawing/2010/main">
                      <a14:imgLayer r:embed="rId18">
                        <a14:imgEffect>
                          <a14:brightnessContrast contrast="40000"/>
                        </a14:imgEffect>
                      </a14:imgLayer>
                    </a14:imgProps>
                  </a:ext>
                  <a:ext uri="{28A0092B-C50C-407E-A947-70E740481C1C}">
                    <a14:useLocalDpi xmlns:a14="http://schemas.microsoft.com/office/drawing/2010/main"/>
                  </a:ext>
                </a:extLst>
              </a:blip>
              <a:stretch>
                <a:fillRect/>
              </a:stretch>
            </p:blipFill>
            <p:spPr>
              <a:xfrm>
                <a:off x="2997199" y="3677433"/>
                <a:ext cx="388604" cy="173577"/>
              </a:xfrm>
              <a:prstGeom prst="rect">
                <a:avLst/>
              </a:prstGeom>
            </p:spPr>
          </p:pic>
        </p:grpSp>
      </p:grpSp>
      <p:sp>
        <p:nvSpPr>
          <p:cNvPr id="3" name="TextBox 2"/>
          <p:cNvSpPr txBox="1"/>
          <p:nvPr/>
        </p:nvSpPr>
        <p:spPr>
          <a:xfrm>
            <a:off x="368300" y="1422400"/>
            <a:ext cx="3543300" cy="646331"/>
          </a:xfrm>
          <a:prstGeom prst="rect">
            <a:avLst/>
          </a:prstGeom>
          <a:noFill/>
        </p:spPr>
        <p:txBody>
          <a:bodyPr wrap="square" rtlCol="0">
            <a:spAutoFit/>
          </a:bodyPr>
          <a:lstStyle/>
          <a:p>
            <a:pPr algn="ctr"/>
            <a:r>
              <a:rPr lang="en-US" dirty="0" smtClean="0"/>
              <a:t>72% of IT operating budget spent on maintaining </a:t>
            </a:r>
            <a:r>
              <a:rPr lang="en-US" dirty="0"/>
              <a:t>old </a:t>
            </a:r>
            <a:r>
              <a:rPr lang="en-US" dirty="0" smtClean="0"/>
              <a:t>technologies</a:t>
            </a:r>
          </a:p>
        </p:txBody>
      </p:sp>
      <p:pic>
        <p:nvPicPr>
          <p:cNvPr id="5" name="Picture 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595538" y="2291645"/>
            <a:ext cx="321731" cy="428975"/>
          </a:xfrm>
          <a:prstGeom prst="rect">
            <a:avLst/>
          </a:prstGeom>
        </p:spPr>
      </p:pic>
    </p:spTree>
    <p:extLst>
      <p:ext uri="{BB962C8B-B14F-4D97-AF65-F5344CB8AC3E}">
        <p14:creationId xmlns:p14="http://schemas.microsoft.com/office/powerpoint/2010/main" val="9097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dissolv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dissolv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812800"/>
          </a:xfrm>
        </p:spPr>
        <p:txBody>
          <a:bodyPr>
            <a:normAutofit fontScale="90000"/>
          </a:bodyPr>
          <a:lstStyle/>
          <a:p>
            <a:r>
              <a:rPr lang="en-US" dirty="0"/>
              <a:t>Liberating </a:t>
            </a:r>
            <a:r>
              <a:rPr lang="en-US" dirty="0" smtClean="0"/>
              <a:t>Resources Serves Customers</a:t>
            </a:r>
            <a:endParaRPr lang="en-US" dirty="0"/>
          </a:p>
        </p:txBody>
      </p:sp>
      <p:sp>
        <p:nvSpPr>
          <p:cNvPr id="4" name="Slide Number Placeholder 3"/>
          <p:cNvSpPr>
            <a:spLocks noGrp="1"/>
          </p:cNvSpPr>
          <p:nvPr>
            <p:ph type="sldNum" sz="quarter" idx="4294967295"/>
          </p:nvPr>
        </p:nvSpPr>
        <p:spPr>
          <a:xfrm>
            <a:off x="8700260" y="6464301"/>
            <a:ext cx="338138" cy="149224"/>
          </a:xfrm>
          <a:prstGeom prst="rect">
            <a:avLst/>
          </a:prstGeom>
        </p:spPr>
        <p:txBody>
          <a:bodyPr/>
          <a:lstStyle/>
          <a:p>
            <a:fld id="{6EA6D8CF-3CDE-4807-BCD2-C9F2B831AAA5}" type="slidenum">
              <a:rPr lang="en-US" smtClean="0"/>
              <a:t>7</a:t>
            </a:fld>
            <a:endParaRPr lang="en-US"/>
          </a:p>
        </p:txBody>
      </p:sp>
      <p:sp>
        <p:nvSpPr>
          <p:cNvPr id="6" name="Round Same Side Corner Rectangle 5"/>
          <p:cNvSpPr/>
          <p:nvPr/>
        </p:nvSpPr>
        <p:spPr>
          <a:xfrm>
            <a:off x="397937" y="3664890"/>
            <a:ext cx="2600511" cy="535495"/>
          </a:xfrm>
          <a:prstGeom prst="round2SameRect">
            <a:avLst>
              <a:gd name="adj1" fmla="val 0"/>
              <a:gd name="adj2" fmla="val 0"/>
            </a:avLst>
          </a:prstGeom>
          <a:gradFill flip="none" rotWithShape="1">
            <a:gsLst>
              <a:gs pos="0">
                <a:schemeClr val="bg1">
                  <a:lumMod val="85000"/>
                </a:schemeClr>
              </a:gs>
              <a:gs pos="100000">
                <a:schemeClr val="bg1">
                  <a:shade val="100000"/>
                  <a:satMod val="115000"/>
                </a:schemeClr>
              </a:gs>
            </a:gsLst>
            <a:lin ang="0" scaled="1"/>
            <a:tileRect/>
          </a:gradFill>
          <a:ln w="12700">
            <a:gradFill>
              <a:gsLst>
                <a:gs pos="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t" anchorCtr="0">
            <a:spAutoFit/>
          </a:bodyPr>
          <a:lstStyle/>
          <a:p>
            <a:pPr marL="0" lvl="2" fontAlgn="base">
              <a:lnSpc>
                <a:spcPct val="90000"/>
              </a:lnSpc>
              <a:spcBef>
                <a:spcPct val="0"/>
              </a:spcBef>
              <a:spcAft>
                <a:spcPct val="40000"/>
              </a:spcAft>
            </a:pPr>
            <a:r>
              <a:rPr lang="en-US" sz="1600" dirty="0">
                <a:solidFill>
                  <a:srgbClr val="333333"/>
                </a:solidFill>
                <a:cs typeface="Arial" pitchFamily="34" charset="0"/>
              </a:rPr>
              <a:t>Provisioning </a:t>
            </a:r>
            <a:br>
              <a:rPr lang="en-US" sz="1600" dirty="0">
                <a:solidFill>
                  <a:srgbClr val="333333"/>
                </a:solidFill>
                <a:cs typeface="Arial" pitchFamily="34" charset="0"/>
              </a:rPr>
            </a:br>
            <a:r>
              <a:rPr lang="en-US" sz="1600" dirty="0">
                <a:solidFill>
                  <a:srgbClr val="333333"/>
                </a:solidFill>
                <a:cs typeface="Arial" pitchFamily="34" charset="0"/>
              </a:rPr>
              <a:t>takes weeks.</a:t>
            </a:r>
          </a:p>
        </p:txBody>
      </p:sp>
      <p:sp>
        <p:nvSpPr>
          <p:cNvPr id="7" name="Round Same Side Corner Rectangle 6"/>
          <p:cNvSpPr/>
          <p:nvPr/>
        </p:nvSpPr>
        <p:spPr>
          <a:xfrm>
            <a:off x="372537" y="2941563"/>
            <a:ext cx="2846155" cy="313896"/>
          </a:xfrm>
          <a:prstGeom prst="round2SameRect">
            <a:avLst>
              <a:gd name="adj1" fmla="val 0"/>
              <a:gd name="adj2" fmla="val 0"/>
            </a:avLst>
          </a:prstGeom>
          <a:gradFill flip="none" rotWithShape="1">
            <a:gsLst>
              <a:gs pos="0">
                <a:schemeClr val="bg1">
                  <a:lumMod val="85000"/>
                </a:schemeClr>
              </a:gs>
              <a:gs pos="100000">
                <a:schemeClr val="bg1">
                  <a:shade val="100000"/>
                  <a:satMod val="115000"/>
                </a:schemeClr>
              </a:gs>
            </a:gsLst>
            <a:lin ang="0" scaled="1"/>
            <a:tileRect/>
          </a:gradFill>
          <a:ln w="12700">
            <a:gradFill>
              <a:gsLst>
                <a:gs pos="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t" anchorCtr="0">
            <a:spAutoFit/>
          </a:bodyPr>
          <a:lstStyle/>
          <a:p>
            <a:pPr marL="0" lvl="2" fontAlgn="base">
              <a:lnSpc>
                <a:spcPct val="90000"/>
              </a:lnSpc>
              <a:spcBef>
                <a:spcPct val="0"/>
              </a:spcBef>
              <a:spcAft>
                <a:spcPct val="40000"/>
              </a:spcAft>
            </a:pPr>
            <a:r>
              <a:rPr lang="en-US" sz="1600" dirty="0" smtClean="0">
                <a:solidFill>
                  <a:srgbClr val="333333"/>
                </a:solidFill>
                <a:cs typeface="Arial" pitchFamily="34" charset="0"/>
              </a:rPr>
              <a:t>App dev takes </a:t>
            </a:r>
            <a:r>
              <a:rPr lang="en-US" sz="1600" dirty="0">
                <a:solidFill>
                  <a:srgbClr val="333333"/>
                </a:solidFill>
                <a:cs typeface="Arial" pitchFamily="34" charset="0"/>
              </a:rPr>
              <a:t>too long.</a:t>
            </a:r>
          </a:p>
        </p:txBody>
      </p:sp>
      <p:sp>
        <p:nvSpPr>
          <p:cNvPr id="8" name="Round Same Side Corner Rectangle 7"/>
          <p:cNvSpPr/>
          <p:nvPr/>
        </p:nvSpPr>
        <p:spPr>
          <a:xfrm>
            <a:off x="372533" y="4585354"/>
            <a:ext cx="2727816" cy="535495"/>
          </a:xfrm>
          <a:prstGeom prst="round2SameRect">
            <a:avLst>
              <a:gd name="adj1" fmla="val 0"/>
              <a:gd name="adj2" fmla="val 0"/>
            </a:avLst>
          </a:prstGeom>
          <a:gradFill flip="none" rotWithShape="1">
            <a:gsLst>
              <a:gs pos="0">
                <a:schemeClr val="bg1">
                  <a:lumMod val="85000"/>
                </a:schemeClr>
              </a:gs>
              <a:gs pos="100000">
                <a:schemeClr val="bg1">
                  <a:shade val="100000"/>
                  <a:satMod val="115000"/>
                </a:schemeClr>
              </a:gs>
            </a:gsLst>
            <a:lin ang="0" scaled="1"/>
            <a:tileRect/>
          </a:gradFill>
          <a:ln w="12700">
            <a:gradFill>
              <a:gsLst>
                <a:gs pos="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t" anchorCtr="0">
            <a:spAutoFit/>
          </a:bodyPr>
          <a:lstStyle/>
          <a:p>
            <a:pPr marL="0" lvl="2" fontAlgn="base">
              <a:lnSpc>
                <a:spcPct val="90000"/>
              </a:lnSpc>
              <a:spcBef>
                <a:spcPct val="0"/>
              </a:spcBef>
              <a:spcAft>
                <a:spcPct val="40000"/>
              </a:spcAft>
            </a:pPr>
            <a:r>
              <a:rPr lang="en-US" sz="1600" dirty="0">
                <a:solidFill>
                  <a:srgbClr val="333333"/>
                </a:solidFill>
                <a:cs typeface="Arial" pitchFamily="34" charset="0"/>
              </a:rPr>
              <a:t>Production workloads </a:t>
            </a:r>
            <a:br>
              <a:rPr lang="en-US" sz="1600" dirty="0">
                <a:solidFill>
                  <a:srgbClr val="333333"/>
                </a:solidFill>
                <a:cs typeface="Arial" pitchFamily="34" charset="0"/>
              </a:rPr>
            </a:br>
            <a:r>
              <a:rPr lang="en-US" sz="1600" dirty="0">
                <a:solidFill>
                  <a:srgbClr val="333333"/>
                </a:solidFill>
                <a:cs typeface="Arial" pitchFamily="34" charset="0"/>
              </a:rPr>
              <a:t>are managed via email.</a:t>
            </a:r>
          </a:p>
        </p:txBody>
      </p:sp>
      <p:sp>
        <p:nvSpPr>
          <p:cNvPr id="5" name="Oval 4"/>
          <p:cNvSpPr/>
          <p:nvPr/>
        </p:nvSpPr>
        <p:spPr bwMode="gray">
          <a:xfrm>
            <a:off x="3102976" y="2083607"/>
            <a:ext cx="2932551" cy="2931791"/>
          </a:xfrm>
          <a:prstGeom prst="ellipse">
            <a:avLst/>
          </a:prstGeom>
          <a:solidFill>
            <a:schemeClr val="bg1">
              <a:lumMod val="75000"/>
            </a:schemeClr>
          </a:solidFill>
          <a:ln w="28575">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algn="ctr" defTabSz="342415" fontAlgn="base">
              <a:spcBef>
                <a:spcPct val="0"/>
              </a:spcBef>
              <a:spcAft>
                <a:spcPct val="40000"/>
              </a:spcAft>
            </a:pPr>
            <a:endParaRPr lang="en-US" sz="700" kern="0" cap="all" dirty="0">
              <a:solidFill>
                <a:srgbClr val="FFFFFF"/>
              </a:solidFill>
              <a:latin typeface="Arial" charset="0"/>
              <a:ea typeface="ＭＳ Ｐゴシック" pitchFamily="34" charset="-128"/>
            </a:endParaRPr>
          </a:p>
        </p:txBody>
      </p:sp>
      <p:sp>
        <p:nvSpPr>
          <p:cNvPr id="10" name="Arc 9"/>
          <p:cNvSpPr/>
          <p:nvPr/>
        </p:nvSpPr>
        <p:spPr bwMode="auto">
          <a:xfrm>
            <a:off x="3105805" y="2084084"/>
            <a:ext cx="2935224" cy="2935224"/>
          </a:xfrm>
          <a:prstGeom prst="arc">
            <a:avLst>
              <a:gd name="adj1" fmla="val 16200000"/>
              <a:gd name="adj2" fmla="val 1007351"/>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28575">
            <a:gradFill flip="none" rotWithShape="1">
              <a:gsLst>
                <a:gs pos="50000">
                  <a:srgbClr val="FFFFFF">
                    <a:lumMod val="95000"/>
                  </a:srgbClr>
                </a:gs>
                <a:gs pos="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algn="ctr" defTabSz="342580" fontAlgn="base">
              <a:spcBef>
                <a:spcPct val="0"/>
              </a:spcBef>
              <a:spcAft>
                <a:spcPct val="40000"/>
              </a:spcAft>
            </a:pPr>
            <a:endParaRPr lang="en-US" sz="2100" kern="0" cap="all">
              <a:solidFill>
                <a:srgbClr val="FFFFFF"/>
              </a:solidFill>
              <a:latin typeface="Arial" charset="0"/>
              <a:ea typeface="ＭＳ Ｐゴシック" pitchFamily="34" charset="-128"/>
            </a:endParaRPr>
          </a:p>
        </p:txBody>
      </p:sp>
      <p:sp>
        <p:nvSpPr>
          <p:cNvPr id="15" name="Title 2"/>
          <p:cNvSpPr txBox="1">
            <a:spLocks/>
          </p:cNvSpPr>
          <p:nvPr/>
        </p:nvSpPr>
        <p:spPr bwMode="gray">
          <a:xfrm>
            <a:off x="5915749" y="3013076"/>
            <a:ext cx="3157210" cy="997196"/>
          </a:xfrm>
          <a:prstGeom prst="rect">
            <a:avLst/>
          </a:prstGeom>
          <a:noFill/>
        </p:spPr>
        <p:txBody>
          <a:bodyPr wrap="square" lIns="0" tIns="0" rIns="0" bIns="0" anchor="ctr" anchorCtr="1">
            <a:spAutoFit/>
          </a:bodyPr>
          <a:lstStyle>
            <a:lvl1pPr algn="l" defTabSz="914400" rtl="0" eaLnBrk="1" latinLnBrk="0" hangingPunct="1">
              <a:lnSpc>
                <a:spcPct val="90000"/>
              </a:lnSpc>
              <a:spcBef>
                <a:spcPct val="0"/>
              </a:spcBef>
              <a:buNone/>
              <a:defRPr sz="3200" kern="1200">
                <a:solidFill>
                  <a:schemeClr val="tx2"/>
                </a:solidFill>
                <a:latin typeface="Verdana" pitchFamily="34" charset="0"/>
                <a:ea typeface="+mj-ea"/>
                <a:cs typeface="+mj-cs"/>
              </a:defRPr>
            </a:lvl1pPr>
          </a:lstStyle>
          <a:p>
            <a:pPr algn="ctr" fontAlgn="auto">
              <a:spcAft>
                <a:spcPts val="0"/>
              </a:spcAft>
            </a:pPr>
            <a:r>
              <a:rPr lang="en-US" sz="2400" dirty="0">
                <a:solidFill>
                  <a:schemeClr val="tx1"/>
                </a:solidFill>
                <a:latin typeface="Arial" pitchFamily="34" charset="0"/>
                <a:cs typeface="Arial" pitchFamily="34" charset="0"/>
              </a:rPr>
              <a:t>Industry </a:t>
            </a:r>
            <a:r>
              <a:rPr lang="en-US" sz="2400" dirty="0" smtClean="0">
                <a:solidFill>
                  <a:schemeClr val="tx1"/>
                </a:solidFill>
                <a:latin typeface="Arial" pitchFamily="34" charset="0"/>
                <a:cs typeface="Arial" pitchFamily="34" charset="0"/>
              </a:rPr>
              <a:t>Average: </a:t>
            </a:r>
            <a:r>
              <a:rPr lang="en-US" sz="2400" dirty="0">
                <a:solidFill>
                  <a:schemeClr val="tx1"/>
                </a:solidFill>
                <a:latin typeface="Arial" pitchFamily="34" charset="0"/>
                <a:cs typeface="Arial" pitchFamily="34" charset="0"/>
              </a:rPr>
              <a:t/>
            </a:r>
            <a:br>
              <a:rPr lang="en-US" sz="2400" dirty="0">
                <a:solidFill>
                  <a:schemeClr val="tx1"/>
                </a:solidFill>
                <a:latin typeface="Arial" pitchFamily="34" charset="0"/>
                <a:cs typeface="Arial" pitchFamily="34" charset="0"/>
              </a:rPr>
            </a:br>
            <a:r>
              <a:rPr lang="en-US" sz="2400" b="1" dirty="0">
                <a:solidFill>
                  <a:schemeClr val="accent1"/>
                </a:solidFill>
                <a:latin typeface="Arial" pitchFamily="34" charset="0"/>
                <a:cs typeface="Arial" pitchFamily="34" charset="0"/>
              </a:rPr>
              <a:t>IT Spend</a:t>
            </a:r>
            <a:br>
              <a:rPr lang="en-US" sz="2400" b="1" dirty="0">
                <a:solidFill>
                  <a:schemeClr val="accent1"/>
                </a:solidFill>
                <a:latin typeface="Arial" pitchFamily="34" charset="0"/>
                <a:cs typeface="Arial" pitchFamily="34" charset="0"/>
              </a:rPr>
            </a:br>
            <a:r>
              <a:rPr lang="en-US" sz="2400" b="1" dirty="0">
                <a:solidFill>
                  <a:schemeClr val="accent1"/>
                </a:solidFill>
                <a:latin typeface="Arial" pitchFamily="34" charset="0"/>
                <a:cs typeface="Arial" pitchFamily="34" charset="0"/>
              </a:rPr>
              <a:t>on Innovation</a:t>
            </a:r>
          </a:p>
        </p:txBody>
      </p:sp>
      <p:sp>
        <p:nvSpPr>
          <p:cNvPr id="11" name="Title 2"/>
          <p:cNvSpPr txBox="1">
            <a:spLocks/>
          </p:cNvSpPr>
          <p:nvPr/>
        </p:nvSpPr>
        <p:spPr bwMode="gray">
          <a:xfrm>
            <a:off x="4624299" y="3106739"/>
            <a:ext cx="1348500" cy="553998"/>
          </a:xfrm>
          <a:prstGeom prst="rect">
            <a:avLst/>
          </a:prstGeom>
          <a:noFill/>
        </p:spPr>
        <p:txBody>
          <a:bodyPr wrap="square" lIns="0" tIns="0" rIns="0" bIns="0" anchor="ctr" anchorCtr="1">
            <a:spAutoFit/>
          </a:bodyPr>
          <a:lstStyle>
            <a:lvl1pPr algn="l" defTabSz="914400" rtl="0" eaLnBrk="1" latinLnBrk="0" hangingPunct="1">
              <a:lnSpc>
                <a:spcPct val="90000"/>
              </a:lnSpc>
              <a:spcBef>
                <a:spcPct val="0"/>
              </a:spcBef>
              <a:buNone/>
              <a:defRPr sz="3200" kern="1200">
                <a:solidFill>
                  <a:schemeClr val="tx2"/>
                </a:solidFill>
                <a:latin typeface="Verdana" pitchFamily="34" charset="0"/>
                <a:ea typeface="+mj-ea"/>
                <a:cs typeface="+mj-cs"/>
              </a:defRPr>
            </a:lvl1pPr>
          </a:lstStyle>
          <a:p>
            <a:pPr algn="ctr" fontAlgn="auto">
              <a:spcAft>
                <a:spcPts val="0"/>
              </a:spcAft>
            </a:pPr>
            <a:r>
              <a:rPr lang="en-US" sz="4000" b="1" dirty="0">
                <a:solidFill>
                  <a:srgbClr val="FFFFFF"/>
                </a:solidFill>
                <a:effectLst>
                  <a:outerShdw blurRad="279400" algn="ctr" rotWithShape="0">
                    <a:prstClr val="black">
                      <a:alpha val="67000"/>
                    </a:prstClr>
                  </a:outerShdw>
                </a:effectLst>
                <a:latin typeface="Arial" pitchFamily="34" charset="0"/>
                <a:cs typeface="Arial" pitchFamily="34" charset="0"/>
              </a:rPr>
              <a:t>30%</a:t>
            </a:r>
            <a:endParaRPr lang="en-US" b="1" dirty="0">
              <a:solidFill>
                <a:srgbClr val="FFFFFF"/>
              </a:solidFill>
              <a:effectLst>
                <a:outerShdw blurRad="279400" algn="ctr" rotWithShape="0">
                  <a:prstClr val="black">
                    <a:alpha val="67000"/>
                  </a:prstClr>
                </a:outerShdw>
              </a:effectLst>
              <a:latin typeface="Arial" pitchFamily="34" charset="0"/>
              <a:cs typeface="Arial" pitchFamily="34" charset="0"/>
            </a:endParaRPr>
          </a:p>
        </p:txBody>
      </p:sp>
      <p:pic>
        <p:nvPicPr>
          <p:cNvPr id="12" name="Picture 11" descr="ball_chain.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3522808" y="3663731"/>
            <a:ext cx="750186" cy="661645"/>
          </a:xfrm>
          <a:prstGeom prst="rect">
            <a:avLst/>
          </a:prstGeom>
          <a:effectLst>
            <a:outerShdw blurRad="50800" dist="38100" dir="2700000" algn="tl" rotWithShape="0">
              <a:prstClr val="black">
                <a:alpha val="40000"/>
              </a:prstClr>
            </a:outerShdw>
          </a:effectLst>
        </p:spPr>
      </p:pic>
      <p:pic>
        <p:nvPicPr>
          <p:cNvPr id="13" name="Picture 12" descr="lightbulb blk.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contrast="18000"/>
                    </a14:imgEffect>
                  </a14:imgLayer>
                </a14:imgProps>
              </a:ext>
              <a:ext uri="{28A0092B-C50C-407E-A947-70E740481C1C}">
                <a14:useLocalDpi xmlns:a14="http://schemas.microsoft.com/office/drawing/2010/main"/>
              </a:ext>
            </a:extLst>
          </a:blip>
          <a:stretch>
            <a:fillRect/>
          </a:stretch>
        </p:blipFill>
        <p:spPr>
          <a:xfrm>
            <a:off x="4906484" y="2412706"/>
            <a:ext cx="421262" cy="607164"/>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3256606" y="3100817"/>
            <a:ext cx="1271174" cy="523184"/>
          </a:xfrm>
          <a:prstGeom prst="rect">
            <a:avLst/>
          </a:prstGeom>
          <a:noFill/>
        </p:spPr>
        <p:txBody>
          <a:bodyPr wrap="square" lIns="91404" tIns="45702" rIns="91404" bIns="45702" rtlCol="0" anchor="ctr" anchorCtr="1">
            <a:spAutoFit/>
          </a:bodyPr>
          <a:lstStyle/>
          <a:p>
            <a:pPr algn="ctr" fontAlgn="auto">
              <a:spcAft>
                <a:spcPts val="0"/>
              </a:spcAft>
            </a:pPr>
            <a:r>
              <a:rPr lang="en-US" sz="1400" b="1" dirty="0">
                <a:solidFill>
                  <a:schemeClr val="tx1">
                    <a:lumMod val="75000"/>
                  </a:schemeClr>
                </a:solidFill>
                <a:cs typeface="Arial" pitchFamily="34" charset="0"/>
              </a:rPr>
              <a:t>IT </a:t>
            </a:r>
            <a:br>
              <a:rPr lang="en-US" sz="1400" b="1" dirty="0">
                <a:solidFill>
                  <a:schemeClr val="tx1">
                    <a:lumMod val="75000"/>
                  </a:schemeClr>
                </a:solidFill>
                <a:cs typeface="Arial" pitchFamily="34" charset="0"/>
              </a:rPr>
            </a:br>
            <a:r>
              <a:rPr lang="en-US" sz="1400" b="1" dirty="0">
                <a:solidFill>
                  <a:schemeClr val="tx1">
                    <a:lumMod val="75000"/>
                  </a:schemeClr>
                </a:solidFill>
                <a:cs typeface="Arial" pitchFamily="34" charset="0"/>
              </a:rPr>
              <a:t>Maintenance</a:t>
            </a:r>
          </a:p>
        </p:txBody>
      </p:sp>
      <p:sp>
        <p:nvSpPr>
          <p:cNvPr id="16" name="Rectangle 15"/>
          <p:cNvSpPr/>
          <p:nvPr/>
        </p:nvSpPr>
        <p:spPr>
          <a:xfrm>
            <a:off x="255516" y="5758973"/>
            <a:ext cx="5363969" cy="246221"/>
          </a:xfrm>
          <a:prstGeom prst="rect">
            <a:avLst/>
          </a:prstGeom>
        </p:spPr>
        <p:txBody>
          <a:bodyPr wrap="none">
            <a:spAutoFit/>
          </a:bodyPr>
          <a:lstStyle/>
          <a:p>
            <a:r>
              <a:rPr lang="en-US" sz="1000" kern="0" dirty="0" smtClean="0">
                <a:solidFill>
                  <a:schemeClr val="tx1"/>
                </a:solidFill>
                <a:latin typeface="Arial"/>
                <a:ea typeface="ＭＳ Ｐゴシック"/>
              </a:rPr>
              <a:t>* Source</a:t>
            </a:r>
            <a:r>
              <a:rPr lang="en-US" sz="1000" kern="0" dirty="0">
                <a:solidFill>
                  <a:schemeClr val="tx1"/>
                </a:solidFill>
                <a:latin typeface="Arial"/>
                <a:ea typeface="ＭＳ Ｐゴシック"/>
              </a:rPr>
              <a:t>: </a:t>
            </a:r>
            <a:r>
              <a:rPr lang="en-US" sz="1000" kern="0" dirty="0" smtClean="0">
                <a:solidFill>
                  <a:schemeClr val="tx1"/>
                </a:solidFill>
                <a:latin typeface="Arial"/>
                <a:ea typeface="ＭＳ Ｐゴシック"/>
              </a:rPr>
              <a:t>Gartner, 2013: </a:t>
            </a:r>
            <a:r>
              <a:rPr lang="en-US" sz="1000" i="1" kern="0" dirty="0" smtClean="0">
                <a:solidFill>
                  <a:schemeClr val="tx1"/>
                </a:solidFill>
                <a:latin typeface="Arial"/>
                <a:ea typeface="ＭＳ Ｐゴシック"/>
              </a:rPr>
              <a:t>“Hunting </a:t>
            </a:r>
            <a:r>
              <a:rPr lang="en-US" sz="1000" i="1" kern="0" dirty="0">
                <a:solidFill>
                  <a:schemeClr val="tx1"/>
                </a:solidFill>
                <a:latin typeface="Arial"/>
                <a:ea typeface="ＭＳ Ｐゴシック"/>
              </a:rPr>
              <a:t>and Harvesting in a Digital World: The 2013 CIO </a:t>
            </a:r>
            <a:r>
              <a:rPr lang="en-US" sz="1000" i="1" kern="0" dirty="0" smtClean="0">
                <a:solidFill>
                  <a:schemeClr val="tx1"/>
                </a:solidFill>
                <a:latin typeface="Arial"/>
                <a:ea typeface="ＭＳ Ｐゴシック"/>
              </a:rPr>
              <a:t>Agenda”</a:t>
            </a:r>
            <a:endParaRPr lang="en-US" sz="1400" i="1" dirty="0">
              <a:solidFill>
                <a:schemeClr val="tx1"/>
              </a:solidFill>
            </a:endParaRPr>
          </a:p>
        </p:txBody>
      </p:sp>
      <p:sp>
        <p:nvSpPr>
          <p:cNvPr id="20" name="Round Same Side Corner Rectangle 19"/>
          <p:cNvSpPr/>
          <p:nvPr/>
        </p:nvSpPr>
        <p:spPr>
          <a:xfrm>
            <a:off x="381004" y="1632053"/>
            <a:ext cx="2846155" cy="313896"/>
          </a:xfrm>
          <a:prstGeom prst="round2SameRect">
            <a:avLst>
              <a:gd name="adj1" fmla="val 0"/>
              <a:gd name="adj2" fmla="val 0"/>
            </a:avLst>
          </a:prstGeom>
          <a:gradFill flip="none" rotWithShape="1">
            <a:gsLst>
              <a:gs pos="0">
                <a:schemeClr val="bg1">
                  <a:lumMod val="85000"/>
                </a:schemeClr>
              </a:gs>
              <a:gs pos="100000">
                <a:schemeClr val="bg1">
                  <a:shade val="100000"/>
                  <a:satMod val="115000"/>
                </a:schemeClr>
              </a:gs>
            </a:gsLst>
            <a:lin ang="0" scaled="1"/>
            <a:tileRect/>
          </a:gradFill>
          <a:ln w="12700">
            <a:gradFill>
              <a:gsLst>
                <a:gs pos="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t" anchorCtr="0">
            <a:spAutoFit/>
          </a:bodyPr>
          <a:lstStyle/>
          <a:p>
            <a:pPr marL="0" lvl="2" fontAlgn="base">
              <a:lnSpc>
                <a:spcPct val="90000"/>
              </a:lnSpc>
              <a:spcBef>
                <a:spcPct val="0"/>
              </a:spcBef>
              <a:spcAft>
                <a:spcPct val="40000"/>
              </a:spcAft>
            </a:pPr>
            <a:r>
              <a:rPr lang="en-US" sz="1600" dirty="0" smtClean="0">
                <a:solidFill>
                  <a:srgbClr val="333333"/>
                </a:solidFill>
                <a:cs typeface="Arial" pitchFamily="34" charset="0"/>
              </a:rPr>
              <a:t>Data isn’t available.</a:t>
            </a:r>
            <a:endParaRPr lang="en-US" sz="1600" dirty="0">
              <a:solidFill>
                <a:srgbClr val="333333"/>
              </a:solidFill>
              <a:cs typeface="Arial" pitchFamily="34" charset="0"/>
            </a:endParaRPr>
          </a:p>
        </p:txBody>
      </p:sp>
      <p:sp>
        <p:nvSpPr>
          <p:cNvPr id="21" name="Round Same Side Corner Rectangle 20"/>
          <p:cNvSpPr/>
          <p:nvPr/>
        </p:nvSpPr>
        <p:spPr>
          <a:xfrm>
            <a:off x="381005" y="2252942"/>
            <a:ext cx="2846155" cy="313896"/>
          </a:xfrm>
          <a:prstGeom prst="round2SameRect">
            <a:avLst>
              <a:gd name="adj1" fmla="val 0"/>
              <a:gd name="adj2" fmla="val 0"/>
            </a:avLst>
          </a:prstGeom>
          <a:gradFill flip="none" rotWithShape="1">
            <a:gsLst>
              <a:gs pos="0">
                <a:schemeClr val="bg1">
                  <a:lumMod val="85000"/>
                </a:schemeClr>
              </a:gs>
              <a:gs pos="100000">
                <a:schemeClr val="bg1">
                  <a:shade val="100000"/>
                  <a:satMod val="115000"/>
                </a:schemeClr>
              </a:gs>
            </a:gsLst>
            <a:lin ang="0" scaled="1"/>
            <a:tileRect/>
          </a:gradFill>
          <a:ln w="12700">
            <a:gradFill>
              <a:gsLst>
                <a:gs pos="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t" anchorCtr="0">
            <a:spAutoFit/>
          </a:bodyPr>
          <a:lstStyle/>
          <a:p>
            <a:pPr marL="0" lvl="2" fontAlgn="base">
              <a:lnSpc>
                <a:spcPct val="90000"/>
              </a:lnSpc>
              <a:spcBef>
                <a:spcPct val="0"/>
              </a:spcBef>
              <a:spcAft>
                <a:spcPct val="40000"/>
              </a:spcAft>
            </a:pPr>
            <a:r>
              <a:rPr lang="en-US" sz="1600" dirty="0" smtClean="0">
                <a:solidFill>
                  <a:srgbClr val="333333"/>
                </a:solidFill>
                <a:cs typeface="Arial" pitchFamily="34" charset="0"/>
              </a:rPr>
              <a:t>Analysis takes too long.</a:t>
            </a:r>
            <a:endParaRPr lang="en-US" sz="1600" dirty="0">
              <a:solidFill>
                <a:srgbClr val="333333"/>
              </a:solidFill>
              <a:cs typeface="Arial" pitchFamily="34" charset="0"/>
            </a:endParaRPr>
          </a:p>
        </p:txBody>
      </p:sp>
    </p:spTree>
    <p:extLst>
      <p:ext uri="{BB962C8B-B14F-4D97-AF65-F5344CB8AC3E}">
        <p14:creationId xmlns:p14="http://schemas.microsoft.com/office/powerpoint/2010/main" val="24465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812800"/>
          </a:xfrm>
        </p:spPr>
        <p:txBody>
          <a:bodyPr>
            <a:normAutofit fontScale="90000"/>
          </a:bodyPr>
          <a:lstStyle/>
          <a:p>
            <a:r>
              <a:rPr lang="en-US" dirty="0"/>
              <a:t>Liberating Resources </a:t>
            </a:r>
            <a:r>
              <a:rPr lang="en-US" dirty="0" smtClean="0"/>
              <a:t>Serves Customers</a:t>
            </a:r>
            <a:endParaRPr lang="en-US" dirty="0"/>
          </a:p>
        </p:txBody>
      </p:sp>
      <p:sp>
        <p:nvSpPr>
          <p:cNvPr id="4" name="Slide Number Placeholder 3"/>
          <p:cNvSpPr>
            <a:spLocks noGrp="1"/>
          </p:cNvSpPr>
          <p:nvPr>
            <p:ph type="sldNum" sz="quarter" idx="4294967295"/>
          </p:nvPr>
        </p:nvSpPr>
        <p:spPr>
          <a:xfrm>
            <a:off x="8700260" y="6464301"/>
            <a:ext cx="338138" cy="149224"/>
          </a:xfrm>
          <a:prstGeom prst="rect">
            <a:avLst/>
          </a:prstGeom>
        </p:spPr>
        <p:txBody>
          <a:bodyPr/>
          <a:lstStyle/>
          <a:p>
            <a:fld id="{6EA6D8CF-3CDE-4807-BCD2-C9F2B831AAA5}" type="slidenum">
              <a:rPr lang="en-US" smtClean="0"/>
              <a:t>8</a:t>
            </a:fld>
            <a:endParaRPr lang="en-US"/>
          </a:p>
        </p:txBody>
      </p:sp>
      <p:sp>
        <p:nvSpPr>
          <p:cNvPr id="9" name="Round Same Side Corner Rectangle 8"/>
          <p:cNvSpPr/>
          <p:nvPr/>
        </p:nvSpPr>
        <p:spPr>
          <a:xfrm>
            <a:off x="457200" y="2028207"/>
            <a:ext cx="2676654" cy="535495"/>
          </a:xfrm>
          <a:prstGeom prst="round2SameRect">
            <a:avLst>
              <a:gd name="adj1" fmla="val 0"/>
              <a:gd name="adj2" fmla="val 0"/>
            </a:avLst>
          </a:prstGeom>
          <a:gradFill flip="none" rotWithShape="1">
            <a:gsLst>
              <a:gs pos="0">
                <a:schemeClr val="accent2">
                  <a:lumMod val="20000"/>
                  <a:lumOff val="80000"/>
                </a:schemeClr>
              </a:gs>
              <a:gs pos="100000">
                <a:schemeClr val="bg1">
                  <a:shade val="100000"/>
                  <a:satMod val="115000"/>
                </a:schemeClr>
              </a:gs>
            </a:gsLst>
            <a:lin ang="0" scaled="1"/>
            <a:tileRect/>
          </a:gradFill>
          <a:ln w="12700">
            <a:gradFill>
              <a:gsLst>
                <a:gs pos="0">
                  <a:schemeClr val="accent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spAutoFit/>
          </a:bodyPr>
          <a:lstStyle/>
          <a:p>
            <a:pPr marL="0" lvl="2" fontAlgn="base">
              <a:lnSpc>
                <a:spcPct val="90000"/>
              </a:lnSpc>
              <a:spcBef>
                <a:spcPct val="0"/>
              </a:spcBef>
              <a:spcAft>
                <a:spcPct val="40000"/>
              </a:spcAft>
            </a:pPr>
            <a:r>
              <a:rPr lang="en-US" sz="1600" dirty="0">
                <a:solidFill>
                  <a:schemeClr val="accent3"/>
                </a:solidFill>
                <a:cs typeface="Arial" pitchFamily="34" charset="0"/>
              </a:rPr>
              <a:t>Any user, any device, </a:t>
            </a:r>
            <a:br>
              <a:rPr lang="en-US" sz="1600" dirty="0">
                <a:solidFill>
                  <a:schemeClr val="accent3"/>
                </a:solidFill>
                <a:cs typeface="Arial" pitchFamily="34" charset="0"/>
              </a:rPr>
            </a:br>
            <a:r>
              <a:rPr lang="en-US" sz="1600" dirty="0">
                <a:solidFill>
                  <a:schemeClr val="accent3"/>
                </a:solidFill>
                <a:cs typeface="Arial" pitchFamily="34" charset="0"/>
              </a:rPr>
              <a:t>any app… automatically.</a:t>
            </a:r>
          </a:p>
        </p:txBody>
      </p:sp>
      <p:sp>
        <p:nvSpPr>
          <p:cNvPr id="10" name="Round Same Side Corner Rectangle 9"/>
          <p:cNvSpPr/>
          <p:nvPr/>
        </p:nvSpPr>
        <p:spPr>
          <a:xfrm>
            <a:off x="457200" y="4576129"/>
            <a:ext cx="2638634" cy="535495"/>
          </a:xfrm>
          <a:prstGeom prst="round2SameRect">
            <a:avLst>
              <a:gd name="adj1" fmla="val 0"/>
              <a:gd name="adj2" fmla="val 0"/>
            </a:avLst>
          </a:prstGeom>
          <a:gradFill flip="none" rotWithShape="1">
            <a:gsLst>
              <a:gs pos="0">
                <a:schemeClr val="accent2">
                  <a:lumMod val="20000"/>
                  <a:lumOff val="80000"/>
                </a:schemeClr>
              </a:gs>
              <a:gs pos="100000">
                <a:schemeClr val="bg1">
                  <a:shade val="100000"/>
                  <a:satMod val="115000"/>
                </a:schemeClr>
              </a:gs>
            </a:gsLst>
            <a:lin ang="0" scaled="1"/>
            <a:tileRect/>
          </a:gradFill>
          <a:ln w="12700">
            <a:gradFill>
              <a:gsLst>
                <a:gs pos="0">
                  <a:schemeClr val="accent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spAutoFit/>
          </a:bodyPr>
          <a:lstStyle/>
          <a:p>
            <a:pPr marL="0" lvl="2" fontAlgn="base">
              <a:lnSpc>
                <a:spcPct val="90000"/>
              </a:lnSpc>
              <a:spcBef>
                <a:spcPct val="0"/>
              </a:spcBef>
              <a:spcAft>
                <a:spcPct val="40000"/>
              </a:spcAft>
            </a:pPr>
            <a:r>
              <a:rPr lang="en-US" sz="1600" dirty="0">
                <a:solidFill>
                  <a:schemeClr val="accent3"/>
                </a:solidFill>
                <a:cs typeface="Arial" pitchFamily="34" charset="0"/>
              </a:rPr>
              <a:t>You can routinely deploy </a:t>
            </a:r>
            <a:br>
              <a:rPr lang="en-US" sz="1600" dirty="0">
                <a:solidFill>
                  <a:schemeClr val="accent3"/>
                </a:solidFill>
                <a:cs typeface="Arial" pitchFamily="34" charset="0"/>
              </a:rPr>
            </a:br>
            <a:r>
              <a:rPr lang="en-US" sz="1600" dirty="0">
                <a:solidFill>
                  <a:schemeClr val="accent3"/>
                </a:solidFill>
                <a:cs typeface="Arial" pitchFamily="34" charset="0"/>
              </a:rPr>
              <a:t>any workload…anywhere.</a:t>
            </a:r>
          </a:p>
        </p:txBody>
      </p:sp>
      <p:sp>
        <p:nvSpPr>
          <p:cNvPr id="11" name="Round Same Side Corner Rectangle 10"/>
          <p:cNvSpPr/>
          <p:nvPr/>
        </p:nvSpPr>
        <p:spPr>
          <a:xfrm>
            <a:off x="457204" y="2803649"/>
            <a:ext cx="2874125" cy="535495"/>
          </a:xfrm>
          <a:prstGeom prst="round2SameRect">
            <a:avLst>
              <a:gd name="adj1" fmla="val 0"/>
              <a:gd name="adj2" fmla="val 0"/>
            </a:avLst>
          </a:prstGeom>
          <a:gradFill flip="none" rotWithShape="1">
            <a:gsLst>
              <a:gs pos="0">
                <a:schemeClr val="accent2">
                  <a:lumMod val="20000"/>
                  <a:lumOff val="80000"/>
                </a:schemeClr>
              </a:gs>
              <a:gs pos="100000">
                <a:schemeClr val="bg1">
                  <a:shade val="100000"/>
                  <a:satMod val="115000"/>
                </a:schemeClr>
              </a:gs>
            </a:gsLst>
            <a:lin ang="0" scaled="1"/>
            <a:tileRect/>
          </a:gradFill>
          <a:ln w="12700">
            <a:gradFill>
              <a:gsLst>
                <a:gs pos="0">
                  <a:schemeClr val="accent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spAutoFit/>
          </a:bodyPr>
          <a:lstStyle/>
          <a:p>
            <a:pPr marL="0" lvl="2" fontAlgn="base">
              <a:lnSpc>
                <a:spcPct val="90000"/>
              </a:lnSpc>
              <a:spcBef>
                <a:spcPct val="0"/>
              </a:spcBef>
              <a:spcAft>
                <a:spcPct val="40000"/>
              </a:spcAft>
            </a:pPr>
            <a:r>
              <a:rPr lang="en-US" sz="1600" dirty="0">
                <a:solidFill>
                  <a:schemeClr val="accent3"/>
                </a:solidFill>
                <a:cs typeface="Arial" pitchFamily="34" charset="0"/>
              </a:rPr>
              <a:t>Apps get rolled out at </a:t>
            </a:r>
            <a:br>
              <a:rPr lang="en-US" sz="1600" dirty="0">
                <a:solidFill>
                  <a:schemeClr val="accent3"/>
                </a:solidFill>
                <a:cs typeface="Arial" pitchFamily="34" charset="0"/>
              </a:rPr>
            </a:br>
            <a:r>
              <a:rPr lang="en-US" sz="1600" dirty="0">
                <a:solidFill>
                  <a:schemeClr val="accent3"/>
                </a:solidFill>
                <a:cs typeface="Arial" pitchFamily="34" charset="0"/>
              </a:rPr>
              <a:t>“the speed of business.”</a:t>
            </a:r>
          </a:p>
        </p:txBody>
      </p:sp>
      <p:sp>
        <p:nvSpPr>
          <p:cNvPr id="12" name="Round Same Side Corner Rectangle 11"/>
          <p:cNvSpPr/>
          <p:nvPr/>
        </p:nvSpPr>
        <p:spPr>
          <a:xfrm>
            <a:off x="457200" y="3579087"/>
            <a:ext cx="2534084" cy="757094"/>
          </a:xfrm>
          <a:prstGeom prst="round2SameRect">
            <a:avLst>
              <a:gd name="adj1" fmla="val 0"/>
              <a:gd name="adj2" fmla="val 0"/>
            </a:avLst>
          </a:prstGeom>
          <a:gradFill flip="none" rotWithShape="1">
            <a:gsLst>
              <a:gs pos="0">
                <a:schemeClr val="accent2">
                  <a:lumMod val="20000"/>
                  <a:lumOff val="80000"/>
                </a:schemeClr>
              </a:gs>
              <a:gs pos="100000">
                <a:schemeClr val="bg1">
                  <a:shade val="100000"/>
                  <a:satMod val="115000"/>
                </a:schemeClr>
              </a:gs>
            </a:gsLst>
            <a:lin ang="0" scaled="1"/>
            <a:tileRect/>
          </a:gradFill>
          <a:ln w="12700">
            <a:gradFill>
              <a:gsLst>
                <a:gs pos="0">
                  <a:schemeClr val="accent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spAutoFit/>
          </a:bodyPr>
          <a:lstStyle/>
          <a:p>
            <a:pPr marL="0" lvl="2" fontAlgn="base">
              <a:lnSpc>
                <a:spcPct val="90000"/>
              </a:lnSpc>
              <a:spcBef>
                <a:spcPct val="0"/>
              </a:spcBef>
              <a:spcAft>
                <a:spcPct val="40000"/>
              </a:spcAft>
            </a:pPr>
            <a:r>
              <a:rPr lang="en-US" sz="1600" dirty="0">
                <a:solidFill>
                  <a:schemeClr val="accent3"/>
                </a:solidFill>
                <a:cs typeface="Arial" pitchFamily="34" charset="0"/>
              </a:rPr>
              <a:t>Provisioning a </a:t>
            </a:r>
            <a:br>
              <a:rPr lang="en-US" sz="1600" dirty="0">
                <a:solidFill>
                  <a:schemeClr val="accent3"/>
                </a:solidFill>
                <a:cs typeface="Arial" pitchFamily="34" charset="0"/>
              </a:rPr>
            </a:br>
            <a:r>
              <a:rPr lang="en-US" sz="1600" dirty="0">
                <a:solidFill>
                  <a:schemeClr val="accent3"/>
                </a:solidFill>
                <a:cs typeface="Arial" pitchFamily="34" charset="0"/>
              </a:rPr>
              <a:t>production environment takes minutes.</a:t>
            </a:r>
          </a:p>
        </p:txBody>
      </p:sp>
      <p:sp>
        <p:nvSpPr>
          <p:cNvPr id="13" name="Title 2"/>
          <p:cNvSpPr txBox="1">
            <a:spLocks/>
          </p:cNvSpPr>
          <p:nvPr/>
        </p:nvSpPr>
        <p:spPr bwMode="gray">
          <a:xfrm>
            <a:off x="6373306" y="3018644"/>
            <a:ext cx="2134874" cy="997196"/>
          </a:xfrm>
          <a:prstGeom prst="rect">
            <a:avLst/>
          </a:prstGeom>
          <a:noFill/>
        </p:spPr>
        <p:txBody>
          <a:bodyPr wrap="square" lIns="0" tIns="0" rIns="0" bIns="0" anchor="ctr" anchorCtr="1">
            <a:spAutoFit/>
          </a:bodyPr>
          <a:lstStyle>
            <a:lvl1pPr algn="l" defTabSz="914400" rtl="0" eaLnBrk="1" latinLnBrk="0" hangingPunct="1">
              <a:lnSpc>
                <a:spcPct val="90000"/>
              </a:lnSpc>
              <a:spcBef>
                <a:spcPct val="0"/>
              </a:spcBef>
              <a:buNone/>
              <a:defRPr sz="3200" kern="1200">
                <a:solidFill>
                  <a:schemeClr val="tx2"/>
                </a:solidFill>
                <a:latin typeface="Verdana" pitchFamily="34" charset="0"/>
                <a:ea typeface="+mj-ea"/>
                <a:cs typeface="+mj-cs"/>
              </a:defRPr>
            </a:lvl1pPr>
          </a:lstStyle>
          <a:p>
            <a:pPr algn="ctr" fontAlgn="auto">
              <a:spcAft>
                <a:spcPts val="0"/>
              </a:spcAft>
            </a:pPr>
            <a:r>
              <a:rPr lang="en-US" sz="2400" dirty="0" smtClean="0">
                <a:solidFill>
                  <a:schemeClr val="tx1"/>
                </a:solidFill>
                <a:latin typeface="Arial" pitchFamily="34" charset="0"/>
                <a:cs typeface="Arial" pitchFamily="34" charset="0"/>
              </a:rPr>
              <a:t>Goal</a:t>
            </a:r>
            <a:r>
              <a:rPr lang="en-US" sz="2400" dirty="0">
                <a:solidFill>
                  <a:schemeClr val="tx1"/>
                </a:solidFill>
                <a:latin typeface="Arial" pitchFamily="34" charset="0"/>
                <a:cs typeface="Arial" pitchFamily="34" charset="0"/>
              </a:rPr>
              <a:t>:</a:t>
            </a:r>
            <a:br>
              <a:rPr lang="en-US" sz="2400" dirty="0">
                <a:solidFill>
                  <a:schemeClr val="tx1"/>
                </a:solidFill>
                <a:latin typeface="Arial" pitchFamily="34" charset="0"/>
                <a:cs typeface="Arial" pitchFamily="34" charset="0"/>
              </a:rPr>
            </a:br>
            <a:r>
              <a:rPr lang="en-US" sz="2400" b="1" dirty="0">
                <a:solidFill>
                  <a:schemeClr val="accent1"/>
                </a:solidFill>
                <a:latin typeface="Arial" pitchFamily="34" charset="0"/>
                <a:cs typeface="Arial" pitchFamily="34" charset="0"/>
              </a:rPr>
              <a:t>IT Spend on </a:t>
            </a:r>
            <a:br>
              <a:rPr lang="en-US" sz="2400" b="1" dirty="0">
                <a:solidFill>
                  <a:schemeClr val="accent1"/>
                </a:solidFill>
                <a:latin typeface="Arial" pitchFamily="34" charset="0"/>
                <a:cs typeface="Arial" pitchFamily="34" charset="0"/>
              </a:rPr>
            </a:br>
            <a:r>
              <a:rPr lang="en-US" sz="2400" b="1" dirty="0">
                <a:solidFill>
                  <a:schemeClr val="accent1"/>
                </a:solidFill>
                <a:latin typeface="Arial" pitchFamily="34" charset="0"/>
                <a:cs typeface="Arial" pitchFamily="34" charset="0"/>
              </a:rPr>
              <a:t>Innovation </a:t>
            </a:r>
          </a:p>
        </p:txBody>
      </p:sp>
      <p:sp>
        <p:nvSpPr>
          <p:cNvPr id="5" name="Oval 4"/>
          <p:cNvSpPr/>
          <p:nvPr/>
        </p:nvSpPr>
        <p:spPr bwMode="gray">
          <a:xfrm>
            <a:off x="3107065" y="2083607"/>
            <a:ext cx="2932551" cy="2931791"/>
          </a:xfrm>
          <a:prstGeom prst="ellipse">
            <a:avLst/>
          </a:prstGeom>
          <a:solidFill>
            <a:schemeClr val="bg1">
              <a:lumMod val="65000"/>
            </a:schemeClr>
          </a:solidFill>
          <a:ln w="28575">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algn="ctr" defTabSz="342415" fontAlgn="base">
              <a:spcBef>
                <a:spcPct val="0"/>
              </a:spcBef>
              <a:spcAft>
                <a:spcPct val="40000"/>
              </a:spcAft>
            </a:pPr>
            <a:endParaRPr lang="en-US" sz="700" kern="0" cap="all" dirty="0">
              <a:solidFill>
                <a:srgbClr val="FFFFFF"/>
              </a:solidFill>
              <a:latin typeface="Arial" charset="0"/>
              <a:ea typeface="ＭＳ Ｐゴシック" pitchFamily="34" charset="-128"/>
            </a:endParaRPr>
          </a:p>
        </p:txBody>
      </p:sp>
      <p:sp>
        <p:nvSpPr>
          <p:cNvPr id="8" name="Arc 7"/>
          <p:cNvSpPr/>
          <p:nvPr/>
        </p:nvSpPr>
        <p:spPr bwMode="auto">
          <a:xfrm>
            <a:off x="3104388" y="2083605"/>
            <a:ext cx="2935224" cy="2935224"/>
          </a:xfrm>
          <a:prstGeom prst="arc">
            <a:avLst>
              <a:gd name="adj1" fmla="val 16200000"/>
              <a:gd name="adj2" fmla="val 5371570"/>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28575">
            <a:gradFill flip="none" rotWithShape="1">
              <a:gsLst>
                <a:gs pos="50000">
                  <a:srgbClr val="FFFFFF">
                    <a:lumMod val="95000"/>
                  </a:srgbClr>
                </a:gs>
                <a:gs pos="0">
                  <a:srgbClr val="FFFFFF">
                    <a:lumMod val="65000"/>
                  </a:srgbClr>
                </a:gs>
              </a:gsLst>
              <a:lin ang="10800000" scaled="1"/>
              <a:tileRect/>
            </a:gradFill>
            <a:round/>
            <a:headEnd/>
            <a:tailEnd/>
          </a:ln>
          <a:effectLst>
            <a:innerShdw blurRad="152400">
              <a:prstClr val="black"/>
            </a:innerShdw>
          </a:effectLst>
        </p:spPr>
        <p:txBody>
          <a:bodyPr wrap="none" lIns="0" tIns="0" rIns="0" bIns="0" rtlCol="0" anchor="ctr"/>
          <a:lstStyle/>
          <a:p>
            <a:pPr algn="ctr"/>
            <a:endParaRPr lang="en-US" sz="1800">
              <a:solidFill>
                <a:srgbClr val="FFFFFF"/>
              </a:solidFill>
            </a:endParaRPr>
          </a:p>
        </p:txBody>
      </p:sp>
      <p:sp>
        <p:nvSpPr>
          <p:cNvPr id="19" name="Oval 18"/>
          <p:cNvSpPr/>
          <p:nvPr/>
        </p:nvSpPr>
        <p:spPr bwMode="gray">
          <a:xfrm>
            <a:off x="3161140" y="2129913"/>
            <a:ext cx="2821720" cy="2820987"/>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342580"/>
            <a:endParaRPr lang="en-US" sz="2100" kern="0" cap="all" dirty="0">
              <a:solidFill>
                <a:srgbClr val="FFFFFF"/>
              </a:solidFill>
            </a:endParaRPr>
          </a:p>
        </p:txBody>
      </p:sp>
      <p:pic>
        <p:nvPicPr>
          <p:cNvPr id="6" name="Picture 5" descr="wrench.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3506599" y="3653289"/>
            <a:ext cx="779369" cy="775331"/>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3260695" y="3100817"/>
            <a:ext cx="1271174" cy="523184"/>
          </a:xfrm>
          <a:prstGeom prst="rect">
            <a:avLst/>
          </a:prstGeom>
          <a:noFill/>
        </p:spPr>
        <p:txBody>
          <a:bodyPr wrap="square" lIns="91404" tIns="45702" rIns="91404" bIns="45702" rtlCol="0" anchor="ctr" anchorCtr="1">
            <a:spAutoFit/>
          </a:bodyPr>
          <a:lstStyle/>
          <a:p>
            <a:pPr algn="ctr"/>
            <a:r>
              <a:rPr lang="en-US" sz="1400" b="1" dirty="0">
                <a:solidFill>
                  <a:schemeClr val="tx1">
                    <a:lumMod val="75000"/>
                  </a:schemeClr>
                </a:solidFill>
                <a:cs typeface="Arial" pitchFamily="34" charset="0"/>
              </a:rPr>
              <a:t>IT </a:t>
            </a:r>
            <a:br>
              <a:rPr lang="en-US" sz="1400" b="1" dirty="0">
                <a:solidFill>
                  <a:schemeClr val="tx1">
                    <a:lumMod val="75000"/>
                  </a:schemeClr>
                </a:solidFill>
                <a:cs typeface="Arial" pitchFamily="34" charset="0"/>
              </a:rPr>
            </a:br>
            <a:r>
              <a:rPr lang="en-US" sz="1400" b="1" dirty="0">
                <a:solidFill>
                  <a:schemeClr val="tx1">
                    <a:lumMod val="75000"/>
                  </a:schemeClr>
                </a:solidFill>
                <a:cs typeface="Arial" pitchFamily="34" charset="0"/>
              </a:rPr>
              <a:t>Maintenance</a:t>
            </a:r>
          </a:p>
        </p:txBody>
      </p:sp>
      <p:sp>
        <p:nvSpPr>
          <p:cNvPr id="16" name="Title 2"/>
          <p:cNvSpPr txBox="1">
            <a:spLocks/>
          </p:cNvSpPr>
          <p:nvPr/>
        </p:nvSpPr>
        <p:spPr bwMode="gray">
          <a:xfrm>
            <a:off x="4630401" y="3106739"/>
            <a:ext cx="1348500" cy="553998"/>
          </a:xfrm>
          <a:prstGeom prst="rect">
            <a:avLst/>
          </a:prstGeom>
          <a:noFill/>
        </p:spPr>
        <p:txBody>
          <a:bodyPr wrap="square" lIns="0" tIns="0" rIns="0" bIns="0" anchor="ctr" anchorCtr="1">
            <a:spAutoFit/>
          </a:bodyPr>
          <a:lstStyle>
            <a:lvl1pPr algn="l" defTabSz="914400" rtl="0" eaLnBrk="1" latinLnBrk="0" hangingPunct="1">
              <a:lnSpc>
                <a:spcPct val="90000"/>
              </a:lnSpc>
              <a:spcBef>
                <a:spcPct val="0"/>
              </a:spcBef>
              <a:buNone/>
              <a:defRPr sz="3200" kern="1200">
                <a:solidFill>
                  <a:schemeClr val="tx2"/>
                </a:solidFill>
                <a:latin typeface="Verdana" pitchFamily="34" charset="0"/>
                <a:ea typeface="+mj-ea"/>
                <a:cs typeface="+mj-cs"/>
              </a:defRPr>
            </a:lvl1pPr>
          </a:lstStyle>
          <a:p>
            <a:pPr algn="ctr" fontAlgn="auto">
              <a:spcAft>
                <a:spcPts val="0"/>
              </a:spcAft>
            </a:pPr>
            <a:r>
              <a:rPr lang="en-US" sz="4000" b="1" dirty="0">
                <a:solidFill>
                  <a:srgbClr val="FFFFFF"/>
                </a:solidFill>
                <a:effectLst>
                  <a:outerShdw blurRad="279400" algn="ctr" rotWithShape="0">
                    <a:prstClr val="black">
                      <a:alpha val="67000"/>
                    </a:prstClr>
                  </a:outerShdw>
                </a:effectLst>
                <a:latin typeface="Arial" pitchFamily="34" charset="0"/>
                <a:cs typeface="Arial" pitchFamily="34" charset="0"/>
              </a:rPr>
              <a:t>50%</a:t>
            </a:r>
          </a:p>
        </p:txBody>
      </p:sp>
      <p:pic>
        <p:nvPicPr>
          <p:cNvPr id="17" name="Picture 16" descr="lightbulb blk.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contrast="18000"/>
                    </a14:imgEffect>
                  </a14:imgLayer>
                </a14:imgProps>
              </a:ext>
              <a:ext uri="{28A0092B-C50C-407E-A947-70E740481C1C}">
                <a14:useLocalDpi xmlns:a14="http://schemas.microsoft.com/office/drawing/2010/main"/>
              </a:ext>
            </a:extLst>
          </a:blip>
          <a:stretch>
            <a:fillRect/>
          </a:stretch>
        </p:blipFill>
        <p:spPr>
          <a:xfrm>
            <a:off x="4910573" y="2412706"/>
            <a:ext cx="421262" cy="607164"/>
          </a:xfrm>
          <a:prstGeom prst="rect">
            <a:avLst/>
          </a:prstGeom>
          <a:effectLst>
            <a:outerShdw blurRad="50800" dist="38100" dir="2700000" algn="tl" rotWithShape="0">
              <a:prstClr val="black">
                <a:alpha val="40000"/>
              </a:prstClr>
            </a:outerShdw>
          </a:effectLst>
        </p:spPr>
      </p:pic>
      <p:sp>
        <p:nvSpPr>
          <p:cNvPr id="18" name="Rectangle 17"/>
          <p:cNvSpPr/>
          <p:nvPr/>
        </p:nvSpPr>
        <p:spPr>
          <a:xfrm>
            <a:off x="255516" y="5826721"/>
            <a:ext cx="3624710" cy="246221"/>
          </a:xfrm>
          <a:prstGeom prst="rect">
            <a:avLst/>
          </a:prstGeom>
        </p:spPr>
        <p:txBody>
          <a:bodyPr wrap="none">
            <a:spAutoFit/>
          </a:bodyPr>
          <a:lstStyle/>
          <a:p>
            <a:pPr algn="l"/>
            <a:r>
              <a:rPr lang="en-US" sz="1000" kern="0" dirty="0">
                <a:solidFill>
                  <a:schemeClr val="tx1"/>
                </a:solidFill>
                <a:latin typeface="Arial"/>
                <a:ea typeface="ＭＳ Ｐゴシック"/>
              </a:rPr>
              <a:t>Source: VMware Journey Benchmark Survey, 4</a:t>
            </a:r>
            <a:r>
              <a:rPr lang="en-US" sz="1000" kern="0" baseline="30000" dirty="0">
                <a:solidFill>
                  <a:schemeClr val="tx1"/>
                </a:solidFill>
                <a:latin typeface="Arial"/>
                <a:ea typeface="ＭＳ Ｐゴシック"/>
              </a:rPr>
              <a:t>th</a:t>
            </a:r>
            <a:r>
              <a:rPr lang="en-US" sz="1000" kern="0" dirty="0">
                <a:solidFill>
                  <a:schemeClr val="tx1"/>
                </a:solidFill>
                <a:latin typeface="Arial"/>
                <a:ea typeface="ＭＳ Ｐゴシック"/>
              </a:rPr>
              <a:t> </a:t>
            </a:r>
            <a:r>
              <a:rPr lang="en-US" sz="1000" kern="0" dirty="0" smtClean="0">
                <a:solidFill>
                  <a:schemeClr val="tx1"/>
                </a:solidFill>
                <a:latin typeface="Arial"/>
                <a:ea typeface="ＭＳ Ｐゴシック"/>
              </a:rPr>
              <a:t>Wave 2013</a:t>
            </a:r>
            <a:endParaRPr lang="en-US" sz="1400" dirty="0">
              <a:solidFill>
                <a:schemeClr val="tx1"/>
              </a:solidFill>
            </a:endParaRPr>
          </a:p>
        </p:txBody>
      </p:sp>
    </p:spTree>
    <p:extLst>
      <p:ext uri="{BB962C8B-B14F-4D97-AF65-F5344CB8AC3E}">
        <p14:creationId xmlns:p14="http://schemas.microsoft.com/office/powerpoint/2010/main" val="341550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Interfaces and Usage Patterns vs. </a:t>
            </a:r>
            <a:br>
              <a:rPr lang="en-GB" dirty="0" smtClean="0"/>
            </a:br>
            <a:r>
              <a:rPr lang="en-GB" dirty="0" smtClean="0"/>
              <a:t>Hosting Solutions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14898298"/>
              </p:ext>
            </p:extLst>
          </p:nvPr>
        </p:nvGraphicFramePr>
        <p:xfrm>
          <a:off x="372532" y="1584475"/>
          <a:ext cx="8461622" cy="3505470"/>
        </p:xfrm>
        <a:graphic>
          <a:graphicData uri="http://schemas.openxmlformats.org/drawingml/2006/table">
            <a:tbl>
              <a:tblPr bandRow="1">
                <a:tableStyleId>{91EBBBCC-DAD2-459C-BE2E-F6DE35CF9A28}</a:tableStyleId>
              </a:tblPr>
              <a:tblGrid>
                <a:gridCol w="8461622"/>
              </a:tblGrid>
              <a:tr h="1168490">
                <a:tc>
                  <a:txBody>
                    <a:bodyPr/>
                    <a:lstStyle/>
                    <a:p>
                      <a:endParaRPr lang="en-GB" dirty="0"/>
                    </a:p>
                  </a:txBody>
                  <a:tcPr/>
                </a:tc>
              </a:tr>
              <a:tr h="1168490">
                <a:tc>
                  <a:txBody>
                    <a:bodyPr/>
                    <a:lstStyle/>
                    <a:p>
                      <a:endParaRPr lang="en-GB" dirty="0"/>
                    </a:p>
                  </a:txBody>
                  <a:tcPr/>
                </a:tc>
              </a:tr>
              <a:tr h="1168490">
                <a:tc>
                  <a:txBody>
                    <a:bodyPr/>
                    <a:lstStyle/>
                    <a:p>
                      <a:endParaRPr lang="en-GB" dirty="0"/>
                    </a:p>
                  </a:txBody>
                  <a:tcPr/>
                </a:tc>
              </a:tr>
            </a:tbl>
          </a:graphicData>
        </a:graphic>
      </p:graphicFrame>
      <p:sp>
        <p:nvSpPr>
          <p:cNvPr id="5" name="Content Placeholder 2"/>
          <p:cNvSpPr txBox="1">
            <a:spLocks/>
          </p:cNvSpPr>
          <p:nvPr/>
        </p:nvSpPr>
        <p:spPr>
          <a:xfrm rot="18654087">
            <a:off x="775289" y="2732543"/>
            <a:ext cx="1549259" cy="56927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1600" kern="1200" baseline="0">
                <a:solidFill>
                  <a:srgbClr val="4D4D4D"/>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baseline="0">
                <a:solidFill>
                  <a:srgbClr val="4D4D4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baseline="0">
                <a:solidFill>
                  <a:srgbClr val="4D4D4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rgbClr val="4D4D4D"/>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solidFill>
                  <a:srgbClr val="032044"/>
                </a:solidFill>
              </a:rPr>
              <a:t>High performance file system</a:t>
            </a:r>
            <a:endParaRPr lang="en-GB" dirty="0">
              <a:solidFill>
                <a:srgbClr val="032044"/>
              </a:solidFill>
            </a:endParaRPr>
          </a:p>
        </p:txBody>
      </p:sp>
      <p:sp>
        <p:nvSpPr>
          <p:cNvPr id="6" name="Left-Right Arrow 5"/>
          <p:cNvSpPr/>
          <p:nvPr/>
        </p:nvSpPr>
        <p:spPr>
          <a:xfrm flipV="1">
            <a:off x="546845" y="3918028"/>
            <a:ext cx="8229600" cy="447340"/>
          </a:xfrm>
          <a:prstGeom prst="leftRightArrow">
            <a:avLst/>
          </a:prstGeom>
          <a:gradFill flip="none" rotWithShape="1">
            <a:gsLst>
              <a:gs pos="0">
                <a:schemeClr val="accent1"/>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rot="18654087">
            <a:off x="2144956" y="2624791"/>
            <a:ext cx="1511407" cy="55132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Hosted Processing</a:t>
            </a:r>
            <a:endParaRPr lang="en-GB" dirty="0"/>
          </a:p>
        </p:txBody>
      </p:sp>
      <p:sp>
        <p:nvSpPr>
          <p:cNvPr id="8" name="Content Placeholder 2"/>
          <p:cNvSpPr txBox="1">
            <a:spLocks/>
          </p:cNvSpPr>
          <p:nvPr/>
        </p:nvSpPr>
        <p:spPr>
          <a:xfrm rot="18654087">
            <a:off x="3575698" y="2652193"/>
            <a:ext cx="1467908" cy="64324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Hosted Infrastructure</a:t>
            </a:r>
            <a:endParaRPr lang="en-GB" dirty="0"/>
          </a:p>
        </p:txBody>
      </p:sp>
      <p:sp>
        <p:nvSpPr>
          <p:cNvPr id="9" name="Content Placeholder 2"/>
          <p:cNvSpPr txBox="1">
            <a:spLocks/>
          </p:cNvSpPr>
          <p:nvPr/>
        </p:nvSpPr>
        <p:spPr>
          <a:xfrm rot="18654087">
            <a:off x="7372069" y="2596585"/>
            <a:ext cx="1572950" cy="68003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err="1" smtClean="0"/>
              <a:t>PaaS</a:t>
            </a:r>
            <a:r>
              <a:rPr lang="en-GB" dirty="0" smtClean="0"/>
              <a:t> – Hosted Analysis Environments</a:t>
            </a:r>
            <a:endParaRPr lang="en-GB" dirty="0"/>
          </a:p>
        </p:txBody>
      </p:sp>
      <p:sp>
        <p:nvSpPr>
          <p:cNvPr id="10" name="TextBox 9"/>
          <p:cNvSpPr txBox="1"/>
          <p:nvPr/>
        </p:nvSpPr>
        <p:spPr>
          <a:xfrm>
            <a:off x="6031599" y="4322361"/>
            <a:ext cx="2651202" cy="369332"/>
          </a:xfrm>
          <a:prstGeom prst="rect">
            <a:avLst/>
          </a:prstGeom>
          <a:noFill/>
        </p:spPr>
        <p:txBody>
          <a:bodyPr wrap="none" rtlCol="0">
            <a:spAutoFit/>
          </a:bodyPr>
          <a:lstStyle/>
          <a:p>
            <a:r>
              <a:rPr lang="en-GB" i="1" dirty="0" smtClean="0"/>
              <a:t>Increasing virtualisation   </a:t>
            </a:r>
            <a:endParaRPr lang="en-GB" i="1" dirty="0"/>
          </a:p>
        </p:txBody>
      </p:sp>
      <p:sp>
        <p:nvSpPr>
          <p:cNvPr id="14" name="Content Placeholder 2"/>
          <p:cNvSpPr txBox="1">
            <a:spLocks/>
          </p:cNvSpPr>
          <p:nvPr/>
        </p:nvSpPr>
        <p:spPr>
          <a:xfrm rot="16200000">
            <a:off x="282499" y="2697629"/>
            <a:ext cx="926352" cy="55132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Service Offered</a:t>
            </a:r>
            <a:endParaRPr lang="en-GB" dirty="0"/>
          </a:p>
        </p:txBody>
      </p:sp>
      <p:sp>
        <p:nvSpPr>
          <p:cNvPr id="15" name="Content Placeholder 2"/>
          <p:cNvSpPr txBox="1">
            <a:spLocks/>
          </p:cNvSpPr>
          <p:nvPr/>
        </p:nvSpPr>
        <p:spPr>
          <a:xfrm rot="18654087">
            <a:off x="6345287" y="2755927"/>
            <a:ext cx="1898630" cy="67298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Cloud Federation / Brokering</a:t>
            </a:r>
            <a:endParaRPr lang="en-GB" dirty="0"/>
          </a:p>
        </p:txBody>
      </p:sp>
      <p:sp>
        <p:nvSpPr>
          <p:cNvPr id="17" name="Content Placeholder 2"/>
          <p:cNvSpPr txBox="1">
            <a:spLocks/>
          </p:cNvSpPr>
          <p:nvPr/>
        </p:nvSpPr>
        <p:spPr>
          <a:xfrm rot="18654087">
            <a:off x="5048597" y="2880462"/>
            <a:ext cx="1544918" cy="33062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Virtual Storage</a:t>
            </a:r>
            <a:endParaRPr lang="en-GB" dirty="0"/>
          </a:p>
        </p:txBody>
      </p:sp>
      <p:sp>
        <p:nvSpPr>
          <p:cNvPr id="18" name="Content Placeholder 2"/>
          <p:cNvSpPr txBox="1">
            <a:spLocks/>
          </p:cNvSpPr>
          <p:nvPr/>
        </p:nvSpPr>
        <p:spPr>
          <a:xfrm rot="18654087">
            <a:off x="4417099" y="2621867"/>
            <a:ext cx="1710063" cy="53317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Application Hosting</a:t>
            </a:r>
            <a:endParaRPr lang="en-GB" dirty="0"/>
          </a:p>
        </p:txBody>
      </p:sp>
      <p:sp>
        <p:nvSpPr>
          <p:cNvPr id="19" name="TextBox 18"/>
          <p:cNvSpPr txBox="1"/>
          <p:nvPr/>
        </p:nvSpPr>
        <p:spPr>
          <a:xfrm>
            <a:off x="708214" y="4292314"/>
            <a:ext cx="1332765" cy="369332"/>
          </a:xfrm>
          <a:prstGeom prst="rect">
            <a:avLst/>
          </a:prstGeom>
          <a:noFill/>
        </p:spPr>
        <p:txBody>
          <a:bodyPr wrap="none" rtlCol="0">
            <a:spAutoFit/>
          </a:bodyPr>
          <a:lstStyle/>
          <a:p>
            <a:r>
              <a:rPr lang="en-GB" i="1" dirty="0" smtClean="0"/>
              <a:t>Bare metal</a:t>
            </a:r>
            <a:endParaRPr lang="en-GB" i="1" dirty="0"/>
          </a:p>
        </p:txBody>
      </p:sp>
      <p:sp>
        <p:nvSpPr>
          <p:cNvPr id="20" name="Content Placeholder 2"/>
          <p:cNvSpPr txBox="1">
            <a:spLocks/>
          </p:cNvSpPr>
          <p:nvPr/>
        </p:nvSpPr>
        <p:spPr>
          <a:xfrm rot="18654087">
            <a:off x="3127673" y="2722787"/>
            <a:ext cx="892743" cy="643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SOA</a:t>
            </a:r>
            <a:endParaRPr lang="en-GB" dirty="0"/>
          </a:p>
        </p:txBody>
      </p:sp>
      <p:sp>
        <p:nvSpPr>
          <p:cNvPr id="22" name="TextBox 21"/>
          <p:cNvSpPr txBox="1"/>
          <p:nvPr/>
        </p:nvSpPr>
        <p:spPr>
          <a:xfrm>
            <a:off x="954847" y="1711213"/>
            <a:ext cx="3113097" cy="513257"/>
          </a:xfrm>
          <a:prstGeom prst="rect">
            <a:avLst/>
          </a:prstGeom>
          <a:noFill/>
        </p:spPr>
        <p:txBody>
          <a:bodyPr wrap="square" rtlCol="0">
            <a:normAutofit fontScale="92500" lnSpcReduction="20000"/>
          </a:bodyPr>
          <a:lstStyle/>
          <a:p>
            <a:r>
              <a:rPr lang="en-GB" i="1" dirty="0" smtClean="0"/>
              <a:t>Increased set-up time, but longer usage</a:t>
            </a:r>
            <a:endParaRPr lang="en-GB" i="1" dirty="0"/>
          </a:p>
        </p:txBody>
      </p:sp>
      <p:sp>
        <p:nvSpPr>
          <p:cNvPr id="25" name="Content Placeholder 2"/>
          <p:cNvSpPr txBox="1">
            <a:spLocks/>
          </p:cNvSpPr>
          <p:nvPr/>
        </p:nvSpPr>
        <p:spPr>
          <a:xfrm rot="16200000">
            <a:off x="222323" y="1613109"/>
            <a:ext cx="1118207" cy="64845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Users and usage</a:t>
            </a:r>
            <a:endParaRPr lang="en-GB" dirty="0"/>
          </a:p>
        </p:txBody>
      </p:sp>
      <p:sp>
        <p:nvSpPr>
          <p:cNvPr id="26" name="TextBox 25"/>
          <p:cNvSpPr txBox="1"/>
          <p:nvPr/>
        </p:nvSpPr>
        <p:spPr>
          <a:xfrm>
            <a:off x="4892167" y="1704782"/>
            <a:ext cx="4126903" cy="338554"/>
          </a:xfrm>
          <a:prstGeom prst="rect">
            <a:avLst/>
          </a:prstGeom>
          <a:noFill/>
        </p:spPr>
        <p:txBody>
          <a:bodyPr wrap="square" rtlCol="0">
            <a:spAutoFit/>
          </a:bodyPr>
          <a:lstStyle/>
          <a:p>
            <a:r>
              <a:rPr lang="en-GB" sz="1600" i="1" dirty="0" smtClean="0"/>
              <a:t>More dynamic and autonomous usage patterns</a:t>
            </a:r>
            <a:endParaRPr lang="en-GB" sz="1600" i="1" dirty="0"/>
          </a:p>
        </p:txBody>
      </p:sp>
      <p:sp>
        <p:nvSpPr>
          <p:cNvPr id="28" name="Content Placeholder 2"/>
          <p:cNvSpPr txBox="1">
            <a:spLocks/>
          </p:cNvSpPr>
          <p:nvPr/>
        </p:nvSpPr>
        <p:spPr>
          <a:xfrm rot="18654087">
            <a:off x="1310620" y="2705131"/>
            <a:ext cx="1722237" cy="5071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smtClean="0"/>
              <a:t>Shared Scientific Analysis hosts</a:t>
            </a:r>
            <a:endParaRPr lang="en-GB" sz="1400" dirty="0"/>
          </a:p>
        </p:txBody>
      </p:sp>
      <p:sp>
        <p:nvSpPr>
          <p:cNvPr id="29" name="Content Placeholder 2"/>
          <p:cNvSpPr txBox="1">
            <a:spLocks/>
          </p:cNvSpPr>
          <p:nvPr/>
        </p:nvSpPr>
        <p:spPr>
          <a:xfrm rot="18654087">
            <a:off x="5330869" y="2860045"/>
            <a:ext cx="1960573" cy="5083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400" kern="1200">
                <a:solidFill>
                  <a:srgbClr val="032044"/>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3204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3204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3204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320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Virtual Infrastructures for other organisations</a:t>
            </a:r>
            <a:endParaRPr lang="en-GB" dirty="0"/>
          </a:p>
        </p:txBody>
      </p:sp>
    </p:spTree>
    <p:extLst>
      <p:ext uri="{BB962C8B-B14F-4D97-AF65-F5344CB8AC3E}">
        <p14:creationId xmlns:p14="http://schemas.microsoft.com/office/powerpoint/2010/main" val="4258107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195"/>
      </a:dk2>
      <a:lt2>
        <a:srgbClr val="EEECE1"/>
      </a:lt2>
      <a:accent1>
        <a:srgbClr val="3C6FBD"/>
      </a:accent1>
      <a:accent2>
        <a:srgbClr val="E55302"/>
      </a:accent2>
      <a:accent3>
        <a:srgbClr val="78B9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6D6E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3402</TotalTime>
  <Words>1382</Words>
  <Application>Microsoft Office PowerPoint</Application>
  <PresentationFormat>On-screen Show (4:3)</PresentationFormat>
  <Paragraphs>211</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future of Unstructured Data Workloads</vt:lpstr>
      <vt:lpstr>What Matters:  Apps. Data. Analytics.</vt:lpstr>
      <vt:lpstr>Pivotal’s Opportunity </vt:lpstr>
      <vt:lpstr>IT Technology Eras</vt:lpstr>
      <vt:lpstr>Pivotal Can Help Bridge the Gap</vt:lpstr>
      <vt:lpstr>IT is Constrained by Technology Silos</vt:lpstr>
      <vt:lpstr>Liberating Resources Serves Customers</vt:lpstr>
      <vt:lpstr>Liberating Resources Serves Customers</vt:lpstr>
      <vt:lpstr>Interfaces and Usage Patterns vs.  Hosting Solutions</vt:lpstr>
      <vt:lpstr>The Need for an Application Centric Layer </vt:lpstr>
      <vt:lpstr>PowerPoint Presentation</vt:lpstr>
      <vt:lpstr>Why is this relevant and important</vt:lpstr>
      <vt:lpstr>Pivotal Analytics Workbench (AWB)</vt:lpstr>
      <vt:lpstr>Partners</vt:lpstr>
      <vt:lpstr>Cluster </vt:lpstr>
      <vt:lpstr>Cluster Size</vt:lpstr>
      <vt:lpstr>Typical Target Use Cases</vt:lpstr>
      <vt:lpstr>Submitting your Proposal</vt:lpstr>
      <vt:lpstr>Q &amp; A</vt:lpstr>
      <vt:lpstr>Thank You</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Bill@Mellanox.com</dc:creator>
  <cp:lastModifiedBy>Bill Lee</cp:lastModifiedBy>
  <cp:revision>73</cp:revision>
  <dcterms:created xsi:type="dcterms:W3CDTF">2009-09-15T00:09:16Z</dcterms:created>
  <dcterms:modified xsi:type="dcterms:W3CDTF">2014-04-01T21:40:01Z</dcterms:modified>
</cp:coreProperties>
</file>