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80" r:id="rId4"/>
    <p:sldId id="281" r:id="rId5"/>
    <p:sldId id="283" r:id="rId6"/>
    <p:sldId id="282" r:id="rId7"/>
    <p:sldId id="266" r:id="rId8"/>
    <p:sldId id="277" r:id="rId9"/>
    <p:sldId id="274" r:id="rId10"/>
    <p:sldId id="284" r:id="rId11"/>
    <p:sldId id="262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33CC"/>
    <a:srgbClr val="84E2EC"/>
    <a:srgbClr val="E55302"/>
    <a:srgbClr val="6D6E71"/>
    <a:srgbClr val="005195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9635" autoAdjust="0"/>
    <p:restoredTop sz="83056" autoAdjust="0"/>
  </p:normalViewPr>
  <p:slideViewPr>
    <p:cSldViewPr snapToGrid="0">
      <p:cViewPr varScale="1">
        <p:scale>
          <a:sx n="99" d="100"/>
          <a:sy n="99" d="100"/>
        </p:scale>
        <p:origin x="-960" y="-104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2007 - 5040, 5041, 5044</a:t>
            </a:r>
            <a:endParaRPr lang="en-US" baseline="0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baseline="0" dirty="0" smtClean="0">
                <a:latin typeface="Arial" charset="0"/>
                <a:cs typeface="Arial" charset="0"/>
              </a:rPr>
              <a:t>2012 - 6580, 6581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RFC 6581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Extends RFCs 5043 and 5044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Original iWARP did not have a concept of RTR state exit</a:t>
            </a: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Assumed active side of connection sent first RDMA message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Application was responsible for ORD/IRD negotiation</a:t>
            </a: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Typically used application messages or private data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iWARP connection establishment enhancements:</a:t>
            </a: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Ready to Receive (RTR) Message Negotiation</a:t>
            </a: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Standardized ORD/IRD Negotiation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69067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2673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2673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http://www.openfabrics.org/downloads/OFED/release_notes/OFED_3.5-2_release_notes.txt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82296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http://www.openfabrics.org/downloads/OFED/release_notes/OFED_3.5-2_release_notes.txt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82296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751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37744" y="6585729"/>
            <a:ext cx="1463040" cy="26517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2"/>
          </p:nvPr>
        </p:nvSpPr>
        <p:spPr>
          <a:xfrm>
            <a:off x="570975" y="6585729"/>
            <a:ext cx="1554480" cy="26517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o Sans Intel Medium" pitchFamily="34" charset="0"/>
              </a:defRPr>
            </a:lvl1pPr>
          </a:lstStyle>
          <a:p>
            <a:r>
              <a:rPr lang="en-US" smtClean="0"/>
              <a:t>Intel Confidential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11163" y="1024131"/>
            <a:ext cx="8229600" cy="5241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28747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Relationship Id="rId11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  <p:sldLayoutId id="2147483722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iWARP Update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57400" y="4631184"/>
            <a:ext cx="6629400" cy="686540"/>
          </a:xfrm>
        </p:spPr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#OFADevWorkshop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to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Participate in STORM standards reviews</a:t>
            </a:r>
          </a:p>
          <a:p>
            <a:r>
              <a:rPr lang="en-US" dirty="0" smtClean="0"/>
              <a:t>iWARP </a:t>
            </a:r>
            <a:r>
              <a:rPr lang="en-US" dirty="0"/>
              <a:t>RNIC </a:t>
            </a:r>
            <a:r>
              <a:rPr lang="en-US" dirty="0" smtClean="0"/>
              <a:t>vendors and </a:t>
            </a:r>
            <a:r>
              <a:rPr lang="en-US" dirty="0"/>
              <a:t>system software vendors consider </a:t>
            </a:r>
            <a:r>
              <a:rPr lang="en-US" dirty="0" smtClean="0"/>
              <a:t>supporting the </a:t>
            </a:r>
            <a:r>
              <a:rPr lang="en-US" dirty="0"/>
              <a:t>in-progress RFCs as soon as possible</a:t>
            </a:r>
            <a:endParaRPr lang="en-US" dirty="0" smtClean="0"/>
          </a:p>
          <a:p>
            <a:r>
              <a:rPr lang="en-US" dirty="0" smtClean="0"/>
              <a:t>Develop future RDMA extensions with a goal to enable them across all flavors of RDMA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224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RDMA Use Cases</a:t>
            </a:r>
          </a:p>
          <a:p>
            <a:pPr lvl="1"/>
            <a:r>
              <a:rPr lang="en-US" sz="2000" dirty="0" smtClean="0"/>
              <a:t>High Performance Computing</a:t>
            </a:r>
          </a:p>
          <a:p>
            <a:pPr lvl="1"/>
            <a:r>
              <a:rPr lang="en-US" sz="2000" dirty="0" smtClean="0"/>
              <a:t>File and Block Storage</a:t>
            </a:r>
          </a:p>
          <a:p>
            <a:pPr lvl="1"/>
            <a:r>
              <a:rPr lang="en-US" sz="2000" dirty="0" smtClean="0"/>
              <a:t>NVM access</a:t>
            </a:r>
            <a:endParaRPr lang="en-US" sz="2000" dirty="0"/>
          </a:p>
          <a:p>
            <a:pPr lvl="1"/>
            <a:r>
              <a:rPr lang="en-US" sz="2000" dirty="0" smtClean="0"/>
              <a:t>Virtual Machine migration</a:t>
            </a:r>
          </a:p>
          <a:p>
            <a:pPr lvl="1"/>
            <a:r>
              <a:rPr lang="en-US" sz="2000" dirty="0" smtClean="0"/>
              <a:t>Low-latency messaging middleware</a:t>
            </a:r>
          </a:p>
          <a:p>
            <a:pPr lvl="1"/>
            <a:r>
              <a:rPr lang="en-US" sz="2000" dirty="0" smtClean="0"/>
              <a:t>Virtualization </a:t>
            </a:r>
            <a:r>
              <a:rPr lang="en-US" sz="2000" dirty="0"/>
              <a:t>and Cloud deployments place important requirements on </a:t>
            </a:r>
            <a:r>
              <a:rPr lang="en-US" sz="2000" dirty="0" smtClean="0"/>
              <a:t>these use cases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400" dirty="0" smtClean="0"/>
              <a:t>Key iWARP value propositions for these use cases</a:t>
            </a:r>
          </a:p>
          <a:p>
            <a:pPr lvl="1"/>
            <a:r>
              <a:rPr lang="en-US" sz="2000" dirty="0" smtClean="0"/>
              <a:t>Engineered for “typical” Ethernet (best effort, no DCB, no QCN, </a:t>
            </a:r>
            <a:r>
              <a:rPr lang="en-US" sz="2000" dirty="0" err="1" smtClean="0"/>
              <a:t>etc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Natively Routable</a:t>
            </a:r>
          </a:p>
          <a:p>
            <a:pPr lvl="1"/>
            <a:r>
              <a:rPr lang="en-US" sz="2000" dirty="0" smtClean="0"/>
              <a:t>Multi-pathing supported at Layer 3 (as well as Layer 2)</a:t>
            </a:r>
          </a:p>
          <a:p>
            <a:pPr lvl="1"/>
            <a:r>
              <a:rPr lang="en-US" sz="2000" dirty="0" smtClean="0"/>
              <a:t>Reliable and proven TCP Transport</a:t>
            </a:r>
          </a:p>
          <a:p>
            <a:pPr lvl="2"/>
            <a:r>
              <a:rPr lang="en-US" sz="1800" dirty="0" smtClean="0"/>
              <a:t>Mature and efficient retransmission </a:t>
            </a:r>
            <a:r>
              <a:rPr lang="en-US" sz="1800" dirty="0"/>
              <a:t>algorithms</a:t>
            </a:r>
            <a:endParaRPr lang="en-US" sz="1800" dirty="0" smtClean="0"/>
          </a:p>
          <a:p>
            <a:pPr lvl="2"/>
            <a:r>
              <a:rPr lang="en-US" sz="1800" dirty="0" smtClean="0"/>
              <a:t>Dynamic and verified congestion algorithms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cap="none" dirty="0" smtClean="0"/>
              <a:t>Increasing interest in iWARP</a:t>
            </a:r>
            <a:endParaRPr lang="en-US" sz="3600" cap="non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4402" y="2032001"/>
            <a:ext cx="170247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9544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iWARP Standards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iWARP updates and enhancements are handled by the IETF STORM (Storage Maintenance) working group</a:t>
            </a:r>
          </a:p>
          <a:p>
            <a:r>
              <a:rPr lang="en-US" dirty="0" smtClean="0"/>
              <a:t>Finalized RFCs</a:t>
            </a:r>
          </a:p>
          <a:p>
            <a:pPr marL="457200" lvl="1" indent="0">
              <a:buNone/>
            </a:pPr>
            <a:r>
              <a:rPr lang="en-US" sz="2000" dirty="0" smtClean="0"/>
              <a:t>RFC 5040   A Remote Direct Memory Access Protocol Specification</a:t>
            </a:r>
          </a:p>
          <a:p>
            <a:pPr marL="457200" lvl="1" indent="0">
              <a:buNone/>
            </a:pPr>
            <a:r>
              <a:rPr lang="en-US" sz="2000" dirty="0" smtClean="0"/>
              <a:t>RFC 5041   Direct Data Placement over Reliable Transports</a:t>
            </a:r>
          </a:p>
          <a:p>
            <a:pPr marL="457200" lvl="1" indent="0">
              <a:buNone/>
            </a:pPr>
            <a:r>
              <a:rPr lang="en-US" sz="2000" dirty="0" smtClean="0"/>
              <a:t>RFC 5044   Marker PDU Aligned Framing for TCP Specification</a:t>
            </a:r>
          </a:p>
          <a:p>
            <a:pPr marL="457200" lvl="1" indent="0">
              <a:buNone/>
            </a:pPr>
            <a:r>
              <a:rPr lang="en-US" sz="2000" dirty="0"/>
              <a:t>RFC 6580   IANA Registries for the </a:t>
            </a:r>
            <a:r>
              <a:rPr lang="en-US" sz="2000" dirty="0" smtClean="0"/>
              <a:t>RDDP Protocols</a:t>
            </a:r>
          </a:p>
          <a:p>
            <a:pPr marL="457200" lvl="1" indent="0">
              <a:buNone/>
            </a:pPr>
            <a:r>
              <a:rPr lang="en-US" sz="2000" dirty="0"/>
              <a:t>RFC 6581   Enhanced </a:t>
            </a:r>
            <a:r>
              <a:rPr lang="en-US" sz="2000" dirty="0" smtClean="0"/>
              <a:t>RDMA </a:t>
            </a:r>
            <a:r>
              <a:rPr lang="en-US" sz="2000" dirty="0"/>
              <a:t>Connection </a:t>
            </a:r>
            <a:r>
              <a:rPr lang="en-US" sz="2000" dirty="0" smtClean="0"/>
              <a:t>Establishment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March 30 – April 2, 2014	#OFADevWorkshop</a:t>
            </a: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algn="r"/>
            <a:fld id="{62C27CB9-1700-439E-B0BF-EDD2C915F92E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14745782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iWARP In-Progress RFCs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411163" y="1578429"/>
            <a:ext cx="8229600" cy="468762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draft-ietf-storm-rdmap-ext-09.txt</a:t>
            </a:r>
          </a:p>
          <a:p>
            <a:pPr lvl="1"/>
            <a:r>
              <a:rPr lang="en-US" dirty="0" smtClean="0"/>
              <a:t>Extends RFC 5040</a:t>
            </a:r>
          </a:p>
          <a:p>
            <a:pPr lvl="2"/>
            <a:r>
              <a:rPr lang="en-US" dirty="0" smtClean="0"/>
              <a:t>Adds Atomic Operations and Immediate Data</a:t>
            </a:r>
          </a:p>
          <a:p>
            <a:pPr lvl="1"/>
            <a:r>
              <a:rPr lang="en-US" dirty="0" smtClean="0"/>
              <a:t>Authors from Intel, Broadcom, Chelsio</a:t>
            </a:r>
          </a:p>
          <a:p>
            <a:pPr lvl="1"/>
            <a:r>
              <a:rPr lang="en-US" dirty="0" smtClean="0"/>
              <a:t>IESG approved.  Next step RFC Editor Queue</a:t>
            </a:r>
          </a:p>
          <a:p>
            <a:r>
              <a:rPr lang="en-US" dirty="0" smtClean="0"/>
              <a:t>draft-ietf-wood-rdmap-ext-v2-00.txt</a:t>
            </a:r>
          </a:p>
          <a:p>
            <a:pPr lvl="1"/>
            <a:r>
              <a:rPr lang="en-US" dirty="0"/>
              <a:t>Extends RFC 5040</a:t>
            </a:r>
          </a:p>
          <a:p>
            <a:pPr lvl="2"/>
            <a:r>
              <a:rPr lang="en-US" dirty="0" smtClean="0"/>
              <a:t>Add Send with Immediate Data</a:t>
            </a:r>
          </a:p>
          <a:p>
            <a:pPr lvl="2"/>
            <a:r>
              <a:rPr lang="en-US" dirty="0" smtClean="0"/>
              <a:t>Add IB-style RDMA Read</a:t>
            </a:r>
          </a:p>
          <a:p>
            <a:pPr lvl="1"/>
            <a:r>
              <a:rPr lang="en-US" dirty="0" smtClean="0"/>
              <a:t>Authors from Intel</a:t>
            </a:r>
          </a:p>
          <a:p>
            <a:pPr lvl="1"/>
            <a:r>
              <a:rPr lang="en-US" dirty="0" smtClean="0"/>
              <a:t>Submitted for initial review by </a:t>
            </a:r>
            <a:r>
              <a:rPr lang="en-US" dirty="0"/>
              <a:t>STORM </a:t>
            </a:r>
            <a:r>
              <a:rPr lang="en-US" dirty="0" smtClean="0"/>
              <a:t>working </a:t>
            </a:r>
            <a:r>
              <a:rPr lang="en-US" dirty="0"/>
              <a:t>group</a:t>
            </a:r>
            <a:endParaRPr lang="en-US" dirty="0" smtClean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42451" y="6460217"/>
            <a:ext cx="8273709" cy="212725"/>
          </a:xfrm>
          <a:prstGeom prst="rect">
            <a:avLst/>
          </a:prstGeo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z="1200" dirty="0" smtClean="0">
                <a:solidFill>
                  <a:schemeClr val="bg1"/>
                </a:solidFill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3" name="Slide Number Placeholder 4"/>
          <p:cNvSpPr txBox="1">
            <a:spLocks/>
          </p:cNvSpPr>
          <p:nvPr/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algn="r"/>
            <a:fld id="{62C27CB9-1700-439E-B0BF-EDD2C915F92E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06498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 iWARP RDMA Read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27213" y="1863969"/>
            <a:ext cx="640080" cy="34747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RDMA NIC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5612" y="1863969"/>
            <a:ext cx="2278973" cy="8063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SQ WQE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2370" y="2093257"/>
            <a:ext cx="1622239" cy="57708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1000" dirty="0" smtClean="0">
                <a:latin typeface="+mn-lt"/>
              </a:rPr>
              <a:t>RDMA</a:t>
            </a:r>
            <a:r>
              <a:rPr lang="en-US" sz="1050" dirty="0" smtClean="0">
                <a:latin typeface="+mn-lt"/>
              </a:rPr>
              <a:t> Read op</a:t>
            </a:r>
          </a:p>
          <a:p>
            <a:r>
              <a:rPr lang="en-US" sz="1050" dirty="0" smtClean="0">
                <a:latin typeface="+mn-lt"/>
              </a:rPr>
              <a:t>STag describing Sink buffer</a:t>
            </a:r>
          </a:p>
          <a:p>
            <a:r>
              <a:rPr lang="en-US" sz="1050" dirty="0" smtClean="0">
                <a:latin typeface="+mn-lt"/>
              </a:rPr>
              <a:t>STag describing Source buffer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46518" y="3106617"/>
            <a:ext cx="548640" cy="548640"/>
          </a:xfrm>
          <a:prstGeom prst="rect">
            <a:avLst/>
          </a:prstGeom>
          <a:solidFill>
            <a:srgbClr val="84E2EC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Sink Buffer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Elbow Connector 17"/>
          <p:cNvCxnSpPr>
            <a:stCxn id="12" idx="1"/>
            <a:endCxn id="14" idx="0"/>
          </p:cNvCxnSpPr>
          <p:nvPr/>
        </p:nvCxnSpPr>
        <p:spPr>
          <a:xfrm rot="10800000" flipH="1" flipV="1">
            <a:off x="492370" y="2381797"/>
            <a:ext cx="928468" cy="724819"/>
          </a:xfrm>
          <a:prstGeom prst="bentConnector4">
            <a:avLst>
              <a:gd name="adj1" fmla="val -24621"/>
              <a:gd name="adj2" fmla="val 69904"/>
            </a:avLst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3"/>
          </p:cNvCxnSpPr>
          <p:nvPr/>
        </p:nvCxnSpPr>
        <p:spPr>
          <a:xfrm>
            <a:off x="2684585" y="2267154"/>
            <a:ext cx="542628" cy="10320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867293" y="2522761"/>
            <a:ext cx="2374881" cy="4323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671982">
            <a:off x="4116436" y="2184135"/>
            <a:ext cx="1893146" cy="57708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1000" dirty="0" smtClean="0">
                <a:latin typeface="+mn-lt"/>
              </a:rPr>
              <a:t>RDMA</a:t>
            </a:r>
            <a:r>
              <a:rPr lang="en-US" sz="1050" dirty="0" smtClean="0">
                <a:latin typeface="+mn-lt"/>
              </a:rPr>
              <a:t> Read Request message with</a:t>
            </a:r>
          </a:p>
          <a:p>
            <a:pPr algn="ctr"/>
            <a:r>
              <a:rPr lang="en-US" sz="1050" dirty="0" smtClean="0">
                <a:latin typeface="+mn-lt"/>
              </a:rPr>
              <a:t>STag describing Source buffer and</a:t>
            </a:r>
          </a:p>
          <a:p>
            <a:pPr algn="ctr"/>
            <a:r>
              <a:rPr lang="en-US" sz="1050" dirty="0" smtClean="0">
                <a:latin typeface="+mn-lt"/>
              </a:rPr>
              <a:t>STag describing Sink buffer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270037" y="2802690"/>
            <a:ext cx="731520" cy="731520"/>
          </a:xfrm>
          <a:prstGeom prst="rect">
            <a:avLst/>
          </a:prstGeom>
          <a:solidFill>
            <a:srgbClr val="84E2EC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Source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Buffer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42174" y="1859793"/>
            <a:ext cx="640080" cy="34747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RDMA NIC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46707" y="2742651"/>
            <a:ext cx="261289" cy="40011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1000" dirty="0" smtClean="0">
                <a:latin typeface="+mn-lt"/>
              </a:rPr>
              <a:t>DMA</a:t>
            </a:r>
          </a:p>
          <a:p>
            <a:pPr algn="ctr"/>
            <a:r>
              <a:rPr lang="en-US" sz="1000" dirty="0" smtClean="0">
                <a:latin typeface="+mn-lt"/>
              </a:rPr>
              <a:t>Read</a:t>
            </a:r>
            <a:endParaRPr lang="en-US" sz="1050" dirty="0" smtClean="0">
              <a:latin typeface="+mn-lt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3867294" y="3655257"/>
            <a:ext cx="2374880" cy="35725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855934" y="3402688"/>
            <a:ext cx="474237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rot="21084815">
            <a:off x="4093069" y="3437578"/>
            <a:ext cx="1987724" cy="415498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1000" dirty="0" smtClean="0">
                <a:latin typeface="+mn-lt"/>
              </a:rPr>
              <a:t>RDMA</a:t>
            </a:r>
            <a:r>
              <a:rPr lang="en-US" sz="1050" dirty="0" smtClean="0">
                <a:latin typeface="+mn-lt"/>
              </a:rPr>
              <a:t> Read Response with Data and</a:t>
            </a:r>
          </a:p>
          <a:p>
            <a:pPr algn="ctr"/>
            <a:r>
              <a:rPr lang="en-US" sz="1050" dirty="0" smtClean="0">
                <a:latin typeface="+mn-lt"/>
              </a:rPr>
              <a:t>STag describing Sink buffer</a:t>
            </a:r>
          </a:p>
        </p:txBody>
      </p:sp>
      <p:cxnSp>
        <p:nvCxnSpPr>
          <p:cNvPr id="48" name="Elbow Connector 47"/>
          <p:cNvCxnSpPr>
            <a:endCxn id="14" idx="2"/>
          </p:cNvCxnSpPr>
          <p:nvPr/>
        </p:nvCxnSpPr>
        <p:spPr>
          <a:xfrm rot="10800000">
            <a:off x="1420838" y="3655257"/>
            <a:ext cx="1806376" cy="387354"/>
          </a:xfrm>
          <a:prstGeom prst="bentConnector2">
            <a:avLst/>
          </a:prstGeom>
          <a:ln>
            <a:prstDash val="soli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420837" y="4012514"/>
            <a:ext cx="965983" cy="24622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000" dirty="0" smtClean="0">
                <a:latin typeface="+mn-lt"/>
              </a:rPr>
              <a:t>DMA Write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05613" y="4611211"/>
            <a:ext cx="2278973" cy="6128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SQ WQE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2371" y="4776796"/>
            <a:ext cx="1471557" cy="415498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1000" dirty="0" smtClean="0">
                <a:latin typeface="+mn-lt"/>
              </a:rPr>
              <a:t>Local </a:t>
            </a:r>
            <a:r>
              <a:rPr lang="en-US" sz="1000" dirty="0" err="1" smtClean="0">
                <a:latin typeface="+mn-lt"/>
              </a:rPr>
              <a:t>Invlidate</a:t>
            </a:r>
            <a:r>
              <a:rPr lang="en-US" sz="1050" dirty="0" smtClean="0">
                <a:latin typeface="+mn-lt"/>
              </a:rPr>
              <a:t> op</a:t>
            </a:r>
          </a:p>
          <a:p>
            <a:r>
              <a:rPr lang="en-US" sz="1050" dirty="0" smtClean="0">
                <a:latin typeface="+mn-lt"/>
              </a:rPr>
              <a:t>STag describing Sink buffer</a:t>
            </a:r>
          </a:p>
        </p:txBody>
      </p:sp>
      <p:cxnSp>
        <p:nvCxnSpPr>
          <p:cNvPr id="39" name="Straight Arrow Connector 38"/>
          <p:cNvCxnSpPr>
            <a:stCxn id="35" idx="3"/>
          </p:cNvCxnSpPr>
          <p:nvPr/>
        </p:nvCxnSpPr>
        <p:spPr>
          <a:xfrm>
            <a:off x="2684586" y="4917655"/>
            <a:ext cx="542627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03054" y="6101909"/>
            <a:ext cx="3642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  <a:latin typeface="Neo Sans Intel"/>
                <a:cs typeface="Neo Sans Intel"/>
              </a:rPr>
              <a:t>This slide has animations – view in Presentation mode</a:t>
            </a:r>
          </a:p>
        </p:txBody>
      </p:sp>
      <p:sp>
        <p:nvSpPr>
          <p:cNvPr id="4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42451" y="6485617"/>
            <a:ext cx="8273709" cy="212725"/>
          </a:xfrm>
          <a:prstGeom prst="rect">
            <a:avLst/>
          </a:prstGeo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z="1200" dirty="0" smtClean="0">
                <a:solidFill>
                  <a:schemeClr val="bg1"/>
                </a:solidFill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47" name="Slide Number Placeholder 4"/>
          <p:cNvSpPr txBox="1">
            <a:spLocks/>
          </p:cNvSpPr>
          <p:nvPr/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algn="r"/>
            <a:fld id="{62C27CB9-1700-439E-B0BF-EDD2C915F92E}" type="slidenum">
              <a:rPr lang="en-US" smtClean="0"/>
              <a:pPr algn="r"/>
              <a:t>5</a:t>
            </a:fld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6855934" y="3110537"/>
            <a:ext cx="483761" cy="0"/>
          </a:xfrm>
          <a:prstGeom prst="straightConnector1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7327790" y="3105775"/>
            <a:ext cx="1" cy="308938"/>
          </a:xfrm>
          <a:prstGeom prst="straightConnector1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971376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4" grpId="0" animBg="1"/>
      <p:bldP spid="28" grpId="0"/>
      <p:bldP spid="36" grpId="0"/>
      <p:bldP spid="44" grpId="0"/>
      <p:bldP spid="51" grpId="0"/>
      <p:bldP spid="35" grpId="0" animBg="1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7270037" y="2802690"/>
            <a:ext cx="731520" cy="731520"/>
          </a:xfrm>
          <a:prstGeom prst="rect">
            <a:avLst/>
          </a:prstGeom>
          <a:solidFill>
            <a:srgbClr val="84E2EC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Source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Buffer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598651" y="3110537"/>
            <a:ext cx="731520" cy="291714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IB-style </a:t>
            </a:r>
            <a:r>
              <a:rPr lang="en-US" dirty="0"/>
              <a:t>RDMA Read</a:t>
            </a:r>
          </a:p>
        </p:txBody>
      </p:sp>
      <p:sp>
        <p:nvSpPr>
          <p:cNvPr id="8" name="Rectangle 7"/>
          <p:cNvSpPr/>
          <p:nvPr/>
        </p:nvSpPr>
        <p:spPr>
          <a:xfrm>
            <a:off x="3227213" y="1863969"/>
            <a:ext cx="640080" cy="34747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RDMA NIC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5612" y="1863969"/>
            <a:ext cx="2278973" cy="8063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SQ WQE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2370" y="2093257"/>
            <a:ext cx="2140009" cy="57708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1000" dirty="0" smtClean="0">
                <a:latin typeface="+mn-lt"/>
              </a:rPr>
              <a:t>RDMA</a:t>
            </a:r>
            <a:r>
              <a:rPr lang="en-US" sz="1050" dirty="0" smtClean="0">
                <a:latin typeface="+mn-lt"/>
              </a:rPr>
              <a:t> Read op</a:t>
            </a:r>
          </a:p>
          <a:p>
            <a:r>
              <a:rPr lang="en-US" sz="1050" dirty="0" smtClean="0">
                <a:latin typeface="+mn-lt"/>
              </a:rPr>
              <a:t>SGL describing Sink buffers</a:t>
            </a:r>
          </a:p>
          <a:p>
            <a:r>
              <a:rPr lang="en-US" sz="1050" dirty="0" smtClean="0">
                <a:latin typeface="+mn-lt"/>
              </a:rPr>
              <a:t>R_Key or STag describing Source buffer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5478" y="3106617"/>
            <a:ext cx="548640" cy="548640"/>
          </a:xfrm>
          <a:prstGeom prst="rect">
            <a:avLst/>
          </a:prstGeom>
          <a:solidFill>
            <a:srgbClr val="84E2EC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Sink Buffer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46518" y="3106617"/>
            <a:ext cx="548640" cy="548640"/>
          </a:xfrm>
          <a:prstGeom prst="rect">
            <a:avLst/>
          </a:prstGeom>
          <a:solidFill>
            <a:srgbClr val="84E2EC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Sink Buffer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12500" y="3106617"/>
            <a:ext cx="548640" cy="548640"/>
          </a:xfrm>
          <a:prstGeom prst="rect">
            <a:avLst/>
          </a:prstGeom>
          <a:solidFill>
            <a:srgbClr val="84E2EC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Sink Buffer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81087" y="312593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</a:t>
            </a:r>
          </a:p>
        </p:txBody>
      </p:sp>
      <p:cxnSp>
        <p:nvCxnSpPr>
          <p:cNvPr id="18" name="Elbow Connector 17"/>
          <p:cNvCxnSpPr>
            <a:stCxn id="12" idx="1"/>
            <a:endCxn id="15" idx="0"/>
          </p:cNvCxnSpPr>
          <p:nvPr/>
        </p:nvCxnSpPr>
        <p:spPr>
          <a:xfrm rot="10800000" flipH="1" flipV="1">
            <a:off x="492370" y="2381797"/>
            <a:ext cx="1894450" cy="724819"/>
          </a:xfrm>
          <a:prstGeom prst="bentConnector4">
            <a:avLst>
              <a:gd name="adj1" fmla="val -12067"/>
              <a:gd name="adj2" fmla="val 69904"/>
            </a:avLst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4" idx="0"/>
          </p:cNvCxnSpPr>
          <p:nvPr/>
        </p:nvCxnSpPr>
        <p:spPr>
          <a:xfrm>
            <a:off x="1420838" y="2895600"/>
            <a:ext cx="0" cy="211017"/>
          </a:xfrm>
          <a:prstGeom prst="straightConnector1">
            <a:avLst/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22179" y="2895599"/>
            <a:ext cx="0" cy="211017"/>
          </a:xfrm>
          <a:prstGeom prst="straightConnector1">
            <a:avLst/>
          </a:prstGeom>
          <a:ln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3"/>
          </p:cNvCxnSpPr>
          <p:nvPr/>
        </p:nvCxnSpPr>
        <p:spPr>
          <a:xfrm>
            <a:off x="2684585" y="2267154"/>
            <a:ext cx="542628" cy="10320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608407">
            <a:off x="3993005" y="2323458"/>
            <a:ext cx="2140009" cy="415498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1000" dirty="0" smtClean="0">
                <a:latin typeface="+mn-lt"/>
              </a:rPr>
              <a:t>RDMA</a:t>
            </a:r>
            <a:r>
              <a:rPr lang="en-US" sz="1050" dirty="0" smtClean="0">
                <a:latin typeface="+mn-lt"/>
              </a:rPr>
              <a:t> Read Request message with</a:t>
            </a:r>
          </a:p>
          <a:p>
            <a:r>
              <a:rPr lang="en-US" sz="1050" dirty="0" smtClean="0">
                <a:latin typeface="+mn-lt"/>
              </a:rPr>
              <a:t>R_Key or STag describing Source buffer</a:t>
            </a:r>
          </a:p>
        </p:txBody>
      </p:sp>
      <p:sp>
        <p:nvSpPr>
          <p:cNvPr id="9" name="Rectangle 8"/>
          <p:cNvSpPr/>
          <p:nvPr/>
        </p:nvSpPr>
        <p:spPr>
          <a:xfrm>
            <a:off x="6242174" y="1859792"/>
            <a:ext cx="640080" cy="34747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RDMA NIC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21128562">
            <a:off x="4274688" y="3598275"/>
            <a:ext cx="1752082" cy="25391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1000" dirty="0" smtClean="0">
                <a:latin typeface="+mn-lt"/>
              </a:rPr>
              <a:t>RDMA</a:t>
            </a:r>
            <a:r>
              <a:rPr lang="en-US" sz="1050" dirty="0" smtClean="0">
                <a:latin typeface="+mn-lt"/>
              </a:rPr>
              <a:t> Read Response with Data</a:t>
            </a:r>
          </a:p>
        </p:txBody>
      </p:sp>
      <p:cxnSp>
        <p:nvCxnSpPr>
          <p:cNvPr id="52" name="Straight Arrow Connector 51"/>
          <p:cNvCxnSpPr>
            <a:endCxn id="14" idx="2"/>
          </p:cNvCxnSpPr>
          <p:nvPr/>
        </p:nvCxnSpPr>
        <p:spPr>
          <a:xfrm flipV="1">
            <a:off x="1420837" y="3655257"/>
            <a:ext cx="1" cy="38735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2386820" y="3655257"/>
            <a:ext cx="0" cy="38735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endCxn id="13" idx="2"/>
          </p:cNvCxnSpPr>
          <p:nvPr/>
        </p:nvCxnSpPr>
        <p:spPr>
          <a:xfrm rot="10800000">
            <a:off x="719798" y="3655257"/>
            <a:ext cx="2507416" cy="387354"/>
          </a:xfrm>
          <a:prstGeom prst="bentConnector2">
            <a:avLst/>
          </a:prstGeom>
          <a:ln>
            <a:prstDash val="soli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420837" y="4012514"/>
            <a:ext cx="965983" cy="24622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000" dirty="0" smtClean="0">
                <a:latin typeface="+mn-lt"/>
              </a:rPr>
              <a:t>DMA Writes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3867294" y="3655257"/>
            <a:ext cx="2374880" cy="35725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867293" y="2522761"/>
            <a:ext cx="2374881" cy="4323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946707" y="2742651"/>
            <a:ext cx="261289" cy="40011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1000" dirty="0" smtClean="0">
                <a:latin typeface="+mn-lt"/>
              </a:rPr>
              <a:t>DMA</a:t>
            </a:r>
          </a:p>
          <a:p>
            <a:pPr algn="ctr"/>
            <a:r>
              <a:rPr lang="en-US" sz="1000" dirty="0" smtClean="0">
                <a:latin typeface="+mn-lt"/>
              </a:rPr>
              <a:t>Read</a:t>
            </a:r>
            <a:endParaRPr lang="en-US" sz="1050" dirty="0" smtClean="0">
              <a:latin typeface="+mn-lt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6855933" y="3402688"/>
            <a:ext cx="215471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36296" y="4384582"/>
            <a:ext cx="24171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 Sink Buffer Local Invalidate required, because Sink buffer R_Key (</a:t>
            </a:r>
            <a:r>
              <a:rPr lang="en-US" sz="1400" dirty="0" err="1" smtClean="0"/>
              <a:t>STag</a:t>
            </a:r>
            <a:r>
              <a:rPr lang="en-US" sz="1400" dirty="0" smtClean="0"/>
              <a:t>) not exposed to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03054" y="6101909"/>
            <a:ext cx="36422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  <a:latin typeface="Neo Sans Intel"/>
                <a:cs typeface="Neo Sans Intel"/>
              </a:rPr>
              <a:t>This slide has animations – view in Presentation mode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684585" y="5446311"/>
            <a:ext cx="4951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33CC"/>
                </a:solidFill>
              </a:rPr>
              <a:t>In-progress RFCs enable this flow on iWARP</a:t>
            </a:r>
          </a:p>
        </p:txBody>
      </p:sp>
      <p:sp>
        <p:nvSpPr>
          <p:cNvPr id="71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42451" y="6485617"/>
            <a:ext cx="8273709" cy="212725"/>
          </a:xfrm>
          <a:prstGeom prst="rect">
            <a:avLst/>
          </a:prstGeo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z="1200" dirty="0" smtClean="0">
                <a:solidFill>
                  <a:schemeClr val="bg1"/>
                </a:solidFill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2" name="Slide Number Placeholder 4"/>
          <p:cNvSpPr txBox="1">
            <a:spLocks/>
          </p:cNvSpPr>
          <p:nvPr/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algn="r"/>
            <a:fld id="{62C27CB9-1700-439E-B0BF-EDD2C915F92E}" type="slidenum">
              <a:rPr lang="en-US" smtClean="0"/>
              <a:pPr algn="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012429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0" grpId="0" animBg="1"/>
      <p:bldP spid="12" grpId="0"/>
      <p:bldP spid="13" grpId="0" animBg="1"/>
      <p:bldP spid="14" grpId="0" animBg="1"/>
      <p:bldP spid="15" grpId="0" animBg="1"/>
      <p:bldP spid="16" grpId="0"/>
      <p:bldP spid="28" grpId="0"/>
      <p:bldP spid="44" grpId="0"/>
      <p:bldP spid="61" grpId="0"/>
      <p:bldP spid="65" grpId="0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Goal of In-Progress RFCs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1788"/>
            <a:ext cx="8229600" cy="4646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Common </a:t>
            </a:r>
            <a:r>
              <a:rPr lang="en-US" dirty="0">
                <a:latin typeface="Arial" charset="0"/>
                <a:cs typeface="Arial" charset="0"/>
              </a:rPr>
              <a:t>Application </a:t>
            </a:r>
            <a:r>
              <a:rPr lang="en-US" dirty="0" smtClean="0">
                <a:latin typeface="Arial" charset="0"/>
                <a:cs typeface="Arial" charset="0"/>
              </a:rPr>
              <a:t>capabilities across all flavors of RDMA</a:t>
            </a: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These RFCs remove all known application differences between iWARP and </a:t>
            </a:r>
            <a:r>
              <a:rPr lang="en-US" dirty="0" err="1" smtClean="0">
                <a:latin typeface="Arial" charset="0"/>
                <a:cs typeface="Arial" charset="0"/>
              </a:rPr>
              <a:t>InfiniBand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62C27CB9-1700-439E-B0BF-EDD2C915F92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839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iWARP currently leverages:</a:t>
            </a:r>
          </a:p>
          <a:p>
            <a:pPr lvl="1"/>
            <a:r>
              <a:rPr lang="en-US" dirty="0" smtClean="0"/>
              <a:t>TCP</a:t>
            </a:r>
          </a:p>
          <a:p>
            <a:pPr lvl="2"/>
            <a:r>
              <a:rPr lang="en-US" dirty="0" smtClean="0"/>
              <a:t>Reliable transport and congestion management</a:t>
            </a:r>
          </a:p>
          <a:p>
            <a:pPr lvl="1"/>
            <a:r>
              <a:rPr lang="en-US" dirty="0" smtClean="0"/>
              <a:t>Explicit Congestion Notification</a:t>
            </a:r>
          </a:p>
          <a:p>
            <a:pPr lvl="2"/>
            <a:r>
              <a:rPr lang="en-US" dirty="0" smtClean="0"/>
              <a:t>Inherited from TCP/IP layers</a:t>
            </a:r>
          </a:p>
          <a:p>
            <a:endParaRPr lang="en-US" dirty="0" smtClean="0"/>
          </a:p>
          <a:p>
            <a:r>
              <a:rPr lang="en-US" dirty="0" smtClean="0"/>
              <a:t>iWARP will naturally adopt/use:</a:t>
            </a:r>
          </a:p>
          <a:p>
            <a:pPr lvl="1"/>
            <a:r>
              <a:rPr lang="en-US" dirty="0" smtClean="0"/>
              <a:t>Tunneling/Network Overlays</a:t>
            </a:r>
          </a:p>
          <a:p>
            <a:pPr lvl="2"/>
            <a:r>
              <a:rPr lang="en-US" dirty="0" smtClean="0"/>
              <a:t>iWARP works with (but does not require) existing tunnel protocols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ie</a:t>
            </a:r>
            <a:r>
              <a:rPr lang="en-US" dirty="0" smtClean="0"/>
              <a:t> Generic Routing Encapsulation) and NVO3 technology investigations</a:t>
            </a:r>
          </a:p>
          <a:p>
            <a:endParaRPr lang="en-US" dirty="0" smtClean="0"/>
          </a:p>
          <a:p>
            <a:r>
              <a:rPr lang="en-US" dirty="0" smtClean="0"/>
              <a:t>Connectionless messaging to complement iWARP RDMA</a:t>
            </a:r>
          </a:p>
          <a:p>
            <a:pPr lvl="1"/>
            <a:r>
              <a:rPr lang="en-US" dirty="0" smtClean="0"/>
              <a:t>Typically realized with unreliable datagrams (unicast and multicast) </a:t>
            </a:r>
          </a:p>
          <a:p>
            <a:pPr lvl="1"/>
            <a:r>
              <a:rPr lang="en-US" dirty="0" smtClean="0"/>
              <a:t>InfiniBand has Unreliable Datagram (UD)</a:t>
            </a:r>
          </a:p>
          <a:p>
            <a:pPr lvl="1"/>
            <a:r>
              <a:rPr lang="en-US" dirty="0" smtClean="0"/>
              <a:t>UDP may be used in place of UD for Ethernet implementations</a:t>
            </a:r>
          </a:p>
          <a:p>
            <a:pPr lvl="2"/>
            <a:r>
              <a:rPr lang="en-US" dirty="0" smtClean="0"/>
              <a:t>No new wire protocol standards required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cap="none" dirty="0" smtClean="0"/>
              <a:t>IETF Alignment/Synergy with iWARP</a:t>
            </a:r>
            <a:endParaRPr lang="en-US" sz="3200" cap="non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62C27CB9-1700-439E-B0BF-EDD2C915F92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65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iWARP Ecosystem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industry support to evolve iWARP</a:t>
            </a:r>
          </a:p>
          <a:p>
            <a:r>
              <a:rPr lang="en-US" dirty="0" smtClean="0"/>
              <a:t>Good alignment with IETF, and support in STORM to evolve the standards</a:t>
            </a:r>
          </a:p>
          <a:p>
            <a:r>
              <a:rPr lang="en-US" dirty="0" smtClean="0"/>
              <a:t>OFED 3.5-2 stable drivers from </a:t>
            </a:r>
            <a:r>
              <a:rPr lang="en-US" dirty="0"/>
              <a:t>multiple vendors: cxgb3, cxgb4, </a:t>
            </a:r>
            <a:r>
              <a:rPr lang="en-US" dirty="0" err="1"/>
              <a:t>nes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Intel is implementing iWARP RDMA as a key capability in </a:t>
            </a:r>
            <a:r>
              <a:rPr lang="en-US" i="1" dirty="0" smtClean="0"/>
              <a:t>Fort </a:t>
            </a:r>
            <a:r>
              <a:rPr lang="en-US" i="1" dirty="0"/>
              <a:t>Park</a:t>
            </a:r>
            <a:r>
              <a:rPr lang="en-US" dirty="0" smtClean="0"/>
              <a:t>.</a:t>
            </a:r>
            <a:r>
              <a:rPr lang="en-US" dirty="0"/>
              <a:t>  </a:t>
            </a:r>
            <a:r>
              <a:rPr lang="en-US" i="1" dirty="0"/>
              <a:t>Fort Park</a:t>
            </a:r>
            <a:r>
              <a:rPr lang="en-US" dirty="0"/>
              <a:t> is an Ethernet </a:t>
            </a:r>
            <a:r>
              <a:rPr lang="en-US" dirty="0" smtClean="0"/>
              <a:t>IP </a:t>
            </a:r>
            <a:r>
              <a:rPr lang="en-US" dirty="0"/>
              <a:t>block that will be integrated into future </a:t>
            </a:r>
            <a:r>
              <a:rPr lang="en-US" dirty="0" smtClean="0"/>
              <a:t>Intel server </a:t>
            </a:r>
            <a:r>
              <a:rPr lang="en-US" dirty="0"/>
              <a:t>chipsets.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9797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2174</TotalTime>
  <Words>841</Words>
  <Application>Microsoft Macintosh PowerPoint</Application>
  <PresentationFormat>On-screen Show (4:3)</PresentationFormat>
  <Paragraphs>148</Paragraphs>
  <Slides>11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iWARP Update</vt:lpstr>
      <vt:lpstr>Increasing interest in iWARP</vt:lpstr>
      <vt:lpstr>iWARP Standards </vt:lpstr>
      <vt:lpstr>iWARP In-Progress RFCs </vt:lpstr>
      <vt:lpstr>Traditional iWARP RDMA Read</vt:lpstr>
      <vt:lpstr>IB-style RDMA Read</vt:lpstr>
      <vt:lpstr>Goal of In-Progress RFCs</vt:lpstr>
      <vt:lpstr>IETF Alignment/Synergy with iWARP</vt:lpstr>
      <vt:lpstr>iWARP Ecosystem</vt:lpstr>
      <vt:lpstr>Call to Action</vt:lpstr>
      <vt:lpstr>Thank You</vt:lpstr>
    </vt:vector>
  </TitlesOfParts>
  <Company>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Rebecca Moran</cp:lastModifiedBy>
  <cp:revision>113</cp:revision>
  <dcterms:created xsi:type="dcterms:W3CDTF">2014-04-01T18:02:09Z</dcterms:created>
  <dcterms:modified xsi:type="dcterms:W3CDTF">2014-04-01T18:02:40Z</dcterms:modified>
</cp:coreProperties>
</file>