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3" r:id="rId3"/>
    <p:sldId id="266" r:id="rId4"/>
    <p:sldId id="268" r:id="rId5"/>
    <p:sldId id="265" r:id="rId6"/>
    <p:sldId id="271" r:id="rId7"/>
    <p:sldId id="269" r:id="rId8"/>
    <p:sldId id="273" r:id="rId9"/>
    <p:sldId id="278" r:id="rId10"/>
    <p:sldId id="280" r:id="rId11"/>
    <p:sldId id="277" r:id="rId12"/>
    <p:sldId id="281" r:id="rId13"/>
    <p:sldId id="262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635" autoAdjust="0"/>
    <p:restoredTop sz="79965" autoAdjust="0"/>
  </p:normalViewPr>
  <p:slideViewPr>
    <p:cSldViewPr snapToGrid="0">
      <p:cViewPr varScale="1">
        <p:scale>
          <a:sx n="95" d="100"/>
          <a:sy n="95" d="100"/>
        </p:scale>
        <p:origin x="-1072" y="-104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3087" y="3811049"/>
            <a:ext cx="1538825" cy="1432236"/>
            <a:chOff x="5075853" y="3477159"/>
            <a:chExt cx="3077649" cy="28644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54894" y="4004545"/>
            <a:ext cx="2180000" cy="2029002"/>
            <a:chOff x="5075853" y="3477159"/>
            <a:chExt cx="3077649" cy="2864472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751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2425" y="786384"/>
            <a:ext cx="8385048" cy="5010912"/>
          </a:xfrm>
        </p:spPr>
        <p:txBody>
          <a:bodyPr/>
          <a:lstStyle>
            <a:lvl1pPr marL="233363" indent="-233363">
              <a:buSzPct val="115000"/>
              <a:buFont typeface="Wingdings" pitchFamily="2" charset="2"/>
              <a:buChar char="§"/>
              <a:defRPr/>
            </a:lvl1pPr>
            <a:lvl2pPr>
              <a:buSzPct val="110000"/>
              <a:buFont typeface="Arial" pitchFamily="34" charset="0"/>
              <a:buChar char="•"/>
              <a:defRPr/>
            </a:lvl2pPr>
            <a:lvl3pPr>
              <a:buSzPct val="110000"/>
              <a:buFont typeface="Arial" pitchFamily="34" charset="0"/>
              <a:buChar char="•"/>
              <a:defRPr/>
            </a:lvl3pPr>
            <a:lvl4pPr>
              <a:buSzPct val="110000"/>
              <a:buFont typeface="Arial" pitchFamily="34" charset="0"/>
              <a:buChar char="•"/>
              <a:defRPr/>
            </a:lvl4pPr>
            <a:lvl5pPr>
              <a:buSzPct val="110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8316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  <p:sldLayoutId id="2147483722" r:id="rId8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mweb.vmware.com/product_mktg/diagrams/images/icons/NIC_icon.zi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wmf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RDMA in Virtualized and Cloud Environments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57400" y="4631184"/>
            <a:ext cx="6629400" cy="686540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cs typeface="Arial" pitchFamily="34" charset="0"/>
              </a:rPr>
              <a:t>#OFADevWorkshop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993900" y="5334000"/>
            <a:ext cx="662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rgbClr val="6D6E71"/>
                </a:solidFill>
                <a:latin typeface="Arial"/>
                <a:ea typeface="MS PGothic" pitchFamily="34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itchFamily="34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Aaron Blasius, ESXi Product Manager</a:t>
            </a:r>
          </a:p>
          <a:p>
            <a:r>
              <a:rPr lang="en-US" smtClean="0"/>
              <a:t>Bhavesh Davda, Office of CTO</a:t>
            </a:r>
          </a:p>
          <a:p>
            <a:r>
              <a:rPr lang="en-US" smtClean="0"/>
              <a:t>VMware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" y="1632855"/>
            <a:ext cx="5986363" cy="3918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6952" y="5781524"/>
            <a:ext cx="3072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D6E71"/>
                </a:solidFill>
              </a:rPr>
              <a:t>Open Networking Foundation’s SDN Architecture</a:t>
            </a:r>
          </a:p>
        </p:txBody>
      </p:sp>
      <p:pic>
        <p:nvPicPr>
          <p:cNvPr id="7" name="Picture 6" descr="gatew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9413" y="1657047"/>
            <a:ext cx="4669298" cy="3168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3532" y="5776686"/>
            <a:ext cx="3072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D6E71"/>
                </a:solidFill>
              </a:rPr>
              <a:t>VMware NSX Network Hypervisor Architecture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61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Impedance Mismatch?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27336" y="1919231"/>
            <a:ext cx="4848901" cy="3867320"/>
            <a:chOff x="97766" y="1581023"/>
            <a:chExt cx="8057371" cy="4678823"/>
          </a:xfrm>
        </p:grpSpPr>
        <p:pic>
          <p:nvPicPr>
            <p:cNvPr id="6" name="Picture 5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75583" y="2875673"/>
              <a:ext cx="1338279" cy="976481"/>
            </a:xfrm>
            <a:prstGeom prst="rect">
              <a:avLst/>
            </a:prstGeom>
          </p:spPr>
        </p:pic>
        <p:pic>
          <p:nvPicPr>
            <p:cNvPr id="7" name="Picture 6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708009" y="3226756"/>
              <a:ext cx="1338279" cy="976481"/>
            </a:xfrm>
            <a:prstGeom prst="rect">
              <a:avLst/>
            </a:prstGeom>
          </p:spPr>
        </p:pic>
        <p:pic>
          <p:nvPicPr>
            <p:cNvPr id="8" name="Picture 7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52245" y="3604196"/>
              <a:ext cx="1338279" cy="976481"/>
            </a:xfrm>
            <a:prstGeom prst="rect">
              <a:avLst/>
            </a:prstGeom>
          </p:spPr>
        </p:pic>
        <p:pic>
          <p:nvPicPr>
            <p:cNvPr id="9" name="Picture 8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816858" y="4067040"/>
              <a:ext cx="1338279" cy="97648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2355" y="3195302"/>
              <a:ext cx="6214454" cy="3027389"/>
              <a:chOff x="892355" y="2646962"/>
              <a:chExt cx="6214454" cy="3027389"/>
            </a:xfrm>
          </p:grpSpPr>
          <p:pic>
            <p:nvPicPr>
              <p:cNvPr id="40" name="Picture 39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61432" y="321815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41" name="Picture 40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27724" y="3585213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42" name="Picture 41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64860" y="399630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43" name="Picture 42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19884" y="4425277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44" name="Picture 43" descr="VMW-ICON-3D-FIREWALL-101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2355" y="3568980"/>
                <a:ext cx="1316125" cy="602406"/>
              </a:xfrm>
              <a:prstGeom prst="rect">
                <a:avLst/>
              </a:prstGeom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6026035" y="4216400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10" name="Rectangle 109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11" name="Right Arrow 110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12" name="Right Arrow 111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13" name="Right Arrow 112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14" name="Right Arrow 113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4959234" y="3776132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05" name="Rectangle 104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6" name="Right Arrow 105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7" name="Right Arrow 106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8" name="Right Arrow 107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9" name="Right Arrow 108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3917833" y="336973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100" name="Rectangle 99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101" name="Right Arrow 100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2" name="Right Arrow 101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3" name="Right Arrow 102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04" name="Right Arrow 103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952635" y="3022607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95" name="Rectangle 94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6" name="Right Arrow 95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7" name="Right Arrow 96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8" name="Right Arrow 97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9" name="Right Arrow 98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49" name="Freeform 48"/>
              <p:cNvSpPr/>
              <p:nvPr/>
            </p:nvSpPr>
            <p:spPr>
              <a:xfrm>
                <a:off x="5270036" y="44878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4237102" y="4098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254970" y="3708941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 flipV="1">
                <a:off x="5740576" y="4934086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3022315" y="3939884"/>
                <a:ext cx="770752" cy="10718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H="1" flipV="1">
                <a:off x="3279405" y="3839855"/>
                <a:ext cx="200395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flipV="1">
                <a:off x="2294642" y="3570952"/>
                <a:ext cx="608711" cy="253923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4004448" y="4329350"/>
                <a:ext cx="872352" cy="141050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flipH="1" flipV="1">
                <a:off x="4261538" y="4229321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>
                <a:off x="5028915" y="4718816"/>
                <a:ext cx="914685" cy="174917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H="1" flipV="1">
                <a:off x="5286005" y="4618787"/>
                <a:ext cx="200396" cy="342678"/>
              </a:xfrm>
              <a:prstGeom prst="line">
                <a:avLst/>
              </a:prstGeom>
              <a:solidFill>
                <a:srgbClr val="0095D3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60" name="Picture 59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68307" y="3611351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61" name="Picture 60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34599" y="3978412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62" name="Picture 61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771735" y="4389500"/>
                <a:ext cx="1286925" cy="855875"/>
              </a:xfrm>
              <a:prstGeom prst="rect">
                <a:avLst/>
              </a:prstGeom>
            </p:spPr>
          </p:pic>
          <p:pic>
            <p:nvPicPr>
              <p:cNvPr id="63" name="Picture 62" descr="VMW-ICON-3D-PHYSICAL-NETWORK-102.png"/>
              <p:cNvPicPr>
                <a:picLocks noChangeAspect="1"/>
              </p:cNvPicPr>
              <p:nvPr/>
            </p:nvPicPr>
            <p:blipFill>
              <a:blip r:embed="rId3" cstate="print">
                <a:alphaModFix amt="76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26759" y="4818476"/>
                <a:ext cx="1286925" cy="855875"/>
              </a:xfrm>
              <a:prstGeom prst="rect">
                <a:avLst/>
              </a:prstGeom>
            </p:spPr>
          </p:pic>
          <p:grpSp>
            <p:nvGrpSpPr>
              <p:cNvPr id="64" name="Group 63"/>
              <p:cNvGrpSpPr/>
              <p:nvPr/>
            </p:nvGrpSpPr>
            <p:grpSpPr>
              <a:xfrm>
                <a:off x="5018502" y="4614333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90" name="Rectangle 89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91" name="Right Arrow 90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2" name="Right Arrow 91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3" name="Right Arrow 92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94" name="Right Arrow 93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968635" y="4190999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85" name="Rectangle 84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6" name="Right Arrow 85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7" name="Right Arrow 86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8" name="Right Arrow 87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9" name="Right Arrow 88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1962036" y="3403615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81" name="Right Arrow 80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2" name="Right Arrow 81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3" name="Right Arrow 82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84" name="Right Arrow 83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944170" y="3767694"/>
                <a:ext cx="908170" cy="908170"/>
                <a:chOff x="1234256" y="4937223"/>
                <a:chExt cx="813893" cy="813893"/>
              </a:xfrm>
              <a:scene3d>
                <a:camera prst="isometricTopUp">
                  <a:rot lat="19101527" lon="17834177" rev="4267096"/>
                </a:camera>
                <a:lightRig rig="threePt" dir="t"/>
              </a:scene3d>
            </p:grpSpPr>
            <p:sp>
              <p:nvSpPr>
                <p:cNvPr id="75" name="Rectangle 74"/>
                <p:cNvSpPr/>
                <p:nvPr/>
              </p:nvSpPr>
              <p:spPr bwMode="auto">
                <a:xfrm>
                  <a:off x="1234256" y="4937223"/>
                  <a:ext cx="813893" cy="813893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13740000" scaled="0"/>
                </a:gradFill>
                <a:ln>
                  <a:noFill/>
                  <a:headEnd/>
                  <a:tailEnd/>
                </a:ln>
                <a:effec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/>
                    <a:ea typeface="ＭＳ Ｐゴシック"/>
                  </a:endParaRPr>
                </a:p>
              </p:txBody>
            </p:sp>
            <p:sp>
              <p:nvSpPr>
                <p:cNvPr id="76" name="Right Arrow 75"/>
                <p:cNvSpPr/>
                <p:nvPr/>
              </p:nvSpPr>
              <p:spPr bwMode="auto">
                <a:xfrm>
                  <a:off x="1524000" y="4989997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77" name="Right Arrow 76"/>
                <p:cNvSpPr/>
                <p:nvPr/>
              </p:nvSpPr>
              <p:spPr bwMode="auto">
                <a:xfrm flipH="1">
                  <a:off x="1312333" y="5159331"/>
                  <a:ext cx="452967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78" name="Right Arrow 77"/>
                <p:cNvSpPr/>
                <p:nvPr/>
              </p:nvSpPr>
              <p:spPr bwMode="auto">
                <a:xfrm flipH="1">
                  <a:off x="1312332" y="5481068"/>
                  <a:ext cx="452968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79" name="Right Arrow 78"/>
                <p:cNvSpPr/>
                <p:nvPr/>
              </p:nvSpPr>
              <p:spPr bwMode="auto">
                <a:xfrm>
                  <a:off x="1524000" y="5320199"/>
                  <a:ext cx="448733" cy="214661"/>
                </a:xfrm>
                <a:prstGeom prst="rightArrow">
                  <a:avLst>
                    <a:gd name="adj1" fmla="val 46056"/>
                    <a:gd name="adj2" fmla="val 71693"/>
                  </a:avLst>
                </a:prstGeom>
                <a:solidFill>
                  <a:schemeClr val="bg1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lIns="0" tIns="0" rIns="0" bIns="0" rtlCol="0" anchor="ctr"/>
                <a:lstStyle/>
                <a:p>
                  <a:pPr algn="ctr">
                    <a:spcAft>
                      <a:spcPct val="40000"/>
                    </a:spcAft>
                  </a:pPr>
                  <a:endParaRPr lang="en-US" sz="1800" dirty="0" err="1" smtClean="0">
                    <a:solidFill>
                      <a:srgbClr val="FFFFFF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68" name="Freeform 67"/>
              <p:cNvSpPr/>
              <p:nvPr/>
            </p:nvSpPr>
            <p:spPr>
              <a:xfrm>
                <a:off x="2315170" y="4123808"/>
                <a:ext cx="555030" cy="253459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238036" y="4479408"/>
                <a:ext cx="648163" cy="2873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262502" y="4894275"/>
                <a:ext cx="690498" cy="312725"/>
              </a:xfrm>
              <a:custGeom>
                <a:avLst/>
                <a:gdLst>
                  <a:gd name="connsiteX0" fmla="*/ 117834 w 739293"/>
                  <a:gd name="connsiteY0" fmla="*/ 0 h 321826"/>
                  <a:gd name="connsiteX1" fmla="*/ 36774 w 739293"/>
                  <a:gd name="connsiteY1" fmla="*/ 54045 h 321826"/>
                  <a:gd name="connsiteX2" fmla="*/ 640220 w 739293"/>
                  <a:gd name="connsiteY2" fmla="*/ 315259 h 321826"/>
                  <a:gd name="connsiteX3" fmla="*/ 739293 w 739293"/>
                  <a:gd name="connsiteY3" fmla="*/ 243200 h 321826"/>
                  <a:gd name="connsiteX0" fmla="*/ 60341 w 681800"/>
                  <a:gd name="connsiteY0" fmla="*/ 0 h 319579"/>
                  <a:gd name="connsiteX1" fmla="*/ 68181 w 681800"/>
                  <a:gd name="connsiteY1" fmla="*/ 98495 h 319579"/>
                  <a:gd name="connsiteX2" fmla="*/ 582727 w 681800"/>
                  <a:gd name="connsiteY2" fmla="*/ 315259 h 319579"/>
                  <a:gd name="connsiteX3" fmla="*/ 681800 w 681800"/>
                  <a:gd name="connsiteY3" fmla="*/ 243200 h 319579"/>
                  <a:gd name="connsiteX0" fmla="*/ 62654 w 684113"/>
                  <a:gd name="connsiteY0" fmla="*/ 0 h 319579"/>
                  <a:gd name="connsiteX1" fmla="*/ 70494 w 684113"/>
                  <a:gd name="connsiteY1" fmla="*/ 98495 h 319579"/>
                  <a:gd name="connsiteX2" fmla="*/ 585040 w 684113"/>
                  <a:gd name="connsiteY2" fmla="*/ 315259 h 319579"/>
                  <a:gd name="connsiteX3" fmla="*/ 684113 w 684113"/>
                  <a:gd name="connsiteY3" fmla="*/ 243200 h 319579"/>
                  <a:gd name="connsiteX0" fmla="*/ 47087 w 668546"/>
                  <a:gd name="connsiteY0" fmla="*/ 0 h 319132"/>
                  <a:gd name="connsiteX1" fmla="*/ 93027 w 668546"/>
                  <a:gd name="connsiteY1" fmla="*/ 108020 h 319132"/>
                  <a:gd name="connsiteX2" fmla="*/ 569473 w 668546"/>
                  <a:gd name="connsiteY2" fmla="*/ 315259 h 319132"/>
                  <a:gd name="connsiteX3" fmla="*/ 668546 w 668546"/>
                  <a:gd name="connsiteY3" fmla="*/ 243200 h 319132"/>
                  <a:gd name="connsiteX0" fmla="*/ 42122 w 663581"/>
                  <a:gd name="connsiteY0" fmla="*/ 0 h 289199"/>
                  <a:gd name="connsiteX1" fmla="*/ 88062 w 663581"/>
                  <a:gd name="connsiteY1" fmla="*/ 108020 h 289199"/>
                  <a:gd name="connsiteX2" fmla="*/ 488308 w 663581"/>
                  <a:gd name="connsiteY2" fmla="*/ 283509 h 289199"/>
                  <a:gd name="connsiteX3" fmla="*/ 663581 w 663581"/>
                  <a:gd name="connsiteY3" fmla="*/ 243200 h 289199"/>
                  <a:gd name="connsiteX0" fmla="*/ 48329 w 647563"/>
                  <a:gd name="connsiteY0" fmla="*/ 0 h 286024"/>
                  <a:gd name="connsiteX1" fmla="*/ 72044 w 647563"/>
                  <a:gd name="connsiteY1" fmla="*/ 104845 h 286024"/>
                  <a:gd name="connsiteX2" fmla="*/ 472290 w 647563"/>
                  <a:gd name="connsiteY2" fmla="*/ 280334 h 286024"/>
                  <a:gd name="connsiteX3" fmla="*/ 647563 w 647563"/>
                  <a:gd name="connsiteY3" fmla="*/ 240025 h 286024"/>
                  <a:gd name="connsiteX0" fmla="*/ 40213 w 639447"/>
                  <a:gd name="connsiteY0" fmla="*/ 0 h 286024"/>
                  <a:gd name="connsiteX1" fmla="*/ 63928 w 639447"/>
                  <a:gd name="connsiteY1" fmla="*/ 104845 h 286024"/>
                  <a:gd name="connsiteX2" fmla="*/ 464174 w 639447"/>
                  <a:gd name="connsiteY2" fmla="*/ 280334 h 286024"/>
                  <a:gd name="connsiteX3" fmla="*/ 639447 w 639447"/>
                  <a:gd name="connsiteY3" fmla="*/ 240025 h 286024"/>
                  <a:gd name="connsiteX0" fmla="*/ 29449 w 628683"/>
                  <a:gd name="connsiteY0" fmla="*/ 0 h 285457"/>
                  <a:gd name="connsiteX1" fmla="*/ 88089 w 628683"/>
                  <a:gd name="connsiteY1" fmla="*/ 114370 h 285457"/>
                  <a:gd name="connsiteX2" fmla="*/ 453410 w 628683"/>
                  <a:gd name="connsiteY2" fmla="*/ 280334 h 285457"/>
                  <a:gd name="connsiteX3" fmla="*/ 628683 w 628683"/>
                  <a:gd name="connsiteY3" fmla="*/ 240025 h 285457"/>
                  <a:gd name="connsiteX0" fmla="*/ 39008 w 638242"/>
                  <a:gd name="connsiteY0" fmla="*/ 0 h 285086"/>
                  <a:gd name="connsiteX1" fmla="*/ 65898 w 638242"/>
                  <a:gd name="connsiteY1" fmla="*/ 120720 h 285086"/>
                  <a:gd name="connsiteX2" fmla="*/ 462969 w 638242"/>
                  <a:gd name="connsiteY2" fmla="*/ 280334 h 285086"/>
                  <a:gd name="connsiteX3" fmla="*/ 638242 w 638242"/>
                  <a:gd name="connsiteY3" fmla="*/ 240025 h 285086"/>
                  <a:gd name="connsiteX0" fmla="*/ 37046 w 642630"/>
                  <a:gd name="connsiteY0" fmla="*/ 0 h 291436"/>
                  <a:gd name="connsiteX1" fmla="*/ 70286 w 642630"/>
                  <a:gd name="connsiteY1" fmla="*/ 127070 h 291436"/>
                  <a:gd name="connsiteX2" fmla="*/ 467357 w 642630"/>
                  <a:gd name="connsiteY2" fmla="*/ 286684 h 291436"/>
                  <a:gd name="connsiteX3" fmla="*/ 642630 w 642630"/>
                  <a:gd name="connsiteY3" fmla="*/ 246375 h 291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2630" h="291436">
                    <a:moveTo>
                      <a:pt x="37046" y="0"/>
                    </a:moveTo>
                    <a:cubicBezTo>
                      <a:pt x="-27966" y="48376"/>
                      <a:pt x="-1432" y="79289"/>
                      <a:pt x="70286" y="127070"/>
                    </a:cubicBezTo>
                    <a:cubicBezTo>
                      <a:pt x="142004" y="174851"/>
                      <a:pt x="371966" y="266800"/>
                      <a:pt x="467357" y="286684"/>
                    </a:cubicBezTo>
                    <a:cubicBezTo>
                      <a:pt x="562748" y="306568"/>
                      <a:pt x="624617" y="258385"/>
                      <a:pt x="642630" y="246375"/>
                    </a:cubicBezTo>
                  </a:path>
                </a:pathLst>
              </a:custGeom>
              <a:ln w="28575" cmpd="sng">
                <a:solidFill>
                  <a:schemeClr val="tx1"/>
                </a:solidFill>
              </a:ln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spcAft>
                    <a:spcPct val="40000"/>
                  </a:spcAft>
                </a:pPr>
                <a:endParaRPr lang="en-US" sz="2400" smtClean="0">
                  <a:solidFill>
                    <a:srgbClr val="0095D3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pic>
            <p:nvPicPr>
              <p:cNvPr id="71" name="Picture 27" descr="ICON_Cloud_Q308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968688" y="2646962"/>
                <a:ext cx="1000344" cy="650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2" name="Down Arrow 71"/>
              <p:cNvSpPr/>
              <p:nvPr/>
            </p:nvSpPr>
            <p:spPr>
              <a:xfrm rot="10800000">
                <a:off x="1470493" y="3293518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3" name="Down Arrow 72"/>
              <p:cNvSpPr/>
              <p:nvPr/>
            </p:nvSpPr>
            <p:spPr>
              <a:xfrm>
                <a:off x="1082728" y="3225653"/>
                <a:ext cx="409006" cy="569068"/>
              </a:xfrm>
              <a:prstGeom prst="downArrow">
                <a:avLst/>
              </a:prstGeom>
              <a:gradFill rotWithShape="1">
                <a:gsLst>
                  <a:gs pos="0">
                    <a:srgbClr val="000000">
                      <a:tint val="50000"/>
                      <a:satMod val="300000"/>
                    </a:srgbClr>
                  </a:gs>
                  <a:gs pos="35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  <a:alpha val="0"/>
                    </a:sys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83807" y="2887442"/>
                <a:ext cx="62068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ct val="40000"/>
                  </a:spcAft>
                </a:pPr>
                <a:r>
                  <a:rPr lang="en-US" sz="1000" dirty="0" smtClean="0">
                    <a:solidFill>
                      <a:srgbClr val="FFFFFF">
                        <a:lumMod val="50000"/>
                      </a:srgbClr>
                    </a:solidFill>
                    <a:latin typeface="Arial"/>
                    <a:ea typeface="ＭＳ Ｐゴシック"/>
                    <a:cs typeface="+mn-cs"/>
                  </a:rPr>
                  <a:t>Internet</a:t>
                </a:r>
              </a:p>
            </p:txBody>
          </p:sp>
        </p:grpSp>
        <p:pic>
          <p:nvPicPr>
            <p:cNvPr id="11" name="Picture 10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5228" y="4041895"/>
              <a:ext cx="1338279" cy="976481"/>
            </a:xfrm>
            <a:prstGeom prst="rect">
              <a:avLst/>
            </a:prstGeom>
          </p:spPr>
        </p:pic>
        <p:pic>
          <p:nvPicPr>
            <p:cNvPr id="12" name="Picture 11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84333" y="4444257"/>
              <a:ext cx="1338279" cy="976481"/>
            </a:xfrm>
            <a:prstGeom prst="rect">
              <a:avLst/>
            </a:prstGeom>
          </p:spPr>
        </p:pic>
        <p:pic>
          <p:nvPicPr>
            <p:cNvPr id="13" name="Picture 12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603581" y="4837455"/>
              <a:ext cx="1338279" cy="976481"/>
            </a:xfrm>
            <a:prstGeom prst="rect">
              <a:avLst/>
            </a:prstGeom>
          </p:spPr>
        </p:pic>
        <p:pic>
          <p:nvPicPr>
            <p:cNvPr id="14" name="Picture 13" descr="VMW-ICON-3D-vSWITCH-HYPERVISOR-10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27295" y="5283365"/>
              <a:ext cx="1338279" cy="976481"/>
            </a:xfrm>
            <a:prstGeom prst="rect">
              <a:avLst/>
            </a:prstGeom>
          </p:spPr>
        </p:pic>
        <p:pic>
          <p:nvPicPr>
            <p:cNvPr id="15" name="Picture 14" descr="NetworkHypervisor.png"/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64283" y="2715808"/>
              <a:ext cx="7157899" cy="2760392"/>
            </a:xfrm>
            <a:prstGeom prst="rect">
              <a:avLst/>
            </a:prstGeom>
            <a:effectLst>
              <a:outerShdw blurRad="469900" dist="609600" dir="5400000" sx="96000" sy="96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6" name="Group 15"/>
            <p:cNvGrpSpPr/>
            <p:nvPr/>
          </p:nvGrpSpPr>
          <p:grpSpPr>
            <a:xfrm>
              <a:off x="3839960" y="1581023"/>
              <a:ext cx="1544143" cy="1102671"/>
              <a:chOff x="3826305" y="1278465"/>
              <a:chExt cx="1544143" cy="1102671"/>
            </a:xfrm>
          </p:grpSpPr>
          <p:pic>
            <p:nvPicPr>
              <p:cNvPr id="36" name="Picture 35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826305" y="1278465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37" name="Picture 36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22641" y="1727199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38" name="Picture 37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71374" y="1820331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39" name="Picture 38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34774" y="18541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5588741" y="2856127"/>
              <a:ext cx="1544143" cy="1102671"/>
              <a:chOff x="5643361" y="1761605"/>
              <a:chExt cx="1544143" cy="1102671"/>
            </a:xfrm>
          </p:grpSpPr>
          <p:pic>
            <p:nvPicPr>
              <p:cNvPr id="33" name="Picture 32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643361" y="1761605"/>
                <a:ext cx="1544143" cy="1102671"/>
              </a:xfrm>
              <a:prstGeom prst="rect">
                <a:avLst/>
              </a:prstGeom>
              <a:effectLst>
                <a:outerShdw blurRad="330200" dist="6858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34" name="Picture 33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65484" y="2340864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35" name="Picture 34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6540906" y="2218264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3949233" y="2515431"/>
              <a:ext cx="1544143" cy="1102671"/>
              <a:chOff x="4672969" y="2895599"/>
              <a:chExt cx="1544143" cy="1102671"/>
            </a:xfrm>
          </p:grpSpPr>
          <p:pic>
            <p:nvPicPr>
              <p:cNvPr id="30" name="Picture 29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672969" y="2895599"/>
                <a:ext cx="1544143" cy="1102671"/>
              </a:xfrm>
              <a:prstGeom prst="rect">
                <a:avLst/>
              </a:prstGeom>
              <a:effectLst>
                <a:outerShdw blurRad="330200" dist="4699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31" name="Picture 30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56040" y="3242730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32" name="Picture 31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584173" y="342899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1922393" y="2367015"/>
              <a:ext cx="1544143" cy="1102671"/>
              <a:chOff x="1785837" y="1600199"/>
              <a:chExt cx="1544143" cy="1102671"/>
            </a:xfrm>
          </p:grpSpPr>
          <p:pic>
            <p:nvPicPr>
              <p:cNvPr id="27" name="Picture 26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785837" y="1600199"/>
                <a:ext cx="1544143" cy="1102671"/>
              </a:xfrm>
              <a:prstGeom prst="rect">
                <a:avLst/>
              </a:prstGeom>
              <a:effectLst>
                <a:outerShdw blurRad="330200" dist="11811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28" name="Picture 27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94307" y="19473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29" name="Picture 28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30907" y="2142067"/>
                <a:ext cx="295340" cy="295340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3451828" y="3638091"/>
              <a:ext cx="1544143" cy="1102671"/>
              <a:chOff x="2632503" y="2734732"/>
              <a:chExt cx="1544143" cy="1102671"/>
            </a:xfrm>
          </p:grpSpPr>
          <p:pic>
            <p:nvPicPr>
              <p:cNvPr id="24" name="Picture 23" descr="VMW-ICON-3D-CUBE-APP-OS-1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632503" y="2734732"/>
                <a:ext cx="1544143" cy="1102671"/>
              </a:xfrm>
              <a:prstGeom prst="rect">
                <a:avLst/>
              </a:prstGeom>
              <a:effectLst>
                <a:outerShdw blurRad="330200" dist="355600" dir="5400000" sx="102000" sy="102000" algn="tl" rotWithShape="0">
                  <a:prstClr val="black">
                    <a:alpha val="35000"/>
                  </a:prstClr>
                </a:outerShdw>
              </a:effectLst>
            </p:spPr>
          </p:pic>
          <p:pic>
            <p:nvPicPr>
              <p:cNvPr id="25" name="Picture 24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137308" y="3420533"/>
                <a:ext cx="295340" cy="295340"/>
              </a:xfrm>
              <a:prstGeom prst="rect">
                <a:avLst/>
              </a:prstGeom>
            </p:spPr>
          </p:pic>
          <p:pic>
            <p:nvPicPr>
              <p:cNvPr id="26" name="Picture 25" descr="firewall.png"/>
              <p:cNvPicPr>
                <a:picLocks noChangeAspect="1"/>
              </p:cNvPicPr>
              <p:nvPr/>
            </p:nvPicPr>
            <p:blipFill>
              <a:blip r:embed="rId8">
                <a:alphaModFix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2774" y="2946399"/>
                <a:ext cx="295340" cy="295340"/>
              </a:xfrm>
              <a:prstGeom prst="rect">
                <a:avLst/>
              </a:prstGeom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1693258" y="4652537"/>
              <a:ext cx="1750963" cy="307777"/>
            </a:xfrm>
            <a:prstGeom prst="rect">
              <a:avLst/>
            </a:prstGeom>
            <a:noFill/>
            <a:scene3d>
              <a:camera prst="isometricLeftDown">
                <a:rot lat="1392000" lon="2521817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>
                <a:spcAft>
                  <a:spcPct val="40000"/>
                </a:spcAft>
              </a:pPr>
              <a:r>
                <a:rPr lang="en-US" sz="1400" dirty="0" smtClean="0">
                  <a:solidFill>
                    <a:srgbClr val="000090"/>
                  </a:solidFill>
                  <a:latin typeface="Arial"/>
                  <a:ea typeface="ＭＳ Ｐゴシック"/>
                  <a:cs typeface="+mn-cs"/>
                </a:rPr>
                <a:t>Network Hypervisor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766" y="2216399"/>
              <a:ext cx="2059979" cy="400110"/>
            </a:xfrm>
            <a:prstGeom prst="rect">
              <a:avLst/>
            </a:prstGeom>
            <a:noFill/>
            <a:scene3d>
              <a:camera prst="isometricLeftDown">
                <a:rot lat="1392000" lon="2521817" rev="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>
                <a:spcAft>
                  <a:spcPct val="40000"/>
                </a:spcAft>
              </a:pPr>
              <a:r>
                <a:rPr lang="en-US" sz="2000" dirty="0" smtClean="0">
                  <a:solidFill>
                    <a:srgbClr val="4D4D4D">
                      <a:lumMod val="50000"/>
                    </a:srgbClr>
                  </a:solidFill>
                  <a:latin typeface="Arial"/>
                  <a:ea typeface="ＭＳ Ｐゴシック"/>
                  <a:cs typeface="+mn-cs"/>
                </a:rPr>
                <a:t>Virtual Networks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4561" y="5800513"/>
              <a:ext cx="3121367" cy="400110"/>
            </a:xfrm>
            <a:prstGeom prst="rect">
              <a:avLst/>
            </a:prstGeom>
            <a:noFill/>
            <a:scene3d>
              <a:camera prst="isometricOffAxis2Right">
                <a:rot lat="720000" lon="1782000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>
                <a:defRPr sz="2000">
                  <a:solidFill>
                    <a:srgbClr val="262626"/>
                  </a:solidFill>
                  <a:latin typeface="+mn-lt"/>
                  <a:ea typeface="+mn-ea"/>
                </a:defRPr>
              </a:lvl1pPr>
            </a:lstStyle>
            <a:p>
              <a:pPr>
                <a:spcAft>
                  <a:spcPct val="40000"/>
                </a:spcAft>
              </a:pPr>
              <a:r>
                <a:rPr lang="en-US" dirty="0">
                  <a:latin typeface="Arial"/>
                  <a:ea typeface="ＭＳ Ｐゴシック"/>
                  <a:cs typeface="+mn-cs"/>
                </a:rPr>
                <a:t>Existing Physical </a:t>
              </a:r>
              <a:r>
                <a:rPr lang="en-US" dirty="0" smtClean="0">
                  <a:latin typeface="Arial"/>
                  <a:ea typeface="ＭＳ Ｐゴシック"/>
                  <a:cs typeface="+mn-cs"/>
                </a:rPr>
                <a:t>Network</a:t>
              </a:r>
              <a:endParaRPr lang="en-US" dirty="0"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15" name="Picture 114" descr="rd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962544"/>
            <a:ext cx="4718317" cy="3665273"/>
          </a:xfrm>
          <a:prstGeom prst="rect">
            <a:avLst/>
          </a:prstGeom>
        </p:spPr>
      </p:pic>
      <p:cxnSp>
        <p:nvCxnSpPr>
          <p:cNvPr id="117" name="Straight Arrow Connector 116"/>
          <p:cNvCxnSpPr/>
          <p:nvPr/>
        </p:nvCxnSpPr>
        <p:spPr>
          <a:xfrm>
            <a:off x="3766556" y="2150115"/>
            <a:ext cx="2799662" cy="129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3824281" y="5440223"/>
            <a:ext cx="3434637" cy="129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26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RDMA Requirements for Enterprise and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Enterprise applications usually written to socket(2) based frameworks</a:t>
            </a:r>
          </a:p>
          <a:p>
            <a:pPr lvl="1"/>
            <a:r>
              <a:rPr lang="en-US" dirty="0" smtClean="0"/>
              <a:t>Need </a:t>
            </a:r>
            <a:r>
              <a:rPr lang="en-US" smtClean="0"/>
              <a:t>to exploit the </a:t>
            </a:r>
            <a:r>
              <a:rPr lang="en-US" dirty="0" smtClean="0"/>
              <a:t>benefits of RDMA while keeping the socket(2) based API compatibility</a:t>
            </a:r>
          </a:p>
          <a:p>
            <a:pPr lvl="1"/>
            <a:r>
              <a:rPr lang="en-US" dirty="0" smtClean="0"/>
              <a:t>R-sockets? SDP? IBM JSOR? IBM SMC-R?</a:t>
            </a:r>
          </a:p>
          <a:p>
            <a:r>
              <a:rPr lang="en-US" dirty="0" smtClean="0"/>
              <a:t>How to exploit the benefits of RDMA (high bandwidth, low latency, CPU offload) in virtualized applications, without losing the benefits of compute (e.g. </a:t>
            </a:r>
            <a:r>
              <a:rPr lang="en-US" dirty="0" err="1" smtClean="0"/>
              <a:t>ESXi</a:t>
            </a:r>
            <a:r>
              <a:rPr lang="en-US" dirty="0" smtClean="0"/>
              <a:t>) and network (e.g. NSX) virtualization?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10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7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possible to bring the benefits of virtualization to low latency environments</a:t>
            </a:r>
          </a:p>
          <a:p>
            <a:endParaRPr lang="en-US" dirty="0"/>
          </a:p>
          <a:p>
            <a:r>
              <a:rPr lang="en-US" dirty="0" smtClean="0"/>
              <a:t>VMware is working on virtualization support for host and guest </a:t>
            </a:r>
            <a:r>
              <a:rPr lang="en-US" smtClean="0"/>
              <a:t>services over RDMA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Early performance numbers are promising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701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of Latency-Sensitive Applications on </a:t>
            </a:r>
            <a:r>
              <a:rPr lang="en-US" dirty="0" err="1" smtClean="0"/>
              <a:t>ESXi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Historically, virtualization was not suitable for latency-sensitive workloads</a:t>
            </a:r>
          </a:p>
          <a:p>
            <a:r>
              <a:rPr lang="en-US" dirty="0" err="1" smtClean="0"/>
              <a:t>vSphere</a:t>
            </a:r>
            <a:r>
              <a:rPr lang="en-US" dirty="0" smtClean="0"/>
              <a:t> </a:t>
            </a:r>
            <a:r>
              <a:rPr lang="en-US" dirty="0" err="1" smtClean="0"/>
              <a:t>ESXi</a:t>
            </a:r>
            <a:r>
              <a:rPr lang="en-US" dirty="0" smtClean="0"/>
              <a:t> 5.5 (2013) introduced an “easy button” for running extremely latency-sensitive workloads</a:t>
            </a:r>
          </a:p>
          <a:p>
            <a:pPr lvl="1"/>
            <a:r>
              <a:rPr lang="en-US" dirty="0" smtClean="0"/>
              <a:t>Disables Interrupt Coalescing</a:t>
            </a:r>
          </a:p>
          <a:p>
            <a:pPr lvl="1"/>
            <a:r>
              <a:rPr lang="en-US" dirty="0" smtClean="0"/>
              <a:t>Pins </a:t>
            </a:r>
            <a:r>
              <a:rPr lang="en-US" dirty="0" err="1" smtClean="0"/>
              <a:t>vCPUs</a:t>
            </a:r>
            <a:r>
              <a:rPr lang="en-US" dirty="0" smtClean="0"/>
              <a:t> to </a:t>
            </a:r>
            <a:r>
              <a:rPr lang="en-US" dirty="0" err="1" smtClean="0"/>
              <a:t>pCPUs</a:t>
            </a:r>
            <a:endParaRPr lang="en-US" dirty="0" smtClean="0"/>
          </a:p>
          <a:p>
            <a:pPr lvl="1"/>
            <a:r>
              <a:rPr lang="en-US" dirty="0" smtClean="0"/>
              <a:t>Pins down VM memory on local NUMA node</a:t>
            </a:r>
          </a:p>
          <a:p>
            <a:pPr lvl="1"/>
            <a:r>
              <a:rPr lang="en-US" dirty="0" smtClean="0"/>
              <a:t>Reduces idle guest (HALT) wake-up latencies in VMM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06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Host-Level RDMA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Physical RDMA interconnect on </a:t>
            </a:r>
            <a:r>
              <a:rPr lang="en-US" dirty="0" err="1" smtClean="0"/>
              <a:t>ESXi</a:t>
            </a:r>
            <a:r>
              <a:rPr lang="en-US" dirty="0" smtClean="0"/>
              <a:t> hosts:</a:t>
            </a:r>
          </a:p>
          <a:p>
            <a:pPr lvl="1"/>
            <a:r>
              <a:rPr lang="en-US" dirty="0" smtClean="0"/>
              <a:t>Support for physical RDMA connections on </a:t>
            </a:r>
            <a:r>
              <a:rPr lang="en-US" dirty="0" err="1" smtClean="0"/>
              <a:t>ESXi</a:t>
            </a:r>
            <a:r>
              <a:rPr lang="en-US" dirty="0" smtClean="0"/>
              <a:t> hosts (</a:t>
            </a:r>
            <a:r>
              <a:rPr lang="en-US" dirty="0" err="1" smtClean="0"/>
              <a:t>RoCE</a:t>
            </a:r>
            <a:r>
              <a:rPr lang="en-US" dirty="0" smtClean="0"/>
              <a:t>, </a:t>
            </a:r>
            <a:r>
              <a:rPr lang="en-US" dirty="0" err="1" smtClean="0"/>
              <a:t>iWARP</a:t>
            </a:r>
            <a:r>
              <a:rPr lang="en-US" dirty="0" smtClean="0"/>
              <a:t>, IB)</a:t>
            </a:r>
          </a:p>
          <a:p>
            <a:pPr lvl="1"/>
            <a:r>
              <a:rPr lang="en-US" dirty="0" smtClean="0"/>
              <a:t>OFED RDMA stack in </a:t>
            </a:r>
            <a:r>
              <a:rPr lang="en-US" dirty="0" err="1" smtClean="0"/>
              <a:t>ESXi</a:t>
            </a:r>
            <a:r>
              <a:rPr lang="en-US" dirty="0" smtClean="0"/>
              <a:t> </a:t>
            </a:r>
            <a:r>
              <a:rPr lang="en-US" dirty="0" err="1" smtClean="0"/>
              <a:t>vmkernel</a:t>
            </a:r>
            <a:endParaRPr lang="en-US" dirty="0" smtClean="0"/>
          </a:p>
          <a:p>
            <a:r>
              <a:rPr lang="en-US" dirty="0" smtClean="0"/>
              <a:t>Use cases:</a:t>
            </a:r>
          </a:p>
          <a:p>
            <a:pPr lvl="1"/>
            <a:r>
              <a:rPr lang="en-US" dirty="0" err="1" smtClean="0"/>
              <a:t>vMotion</a:t>
            </a:r>
            <a:r>
              <a:rPr lang="en-US" dirty="0" smtClean="0"/>
              <a:t> (Live migration of virtual machines between </a:t>
            </a:r>
            <a:r>
              <a:rPr lang="en-US" dirty="0" err="1" smtClean="0"/>
              <a:t>ESXi</a:t>
            </a:r>
            <a:r>
              <a:rPr lang="en-US" dirty="0" smtClean="0"/>
              <a:t> hosts)</a:t>
            </a:r>
            <a:endParaRPr lang="en-US" dirty="0"/>
          </a:p>
          <a:p>
            <a:pPr lvl="1"/>
            <a:r>
              <a:rPr lang="en-US" dirty="0" err="1" smtClean="0"/>
              <a:t>vSAN</a:t>
            </a:r>
            <a:r>
              <a:rPr lang="en-US" dirty="0" smtClean="0"/>
              <a:t> (Scale-out clustered storage from direct-attached HDDs and SSDs on </a:t>
            </a:r>
            <a:r>
              <a:rPr lang="en-US" dirty="0" err="1" smtClean="0"/>
              <a:t>ESXi</a:t>
            </a:r>
            <a:r>
              <a:rPr lang="en-US" dirty="0" smtClean="0"/>
              <a:t> hosts)</a:t>
            </a:r>
            <a:endParaRPr lang="en-US" dirty="0"/>
          </a:p>
          <a:p>
            <a:pPr lvl="1"/>
            <a:r>
              <a:rPr lang="en-US" dirty="0"/>
              <a:t>SMP-</a:t>
            </a:r>
            <a:r>
              <a:rPr lang="en-US" dirty="0" smtClean="0"/>
              <a:t>FT (Lock-step fault tolerance of SMP VMs)</a:t>
            </a:r>
            <a:endParaRPr lang="en-US" dirty="0"/>
          </a:p>
          <a:p>
            <a:pPr lvl="1"/>
            <a:r>
              <a:rPr lang="en-US" dirty="0"/>
              <a:t>NFS</a:t>
            </a:r>
          </a:p>
          <a:p>
            <a:pPr lvl="1"/>
            <a:r>
              <a:rPr lang="en-US" dirty="0" err="1" smtClean="0"/>
              <a:t>iSCSI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49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RDMA for hypervisor services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5909" y="1657047"/>
            <a:ext cx="592667" cy="592667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iSCSI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9448" y="1657047"/>
            <a:ext cx="597505" cy="587829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vSAN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1469" y="1657047"/>
            <a:ext cx="590249" cy="59508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SMP-FT</a:t>
            </a:r>
          </a:p>
        </p:txBody>
      </p:sp>
      <p:sp>
        <p:nvSpPr>
          <p:cNvPr id="9" name="Rectangle 8"/>
          <p:cNvSpPr/>
          <p:nvPr/>
        </p:nvSpPr>
        <p:spPr>
          <a:xfrm>
            <a:off x="5207108" y="1657049"/>
            <a:ext cx="819619" cy="5902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vMotion</a:t>
            </a:r>
            <a:endParaRPr lang="en-US" sz="1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32283" y="2373085"/>
            <a:ext cx="1826384" cy="5902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RDMA Verbs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862285" y="2261810"/>
            <a:ext cx="2" cy="9797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19441" y="2256972"/>
            <a:ext cx="2" cy="9797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8494" y="2269067"/>
            <a:ext cx="2" cy="9797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51161" y="2256972"/>
            <a:ext cx="2" cy="97971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46361" y="2377924"/>
            <a:ext cx="2813354" cy="590248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TCP/IP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713620" y="3178620"/>
            <a:ext cx="5334000" cy="10668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18" descr="C:\Users\Abject-3D\Desktop\VMWare Files\FINAL diagrams\Basic Virtualization\3D PNGs\DGRM_10Q2_NetworkIOControl_R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3820" y="5160078"/>
            <a:ext cx="2045898" cy="1292806"/>
          </a:xfrm>
          <a:prstGeom prst="rect">
            <a:avLst/>
          </a:prstGeom>
          <a:noFill/>
        </p:spPr>
      </p:pic>
      <p:pic>
        <p:nvPicPr>
          <p:cNvPr id="18" name="Picture 15" descr="C:\Users\Abject-3D\Desktop\VMWare Files\FINAL diagrams\Basic Virtualization\3D PNGs\DGRM_10Q2_NetworkIOControl_R2_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7289" y="4058605"/>
            <a:ext cx="1028700" cy="1524000"/>
          </a:xfrm>
          <a:prstGeom prst="rect">
            <a:avLst/>
          </a:prstGeom>
          <a:noFill/>
        </p:spPr>
      </p:pic>
      <p:pic>
        <p:nvPicPr>
          <p:cNvPr id="19" name="Picture 14" descr="C:\Users\Abject-3D\Desktop\VMWare Files\FINAL diagrams\Basic Virtualization\3D PNGs\DGRM_10Q2_NetworkIOControl_R2_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2634" y="4104792"/>
            <a:ext cx="1114425" cy="1524000"/>
          </a:xfrm>
          <a:prstGeom prst="rect">
            <a:avLst/>
          </a:prstGeom>
          <a:noFill/>
        </p:spPr>
      </p:pic>
      <p:pic>
        <p:nvPicPr>
          <p:cNvPr id="20" name="Picture 6" descr="C:\Users\Abject-3D\Desktop\VMWare Files\FINAL diagrams\Basic Virtualization\3D PNGs\DGRM_10Q2_NetworkIOControl_R2_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2640" y="2131889"/>
            <a:ext cx="2238375" cy="1123950"/>
          </a:xfrm>
          <a:prstGeom prst="rect">
            <a:avLst/>
          </a:prstGeom>
          <a:noFill/>
        </p:spPr>
      </p:pic>
      <p:pic>
        <p:nvPicPr>
          <p:cNvPr id="21" name="Picture 7" descr="C:\Users\Abject-3D\Desktop\VMWare Files\FINAL diagrams\Basic Virtualization\3D PNGs\DGRM_10Q2_NetworkIOControl_R2_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334" y="1657196"/>
            <a:ext cx="657225" cy="1638300"/>
          </a:xfrm>
          <a:prstGeom prst="rect">
            <a:avLst/>
          </a:prstGeom>
          <a:noFill/>
        </p:spPr>
      </p:pic>
      <p:pic>
        <p:nvPicPr>
          <p:cNvPr id="22" name="Picture 8" descr="C:\Users\Abject-3D\Desktop\VMWare Files\FINAL diagrams\Basic Virtualization\3D PNGs\DGRM_10Q2_NetworkIOControl_R2_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12599" y="1651535"/>
            <a:ext cx="666750" cy="1638300"/>
          </a:xfrm>
          <a:prstGeom prst="rect">
            <a:avLst/>
          </a:prstGeom>
          <a:noFill/>
        </p:spPr>
      </p:pic>
      <p:pic>
        <p:nvPicPr>
          <p:cNvPr id="23" name="Picture 9" descr="C:\Users\Abject-3D\Desktop\VMWare Files\FINAL diagrams\Basic Virtualization\3D PNGs\DGRM_10Q2_NetworkIOControl_R2_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71724" y="1660042"/>
            <a:ext cx="666750" cy="1638300"/>
          </a:xfrm>
          <a:prstGeom prst="rect">
            <a:avLst/>
          </a:prstGeom>
          <a:noFill/>
        </p:spPr>
      </p:pic>
      <p:pic>
        <p:nvPicPr>
          <p:cNvPr id="24" name="Picture 11" descr="C:\Users\Abject-3D\Desktop\VMWare Files\FINAL diagrams\Basic Virtualization\3D PNGs\DGRM_10Q2_NetworkIOControl_R2_6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5737" y="3403386"/>
            <a:ext cx="1571625" cy="809625"/>
          </a:xfrm>
          <a:prstGeom prst="rect">
            <a:avLst/>
          </a:prstGeom>
          <a:noFill/>
        </p:spPr>
      </p:pic>
      <p:pic>
        <p:nvPicPr>
          <p:cNvPr id="25" name="Picture 13" descr="C:\Users\Abject-3D\Desktop\VMWare Files\FINAL diagrams\Basic Virtualization\3D PNGs\DGRM_10Q2_NetworkIOControl_R2_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01779" y="3393562"/>
            <a:ext cx="2200275" cy="828675"/>
          </a:xfrm>
          <a:prstGeom prst="rect">
            <a:avLst/>
          </a:prstGeom>
          <a:noFill/>
        </p:spPr>
      </p:pic>
      <p:pic>
        <p:nvPicPr>
          <p:cNvPr id="26" name="Picture 10" descr="C:\Users\Abject-3D\Desktop\VMWare Files\FINAL diagrams\Basic Virtualization\3D PNGs\DGRM_10Q2_NetworkIOControl_R2_5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76397" y="3253682"/>
            <a:ext cx="4800600" cy="228600"/>
          </a:xfrm>
          <a:prstGeom prst="rect">
            <a:avLst/>
          </a:prstGeom>
          <a:noFill/>
        </p:spPr>
      </p:pic>
      <p:pic>
        <p:nvPicPr>
          <p:cNvPr id="27" name="Picture 16" descr="C:\Users\Abject-3D\Desktop\VMWare Files\FINAL diagrams\Basic Virtualization\3D PNGs\DGRM_10Q2_NetworkIOControl_R2_10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98532" y="5485827"/>
            <a:ext cx="962025" cy="695325"/>
          </a:xfrm>
          <a:prstGeom prst="rect">
            <a:avLst/>
          </a:prstGeom>
          <a:noFill/>
        </p:spPr>
      </p:pic>
      <p:pic>
        <p:nvPicPr>
          <p:cNvPr id="28" name="Picture 17" descr="C:\Users\Abject-3D\Desktop\VMWare Files\FINAL diagrams\Basic Virtualization\3D PNGs\DGRM_10Q2_NetworkIOControl_R2_11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32871" y="5470102"/>
            <a:ext cx="962025" cy="6953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66020" y="5083620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333333"/>
                </a:solidFill>
                <a:latin typeface="+mn-lt"/>
                <a:ea typeface="+mn-ea"/>
              </a:rPr>
              <a:t>10 </a:t>
            </a:r>
            <a:r>
              <a:rPr lang="en-US" sz="1400" b="1" dirty="0" err="1" smtClean="0">
                <a:solidFill>
                  <a:srgbClr val="333333"/>
                </a:solidFill>
                <a:latin typeface="+mn-lt"/>
                <a:ea typeface="+mn-ea"/>
              </a:rPr>
              <a:t>GigE</a:t>
            </a:r>
            <a:endParaRPr lang="en-US" sz="140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4205" y="3937643"/>
            <a:ext cx="1366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+mn-lt"/>
                <a:ea typeface="+mn-ea"/>
              </a:rPr>
              <a:t>Virtual Switch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9848" y="5042496"/>
            <a:ext cx="1418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333333"/>
                </a:solidFill>
                <a:latin typeface="+mn-lt"/>
                <a:ea typeface="+mn-ea"/>
              </a:rPr>
              <a:t>10/40 GigE </a:t>
            </a:r>
            <a:r>
              <a:rPr lang="en-US" sz="1400" b="1" dirty="0" err="1" smtClean="0">
                <a:solidFill>
                  <a:srgbClr val="333333"/>
                </a:solidFill>
                <a:latin typeface="+mn-lt"/>
                <a:ea typeface="+mn-ea"/>
              </a:rPr>
              <a:t>RoCE</a:t>
            </a:r>
            <a:endParaRPr lang="en-US" sz="1400" b="1" dirty="0" smtClean="0">
              <a:solidFill>
                <a:srgbClr val="333333"/>
              </a:solidFill>
              <a:latin typeface="+mn-lt"/>
              <a:ea typeface="+mn-ea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6470952" y="2189238"/>
            <a:ext cx="2" cy="1983619"/>
          </a:xfrm>
          <a:prstGeom prst="line">
            <a:avLst/>
          </a:prstGeom>
          <a:ln w="57150" cap="flat" cmpd="sng">
            <a:prstDash val="sysDot"/>
            <a:round/>
            <a:head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46952" y="4172857"/>
            <a:ext cx="1524001" cy="774095"/>
          </a:xfrm>
          <a:prstGeom prst="line">
            <a:avLst/>
          </a:prstGeom>
          <a:ln w="57150" cap="flat" cmpd="sng">
            <a:prstDash val="sysDot"/>
            <a:round/>
            <a:head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958115" y="2165048"/>
            <a:ext cx="537028" cy="7257"/>
          </a:xfrm>
          <a:prstGeom prst="line">
            <a:avLst/>
          </a:prstGeom>
          <a:ln w="57150" cap="flat" cmpd="sng">
            <a:prstDash val="sysDot"/>
            <a:round/>
            <a:headEnd type="oval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342190" y="4995333"/>
            <a:ext cx="580573" cy="713619"/>
          </a:xfrm>
          <a:prstGeom prst="line">
            <a:avLst/>
          </a:prstGeom>
          <a:ln w="57150" cap="flat" cmpd="sng">
            <a:prstDash val="sysDot"/>
            <a:round/>
            <a:headEnd type="none" w="sm" len="sm"/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50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Guest-Level RDMA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Proposed paravirtual</a:t>
            </a:r>
            <a:r>
              <a:rPr lang="en-US" dirty="0" smtClean="0"/>
              <a:t> </a:t>
            </a:r>
            <a:r>
              <a:rPr lang="en-US" dirty="0" err="1"/>
              <a:t>vRDMA</a:t>
            </a:r>
            <a:r>
              <a:rPr lang="en-US" dirty="0"/>
              <a:t> device supports Verbs</a:t>
            </a:r>
          </a:p>
          <a:p>
            <a:pPr lvl="1"/>
            <a:r>
              <a:rPr lang="en-US" dirty="0"/>
              <a:t>Compatible with all virtualization features like </a:t>
            </a:r>
            <a:r>
              <a:rPr lang="en-US" dirty="0" err="1"/>
              <a:t>vMotion</a:t>
            </a:r>
            <a:r>
              <a:rPr lang="en-US" dirty="0"/>
              <a:t>, snapshots and checkpoints</a:t>
            </a:r>
          </a:p>
          <a:p>
            <a:pPr lvl="1"/>
            <a:r>
              <a:rPr lang="en-US" dirty="0"/>
              <a:t>Lowest latencies for a pure virtual environment, without relying on pass through direct assignment</a:t>
            </a:r>
          </a:p>
          <a:p>
            <a:r>
              <a:rPr lang="en-US" dirty="0" smtClean="0"/>
              <a:t>Use cases:</a:t>
            </a:r>
          </a:p>
          <a:p>
            <a:pPr lvl="1"/>
            <a:r>
              <a:rPr lang="en-US" dirty="0" smtClean="0"/>
              <a:t>Scale-out databases</a:t>
            </a:r>
            <a:endParaRPr lang="en-US" dirty="0"/>
          </a:p>
          <a:p>
            <a:pPr lvl="1"/>
            <a:r>
              <a:rPr lang="en-US" dirty="0" smtClean="0"/>
              <a:t>Enterprise distributed </a:t>
            </a:r>
            <a:r>
              <a:rPr lang="en-US" dirty="0"/>
              <a:t>applications</a:t>
            </a:r>
          </a:p>
          <a:p>
            <a:pPr lvl="1"/>
            <a:r>
              <a:rPr lang="en-US" dirty="0"/>
              <a:t>MPI-based HPC applications</a:t>
            </a:r>
          </a:p>
          <a:p>
            <a:pPr lvl="1"/>
            <a:r>
              <a:rPr lang="en-US" dirty="0"/>
              <a:t>Faster </a:t>
            </a:r>
            <a:r>
              <a:rPr lang="en-US" dirty="0" smtClean="0"/>
              <a:t>network attached storage</a:t>
            </a:r>
          </a:p>
          <a:p>
            <a:pPr lvl="1"/>
            <a:r>
              <a:rPr lang="en-US" dirty="0" smtClean="0"/>
              <a:t>Big data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92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err="1" smtClean="0"/>
              <a:t>Paravirtual</a:t>
            </a:r>
            <a:r>
              <a:rPr lang="en-US" dirty="0" smtClean="0"/>
              <a:t> </a:t>
            </a:r>
            <a:r>
              <a:rPr lang="en-US" dirty="0"/>
              <a:t>RDMA HCA (</a:t>
            </a:r>
            <a:r>
              <a:rPr lang="en-US" dirty="0" err="1"/>
              <a:t>vRDMA</a:t>
            </a:r>
            <a:r>
              <a:rPr lang="en-US" dirty="0"/>
              <a:t>) offered to VM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</a:t>
            </a:r>
            <a:r>
              <a:rPr lang="en-US" dirty="0" err="1" smtClean="0"/>
              <a:t>aravirtualized</a:t>
            </a:r>
            <a:r>
              <a:rPr lang="en-US" dirty="0" smtClean="0"/>
              <a:t> device exposed to Virtual Machine</a:t>
            </a:r>
          </a:p>
          <a:p>
            <a:pPr lvl="1"/>
            <a:r>
              <a:rPr lang="en-US" dirty="0" smtClean="0"/>
              <a:t>Implements Verbs interface</a:t>
            </a:r>
          </a:p>
          <a:p>
            <a:r>
              <a:rPr lang="en-US" dirty="0" smtClean="0"/>
              <a:t>Device emulated in </a:t>
            </a:r>
            <a:r>
              <a:rPr lang="en-US" dirty="0" err="1" smtClean="0"/>
              <a:t>ESXi</a:t>
            </a:r>
            <a:r>
              <a:rPr lang="en-US" dirty="0" smtClean="0"/>
              <a:t> hypervisor</a:t>
            </a:r>
          </a:p>
          <a:p>
            <a:pPr lvl="1"/>
            <a:r>
              <a:rPr lang="en-US" dirty="0" smtClean="0"/>
              <a:t>Translates Verbs from Guest to Verbs to </a:t>
            </a:r>
            <a:r>
              <a:rPr lang="en-US" dirty="0" err="1" smtClean="0"/>
              <a:t>ESXi</a:t>
            </a:r>
            <a:r>
              <a:rPr lang="en-US" dirty="0" smtClean="0"/>
              <a:t> OFED Stack</a:t>
            </a:r>
          </a:p>
          <a:p>
            <a:pPr lvl="1"/>
            <a:r>
              <a:rPr lang="en-US" dirty="0" smtClean="0"/>
              <a:t>Guest physical memory regions mapped to </a:t>
            </a:r>
            <a:r>
              <a:rPr lang="en-US" dirty="0" err="1" smtClean="0"/>
              <a:t>ESXi</a:t>
            </a:r>
            <a:r>
              <a:rPr lang="en-US" dirty="0" smtClean="0"/>
              <a:t> and passed down to physical RDMA HCA</a:t>
            </a:r>
          </a:p>
          <a:p>
            <a:pPr lvl="1"/>
            <a:r>
              <a:rPr lang="en-US" dirty="0" smtClean="0"/>
              <a:t>Zero-copy DMA directly from/to guest physical memory</a:t>
            </a:r>
          </a:p>
          <a:p>
            <a:pPr lvl="1"/>
            <a:r>
              <a:rPr lang="en-US" dirty="0" smtClean="0"/>
              <a:t>Completions/interrupts </a:t>
            </a:r>
            <a:r>
              <a:rPr lang="en-US" dirty="0" err="1" smtClean="0"/>
              <a:t>proxied</a:t>
            </a:r>
            <a:r>
              <a:rPr lang="en-US" dirty="0" smtClean="0"/>
              <a:t> by emulation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82512" y="1462603"/>
            <a:ext cx="3981286" cy="4952998"/>
            <a:chOff x="4985657" y="816429"/>
            <a:chExt cx="3981286" cy="5279571"/>
          </a:xfrm>
        </p:grpSpPr>
        <p:sp>
          <p:nvSpPr>
            <p:cNvPr id="8" name="AutoShape 2"/>
            <p:cNvSpPr>
              <a:spLocks noChangeArrowheads="1"/>
            </p:cNvSpPr>
            <p:nvPr/>
          </p:nvSpPr>
          <p:spPr bwMode="auto">
            <a:xfrm flipH="1">
              <a:off x="4985657" y="2403607"/>
              <a:ext cx="3665146" cy="2468943"/>
            </a:xfrm>
            <a:prstGeom prst="roundRect">
              <a:avLst>
                <a:gd name="adj" fmla="val 10542"/>
              </a:avLst>
            </a:prstGeom>
            <a:solidFill>
              <a:srgbClr val="FF9900"/>
            </a:solidFill>
            <a:ln w="381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5284723" y="816429"/>
              <a:ext cx="3445620" cy="1289582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70195"/>
              </a:srgbClr>
            </a:solidFill>
            <a:ln w="2844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>
              <a:off x="5586971" y="1600833"/>
              <a:ext cx="2853850" cy="407817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5132008" y="893583"/>
              <a:ext cx="3445620" cy="1289582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70195"/>
              </a:srgbClr>
            </a:solidFill>
            <a:ln w="2844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5415167" y="1677988"/>
              <a:ext cx="2853850" cy="407817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4985657" y="959716"/>
              <a:ext cx="3445620" cy="1289582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70195"/>
              </a:srgbClr>
            </a:solidFill>
            <a:ln w="2844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5300632" y="1796143"/>
              <a:ext cx="2853850" cy="355794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err="1" smtClean="0">
                  <a:solidFill>
                    <a:srgbClr val="000000"/>
                  </a:solidFill>
                </a:rPr>
                <a:t>vRDMA</a:t>
              </a:r>
              <a:r>
                <a:rPr lang="en-GB" sz="1200" b="1" dirty="0" smtClean="0">
                  <a:solidFill>
                    <a:srgbClr val="000000"/>
                  </a:solidFill>
                </a:rPr>
                <a:t> HCA Device </a:t>
              </a:r>
              <a:r>
                <a:rPr lang="en-GB" sz="1200" b="1" dirty="0">
                  <a:solidFill>
                    <a:srgbClr val="000000"/>
                  </a:solidFill>
                </a:rPr>
                <a:t>Driver</a:t>
              </a:r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5173369" y="4376557"/>
              <a:ext cx="3172005" cy="407817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>
                <a:lnSpc>
                  <a:spcPct val="116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smtClean="0">
                  <a:solidFill>
                    <a:srgbClr val="323232"/>
                  </a:solidFill>
                </a:rPr>
                <a:t>Physical RDMA HCA</a:t>
              </a:r>
            </a:p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smtClean="0">
                  <a:solidFill>
                    <a:srgbClr val="000000"/>
                  </a:solidFill>
                </a:rPr>
                <a:t>Device </a:t>
              </a:r>
              <a:r>
                <a:rPr lang="en-GB" sz="1200" b="1" dirty="0">
                  <a:solidFill>
                    <a:srgbClr val="000000"/>
                  </a:solidFill>
                </a:rPr>
                <a:t>Driver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5144735" y="3768507"/>
              <a:ext cx="3162461" cy="510689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AutoShape 11"/>
            <p:cNvSpPr>
              <a:spLocks noChangeArrowheads="1"/>
            </p:cNvSpPr>
            <p:nvPr/>
          </p:nvSpPr>
          <p:spPr bwMode="auto">
            <a:xfrm>
              <a:off x="4985657" y="5126058"/>
              <a:ext cx="3445620" cy="969942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381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16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b="1" dirty="0">
                <a:solidFill>
                  <a:srgbClr val="BABABA"/>
                </a:solidFill>
              </a:endParaRPr>
            </a:p>
            <a:p>
              <a:pPr algn="ctr">
                <a:lnSpc>
                  <a:spcPct val="116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smtClean="0">
                  <a:solidFill>
                    <a:srgbClr val="BABABA"/>
                  </a:solidFill>
                </a:rPr>
                <a:t> </a:t>
              </a:r>
              <a:endParaRPr lang="en-GB" sz="1200" b="1" dirty="0">
                <a:solidFill>
                  <a:srgbClr val="BABABA"/>
                </a:solidFill>
              </a:endParaRPr>
            </a:p>
            <a:p>
              <a:pPr eaLnBrk="0" hangingPunct="0">
                <a:lnSpc>
                  <a:spcPct val="116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smtClean="0">
                  <a:solidFill>
                    <a:srgbClr val="323232"/>
                  </a:solidFill>
                </a:rPr>
                <a:t>Physical RDMA HCA</a:t>
              </a:r>
              <a:endParaRPr lang="en-GB" sz="1200" b="1" dirty="0">
                <a:solidFill>
                  <a:srgbClr val="323232"/>
                </a:solidFill>
              </a:endParaRPr>
            </a:p>
          </p:txBody>
        </p:sp>
        <p:pic>
          <p:nvPicPr>
            <p:cNvPr id="18" name="Picture 12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46924" y="5215677"/>
              <a:ext cx="948102" cy="507015"/>
            </a:xfrm>
            <a:prstGeom prst="rect">
              <a:avLst/>
            </a:prstGeom>
            <a:solidFill>
              <a:srgbClr val="B2D0E4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5192459" y="2473413"/>
              <a:ext cx="3305630" cy="635606"/>
            </a:xfrm>
            <a:prstGeom prst="roundRect">
              <a:avLst>
                <a:gd name="adj" fmla="val 16667"/>
              </a:avLst>
            </a:prstGeom>
            <a:solidFill>
              <a:srgbClr val="B2D0E4"/>
            </a:solidFill>
            <a:ln w="9360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b="1" dirty="0">
                <a:solidFill>
                  <a:srgbClr val="BABABA"/>
                </a:solidFill>
              </a:endParaRPr>
            </a:p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200" b="1" dirty="0">
                <a:solidFill>
                  <a:srgbClr val="BABABA"/>
                </a:solidFill>
              </a:endParaRPr>
            </a:p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 b="1" dirty="0" err="1" smtClean="0">
                  <a:solidFill>
                    <a:srgbClr val="000000"/>
                  </a:solidFill>
                </a:rPr>
                <a:t>vRDMA</a:t>
              </a:r>
              <a:r>
                <a:rPr lang="en-GB" sz="1200" b="1" dirty="0" smtClean="0">
                  <a:solidFill>
                    <a:srgbClr val="000000"/>
                  </a:solidFill>
                </a:rPr>
                <a:t> Device Emulation</a:t>
              </a:r>
              <a:endParaRPr lang="en-GB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20" name="Picture 14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5091" y="2480761"/>
              <a:ext cx="798568" cy="426187"/>
            </a:xfrm>
            <a:prstGeom prst="rect">
              <a:avLst/>
            </a:prstGeom>
            <a:solidFill>
              <a:srgbClr val="B2D0E4"/>
            </a:solidFill>
            <a:ln w="9525">
              <a:noFill/>
              <a:round/>
              <a:headEnd/>
              <a:tailEnd/>
            </a:ln>
          </p:spPr>
        </p:pic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6665516" y="2039879"/>
              <a:ext cx="3183" cy="440883"/>
            </a:xfrm>
            <a:prstGeom prst="line">
              <a:avLst/>
            </a:prstGeom>
            <a:noFill/>
            <a:ln w="38160">
              <a:solidFill>
                <a:srgbClr val="993366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6665516" y="4784374"/>
              <a:ext cx="3183" cy="440883"/>
            </a:xfrm>
            <a:prstGeom prst="line">
              <a:avLst/>
            </a:prstGeom>
            <a:noFill/>
            <a:ln w="38160">
              <a:solidFill>
                <a:srgbClr val="993366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6978473" y="1293537"/>
              <a:ext cx="1988470" cy="41883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1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rgbClr val="6D7173"/>
                  </a:solidFill>
                </a:rPr>
                <a:t>Guest OS</a:t>
              </a:r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6665516" y="3097997"/>
              <a:ext cx="7427" cy="472517"/>
            </a:xfrm>
            <a:prstGeom prst="line">
              <a:avLst/>
            </a:prstGeom>
            <a:noFill/>
            <a:ln w="38160">
              <a:solidFill>
                <a:srgbClr val="993366"/>
              </a:solidFill>
              <a:miter lim="800000"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59"/>
            <p:cNvGrpSpPr/>
            <p:nvPr/>
          </p:nvGrpSpPr>
          <p:grpSpPr>
            <a:xfrm>
              <a:off x="5987150" y="1032380"/>
              <a:ext cx="1426028" cy="718861"/>
              <a:chOff x="5758542" y="1010607"/>
              <a:chExt cx="1279525" cy="718861"/>
            </a:xfrm>
          </p:grpSpPr>
          <p:pic>
            <p:nvPicPr>
              <p:cNvPr id="30" name="Picture 2" descr="OFED Block Diagra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58542" y="1010607"/>
                <a:ext cx="1279525" cy="71886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834743" y="1121229"/>
                <a:ext cx="10776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OFED Stack</a:t>
                </a:r>
              </a:p>
            </p:txBody>
          </p:sp>
        </p:grpSp>
        <p:grpSp>
          <p:nvGrpSpPr>
            <p:cNvPr id="26" name="Group 59"/>
            <p:cNvGrpSpPr/>
            <p:nvPr/>
          </p:nvGrpSpPr>
          <p:grpSpPr>
            <a:xfrm>
              <a:off x="5845630" y="3514384"/>
              <a:ext cx="1534884" cy="718861"/>
              <a:chOff x="5709696" y="1010607"/>
              <a:chExt cx="1377198" cy="718861"/>
            </a:xfrm>
          </p:grpSpPr>
          <p:pic>
            <p:nvPicPr>
              <p:cNvPr id="28" name="Picture 2" descr="OFED Block Diagra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58542" y="1010607"/>
                <a:ext cx="1279525" cy="71886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09696" y="1121229"/>
                <a:ext cx="137719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 smtClean="0">
                    <a:solidFill>
                      <a:srgbClr val="333333"/>
                    </a:solidFill>
                    <a:latin typeface="+mn-lt"/>
                    <a:ea typeface="+mn-ea"/>
                  </a:rPr>
                  <a:t>ESXi</a:t>
                </a:r>
                <a:r>
                  <a:rPr lang="en-US" sz="1600" b="1" dirty="0" smtClean="0">
                    <a:solidFill>
                      <a:srgbClr val="333333"/>
                    </a:solidFill>
                    <a:latin typeface="+mn-lt"/>
                    <a:ea typeface="+mn-ea"/>
                  </a:rPr>
                  <a:t> “OFED Stack”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127173" y="3755571"/>
              <a:ext cx="8490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smtClean="0">
                  <a:solidFill>
                    <a:srgbClr val="333333"/>
                  </a:solidFill>
                  <a:latin typeface="+mn-lt"/>
                  <a:ea typeface="+mn-ea"/>
                </a:rPr>
                <a:t>I/O Stack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50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Networks – the Trend to Fabrics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00956" y="1754168"/>
            <a:ext cx="2801762" cy="2791376"/>
            <a:chOff x="841232" y="758496"/>
            <a:chExt cx="2236497" cy="2379916"/>
          </a:xfrm>
        </p:grpSpPr>
        <p:cxnSp>
          <p:nvCxnSpPr>
            <p:cNvPr id="6" name="Straight Connector 5"/>
            <p:cNvCxnSpPr>
              <a:stCxn id="29" idx="1"/>
              <a:endCxn id="30" idx="3"/>
            </p:cNvCxnSpPr>
            <p:nvPr/>
          </p:nvCxnSpPr>
          <p:spPr>
            <a:xfrm flipH="1">
              <a:off x="1803213" y="1917342"/>
              <a:ext cx="312533" cy="0"/>
            </a:xfrm>
            <a:prstGeom prst="line">
              <a:avLst/>
            </a:prstGeom>
            <a:noFill/>
            <a:ln w="19050" cap="flat" cmpd="dbl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sp>
          <p:nvSpPr>
            <p:cNvPr id="7" name="Oval 6"/>
            <p:cNvSpPr/>
            <p:nvPr/>
          </p:nvSpPr>
          <p:spPr>
            <a:xfrm>
              <a:off x="1920362" y="1805175"/>
              <a:ext cx="83010" cy="207525"/>
            </a:xfrm>
            <a:prstGeom prst="ellips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  <a:ea typeface="+mn-ea"/>
              </a:endParaRPr>
            </a:p>
          </p:txBody>
        </p:sp>
        <p:cxnSp>
          <p:nvCxnSpPr>
            <p:cNvPr id="8" name="Straight Connector 7"/>
            <p:cNvCxnSpPr>
              <a:stCxn id="29" idx="2"/>
              <a:endCxn id="25" idx="0"/>
            </p:cNvCxnSpPr>
            <p:nvPr/>
          </p:nvCxnSpPr>
          <p:spPr>
            <a:xfrm flipH="1">
              <a:off x="1627441" y="2112519"/>
              <a:ext cx="664079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29" idx="2"/>
              <a:endCxn id="27" idx="0"/>
            </p:cNvCxnSpPr>
            <p:nvPr/>
          </p:nvCxnSpPr>
          <p:spPr>
            <a:xfrm>
              <a:off x="2291520" y="2112519"/>
              <a:ext cx="0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stCxn id="30" idx="2"/>
              <a:endCxn id="26" idx="0"/>
            </p:cNvCxnSpPr>
            <p:nvPr/>
          </p:nvCxnSpPr>
          <p:spPr>
            <a:xfrm flipH="1">
              <a:off x="963361" y="2112519"/>
              <a:ext cx="664079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stCxn id="30" idx="2"/>
              <a:endCxn id="25" idx="0"/>
            </p:cNvCxnSpPr>
            <p:nvPr/>
          </p:nvCxnSpPr>
          <p:spPr>
            <a:xfrm>
              <a:off x="1627440" y="2112519"/>
              <a:ext cx="1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30" idx="2"/>
              <a:endCxn id="27" idx="0"/>
            </p:cNvCxnSpPr>
            <p:nvPr/>
          </p:nvCxnSpPr>
          <p:spPr>
            <a:xfrm>
              <a:off x="1627440" y="2112519"/>
              <a:ext cx="664080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30" idx="2"/>
              <a:endCxn id="28" idx="0"/>
            </p:cNvCxnSpPr>
            <p:nvPr/>
          </p:nvCxnSpPr>
          <p:spPr>
            <a:xfrm>
              <a:off x="1627440" y="2112519"/>
              <a:ext cx="1328160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stCxn id="29" idx="2"/>
              <a:endCxn id="26" idx="0"/>
            </p:cNvCxnSpPr>
            <p:nvPr/>
          </p:nvCxnSpPr>
          <p:spPr>
            <a:xfrm flipH="1">
              <a:off x="963361" y="2112519"/>
              <a:ext cx="1328159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29" idx="2"/>
              <a:endCxn id="28" idx="0"/>
            </p:cNvCxnSpPr>
            <p:nvPr/>
          </p:nvCxnSpPr>
          <p:spPr>
            <a:xfrm>
              <a:off x="2291520" y="2112519"/>
              <a:ext cx="664080" cy="25556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stCxn id="31" idx="2"/>
              <a:endCxn id="30" idx="0"/>
            </p:cNvCxnSpPr>
            <p:nvPr/>
          </p:nvCxnSpPr>
          <p:spPr>
            <a:xfrm>
              <a:off x="1627440" y="1456534"/>
              <a:ext cx="0" cy="2656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>
              <a:stCxn id="32" idx="2"/>
              <a:endCxn id="29" idx="0"/>
            </p:cNvCxnSpPr>
            <p:nvPr/>
          </p:nvCxnSpPr>
          <p:spPr>
            <a:xfrm>
              <a:off x="2291520" y="1456534"/>
              <a:ext cx="0" cy="2656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>
              <a:stCxn id="32" idx="2"/>
              <a:endCxn id="30" idx="0"/>
            </p:cNvCxnSpPr>
            <p:nvPr/>
          </p:nvCxnSpPr>
          <p:spPr>
            <a:xfrm flipH="1">
              <a:off x="1627440" y="1456534"/>
              <a:ext cx="664080" cy="2656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>
              <a:stCxn id="31" idx="2"/>
              <a:endCxn id="29" idx="0"/>
            </p:cNvCxnSpPr>
            <p:nvPr/>
          </p:nvCxnSpPr>
          <p:spPr>
            <a:xfrm>
              <a:off x="1627440" y="1456534"/>
              <a:ext cx="664080" cy="26563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0" name="Straight Connector 19"/>
            <p:cNvCxnSpPr>
              <a:stCxn id="26" idx="2"/>
              <a:endCxn id="34" idx="0"/>
            </p:cNvCxnSpPr>
            <p:nvPr/>
          </p:nvCxnSpPr>
          <p:spPr>
            <a:xfrm>
              <a:off x="963361" y="2653432"/>
              <a:ext cx="0" cy="24089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>
              <a:stCxn id="25" idx="2"/>
              <a:endCxn id="35" idx="0"/>
            </p:cNvCxnSpPr>
            <p:nvPr/>
          </p:nvCxnSpPr>
          <p:spPr>
            <a:xfrm flipH="1">
              <a:off x="1627440" y="2653432"/>
              <a:ext cx="1" cy="24089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>
              <a:stCxn id="27" idx="2"/>
              <a:endCxn id="36" idx="0"/>
            </p:cNvCxnSpPr>
            <p:nvPr/>
          </p:nvCxnSpPr>
          <p:spPr>
            <a:xfrm>
              <a:off x="2291520" y="2653432"/>
              <a:ext cx="0" cy="240889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23" name="Straight Connector 22"/>
            <p:cNvCxnSpPr>
              <a:stCxn id="28" idx="2"/>
              <a:endCxn id="37" idx="0"/>
            </p:cNvCxnSpPr>
            <p:nvPr/>
          </p:nvCxnSpPr>
          <p:spPr>
            <a:xfrm>
              <a:off x="2955600" y="2653432"/>
              <a:ext cx="0" cy="24089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pic>
          <p:nvPicPr>
            <p:cNvPr id="24" name="Picture 25"/>
            <p:cNvPicPr>
              <a:picLocks noChangeArrowheads="1"/>
            </p:cNvPicPr>
            <p:nvPr/>
          </p:nvPicPr>
          <p:blipFill>
            <a:blip r:embed="rId2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95400" y="758496"/>
              <a:ext cx="1332933" cy="582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505312" y="2368085"/>
              <a:ext cx="244257" cy="285347"/>
            </a:xfrm>
            <a:prstGeom prst="rect">
              <a:avLst/>
            </a:prstGeom>
          </p:spPr>
        </p:pic>
        <p:pic>
          <p:nvPicPr>
            <p:cNvPr id="26" name="Picture 25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41232" y="2368085"/>
              <a:ext cx="244257" cy="285347"/>
            </a:xfrm>
            <a:prstGeom prst="rect">
              <a:avLst/>
            </a:prstGeom>
          </p:spPr>
        </p:pic>
        <p:pic>
          <p:nvPicPr>
            <p:cNvPr id="27" name="Picture 26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169391" y="2368085"/>
              <a:ext cx="244257" cy="285347"/>
            </a:xfrm>
            <a:prstGeom prst="rect">
              <a:avLst/>
            </a:prstGeom>
          </p:spPr>
        </p:pic>
        <p:pic>
          <p:nvPicPr>
            <p:cNvPr id="28" name="Picture 27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33471" y="2368085"/>
              <a:ext cx="244257" cy="285347"/>
            </a:xfrm>
            <a:prstGeom prst="rect">
              <a:avLst/>
            </a:prstGeom>
          </p:spPr>
        </p:pic>
        <p:pic>
          <p:nvPicPr>
            <p:cNvPr id="29" name="Picture 28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115746" y="1722165"/>
              <a:ext cx="351547" cy="390354"/>
            </a:xfrm>
            <a:prstGeom prst="rect">
              <a:avLst/>
            </a:prstGeom>
          </p:spPr>
        </p:pic>
        <p:pic>
          <p:nvPicPr>
            <p:cNvPr id="30" name="Picture 29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451666" y="1722165"/>
              <a:ext cx="351547" cy="390354"/>
            </a:xfrm>
            <a:prstGeom prst="rect">
              <a:avLst/>
            </a:prstGeom>
          </p:spPr>
        </p:pic>
        <p:pic>
          <p:nvPicPr>
            <p:cNvPr id="31" name="Picture 37"/>
            <p:cNvPicPr>
              <a:picLocks noChangeArrowheads="1"/>
            </p:cNvPicPr>
            <p:nvPr/>
          </p:nvPicPr>
          <p:blipFill>
            <a:blip r:embed="rId5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31225" y="1225613"/>
              <a:ext cx="392429" cy="23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7"/>
            <p:cNvPicPr>
              <a:picLocks noChangeArrowheads="1"/>
            </p:cNvPicPr>
            <p:nvPr/>
          </p:nvPicPr>
          <p:blipFill>
            <a:blip r:embed="rId5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095305" y="1225613"/>
              <a:ext cx="392429" cy="23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TextBox 32"/>
            <p:cNvSpPr txBox="1"/>
            <p:nvPr/>
          </p:nvSpPr>
          <p:spPr>
            <a:xfrm>
              <a:off x="1420693" y="949200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</a:rPr>
                <a:t>WAN/Internet</a:t>
              </a:r>
            </a:p>
          </p:txBody>
        </p:sp>
        <p:pic>
          <p:nvPicPr>
            <p:cNvPr id="34" name="Picture 33" descr="OVS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841232" y="2894322"/>
              <a:ext cx="244258" cy="244090"/>
            </a:xfrm>
            <a:prstGeom prst="ellipse">
              <a:avLst/>
            </a:prstGeom>
          </p:spPr>
        </p:pic>
        <p:pic>
          <p:nvPicPr>
            <p:cNvPr id="35" name="Picture 34" descr="OVS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1505311" y="2894322"/>
              <a:ext cx="244258" cy="244090"/>
            </a:xfrm>
            <a:prstGeom prst="ellipse">
              <a:avLst/>
            </a:prstGeom>
          </p:spPr>
        </p:pic>
        <p:pic>
          <p:nvPicPr>
            <p:cNvPr id="36" name="Picture 35" descr="OVS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2169391" y="2894321"/>
              <a:ext cx="244258" cy="244090"/>
            </a:xfrm>
            <a:prstGeom prst="ellipse">
              <a:avLst/>
            </a:prstGeom>
          </p:spPr>
        </p:pic>
        <p:pic>
          <p:nvPicPr>
            <p:cNvPr id="37" name="Picture 36" descr="OVS.png"/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2833471" y="2894322"/>
              <a:ext cx="244258" cy="244090"/>
            </a:xfrm>
            <a:prstGeom prst="ellipse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4993212" y="1866149"/>
            <a:ext cx="3824707" cy="2520661"/>
            <a:chOff x="312681" y="4160586"/>
            <a:chExt cx="3503928" cy="2105776"/>
          </a:xfrm>
        </p:grpSpPr>
        <p:grpSp>
          <p:nvGrpSpPr>
            <p:cNvPr id="39" name="Group 225"/>
            <p:cNvGrpSpPr/>
            <p:nvPr/>
          </p:nvGrpSpPr>
          <p:grpSpPr>
            <a:xfrm>
              <a:off x="435437" y="5336352"/>
              <a:ext cx="3076229" cy="398022"/>
              <a:chOff x="2179440" y="3809844"/>
              <a:chExt cx="4803289" cy="1108379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2179440" y="3809844"/>
                <a:ext cx="5373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2986703" y="3809844"/>
                <a:ext cx="1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3784493" y="3809844"/>
                <a:ext cx="2830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585113" y="3809844"/>
                <a:ext cx="1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5384318" y="3809844"/>
                <a:ext cx="1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183523" y="3809844"/>
                <a:ext cx="1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982728" y="3809844"/>
                <a:ext cx="1" cy="1108379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pic>
          <p:nvPicPr>
            <p:cNvPr id="40" name="Picture 25"/>
            <p:cNvPicPr>
              <a:picLocks noChangeArrowheads="1"/>
            </p:cNvPicPr>
            <p:nvPr/>
          </p:nvPicPr>
          <p:blipFill>
            <a:blip r:embed="rId2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615893" y="5685846"/>
              <a:ext cx="1200716" cy="580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2675078" y="5857835"/>
              <a:ext cx="10823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ea typeface="+mn-ea"/>
                </a:rPr>
                <a:t>WAN/Internet</a:t>
              </a:r>
            </a:p>
          </p:txBody>
        </p:sp>
        <p:cxnSp>
          <p:nvCxnSpPr>
            <p:cNvPr id="42" name="Straight Connector 41"/>
            <p:cNvCxnSpPr>
              <a:stCxn id="72" idx="2"/>
              <a:endCxn id="86" idx="0"/>
            </p:cNvCxnSpPr>
            <p:nvPr/>
          </p:nvCxnSpPr>
          <p:spPr>
            <a:xfrm>
              <a:off x="750535" y="4521962"/>
              <a:ext cx="2761129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3" name="Straight Connector 42"/>
            <p:cNvCxnSpPr>
              <a:stCxn id="70" idx="2"/>
              <a:endCxn id="86" idx="0"/>
            </p:cNvCxnSpPr>
            <p:nvPr/>
          </p:nvCxnSpPr>
          <p:spPr>
            <a:xfrm>
              <a:off x="1563897" y="4521962"/>
              <a:ext cx="1947767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4" name="Straight Connector 43"/>
            <p:cNvCxnSpPr>
              <a:stCxn id="71" idx="2"/>
              <a:endCxn id="86" idx="0"/>
            </p:cNvCxnSpPr>
            <p:nvPr/>
          </p:nvCxnSpPr>
          <p:spPr>
            <a:xfrm>
              <a:off x="2377259" y="4521962"/>
              <a:ext cx="1134405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5" name="Straight Connector 44"/>
            <p:cNvCxnSpPr>
              <a:stCxn id="73" idx="2"/>
              <a:endCxn id="86" idx="0"/>
            </p:cNvCxnSpPr>
            <p:nvPr/>
          </p:nvCxnSpPr>
          <p:spPr>
            <a:xfrm>
              <a:off x="3190620" y="4521962"/>
              <a:ext cx="321044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6" name="Straight Connector 45"/>
            <p:cNvCxnSpPr>
              <a:stCxn id="72" idx="2"/>
              <a:endCxn id="85" idx="0"/>
            </p:cNvCxnSpPr>
            <p:nvPr/>
          </p:nvCxnSpPr>
          <p:spPr>
            <a:xfrm>
              <a:off x="750535" y="4521962"/>
              <a:ext cx="2249285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7" name="Straight Connector 46"/>
            <p:cNvCxnSpPr>
              <a:stCxn id="70" idx="2"/>
              <a:endCxn id="85" idx="0"/>
            </p:cNvCxnSpPr>
            <p:nvPr/>
          </p:nvCxnSpPr>
          <p:spPr>
            <a:xfrm>
              <a:off x="1563897" y="4521962"/>
              <a:ext cx="1435923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8" name="Straight Connector 47"/>
            <p:cNvCxnSpPr>
              <a:stCxn id="71" idx="2"/>
              <a:endCxn id="85" idx="0"/>
            </p:cNvCxnSpPr>
            <p:nvPr/>
          </p:nvCxnSpPr>
          <p:spPr>
            <a:xfrm>
              <a:off x="2377259" y="4521962"/>
              <a:ext cx="622561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49" name="Straight Connector 48"/>
            <p:cNvCxnSpPr>
              <a:stCxn id="73" idx="2"/>
              <a:endCxn id="85" idx="0"/>
            </p:cNvCxnSpPr>
            <p:nvPr/>
          </p:nvCxnSpPr>
          <p:spPr>
            <a:xfrm flipH="1">
              <a:off x="2999820" y="4521962"/>
              <a:ext cx="190800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0" name="Straight Connector 49"/>
            <p:cNvCxnSpPr>
              <a:stCxn id="72" idx="2"/>
              <a:endCxn id="84" idx="0"/>
            </p:cNvCxnSpPr>
            <p:nvPr/>
          </p:nvCxnSpPr>
          <p:spPr>
            <a:xfrm>
              <a:off x="750535" y="4521962"/>
              <a:ext cx="1737441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1" name="Straight Connector 50"/>
            <p:cNvCxnSpPr>
              <a:stCxn id="70" idx="2"/>
              <a:endCxn id="84" idx="0"/>
            </p:cNvCxnSpPr>
            <p:nvPr/>
          </p:nvCxnSpPr>
          <p:spPr>
            <a:xfrm>
              <a:off x="1563897" y="4521962"/>
              <a:ext cx="924079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2" name="Straight Connector 51"/>
            <p:cNvCxnSpPr>
              <a:stCxn id="71" idx="2"/>
              <a:endCxn id="84" idx="0"/>
            </p:cNvCxnSpPr>
            <p:nvPr/>
          </p:nvCxnSpPr>
          <p:spPr>
            <a:xfrm>
              <a:off x="2377259" y="4521962"/>
              <a:ext cx="110717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3" name="Straight Connector 52"/>
            <p:cNvCxnSpPr>
              <a:stCxn id="73" idx="2"/>
              <a:endCxn id="84" idx="0"/>
            </p:cNvCxnSpPr>
            <p:nvPr/>
          </p:nvCxnSpPr>
          <p:spPr>
            <a:xfrm flipH="1">
              <a:off x="2487976" y="4521962"/>
              <a:ext cx="702644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4" name="Straight Connector 53"/>
            <p:cNvCxnSpPr>
              <a:stCxn id="72" idx="2"/>
              <a:endCxn id="81" idx="0"/>
            </p:cNvCxnSpPr>
            <p:nvPr/>
          </p:nvCxnSpPr>
          <p:spPr>
            <a:xfrm flipH="1">
              <a:off x="437156" y="4521962"/>
              <a:ext cx="313379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5" name="Straight Connector 54"/>
            <p:cNvCxnSpPr>
              <a:stCxn id="70" idx="2"/>
              <a:endCxn id="81" idx="0"/>
            </p:cNvCxnSpPr>
            <p:nvPr/>
          </p:nvCxnSpPr>
          <p:spPr>
            <a:xfrm flipH="1">
              <a:off x="437156" y="4521962"/>
              <a:ext cx="1126741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6" name="Straight Connector 55"/>
            <p:cNvCxnSpPr>
              <a:stCxn id="71" idx="2"/>
              <a:endCxn id="81" idx="0"/>
            </p:cNvCxnSpPr>
            <p:nvPr/>
          </p:nvCxnSpPr>
          <p:spPr>
            <a:xfrm flipH="1">
              <a:off x="437156" y="4521962"/>
              <a:ext cx="1940103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7" name="Straight Connector 56"/>
            <p:cNvCxnSpPr>
              <a:stCxn id="73" idx="2"/>
              <a:endCxn id="81" idx="0"/>
            </p:cNvCxnSpPr>
            <p:nvPr/>
          </p:nvCxnSpPr>
          <p:spPr>
            <a:xfrm flipH="1">
              <a:off x="437156" y="4521962"/>
              <a:ext cx="2753464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>
              <a:stCxn id="72" idx="2"/>
              <a:endCxn id="83" idx="0"/>
            </p:cNvCxnSpPr>
            <p:nvPr/>
          </p:nvCxnSpPr>
          <p:spPr>
            <a:xfrm>
              <a:off x="750535" y="4521962"/>
              <a:ext cx="1225596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59" name="Straight Connector 58"/>
            <p:cNvCxnSpPr>
              <a:stCxn id="70" idx="2"/>
              <a:endCxn id="83" idx="0"/>
            </p:cNvCxnSpPr>
            <p:nvPr/>
          </p:nvCxnSpPr>
          <p:spPr>
            <a:xfrm>
              <a:off x="1563897" y="4521962"/>
              <a:ext cx="412234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0" name="Straight Connector 59"/>
            <p:cNvCxnSpPr>
              <a:stCxn id="71" idx="2"/>
              <a:endCxn id="83" idx="0"/>
            </p:cNvCxnSpPr>
            <p:nvPr/>
          </p:nvCxnSpPr>
          <p:spPr>
            <a:xfrm flipH="1">
              <a:off x="1976131" y="4521962"/>
              <a:ext cx="401128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1" name="Straight Connector 60"/>
            <p:cNvCxnSpPr>
              <a:stCxn id="73" idx="2"/>
              <a:endCxn id="83" idx="0"/>
            </p:cNvCxnSpPr>
            <p:nvPr/>
          </p:nvCxnSpPr>
          <p:spPr>
            <a:xfrm flipH="1">
              <a:off x="1976131" y="4521962"/>
              <a:ext cx="1214489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2" name="Straight Connector 61"/>
            <p:cNvCxnSpPr>
              <a:stCxn id="72" idx="2"/>
              <a:endCxn id="82" idx="0"/>
            </p:cNvCxnSpPr>
            <p:nvPr/>
          </p:nvCxnSpPr>
          <p:spPr>
            <a:xfrm>
              <a:off x="750535" y="4521962"/>
              <a:ext cx="713752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3" name="Straight Connector 62"/>
            <p:cNvCxnSpPr>
              <a:stCxn id="70" idx="2"/>
              <a:endCxn id="82" idx="0"/>
            </p:cNvCxnSpPr>
            <p:nvPr/>
          </p:nvCxnSpPr>
          <p:spPr>
            <a:xfrm flipH="1">
              <a:off x="1464287" y="4521962"/>
              <a:ext cx="99610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4" name="Straight Connector 63"/>
            <p:cNvCxnSpPr>
              <a:stCxn id="71" idx="2"/>
              <a:endCxn id="82" idx="0"/>
            </p:cNvCxnSpPr>
            <p:nvPr/>
          </p:nvCxnSpPr>
          <p:spPr>
            <a:xfrm flipH="1">
              <a:off x="1464287" y="4521962"/>
              <a:ext cx="912972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5" name="Straight Connector 64"/>
            <p:cNvCxnSpPr>
              <a:stCxn id="73" idx="2"/>
              <a:endCxn id="82" idx="0"/>
            </p:cNvCxnSpPr>
            <p:nvPr/>
          </p:nvCxnSpPr>
          <p:spPr>
            <a:xfrm flipH="1">
              <a:off x="1464287" y="4521962"/>
              <a:ext cx="1726333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6" name="Straight Connector 65"/>
            <p:cNvCxnSpPr>
              <a:stCxn id="72" idx="2"/>
              <a:endCxn id="80" idx="0"/>
            </p:cNvCxnSpPr>
            <p:nvPr/>
          </p:nvCxnSpPr>
          <p:spPr>
            <a:xfrm>
              <a:off x="750535" y="4521962"/>
              <a:ext cx="201907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7" name="Straight Connector 66"/>
            <p:cNvCxnSpPr>
              <a:stCxn id="70" idx="2"/>
              <a:endCxn id="80" idx="0"/>
            </p:cNvCxnSpPr>
            <p:nvPr/>
          </p:nvCxnSpPr>
          <p:spPr>
            <a:xfrm flipH="1">
              <a:off x="952442" y="4521962"/>
              <a:ext cx="611455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8" name="Straight Connector 67"/>
            <p:cNvCxnSpPr>
              <a:stCxn id="71" idx="2"/>
              <a:endCxn id="80" idx="0"/>
            </p:cNvCxnSpPr>
            <p:nvPr/>
          </p:nvCxnSpPr>
          <p:spPr>
            <a:xfrm flipH="1">
              <a:off x="952442" y="4521962"/>
              <a:ext cx="1424817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cxnSp>
          <p:nvCxnSpPr>
            <p:cNvPr id="69" name="Straight Connector 68"/>
            <p:cNvCxnSpPr>
              <a:stCxn id="73" idx="2"/>
              <a:endCxn id="80" idx="0"/>
            </p:cNvCxnSpPr>
            <p:nvPr/>
          </p:nvCxnSpPr>
          <p:spPr>
            <a:xfrm flipH="1">
              <a:off x="952442" y="4521962"/>
              <a:ext cx="2238178" cy="56428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solid"/>
            </a:ln>
            <a:effectLst/>
          </p:spPr>
        </p:cxnSp>
        <p:pic>
          <p:nvPicPr>
            <p:cNvPr id="70" name="Picture 69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401172" y="4160586"/>
              <a:ext cx="325449" cy="361376"/>
            </a:xfrm>
            <a:prstGeom prst="rect">
              <a:avLst/>
            </a:prstGeom>
          </p:spPr>
        </p:pic>
        <p:pic>
          <p:nvPicPr>
            <p:cNvPr id="71" name="Picture 70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214534" y="4160586"/>
              <a:ext cx="325449" cy="361376"/>
            </a:xfrm>
            <a:prstGeom prst="rect">
              <a:avLst/>
            </a:prstGeom>
          </p:spPr>
        </p:pic>
        <p:pic>
          <p:nvPicPr>
            <p:cNvPr id="72" name="Picture 71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7810" y="4160586"/>
              <a:ext cx="325449" cy="361376"/>
            </a:xfrm>
            <a:prstGeom prst="rect">
              <a:avLst/>
            </a:prstGeom>
          </p:spPr>
        </p:pic>
        <p:pic>
          <p:nvPicPr>
            <p:cNvPr id="73" name="Picture 72" descr="Router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027895" y="4160586"/>
              <a:ext cx="325449" cy="361376"/>
            </a:xfrm>
            <a:prstGeom prst="rect">
              <a:avLst/>
            </a:prstGeom>
          </p:spPr>
        </p:pic>
        <p:pic>
          <p:nvPicPr>
            <p:cNvPr id="74" name="Picture 37"/>
            <p:cNvPicPr>
              <a:picLocks noChangeArrowheads="1"/>
            </p:cNvPicPr>
            <p:nvPr/>
          </p:nvPicPr>
          <p:blipFill>
            <a:blip r:embed="rId5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09021" y="5573571"/>
              <a:ext cx="381600" cy="22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74" descr="OVS.png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312681" y="5575274"/>
              <a:ext cx="255833" cy="255658"/>
            </a:xfrm>
            <a:prstGeom prst="ellipse">
              <a:avLst/>
            </a:prstGeom>
          </p:spPr>
        </p:pic>
        <p:pic>
          <p:nvPicPr>
            <p:cNvPr id="76" name="Picture 75" descr="OVS.png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824526" y="5575274"/>
              <a:ext cx="255833" cy="255658"/>
            </a:xfrm>
            <a:prstGeom prst="ellipse">
              <a:avLst/>
            </a:prstGeom>
          </p:spPr>
        </p:pic>
        <p:pic>
          <p:nvPicPr>
            <p:cNvPr id="77" name="Picture 76" descr="OVS.png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1336370" y="5575274"/>
              <a:ext cx="255833" cy="255658"/>
            </a:xfrm>
            <a:prstGeom prst="ellipse">
              <a:avLst/>
            </a:prstGeom>
          </p:spPr>
        </p:pic>
        <p:pic>
          <p:nvPicPr>
            <p:cNvPr id="78" name="Picture 77" descr="OVS.png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1848215" y="5575274"/>
              <a:ext cx="255833" cy="255658"/>
            </a:xfrm>
            <a:prstGeom prst="ellipse">
              <a:avLst/>
            </a:prstGeom>
          </p:spPr>
        </p:pic>
        <p:pic>
          <p:nvPicPr>
            <p:cNvPr id="79" name="Picture 78" descr="OVS.png"/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rgbClr val="4C4D4E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27190" t="15088" r="27190" b="40197"/>
            <a:stretch/>
          </p:blipFill>
          <p:spPr>
            <a:xfrm>
              <a:off x="2360059" y="5575274"/>
              <a:ext cx="255833" cy="255658"/>
            </a:xfrm>
            <a:prstGeom prst="ellipse">
              <a:avLst/>
            </a:prstGeom>
          </p:spPr>
        </p:pic>
        <p:pic>
          <p:nvPicPr>
            <p:cNvPr id="80" name="Picture 79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845396" y="5086243"/>
              <a:ext cx="214092" cy="250109"/>
            </a:xfrm>
            <a:prstGeom prst="rect">
              <a:avLst/>
            </a:prstGeom>
          </p:spPr>
        </p:pic>
        <p:pic>
          <p:nvPicPr>
            <p:cNvPr id="81" name="Picture 80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0110" y="5086243"/>
              <a:ext cx="214092" cy="250109"/>
            </a:xfrm>
            <a:prstGeom prst="rect">
              <a:avLst/>
            </a:prstGeom>
          </p:spPr>
        </p:pic>
        <p:pic>
          <p:nvPicPr>
            <p:cNvPr id="82" name="Picture 81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357241" y="5086243"/>
              <a:ext cx="214092" cy="250109"/>
            </a:xfrm>
            <a:prstGeom prst="rect">
              <a:avLst/>
            </a:prstGeom>
          </p:spPr>
        </p:pic>
        <p:pic>
          <p:nvPicPr>
            <p:cNvPr id="83" name="Picture 82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869085" y="5086243"/>
              <a:ext cx="214092" cy="250109"/>
            </a:xfrm>
            <a:prstGeom prst="rect">
              <a:avLst/>
            </a:prstGeom>
          </p:spPr>
        </p:pic>
        <p:pic>
          <p:nvPicPr>
            <p:cNvPr id="84" name="Picture 83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380930" y="5086243"/>
              <a:ext cx="214092" cy="250109"/>
            </a:xfrm>
            <a:prstGeom prst="rect">
              <a:avLst/>
            </a:prstGeom>
          </p:spPr>
        </p:pic>
        <p:pic>
          <p:nvPicPr>
            <p:cNvPr id="85" name="Picture 84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92774" y="5086243"/>
              <a:ext cx="214092" cy="250109"/>
            </a:xfrm>
            <a:prstGeom prst="rect">
              <a:avLst/>
            </a:prstGeom>
          </p:spPr>
        </p:pic>
        <p:pic>
          <p:nvPicPr>
            <p:cNvPr id="86" name="Picture 85" descr="switch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404618" y="5086243"/>
              <a:ext cx="214092" cy="250109"/>
            </a:xfrm>
            <a:prstGeom prst="rect">
              <a:avLst/>
            </a:prstGeom>
          </p:spPr>
        </p:pic>
        <p:pic>
          <p:nvPicPr>
            <p:cNvPr id="87" name="Picture 37"/>
            <p:cNvPicPr>
              <a:picLocks noChangeArrowheads="1"/>
            </p:cNvPicPr>
            <p:nvPr/>
          </p:nvPicPr>
          <p:blipFill>
            <a:blip r:embed="rId5" cstate="print">
              <a:duotone>
                <a:srgbClr val="4C4D4E">
                  <a:shade val="45000"/>
                  <a:satMod val="135000"/>
                </a:srgb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320863" y="5573571"/>
              <a:ext cx="381600" cy="22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6" name="Up-Down Arrow 95"/>
          <p:cNvSpPr/>
          <p:nvPr/>
        </p:nvSpPr>
        <p:spPr bwMode="auto">
          <a:xfrm>
            <a:off x="1426690" y="2241988"/>
            <a:ext cx="513888" cy="1992430"/>
          </a:xfrm>
          <a:prstGeom prst="upDownArrow">
            <a:avLst/>
          </a:prstGeom>
          <a:solidFill>
            <a:schemeClr val="accent6"/>
          </a:solidFill>
          <a:ln w="19050">
            <a:noFill/>
            <a:round/>
            <a:headEnd/>
            <a:tailEnd/>
          </a:ln>
          <a:effectLst/>
        </p:spPr>
        <p:txBody>
          <a:bodyPr vert="vert270" wrap="none" lIns="0" tIns="0" rIns="0" bIns="0" rtlCol="0" anchor="ctr"/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bg1"/>
                </a:solidFill>
              </a:rPr>
              <a:t>NORTH / SOUTH</a:t>
            </a:r>
          </a:p>
        </p:txBody>
      </p:sp>
      <p:grpSp>
        <p:nvGrpSpPr>
          <p:cNvPr id="97" name="Group 126"/>
          <p:cNvGrpSpPr/>
          <p:nvPr/>
        </p:nvGrpSpPr>
        <p:grpSpPr>
          <a:xfrm>
            <a:off x="670735" y="3050334"/>
            <a:ext cx="2031921" cy="922808"/>
            <a:chOff x="2071260" y="3425043"/>
            <a:chExt cx="4085107" cy="1255816"/>
          </a:xfrm>
        </p:grpSpPr>
        <p:grpSp>
          <p:nvGrpSpPr>
            <p:cNvPr id="98" name="Group 124"/>
            <p:cNvGrpSpPr/>
            <p:nvPr/>
          </p:nvGrpSpPr>
          <p:grpSpPr>
            <a:xfrm>
              <a:off x="2071260" y="3425043"/>
              <a:ext cx="4085107" cy="1255816"/>
              <a:chOff x="4624454" y="2308762"/>
              <a:chExt cx="4085107" cy="1255816"/>
            </a:xfrm>
          </p:grpSpPr>
          <p:sp>
            <p:nvSpPr>
              <p:cNvPr id="100" name="Freeform 99"/>
              <p:cNvSpPr/>
              <p:nvPr/>
            </p:nvSpPr>
            <p:spPr bwMode="auto">
              <a:xfrm>
                <a:off x="4826329" y="2308762"/>
                <a:ext cx="3883232" cy="1255816"/>
              </a:xfrm>
              <a:custGeom>
                <a:avLst/>
                <a:gdLst>
                  <a:gd name="connsiteX0" fmla="*/ 0 w 3978234"/>
                  <a:gd name="connsiteY0" fmla="*/ 1650670 h 1650670"/>
                  <a:gd name="connsiteX1" fmla="*/ 0 w 3978234"/>
                  <a:gd name="connsiteY1" fmla="*/ 722168 h 1650670"/>
                  <a:gd name="connsiteX2" fmla="*/ 211519 w 3978234"/>
                  <a:gd name="connsiteY2" fmla="*/ 211518 h 1650670"/>
                  <a:gd name="connsiteX3" fmla="*/ 722169 w 3978234"/>
                  <a:gd name="connsiteY3" fmla="*/ 1 h 1650670"/>
                  <a:gd name="connsiteX4" fmla="*/ 3049732 w 3978234"/>
                  <a:gd name="connsiteY4" fmla="*/ 0 h 1650670"/>
                  <a:gd name="connsiteX5" fmla="*/ 3560382 w 3978234"/>
                  <a:gd name="connsiteY5" fmla="*/ 211519 h 1650670"/>
                  <a:gd name="connsiteX6" fmla="*/ 3771899 w 3978234"/>
                  <a:gd name="connsiteY6" fmla="*/ 722169 h 1650670"/>
                  <a:gd name="connsiteX7" fmla="*/ 3771900 w 3978234"/>
                  <a:gd name="connsiteY7" fmla="*/ 825335 h 1650670"/>
                  <a:gd name="connsiteX8" fmla="*/ 3978234 w 3978234"/>
                  <a:gd name="connsiteY8" fmla="*/ 825335 h 1650670"/>
                  <a:gd name="connsiteX9" fmla="*/ 3565567 w 3978234"/>
                  <a:gd name="connsiteY9" fmla="*/ 1238003 h 1650670"/>
                  <a:gd name="connsiteX10" fmla="*/ 3152899 w 3978234"/>
                  <a:gd name="connsiteY10" fmla="*/ 825335 h 1650670"/>
                  <a:gd name="connsiteX11" fmla="*/ 3359233 w 3978234"/>
                  <a:gd name="connsiteY11" fmla="*/ 825335 h 1650670"/>
                  <a:gd name="connsiteX12" fmla="*/ 3359233 w 3978234"/>
                  <a:gd name="connsiteY12" fmla="*/ 722168 h 1650670"/>
                  <a:gd name="connsiteX13" fmla="*/ 3049732 w 3978234"/>
                  <a:gd name="connsiteY13" fmla="*/ 412667 h 1650670"/>
                  <a:gd name="connsiteX14" fmla="*/ 722168 w 3978234"/>
                  <a:gd name="connsiteY14" fmla="*/ 412668 h 1650670"/>
                  <a:gd name="connsiteX15" fmla="*/ 412667 w 3978234"/>
                  <a:gd name="connsiteY15" fmla="*/ 722169 h 1650670"/>
                  <a:gd name="connsiteX16" fmla="*/ 412668 w 3978234"/>
                  <a:gd name="connsiteY16" fmla="*/ 1650670 h 1650670"/>
                  <a:gd name="connsiteX17" fmla="*/ 0 w 3978234"/>
                  <a:gd name="connsiteY17" fmla="*/ 1650670 h 1650670"/>
                  <a:gd name="connsiteX0" fmla="*/ 0 w 3978234"/>
                  <a:gd name="connsiteY0" fmla="*/ 1650670 h 1650670"/>
                  <a:gd name="connsiteX1" fmla="*/ 0 w 3978234"/>
                  <a:gd name="connsiteY1" fmla="*/ 722168 h 1650670"/>
                  <a:gd name="connsiteX2" fmla="*/ 211519 w 3978234"/>
                  <a:gd name="connsiteY2" fmla="*/ 211518 h 1650670"/>
                  <a:gd name="connsiteX3" fmla="*/ 722169 w 3978234"/>
                  <a:gd name="connsiteY3" fmla="*/ 1 h 1650670"/>
                  <a:gd name="connsiteX4" fmla="*/ 3049732 w 3978234"/>
                  <a:gd name="connsiteY4" fmla="*/ 0 h 1650670"/>
                  <a:gd name="connsiteX5" fmla="*/ 3560382 w 3978234"/>
                  <a:gd name="connsiteY5" fmla="*/ 211519 h 1650670"/>
                  <a:gd name="connsiteX6" fmla="*/ 3771899 w 3978234"/>
                  <a:gd name="connsiteY6" fmla="*/ 722169 h 1650670"/>
                  <a:gd name="connsiteX7" fmla="*/ 3771900 w 3978234"/>
                  <a:gd name="connsiteY7" fmla="*/ 825335 h 1650670"/>
                  <a:gd name="connsiteX8" fmla="*/ 3978234 w 3978234"/>
                  <a:gd name="connsiteY8" fmla="*/ 825335 h 1650670"/>
                  <a:gd name="connsiteX9" fmla="*/ 3565567 w 3978234"/>
                  <a:gd name="connsiteY9" fmla="*/ 1238003 h 1650670"/>
                  <a:gd name="connsiteX10" fmla="*/ 3152899 w 3978234"/>
                  <a:gd name="connsiteY10" fmla="*/ 825335 h 1650670"/>
                  <a:gd name="connsiteX11" fmla="*/ 3359233 w 3978234"/>
                  <a:gd name="connsiteY11" fmla="*/ 825335 h 1650670"/>
                  <a:gd name="connsiteX12" fmla="*/ 3359233 w 3978234"/>
                  <a:gd name="connsiteY12" fmla="*/ 722168 h 1650670"/>
                  <a:gd name="connsiteX13" fmla="*/ 3049732 w 3978234"/>
                  <a:gd name="connsiteY13" fmla="*/ 412667 h 1650670"/>
                  <a:gd name="connsiteX14" fmla="*/ 722168 w 3978234"/>
                  <a:gd name="connsiteY14" fmla="*/ 412668 h 1650670"/>
                  <a:gd name="connsiteX15" fmla="*/ 412667 w 3978234"/>
                  <a:gd name="connsiteY15" fmla="*/ 722169 h 1650670"/>
                  <a:gd name="connsiteX16" fmla="*/ 412668 w 3978234"/>
                  <a:gd name="connsiteY16" fmla="*/ 772654 h 1650670"/>
                  <a:gd name="connsiteX17" fmla="*/ 0 w 3978234"/>
                  <a:gd name="connsiteY17" fmla="*/ 1650670 h 1650670"/>
                  <a:gd name="connsiteX0" fmla="*/ 0 w 3978234"/>
                  <a:gd name="connsiteY0" fmla="*/ 737533 h 1238003"/>
                  <a:gd name="connsiteX1" fmla="*/ 0 w 3978234"/>
                  <a:gd name="connsiteY1" fmla="*/ 722168 h 1238003"/>
                  <a:gd name="connsiteX2" fmla="*/ 211519 w 3978234"/>
                  <a:gd name="connsiteY2" fmla="*/ 211518 h 1238003"/>
                  <a:gd name="connsiteX3" fmla="*/ 722169 w 3978234"/>
                  <a:gd name="connsiteY3" fmla="*/ 1 h 1238003"/>
                  <a:gd name="connsiteX4" fmla="*/ 3049732 w 3978234"/>
                  <a:gd name="connsiteY4" fmla="*/ 0 h 1238003"/>
                  <a:gd name="connsiteX5" fmla="*/ 3560382 w 3978234"/>
                  <a:gd name="connsiteY5" fmla="*/ 211519 h 1238003"/>
                  <a:gd name="connsiteX6" fmla="*/ 3771899 w 3978234"/>
                  <a:gd name="connsiteY6" fmla="*/ 722169 h 1238003"/>
                  <a:gd name="connsiteX7" fmla="*/ 3771900 w 3978234"/>
                  <a:gd name="connsiteY7" fmla="*/ 825335 h 1238003"/>
                  <a:gd name="connsiteX8" fmla="*/ 3978234 w 3978234"/>
                  <a:gd name="connsiteY8" fmla="*/ 825335 h 1238003"/>
                  <a:gd name="connsiteX9" fmla="*/ 3565567 w 3978234"/>
                  <a:gd name="connsiteY9" fmla="*/ 1238003 h 1238003"/>
                  <a:gd name="connsiteX10" fmla="*/ 3152899 w 3978234"/>
                  <a:gd name="connsiteY10" fmla="*/ 825335 h 1238003"/>
                  <a:gd name="connsiteX11" fmla="*/ 3359233 w 3978234"/>
                  <a:gd name="connsiteY11" fmla="*/ 825335 h 1238003"/>
                  <a:gd name="connsiteX12" fmla="*/ 3359233 w 3978234"/>
                  <a:gd name="connsiteY12" fmla="*/ 722168 h 1238003"/>
                  <a:gd name="connsiteX13" fmla="*/ 3049732 w 3978234"/>
                  <a:gd name="connsiteY13" fmla="*/ 412667 h 1238003"/>
                  <a:gd name="connsiteX14" fmla="*/ 722168 w 3978234"/>
                  <a:gd name="connsiteY14" fmla="*/ 412668 h 1238003"/>
                  <a:gd name="connsiteX15" fmla="*/ 412667 w 3978234"/>
                  <a:gd name="connsiteY15" fmla="*/ 722169 h 1238003"/>
                  <a:gd name="connsiteX16" fmla="*/ 412668 w 3978234"/>
                  <a:gd name="connsiteY16" fmla="*/ 772654 h 1238003"/>
                  <a:gd name="connsiteX17" fmla="*/ 0 w 3978234"/>
                  <a:gd name="connsiteY17" fmla="*/ 737533 h 123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8234" h="1238003">
                    <a:moveTo>
                      <a:pt x="0" y="737533"/>
                    </a:moveTo>
                    <a:lnTo>
                      <a:pt x="0" y="722168"/>
                    </a:lnTo>
                    <a:cubicBezTo>
                      <a:pt x="0" y="530637"/>
                      <a:pt x="76086" y="346951"/>
                      <a:pt x="211519" y="211518"/>
                    </a:cubicBezTo>
                    <a:cubicBezTo>
                      <a:pt x="346952" y="76085"/>
                      <a:pt x="530638" y="0"/>
                      <a:pt x="722169" y="1"/>
                    </a:cubicBezTo>
                    <a:lnTo>
                      <a:pt x="3049732" y="0"/>
                    </a:lnTo>
                    <a:cubicBezTo>
                      <a:pt x="3241263" y="0"/>
                      <a:pt x="3424949" y="76086"/>
                      <a:pt x="3560382" y="211519"/>
                    </a:cubicBezTo>
                    <a:cubicBezTo>
                      <a:pt x="3695815" y="346952"/>
                      <a:pt x="3771900" y="530638"/>
                      <a:pt x="3771899" y="722169"/>
                    </a:cubicBezTo>
                    <a:cubicBezTo>
                      <a:pt x="3771899" y="756558"/>
                      <a:pt x="3771900" y="790946"/>
                      <a:pt x="3771900" y="825335"/>
                    </a:cubicBezTo>
                    <a:lnTo>
                      <a:pt x="3978234" y="825335"/>
                    </a:lnTo>
                    <a:lnTo>
                      <a:pt x="3565567" y="1238003"/>
                    </a:lnTo>
                    <a:lnTo>
                      <a:pt x="3152899" y="825335"/>
                    </a:lnTo>
                    <a:lnTo>
                      <a:pt x="3359233" y="825335"/>
                    </a:lnTo>
                    <a:lnTo>
                      <a:pt x="3359233" y="722168"/>
                    </a:lnTo>
                    <a:cubicBezTo>
                      <a:pt x="3359233" y="551235"/>
                      <a:pt x="3220665" y="412667"/>
                      <a:pt x="3049732" y="412667"/>
                    </a:cubicBezTo>
                    <a:lnTo>
                      <a:pt x="722168" y="412668"/>
                    </a:lnTo>
                    <a:cubicBezTo>
                      <a:pt x="551235" y="412668"/>
                      <a:pt x="412667" y="551236"/>
                      <a:pt x="412667" y="722169"/>
                    </a:cubicBezTo>
                    <a:cubicBezTo>
                      <a:pt x="412667" y="1031669"/>
                      <a:pt x="412668" y="463154"/>
                      <a:pt x="412668" y="772654"/>
                    </a:cubicBezTo>
                    <a:lnTo>
                      <a:pt x="0" y="737533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err="1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 flipH="1">
                <a:off x="4624454" y="2308762"/>
                <a:ext cx="3883232" cy="1255816"/>
              </a:xfrm>
              <a:custGeom>
                <a:avLst/>
                <a:gdLst>
                  <a:gd name="connsiteX0" fmla="*/ 0 w 3978234"/>
                  <a:gd name="connsiteY0" fmla="*/ 1650670 h 1650670"/>
                  <a:gd name="connsiteX1" fmla="*/ 0 w 3978234"/>
                  <a:gd name="connsiteY1" fmla="*/ 722168 h 1650670"/>
                  <a:gd name="connsiteX2" fmla="*/ 211519 w 3978234"/>
                  <a:gd name="connsiteY2" fmla="*/ 211518 h 1650670"/>
                  <a:gd name="connsiteX3" fmla="*/ 722169 w 3978234"/>
                  <a:gd name="connsiteY3" fmla="*/ 1 h 1650670"/>
                  <a:gd name="connsiteX4" fmla="*/ 3049732 w 3978234"/>
                  <a:gd name="connsiteY4" fmla="*/ 0 h 1650670"/>
                  <a:gd name="connsiteX5" fmla="*/ 3560382 w 3978234"/>
                  <a:gd name="connsiteY5" fmla="*/ 211519 h 1650670"/>
                  <a:gd name="connsiteX6" fmla="*/ 3771899 w 3978234"/>
                  <a:gd name="connsiteY6" fmla="*/ 722169 h 1650670"/>
                  <a:gd name="connsiteX7" fmla="*/ 3771900 w 3978234"/>
                  <a:gd name="connsiteY7" fmla="*/ 825335 h 1650670"/>
                  <a:gd name="connsiteX8" fmla="*/ 3978234 w 3978234"/>
                  <a:gd name="connsiteY8" fmla="*/ 825335 h 1650670"/>
                  <a:gd name="connsiteX9" fmla="*/ 3565567 w 3978234"/>
                  <a:gd name="connsiteY9" fmla="*/ 1238003 h 1650670"/>
                  <a:gd name="connsiteX10" fmla="*/ 3152899 w 3978234"/>
                  <a:gd name="connsiteY10" fmla="*/ 825335 h 1650670"/>
                  <a:gd name="connsiteX11" fmla="*/ 3359233 w 3978234"/>
                  <a:gd name="connsiteY11" fmla="*/ 825335 h 1650670"/>
                  <a:gd name="connsiteX12" fmla="*/ 3359233 w 3978234"/>
                  <a:gd name="connsiteY12" fmla="*/ 722168 h 1650670"/>
                  <a:gd name="connsiteX13" fmla="*/ 3049732 w 3978234"/>
                  <a:gd name="connsiteY13" fmla="*/ 412667 h 1650670"/>
                  <a:gd name="connsiteX14" fmla="*/ 722168 w 3978234"/>
                  <a:gd name="connsiteY14" fmla="*/ 412668 h 1650670"/>
                  <a:gd name="connsiteX15" fmla="*/ 412667 w 3978234"/>
                  <a:gd name="connsiteY15" fmla="*/ 722169 h 1650670"/>
                  <a:gd name="connsiteX16" fmla="*/ 412668 w 3978234"/>
                  <a:gd name="connsiteY16" fmla="*/ 1650670 h 1650670"/>
                  <a:gd name="connsiteX17" fmla="*/ 0 w 3978234"/>
                  <a:gd name="connsiteY17" fmla="*/ 1650670 h 1650670"/>
                  <a:gd name="connsiteX0" fmla="*/ 0 w 3978234"/>
                  <a:gd name="connsiteY0" fmla="*/ 1650670 h 1650670"/>
                  <a:gd name="connsiteX1" fmla="*/ 0 w 3978234"/>
                  <a:gd name="connsiteY1" fmla="*/ 722168 h 1650670"/>
                  <a:gd name="connsiteX2" fmla="*/ 211519 w 3978234"/>
                  <a:gd name="connsiteY2" fmla="*/ 211518 h 1650670"/>
                  <a:gd name="connsiteX3" fmla="*/ 722169 w 3978234"/>
                  <a:gd name="connsiteY3" fmla="*/ 1 h 1650670"/>
                  <a:gd name="connsiteX4" fmla="*/ 3049732 w 3978234"/>
                  <a:gd name="connsiteY4" fmla="*/ 0 h 1650670"/>
                  <a:gd name="connsiteX5" fmla="*/ 3560382 w 3978234"/>
                  <a:gd name="connsiteY5" fmla="*/ 211519 h 1650670"/>
                  <a:gd name="connsiteX6" fmla="*/ 3771899 w 3978234"/>
                  <a:gd name="connsiteY6" fmla="*/ 722169 h 1650670"/>
                  <a:gd name="connsiteX7" fmla="*/ 3771900 w 3978234"/>
                  <a:gd name="connsiteY7" fmla="*/ 825335 h 1650670"/>
                  <a:gd name="connsiteX8" fmla="*/ 3978234 w 3978234"/>
                  <a:gd name="connsiteY8" fmla="*/ 825335 h 1650670"/>
                  <a:gd name="connsiteX9" fmla="*/ 3565567 w 3978234"/>
                  <a:gd name="connsiteY9" fmla="*/ 1238003 h 1650670"/>
                  <a:gd name="connsiteX10" fmla="*/ 3152899 w 3978234"/>
                  <a:gd name="connsiteY10" fmla="*/ 825335 h 1650670"/>
                  <a:gd name="connsiteX11" fmla="*/ 3359233 w 3978234"/>
                  <a:gd name="connsiteY11" fmla="*/ 825335 h 1650670"/>
                  <a:gd name="connsiteX12" fmla="*/ 3359233 w 3978234"/>
                  <a:gd name="connsiteY12" fmla="*/ 722168 h 1650670"/>
                  <a:gd name="connsiteX13" fmla="*/ 3049732 w 3978234"/>
                  <a:gd name="connsiteY13" fmla="*/ 412667 h 1650670"/>
                  <a:gd name="connsiteX14" fmla="*/ 722168 w 3978234"/>
                  <a:gd name="connsiteY14" fmla="*/ 412668 h 1650670"/>
                  <a:gd name="connsiteX15" fmla="*/ 412667 w 3978234"/>
                  <a:gd name="connsiteY15" fmla="*/ 722169 h 1650670"/>
                  <a:gd name="connsiteX16" fmla="*/ 412668 w 3978234"/>
                  <a:gd name="connsiteY16" fmla="*/ 772654 h 1650670"/>
                  <a:gd name="connsiteX17" fmla="*/ 0 w 3978234"/>
                  <a:gd name="connsiteY17" fmla="*/ 1650670 h 1650670"/>
                  <a:gd name="connsiteX0" fmla="*/ 0 w 3978234"/>
                  <a:gd name="connsiteY0" fmla="*/ 737533 h 1238003"/>
                  <a:gd name="connsiteX1" fmla="*/ 0 w 3978234"/>
                  <a:gd name="connsiteY1" fmla="*/ 722168 h 1238003"/>
                  <a:gd name="connsiteX2" fmla="*/ 211519 w 3978234"/>
                  <a:gd name="connsiteY2" fmla="*/ 211518 h 1238003"/>
                  <a:gd name="connsiteX3" fmla="*/ 722169 w 3978234"/>
                  <a:gd name="connsiteY3" fmla="*/ 1 h 1238003"/>
                  <a:gd name="connsiteX4" fmla="*/ 3049732 w 3978234"/>
                  <a:gd name="connsiteY4" fmla="*/ 0 h 1238003"/>
                  <a:gd name="connsiteX5" fmla="*/ 3560382 w 3978234"/>
                  <a:gd name="connsiteY5" fmla="*/ 211519 h 1238003"/>
                  <a:gd name="connsiteX6" fmla="*/ 3771899 w 3978234"/>
                  <a:gd name="connsiteY6" fmla="*/ 722169 h 1238003"/>
                  <a:gd name="connsiteX7" fmla="*/ 3771900 w 3978234"/>
                  <a:gd name="connsiteY7" fmla="*/ 825335 h 1238003"/>
                  <a:gd name="connsiteX8" fmla="*/ 3978234 w 3978234"/>
                  <a:gd name="connsiteY8" fmla="*/ 825335 h 1238003"/>
                  <a:gd name="connsiteX9" fmla="*/ 3565567 w 3978234"/>
                  <a:gd name="connsiteY9" fmla="*/ 1238003 h 1238003"/>
                  <a:gd name="connsiteX10" fmla="*/ 3152899 w 3978234"/>
                  <a:gd name="connsiteY10" fmla="*/ 825335 h 1238003"/>
                  <a:gd name="connsiteX11" fmla="*/ 3359233 w 3978234"/>
                  <a:gd name="connsiteY11" fmla="*/ 825335 h 1238003"/>
                  <a:gd name="connsiteX12" fmla="*/ 3359233 w 3978234"/>
                  <a:gd name="connsiteY12" fmla="*/ 722168 h 1238003"/>
                  <a:gd name="connsiteX13" fmla="*/ 3049732 w 3978234"/>
                  <a:gd name="connsiteY13" fmla="*/ 412667 h 1238003"/>
                  <a:gd name="connsiteX14" fmla="*/ 722168 w 3978234"/>
                  <a:gd name="connsiteY14" fmla="*/ 412668 h 1238003"/>
                  <a:gd name="connsiteX15" fmla="*/ 412667 w 3978234"/>
                  <a:gd name="connsiteY15" fmla="*/ 722169 h 1238003"/>
                  <a:gd name="connsiteX16" fmla="*/ 412668 w 3978234"/>
                  <a:gd name="connsiteY16" fmla="*/ 772654 h 1238003"/>
                  <a:gd name="connsiteX17" fmla="*/ 0 w 3978234"/>
                  <a:gd name="connsiteY17" fmla="*/ 737533 h 1238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978234" h="1238003">
                    <a:moveTo>
                      <a:pt x="0" y="737533"/>
                    </a:moveTo>
                    <a:lnTo>
                      <a:pt x="0" y="722168"/>
                    </a:lnTo>
                    <a:cubicBezTo>
                      <a:pt x="0" y="530637"/>
                      <a:pt x="76086" y="346951"/>
                      <a:pt x="211519" y="211518"/>
                    </a:cubicBezTo>
                    <a:cubicBezTo>
                      <a:pt x="346952" y="76085"/>
                      <a:pt x="530638" y="0"/>
                      <a:pt x="722169" y="1"/>
                    </a:cubicBezTo>
                    <a:lnTo>
                      <a:pt x="3049732" y="0"/>
                    </a:lnTo>
                    <a:cubicBezTo>
                      <a:pt x="3241263" y="0"/>
                      <a:pt x="3424949" y="76086"/>
                      <a:pt x="3560382" y="211519"/>
                    </a:cubicBezTo>
                    <a:cubicBezTo>
                      <a:pt x="3695815" y="346952"/>
                      <a:pt x="3771900" y="530638"/>
                      <a:pt x="3771899" y="722169"/>
                    </a:cubicBezTo>
                    <a:cubicBezTo>
                      <a:pt x="3771899" y="756558"/>
                      <a:pt x="3771900" y="790946"/>
                      <a:pt x="3771900" y="825335"/>
                    </a:cubicBezTo>
                    <a:lnTo>
                      <a:pt x="3978234" y="825335"/>
                    </a:lnTo>
                    <a:lnTo>
                      <a:pt x="3565567" y="1238003"/>
                    </a:lnTo>
                    <a:lnTo>
                      <a:pt x="3152899" y="825335"/>
                    </a:lnTo>
                    <a:lnTo>
                      <a:pt x="3359233" y="825335"/>
                    </a:lnTo>
                    <a:lnTo>
                      <a:pt x="3359233" y="722168"/>
                    </a:lnTo>
                    <a:cubicBezTo>
                      <a:pt x="3359233" y="551235"/>
                      <a:pt x="3220665" y="412667"/>
                      <a:pt x="3049732" y="412667"/>
                    </a:cubicBezTo>
                    <a:lnTo>
                      <a:pt x="722168" y="412668"/>
                    </a:lnTo>
                    <a:cubicBezTo>
                      <a:pt x="551235" y="412668"/>
                      <a:pt x="412667" y="551236"/>
                      <a:pt x="412667" y="722169"/>
                    </a:cubicBezTo>
                    <a:cubicBezTo>
                      <a:pt x="412667" y="1031669"/>
                      <a:pt x="412668" y="463154"/>
                      <a:pt x="412668" y="772654"/>
                    </a:cubicBezTo>
                    <a:lnTo>
                      <a:pt x="0" y="737533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lIns="0" tIns="0" rIns="0" bIns="0" rtlCol="0" anchor="ctr"/>
              <a:lstStyle/>
              <a:p>
                <a:pPr marL="0" marR="0" indent="0" algn="ctr" defTabSz="914400" eaLnBrk="1" latinLnBrk="0" hangingPunct="1">
                  <a:lnSpc>
                    <a:spcPct val="100000"/>
                  </a:lnSpc>
                  <a:buClrTx/>
                  <a:buSzTx/>
                  <a:buFontTx/>
                  <a:buNone/>
                  <a:tabLst/>
                </a:pPr>
                <a:endParaRPr lang="en-US" sz="1800" dirty="0" err="1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9" name="TextBox 98"/>
            <p:cNvSpPr txBox="1"/>
            <p:nvPr/>
          </p:nvSpPr>
          <p:spPr>
            <a:xfrm>
              <a:off x="3099460" y="3431968"/>
              <a:ext cx="2318175" cy="37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bg1"/>
                  </a:solidFill>
                  <a:latin typeface="+mn-lt"/>
                  <a:ea typeface="+mn-ea"/>
                </a:rPr>
                <a:t>EAST/WEST</a:t>
              </a:r>
            </a:p>
          </p:txBody>
        </p:sp>
      </p:grpSp>
      <p:sp>
        <p:nvSpPr>
          <p:cNvPr id="106" name="Right Arrow 105"/>
          <p:cNvSpPr/>
          <p:nvPr/>
        </p:nvSpPr>
        <p:spPr>
          <a:xfrm>
            <a:off x="3434637" y="2554163"/>
            <a:ext cx="1154500" cy="70708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336591" y="4768164"/>
            <a:ext cx="851443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Increase </a:t>
            </a:r>
            <a:r>
              <a:rPr lang="en-US" dirty="0"/>
              <a:t>in </a:t>
            </a:r>
            <a:r>
              <a:rPr lang="en-US" dirty="0" smtClean="0"/>
              <a:t>East-West </a:t>
            </a:r>
            <a:r>
              <a:rPr lang="en-US" dirty="0"/>
              <a:t>traffic due </a:t>
            </a:r>
            <a:r>
              <a:rPr lang="en-US" dirty="0" smtClean="0"/>
              <a:t>to: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Virtualization leading to flexible placement of applications within datacenter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Scale</a:t>
            </a:r>
            <a:r>
              <a:rPr lang="en-US" dirty="0"/>
              <a:t>-out </a:t>
            </a:r>
            <a:r>
              <a:rPr lang="en-US" dirty="0" smtClean="0"/>
              <a:t>applications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Scale-out hypervisor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More uniform bandwidth and latencies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Very Similar to HPC network topologies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9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6" grpId="0" animBg="1"/>
      <p:bldP spid="107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Virtualization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5" name="Title 1"/>
          <p:cNvSpPr txBox="1">
            <a:spLocks/>
          </p:cNvSpPr>
          <p:nvPr/>
        </p:nvSpPr>
        <p:spPr bwMode="auto">
          <a:xfrm>
            <a:off x="356616" y="719790"/>
            <a:ext cx="8492109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5195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771"/>
            <a:ext cx="9144000" cy="49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00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8782</TotalTime>
  <Words>669</Words>
  <Application>Microsoft Macintosh PowerPoint</Application>
  <PresentationFormat>On-screen Show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RDMA in Virtualized and Cloud Environments</vt:lpstr>
      <vt:lpstr>Takeaways</vt:lpstr>
      <vt:lpstr>Virtualization of Latency-Sensitive Applications on ESXi</vt:lpstr>
      <vt:lpstr>Host-Level RDMA</vt:lpstr>
      <vt:lpstr>RDMA for hypervisor services</vt:lpstr>
      <vt:lpstr>Guest-Level RDMA</vt:lpstr>
      <vt:lpstr>Proposed Paravirtual RDMA HCA (vRDMA) offered to VM</vt:lpstr>
      <vt:lpstr>Data Center Networks – the Trend to Fabrics</vt:lpstr>
      <vt:lpstr>Network Virtualization</vt:lpstr>
      <vt:lpstr>Software Defined Network</vt:lpstr>
      <vt:lpstr>Impedance Mismatch?</vt:lpstr>
      <vt:lpstr>RDMA Requirements for Enterprise and Cloud</vt:lpstr>
      <vt:lpstr>Thank You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Rebecca Moran</cp:lastModifiedBy>
  <cp:revision>121</cp:revision>
  <dcterms:created xsi:type="dcterms:W3CDTF">2014-04-01T18:00:20Z</dcterms:created>
  <dcterms:modified xsi:type="dcterms:W3CDTF">2014-04-01T18:01:34Z</dcterms:modified>
</cp:coreProperties>
</file>