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6" r:id="rId4"/>
    <p:sldId id="270" r:id="rId5"/>
    <p:sldId id="271" r:id="rId6"/>
    <p:sldId id="272" r:id="rId7"/>
    <p:sldId id="278" r:id="rId8"/>
    <p:sldId id="269" r:id="rId9"/>
    <p:sldId id="273" r:id="rId10"/>
    <p:sldId id="275" r:id="rId11"/>
    <p:sldId id="276" r:id="rId12"/>
    <p:sldId id="277" r:id="rId13"/>
    <p:sldId id="274" r:id="rId14"/>
    <p:sldId id="262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973" autoAdjust="0"/>
  </p:normalViewPr>
  <p:slideViewPr>
    <p:cSldViewPr snapToGrid="0">
      <p:cViewPr varScale="1">
        <p:scale>
          <a:sx n="66" d="100"/>
          <a:sy n="66" d="100"/>
        </p:scale>
        <p:origin x="-1248" y="-10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kernel.org/cgit/linux/kernel/git/torvalds/linux.git/commit/drivers/scsi/virtio_scsi.c?id=4fe74b1cb051dc9d47a80e263c388cf1651783d4" TargetMode="External"/><Relationship Id="rId7" Type="http://schemas.openxmlformats.org/officeDocument/2006/relationships/hyperlink" Target="http://thread.gmane.org/gmane.linux.scsi/89243" TargetMode="External"/><Relationship Id="rId2" Type="http://schemas.openxmlformats.org/officeDocument/2006/relationships/hyperlink" Target="http://ozlabs.org/~rusty/virtio-spec/virtio-pape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10.org/cgi-bin/ac.pl?t=d&amp;f=14-043r2.pdf" TargetMode="External"/><Relationship Id="rId5" Type="http://schemas.openxmlformats.org/officeDocument/2006/relationships/hyperlink" Target="http://kernel.dk/systor13-final18.pdf" TargetMode="External"/><Relationship Id="rId4" Type="http://schemas.openxmlformats.org/officeDocument/2006/relationships/hyperlink" Target="http://www.fusionio.com/blog/under-the-hood-of-the-iomemory-sdk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SRP and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scsi-mq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Project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4"/>
            <a:ext cx="6629400" cy="686540"/>
          </a:xfrm>
        </p:spPr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Bart Van Assche, </a:t>
            </a:r>
            <a:endParaRPr lang="en-US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021228" y="4619676"/>
            <a:ext cx="2867025" cy="523875"/>
            <a:chOff x="1260112" y="2557677"/>
            <a:chExt cx="2867025" cy="523875"/>
          </a:xfrm>
        </p:grpSpPr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4079512" y="2779927"/>
              <a:ext cx="47625" cy="47625"/>
            </a:xfrm>
            <a:custGeom>
              <a:avLst/>
              <a:gdLst>
                <a:gd name="T0" fmla="*/ 88 w 175"/>
                <a:gd name="T1" fmla="*/ 0 h 177"/>
                <a:gd name="T2" fmla="*/ 175 w 175"/>
                <a:gd name="T3" fmla="*/ 88 h 177"/>
                <a:gd name="T4" fmla="*/ 88 w 175"/>
                <a:gd name="T5" fmla="*/ 177 h 177"/>
                <a:gd name="T6" fmla="*/ 0 w 175"/>
                <a:gd name="T7" fmla="*/ 88 h 177"/>
                <a:gd name="T8" fmla="*/ 88 w 175"/>
                <a:gd name="T9" fmla="*/ 0 h 177"/>
                <a:gd name="T10" fmla="*/ 88 w 175"/>
                <a:gd name="T11" fmla="*/ 0 h 177"/>
                <a:gd name="T12" fmla="*/ 88 w 175"/>
                <a:gd name="T13" fmla="*/ 13 h 177"/>
                <a:gd name="T14" fmla="*/ 17 w 175"/>
                <a:gd name="T15" fmla="*/ 88 h 177"/>
                <a:gd name="T16" fmla="*/ 88 w 175"/>
                <a:gd name="T17" fmla="*/ 163 h 177"/>
                <a:gd name="T18" fmla="*/ 159 w 175"/>
                <a:gd name="T19" fmla="*/ 88 h 177"/>
                <a:gd name="T20" fmla="*/ 88 w 175"/>
                <a:gd name="T21" fmla="*/ 13 h 177"/>
                <a:gd name="T22" fmla="*/ 88 w 175"/>
                <a:gd name="T23" fmla="*/ 13 h 177"/>
                <a:gd name="T24" fmla="*/ 71 w 175"/>
                <a:gd name="T25" fmla="*/ 139 h 177"/>
                <a:gd name="T26" fmla="*/ 56 w 175"/>
                <a:gd name="T27" fmla="*/ 139 h 177"/>
                <a:gd name="T28" fmla="*/ 56 w 175"/>
                <a:gd name="T29" fmla="*/ 41 h 177"/>
                <a:gd name="T30" fmla="*/ 83 w 175"/>
                <a:gd name="T31" fmla="*/ 39 h 177"/>
                <a:gd name="T32" fmla="*/ 114 w 175"/>
                <a:gd name="T33" fmla="*/ 46 h 177"/>
                <a:gd name="T34" fmla="*/ 123 w 175"/>
                <a:gd name="T35" fmla="*/ 66 h 177"/>
                <a:gd name="T36" fmla="*/ 104 w 175"/>
                <a:gd name="T37" fmla="*/ 90 h 177"/>
                <a:gd name="T38" fmla="*/ 104 w 175"/>
                <a:gd name="T39" fmla="*/ 91 h 177"/>
                <a:gd name="T40" fmla="*/ 120 w 175"/>
                <a:gd name="T41" fmla="*/ 115 h 177"/>
                <a:gd name="T42" fmla="*/ 127 w 175"/>
                <a:gd name="T43" fmla="*/ 139 h 177"/>
                <a:gd name="T44" fmla="*/ 110 w 175"/>
                <a:gd name="T45" fmla="*/ 139 h 177"/>
                <a:gd name="T46" fmla="*/ 104 w 175"/>
                <a:gd name="T47" fmla="*/ 114 h 177"/>
                <a:gd name="T48" fmla="*/ 82 w 175"/>
                <a:gd name="T49" fmla="*/ 97 h 177"/>
                <a:gd name="T50" fmla="*/ 71 w 175"/>
                <a:gd name="T51" fmla="*/ 97 h 177"/>
                <a:gd name="T52" fmla="*/ 71 w 175"/>
                <a:gd name="T53" fmla="*/ 139 h 177"/>
                <a:gd name="T54" fmla="*/ 71 w 175"/>
                <a:gd name="T55" fmla="*/ 85 h 177"/>
                <a:gd name="T56" fmla="*/ 83 w 175"/>
                <a:gd name="T57" fmla="*/ 85 h 177"/>
                <a:gd name="T58" fmla="*/ 107 w 175"/>
                <a:gd name="T59" fmla="*/ 68 h 177"/>
                <a:gd name="T60" fmla="*/ 83 w 175"/>
                <a:gd name="T61" fmla="*/ 51 h 177"/>
                <a:gd name="T62" fmla="*/ 71 w 175"/>
                <a:gd name="T63" fmla="*/ 52 h 177"/>
                <a:gd name="T64" fmla="*/ 71 w 175"/>
                <a:gd name="T65" fmla="*/ 8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5" h="177">
                  <a:moveTo>
                    <a:pt x="88" y="0"/>
                  </a:moveTo>
                  <a:cubicBezTo>
                    <a:pt x="137" y="0"/>
                    <a:pt x="175" y="39"/>
                    <a:pt x="175" y="88"/>
                  </a:cubicBezTo>
                  <a:cubicBezTo>
                    <a:pt x="175" y="138"/>
                    <a:pt x="137" y="177"/>
                    <a:pt x="88" y="177"/>
                  </a:cubicBezTo>
                  <a:cubicBezTo>
                    <a:pt x="40" y="177"/>
                    <a:pt x="0" y="138"/>
                    <a:pt x="0" y="88"/>
                  </a:cubicBezTo>
                  <a:cubicBezTo>
                    <a:pt x="0" y="39"/>
                    <a:pt x="40" y="0"/>
                    <a:pt x="88" y="0"/>
                  </a:cubicBezTo>
                  <a:lnTo>
                    <a:pt x="88" y="0"/>
                  </a:lnTo>
                  <a:close/>
                  <a:moveTo>
                    <a:pt x="88" y="13"/>
                  </a:moveTo>
                  <a:cubicBezTo>
                    <a:pt x="49" y="13"/>
                    <a:pt x="17" y="47"/>
                    <a:pt x="17" y="88"/>
                  </a:cubicBezTo>
                  <a:cubicBezTo>
                    <a:pt x="17" y="130"/>
                    <a:pt x="49" y="163"/>
                    <a:pt x="88" y="163"/>
                  </a:cubicBezTo>
                  <a:cubicBezTo>
                    <a:pt x="127" y="163"/>
                    <a:pt x="159" y="130"/>
                    <a:pt x="159" y="88"/>
                  </a:cubicBezTo>
                  <a:cubicBezTo>
                    <a:pt x="159" y="47"/>
                    <a:pt x="127" y="13"/>
                    <a:pt x="88" y="13"/>
                  </a:cubicBezTo>
                  <a:lnTo>
                    <a:pt x="88" y="13"/>
                  </a:lnTo>
                  <a:close/>
                  <a:moveTo>
                    <a:pt x="71" y="139"/>
                  </a:moveTo>
                  <a:lnTo>
                    <a:pt x="56" y="139"/>
                  </a:lnTo>
                  <a:lnTo>
                    <a:pt x="56" y="41"/>
                  </a:lnTo>
                  <a:cubicBezTo>
                    <a:pt x="64" y="40"/>
                    <a:pt x="72" y="39"/>
                    <a:pt x="83" y="39"/>
                  </a:cubicBezTo>
                  <a:cubicBezTo>
                    <a:pt x="98" y="39"/>
                    <a:pt x="108" y="42"/>
                    <a:pt x="114" y="46"/>
                  </a:cubicBezTo>
                  <a:cubicBezTo>
                    <a:pt x="120" y="50"/>
                    <a:pt x="123" y="57"/>
                    <a:pt x="123" y="66"/>
                  </a:cubicBezTo>
                  <a:cubicBezTo>
                    <a:pt x="123" y="79"/>
                    <a:pt x="114" y="87"/>
                    <a:pt x="104" y="90"/>
                  </a:cubicBezTo>
                  <a:lnTo>
                    <a:pt x="104" y="91"/>
                  </a:lnTo>
                  <a:cubicBezTo>
                    <a:pt x="113" y="93"/>
                    <a:pt x="118" y="101"/>
                    <a:pt x="120" y="115"/>
                  </a:cubicBezTo>
                  <a:cubicBezTo>
                    <a:pt x="123" y="130"/>
                    <a:pt x="125" y="136"/>
                    <a:pt x="127" y="139"/>
                  </a:cubicBezTo>
                  <a:lnTo>
                    <a:pt x="110" y="139"/>
                  </a:lnTo>
                  <a:cubicBezTo>
                    <a:pt x="108" y="136"/>
                    <a:pt x="105" y="127"/>
                    <a:pt x="104" y="114"/>
                  </a:cubicBezTo>
                  <a:cubicBezTo>
                    <a:pt x="101" y="102"/>
                    <a:pt x="95" y="97"/>
                    <a:pt x="82" y="97"/>
                  </a:cubicBezTo>
                  <a:lnTo>
                    <a:pt x="71" y="97"/>
                  </a:lnTo>
                  <a:lnTo>
                    <a:pt x="71" y="139"/>
                  </a:lnTo>
                  <a:close/>
                  <a:moveTo>
                    <a:pt x="71" y="85"/>
                  </a:moveTo>
                  <a:lnTo>
                    <a:pt x="83" y="85"/>
                  </a:lnTo>
                  <a:cubicBezTo>
                    <a:pt x="96" y="85"/>
                    <a:pt x="107" y="80"/>
                    <a:pt x="107" y="68"/>
                  </a:cubicBezTo>
                  <a:cubicBezTo>
                    <a:pt x="107" y="59"/>
                    <a:pt x="100" y="51"/>
                    <a:pt x="83" y="51"/>
                  </a:cubicBezTo>
                  <a:cubicBezTo>
                    <a:pt x="78" y="51"/>
                    <a:pt x="74" y="51"/>
                    <a:pt x="71" y="52"/>
                  </a:cubicBezTo>
                  <a:lnTo>
                    <a:pt x="71" y="8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3692162" y="2752939"/>
              <a:ext cx="47625" cy="47625"/>
            </a:xfrm>
            <a:custGeom>
              <a:avLst/>
              <a:gdLst>
                <a:gd name="T0" fmla="*/ 175 w 175"/>
                <a:gd name="T1" fmla="*/ 88 h 176"/>
                <a:gd name="T2" fmla="*/ 87 w 175"/>
                <a:gd name="T3" fmla="*/ 176 h 176"/>
                <a:gd name="T4" fmla="*/ 87 w 175"/>
                <a:gd name="T5" fmla="*/ 176 h 176"/>
                <a:gd name="T6" fmla="*/ 0 w 175"/>
                <a:gd name="T7" fmla="*/ 88 h 176"/>
                <a:gd name="T8" fmla="*/ 0 w 175"/>
                <a:gd name="T9" fmla="*/ 88 h 176"/>
                <a:gd name="T10" fmla="*/ 87 w 175"/>
                <a:gd name="T11" fmla="*/ 0 h 176"/>
                <a:gd name="T12" fmla="*/ 87 w 175"/>
                <a:gd name="T13" fmla="*/ 0 h 176"/>
                <a:gd name="T14" fmla="*/ 175 w 175"/>
                <a:gd name="T15" fmla="*/ 88 h 176"/>
                <a:gd name="T16" fmla="*/ 175 w 175"/>
                <a:gd name="T17" fmla="*/ 8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5" h="176">
                  <a:moveTo>
                    <a:pt x="175" y="88"/>
                  </a:moveTo>
                  <a:cubicBezTo>
                    <a:pt x="175" y="136"/>
                    <a:pt x="136" y="176"/>
                    <a:pt x="87" y="176"/>
                  </a:cubicBezTo>
                  <a:lnTo>
                    <a:pt x="87" y="176"/>
                  </a:lnTo>
                  <a:cubicBezTo>
                    <a:pt x="39" y="176"/>
                    <a:pt x="0" y="136"/>
                    <a:pt x="0" y="88"/>
                  </a:cubicBezTo>
                  <a:lnTo>
                    <a:pt x="0" y="88"/>
                  </a:lnTo>
                  <a:cubicBezTo>
                    <a:pt x="0" y="40"/>
                    <a:pt x="39" y="0"/>
                    <a:pt x="87" y="0"/>
                  </a:cubicBezTo>
                  <a:lnTo>
                    <a:pt x="87" y="0"/>
                  </a:lnTo>
                  <a:cubicBezTo>
                    <a:pt x="136" y="0"/>
                    <a:pt x="175" y="40"/>
                    <a:pt x="175" y="88"/>
                  </a:cubicBezTo>
                  <a:lnTo>
                    <a:pt x="175" y="8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260112" y="2557677"/>
              <a:ext cx="555625" cy="523875"/>
            </a:xfrm>
            <a:custGeom>
              <a:avLst/>
              <a:gdLst>
                <a:gd name="T0" fmla="*/ 1801 w 2063"/>
                <a:gd name="T1" fmla="*/ 1122 h 1956"/>
                <a:gd name="T2" fmla="*/ 738 w 2063"/>
                <a:gd name="T3" fmla="*/ 1125 h 1956"/>
                <a:gd name="T4" fmla="*/ 643 w 2063"/>
                <a:gd name="T5" fmla="*/ 1431 h 1956"/>
                <a:gd name="T6" fmla="*/ 811 w 2063"/>
                <a:gd name="T7" fmla="*/ 1603 h 1956"/>
                <a:gd name="T8" fmla="*/ 389 w 2063"/>
                <a:gd name="T9" fmla="*/ 1956 h 1956"/>
                <a:gd name="T10" fmla="*/ 560 w 2063"/>
                <a:gd name="T11" fmla="*/ 1183 h 1956"/>
                <a:gd name="T12" fmla="*/ 263 w 2063"/>
                <a:gd name="T13" fmla="*/ 1351 h 1956"/>
                <a:gd name="T14" fmla="*/ 312 w 2063"/>
                <a:gd name="T15" fmla="*/ 1456 h 1956"/>
                <a:gd name="T16" fmla="*/ 0 w 2063"/>
                <a:gd name="T17" fmla="*/ 1433 h 1956"/>
                <a:gd name="T18" fmla="*/ 624 w 2063"/>
                <a:gd name="T19" fmla="*/ 1017 h 1956"/>
                <a:gd name="T20" fmla="*/ 1568 w 2063"/>
                <a:gd name="T21" fmla="*/ 0 h 1956"/>
                <a:gd name="T22" fmla="*/ 1382 w 2063"/>
                <a:gd name="T23" fmla="*/ 680 h 1956"/>
                <a:gd name="T24" fmla="*/ 1257 w 2063"/>
                <a:gd name="T25" fmla="*/ 698 h 1956"/>
                <a:gd name="T26" fmla="*/ 1266 w 2063"/>
                <a:gd name="T27" fmla="*/ 456 h 1956"/>
                <a:gd name="T28" fmla="*/ 820 w 2063"/>
                <a:gd name="T29" fmla="*/ 946 h 1956"/>
                <a:gd name="T30" fmla="*/ 2063 w 2063"/>
                <a:gd name="T31" fmla="*/ 862 h 1956"/>
                <a:gd name="T32" fmla="*/ 1801 w 2063"/>
                <a:gd name="T33" fmla="*/ 1122 h 1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63" h="1956">
                  <a:moveTo>
                    <a:pt x="1801" y="1122"/>
                  </a:moveTo>
                  <a:cubicBezTo>
                    <a:pt x="1457" y="1029"/>
                    <a:pt x="1062" y="1036"/>
                    <a:pt x="738" y="1125"/>
                  </a:cubicBezTo>
                  <a:cubicBezTo>
                    <a:pt x="701" y="1216"/>
                    <a:pt x="672" y="1312"/>
                    <a:pt x="643" y="1431"/>
                  </a:cubicBezTo>
                  <a:cubicBezTo>
                    <a:pt x="622" y="1519"/>
                    <a:pt x="665" y="1658"/>
                    <a:pt x="811" y="1603"/>
                  </a:cubicBezTo>
                  <a:cubicBezTo>
                    <a:pt x="762" y="1665"/>
                    <a:pt x="469" y="1913"/>
                    <a:pt x="389" y="1956"/>
                  </a:cubicBezTo>
                  <a:cubicBezTo>
                    <a:pt x="421" y="1671"/>
                    <a:pt x="480" y="1412"/>
                    <a:pt x="560" y="1183"/>
                  </a:cubicBezTo>
                  <a:cubicBezTo>
                    <a:pt x="413" y="1242"/>
                    <a:pt x="304" y="1304"/>
                    <a:pt x="263" y="1351"/>
                  </a:cubicBezTo>
                  <a:cubicBezTo>
                    <a:pt x="226" y="1395"/>
                    <a:pt x="264" y="1451"/>
                    <a:pt x="312" y="1456"/>
                  </a:cubicBezTo>
                  <a:cubicBezTo>
                    <a:pt x="268" y="1468"/>
                    <a:pt x="58" y="1458"/>
                    <a:pt x="0" y="1433"/>
                  </a:cubicBezTo>
                  <a:cubicBezTo>
                    <a:pt x="178" y="1249"/>
                    <a:pt x="399" y="1110"/>
                    <a:pt x="624" y="1017"/>
                  </a:cubicBezTo>
                  <a:cubicBezTo>
                    <a:pt x="854" y="466"/>
                    <a:pt x="1219" y="111"/>
                    <a:pt x="1568" y="0"/>
                  </a:cubicBezTo>
                  <a:cubicBezTo>
                    <a:pt x="1563" y="216"/>
                    <a:pt x="1466" y="502"/>
                    <a:pt x="1382" y="680"/>
                  </a:cubicBezTo>
                  <a:cubicBezTo>
                    <a:pt x="1338" y="685"/>
                    <a:pt x="1295" y="692"/>
                    <a:pt x="1257" y="698"/>
                  </a:cubicBezTo>
                  <a:cubicBezTo>
                    <a:pt x="1274" y="607"/>
                    <a:pt x="1274" y="526"/>
                    <a:pt x="1266" y="456"/>
                  </a:cubicBezTo>
                  <a:cubicBezTo>
                    <a:pt x="1072" y="544"/>
                    <a:pt x="932" y="725"/>
                    <a:pt x="820" y="946"/>
                  </a:cubicBezTo>
                  <a:cubicBezTo>
                    <a:pt x="1326" y="783"/>
                    <a:pt x="1842" y="804"/>
                    <a:pt x="2063" y="862"/>
                  </a:cubicBezTo>
                  <a:lnTo>
                    <a:pt x="1801" y="112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466487" y="2875177"/>
              <a:ext cx="219075" cy="163512"/>
            </a:xfrm>
            <a:custGeom>
              <a:avLst/>
              <a:gdLst>
                <a:gd name="T0" fmla="*/ 0 w 815"/>
                <a:gd name="T1" fmla="*/ 185 h 610"/>
                <a:gd name="T2" fmla="*/ 783 w 815"/>
                <a:gd name="T3" fmla="*/ 610 h 610"/>
                <a:gd name="T4" fmla="*/ 531 w 815"/>
                <a:gd name="T5" fmla="*/ 4 h 610"/>
                <a:gd name="T6" fmla="*/ 492 w 815"/>
                <a:gd name="T7" fmla="*/ 0 h 610"/>
                <a:gd name="T8" fmla="*/ 581 w 815"/>
                <a:gd name="T9" fmla="*/ 322 h 610"/>
                <a:gd name="T10" fmla="*/ 81 w 815"/>
                <a:gd name="T11" fmla="*/ 31 h 610"/>
                <a:gd name="T12" fmla="*/ 0 w 815"/>
                <a:gd name="T13" fmla="*/ 185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5" h="610">
                  <a:moveTo>
                    <a:pt x="0" y="185"/>
                  </a:moveTo>
                  <a:cubicBezTo>
                    <a:pt x="268" y="425"/>
                    <a:pt x="555" y="576"/>
                    <a:pt x="783" y="610"/>
                  </a:cubicBezTo>
                  <a:cubicBezTo>
                    <a:pt x="815" y="523"/>
                    <a:pt x="760" y="282"/>
                    <a:pt x="531" y="4"/>
                  </a:cubicBezTo>
                  <a:cubicBezTo>
                    <a:pt x="518" y="3"/>
                    <a:pt x="505" y="2"/>
                    <a:pt x="492" y="0"/>
                  </a:cubicBezTo>
                  <a:cubicBezTo>
                    <a:pt x="555" y="118"/>
                    <a:pt x="594" y="244"/>
                    <a:pt x="581" y="322"/>
                  </a:cubicBezTo>
                  <a:cubicBezTo>
                    <a:pt x="422" y="266"/>
                    <a:pt x="238" y="159"/>
                    <a:pt x="81" y="31"/>
                  </a:cubicBezTo>
                  <a:cubicBezTo>
                    <a:pt x="66" y="52"/>
                    <a:pt x="8" y="170"/>
                    <a:pt x="0" y="185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282337" y="2652927"/>
              <a:ext cx="165100" cy="174625"/>
            </a:xfrm>
            <a:custGeom>
              <a:avLst/>
              <a:gdLst>
                <a:gd name="T0" fmla="*/ 602 w 618"/>
                <a:gd name="T1" fmla="*/ 290 h 650"/>
                <a:gd name="T2" fmla="*/ 618 w 618"/>
                <a:gd name="T3" fmla="*/ 247 h 650"/>
                <a:gd name="T4" fmla="*/ 0 w 618"/>
                <a:gd name="T5" fmla="*/ 1 h 650"/>
                <a:gd name="T6" fmla="*/ 320 w 618"/>
                <a:gd name="T7" fmla="*/ 650 h 650"/>
                <a:gd name="T8" fmla="*/ 469 w 618"/>
                <a:gd name="T9" fmla="*/ 565 h 650"/>
                <a:gd name="T10" fmla="*/ 277 w 618"/>
                <a:gd name="T11" fmla="*/ 210 h 650"/>
                <a:gd name="T12" fmla="*/ 602 w 618"/>
                <a:gd name="T13" fmla="*/ 29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" h="650">
                  <a:moveTo>
                    <a:pt x="602" y="290"/>
                  </a:moveTo>
                  <a:cubicBezTo>
                    <a:pt x="606" y="279"/>
                    <a:pt x="614" y="258"/>
                    <a:pt x="618" y="247"/>
                  </a:cubicBezTo>
                  <a:cubicBezTo>
                    <a:pt x="463" y="133"/>
                    <a:pt x="203" y="0"/>
                    <a:pt x="0" y="1"/>
                  </a:cubicBezTo>
                  <a:cubicBezTo>
                    <a:pt x="41" y="197"/>
                    <a:pt x="156" y="431"/>
                    <a:pt x="320" y="650"/>
                  </a:cubicBezTo>
                  <a:cubicBezTo>
                    <a:pt x="370" y="618"/>
                    <a:pt x="411" y="595"/>
                    <a:pt x="469" y="565"/>
                  </a:cubicBezTo>
                  <a:cubicBezTo>
                    <a:pt x="373" y="444"/>
                    <a:pt x="301" y="324"/>
                    <a:pt x="277" y="210"/>
                  </a:cubicBezTo>
                  <a:cubicBezTo>
                    <a:pt x="391" y="214"/>
                    <a:pt x="489" y="244"/>
                    <a:pt x="602" y="29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31737" y="2752939"/>
              <a:ext cx="47625" cy="47625"/>
            </a:xfrm>
            <a:custGeom>
              <a:avLst/>
              <a:gdLst>
                <a:gd name="T0" fmla="*/ 176 w 176"/>
                <a:gd name="T1" fmla="*/ 88 h 176"/>
                <a:gd name="T2" fmla="*/ 88 w 176"/>
                <a:gd name="T3" fmla="*/ 176 h 176"/>
                <a:gd name="T4" fmla="*/ 88 w 176"/>
                <a:gd name="T5" fmla="*/ 176 h 176"/>
                <a:gd name="T6" fmla="*/ 0 w 176"/>
                <a:gd name="T7" fmla="*/ 88 h 176"/>
                <a:gd name="T8" fmla="*/ 0 w 176"/>
                <a:gd name="T9" fmla="*/ 88 h 176"/>
                <a:gd name="T10" fmla="*/ 88 w 176"/>
                <a:gd name="T11" fmla="*/ 0 h 176"/>
                <a:gd name="T12" fmla="*/ 88 w 176"/>
                <a:gd name="T13" fmla="*/ 0 h 176"/>
                <a:gd name="T14" fmla="*/ 176 w 176"/>
                <a:gd name="T15" fmla="*/ 88 h 176"/>
                <a:gd name="T16" fmla="*/ 176 w 176"/>
                <a:gd name="T17" fmla="*/ 8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176">
                  <a:moveTo>
                    <a:pt x="176" y="88"/>
                  </a:moveTo>
                  <a:cubicBezTo>
                    <a:pt x="176" y="136"/>
                    <a:pt x="137" y="176"/>
                    <a:pt x="88" y="176"/>
                  </a:cubicBezTo>
                  <a:lnTo>
                    <a:pt x="88" y="176"/>
                  </a:lnTo>
                  <a:cubicBezTo>
                    <a:pt x="40" y="176"/>
                    <a:pt x="0" y="136"/>
                    <a:pt x="0" y="88"/>
                  </a:cubicBezTo>
                  <a:lnTo>
                    <a:pt x="0" y="88"/>
                  </a:lnTo>
                  <a:cubicBezTo>
                    <a:pt x="0" y="40"/>
                    <a:pt x="40" y="0"/>
                    <a:pt x="88" y="0"/>
                  </a:cubicBezTo>
                  <a:lnTo>
                    <a:pt x="88" y="0"/>
                  </a:lnTo>
                  <a:cubicBezTo>
                    <a:pt x="137" y="0"/>
                    <a:pt x="176" y="40"/>
                    <a:pt x="176" y="88"/>
                  </a:cubicBezTo>
                  <a:lnTo>
                    <a:pt x="176" y="8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06337" y="2822789"/>
              <a:ext cx="69850" cy="139700"/>
            </a:xfrm>
            <a:custGeom>
              <a:avLst/>
              <a:gdLst>
                <a:gd name="T0" fmla="*/ 111 w 262"/>
                <a:gd name="T1" fmla="*/ 110 h 519"/>
                <a:gd name="T2" fmla="*/ 0 w 262"/>
                <a:gd name="T3" fmla="*/ 0 h 519"/>
                <a:gd name="T4" fmla="*/ 262 w 262"/>
                <a:gd name="T5" fmla="*/ 0 h 519"/>
                <a:gd name="T6" fmla="*/ 262 w 262"/>
                <a:gd name="T7" fmla="*/ 519 h 519"/>
                <a:gd name="T8" fmla="*/ 111 w 262"/>
                <a:gd name="T9" fmla="*/ 519 h 519"/>
                <a:gd name="T10" fmla="*/ 111 w 262"/>
                <a:gd name="T11" fmla="*/ 110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519">
                  <a:moveTo>
                    <a:pt x="111" y="110"/>
                  </a:moveTo>
                  <a:lnTo>
                    <a:pt x="0" y="0"/>
                  </a:lnTo>
                  <a:lnTo>
                    <a:pt x="262" y="0"/>
                  </a:lnTo>
                  <a:lnTo>
                    <a:pt x="262" y="519"/>
                  </a:lnTo>
                  <a:lnTo>
                    <a:pt x="111" y="519"/>
                  </a:lnTo>
                  <a:lnTo>
                    <a:pt x="111" y="1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931750" y="2783102"/>
              <a:ext cx="285750" cy="179387"/>
            </a:xfrm>
            <a:custGeom>
              <a:avLst/>
              <a:gdLst>
                <a:gd name="T0" fmla="*/ 333 w 1064"/>
                <a:gd name="T1" fmla="*/ 668 h 668"/>
                <a:gd name="T2" fmla="*/ 0 w 1064"/>
                <a:gd name="T3" fmla="*/ 334 h 668"/>
                <a:gd name="T4" fmla="*/ 333 w 1064"/>
                <a:gd name="T5" fmla="*/ 0 h 668"/>
                <a:gd name="T6" fmla="*/ 731 w 1064"/>
                <a:gd name="T7" fmla="*/ 0 h 668"/>
                <a:gd name="T8" fmla="*/ 1064 w 1064"/>
                <a:gd name="T9" fmla="*/ 334 h 668"/>
                <a:gd name="T10" fmla="*/ 731 w 1064"/>
                <a:gd name="T11" fmla="*/ 668 h 668"/>
                <a:gd name="T12" fmla="*/ 333 w 1064"/>
                <a:gd name="T13" fmla="*/ 668 h 668"/>
                <a:gd name="T14" fmla="*/ 727 w 1064"/>
                <a:gd name="T15" fmla="*/ 517 h 668"/>
                <a:gd name="T16" fmla="*/ 907 w 1064"/>
                <a:gd name="T17" fmla="*/ 334 h 668"/>
                <a:gd name="T18" fmla="*/ 727 w 1064"/>
                <a:gd name="T19" fmla="*/ 150 h 668"/>
                <a:gd name="T20" fmla="*/ 342 w 1064"/>
                <a:gd name="T21" fmla="*/ 150 h 668"/>
                <a:gd name="T22" fmla="*/ 162 w 1064"/>
                <a:gd name="T23" fmla="*/ 334 h 668"/>
                <a:gd name="T24" fmla="*/ 342 w 1064"/>
                <a:gd name="T25" fmla="*/ 517 h 668"/>
                <a:gd name="T26" fmla="*/ 727 w 1064"/>
                <a:gd name="T27" fmla="*/ 517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4" h="668">
                  <a:moveTo>
                    <a:pt x="333" y="668"/>
                  </a:moveTo>
                  <a:cubicBezTo>
                    <a:pt x="149" y="668"/>
                    <a:pt x="0" y="518"/>
                    <a:pt x="0" y="334"/>
                  </a:cubicBezTo>
                  <a:cubicBezTo>
                    <a:pt x="0" y="150"/>
                    <a:pt x="149" y="0"/>
                    <a:pt x="333" y="0"/>
                  </a:cubicBezTo>
                  <a:lnTo>
                    <a:pt x="731" y="0"/>
                  </a:lnTo>
                  <a:cubicBezTo>
                    <a:pt x="915" y="0"/>
                    <a:pt x="1064" y="150"/>
                    <a:pt x="1064" y="334"/>
                  </a:cubicBezTo>
                  <a:cubicBezTo>
                    <a:pt x="1064" y="518"/>
                    <a:pt x="915" y="668"/>
                    <a:pt x="731" y="668"/>
                  </a:cubicBezTo>
                  <a:lnTo>
                    <a:pt x="333" y="668"/>
                  </a:lnTo>
                  <a:close/>
                  <a:moveTo>
                    <a:pt x="727" y="517"/>
                  </a:moveTo>
                  <a:cubicBezTo>
                    <a:pt x="826" y="517"/>
                    <a:pt x="907" y="436"/>
                    <a:pt x="907" y="334"/>
                  </a:cubicBezTo>
                  <a:cubicBezTo>
                    <a:pt x="907" y="232"/>
                    <a:pt x="826" y="150"/>
                    <a:pt x="727" y="150"/>
                  </a:cubicBezTo>
                  <a:lnTo>
                    <a:pt x="342" y="150"/>
                  </a:lnTo>
                  <a:cubicBezTo>
                    <a:pt x="243" y="150"/>
                    <a:pt x="162" y="232"/>
                    <a:pt x="162" y="334"/>
                  </a:cubicBezTo>
                  <a:cubicBezTo>
                    <a:pt x="162" y="436"/>
                    <a:pt x="243" y="517"/>
                    <a:pt x="342" y="517"/>
                  </a:cubicBezTo>
                  <a:lnTo>
                    <a:pt x="727" y="5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3550875" y="2852952"/>
              <a:ext cx="100013" cy="44450"/>
            </a:xfrm>
            <a:custGeom>
              <a:avLst/>
              <a:gdLst>
                <a:gd name="T0" fmla="*/ 370 w 370"/>
                <a:gd name="T1" fmla="*/ 84 h 169"/>
                <a:gd name="T2" fmla="*/ 285 w 370"/>
                <a:gd name="T3" fmla="*/ 169 h 169"/>
                <a:gd name="T4" fmla="*/ 85 w 370"/>
                <a:gd name="T5" fmla="*/ 169 h 169"/>
                <a:gd name="T6" fmla="*/ 0 w 370"/>
                <a:gd name="T7" fmla="*/ 84 h 169"/>
                <a:gd name="T8" fmla="*/ 0 w 370"/>
                <a:gd name="T9" fmla="*/ 84 h 169"/>
                <a:gd name="T10" fmla="*/ 85 w 370"/>
                <a:gd name="T11" fmla="*/ 0 h 169"/>
                <a:gd name="T12" fmla="*/ 285 w 370"/>
                <a:gd name="T13" fmla="*/ 0 h 169"/>
                <a:gd name="T14" fmla="*/ 370 w 370"/>
                <a:gd name="T15" fmla="*/ 84 h 169"/>
                <a:gd name="T16" fmla="*/ 370 w 370"/>
                <a:gd name="T17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169">
                  <a:moveTo>
                    <a:pt x="370" y="84"/>
                  </a:moveTo>
                  <a:cubicBezTo>
                    <a:pt x="370" y="131"/>
                    <a:pt x="332" y="169"/>
                    <a:pt x="285" y="169"/>
                  </a:cubicBezTo>
                  <a:lnTo>
                    <a:pt x="85" y="169"/>
                  </a:lnTo>
                  <a:cubicBezTo>
                    <a:pt x="38" y="169"/>
                    <a:pt x="0" y="131"/>
                    <a:pt x="0" y="84"/>
                  </a:cubicBezTo>
                  <a:lnTo>
                    <a:pt x="0" y="84"/>
                  </a:lnTo>
                  <a:cubicBezTo>
                    <a:pt x="0" y="38"/>
                    <a:pt x="38" y="0"/>
                    <a:pt x="85" y="0"/>
                  </a:cubicBezTo>
                  <a:lnTo>
                    <a:pt x="285" y="0"/>
                  </a:lnTo>
                  <a:cubicBezTo>
                    <a:pt x="332" y="0"/>
                    <a:pt x="370" y="38"/>
                    <a:pt x="370" y="84"/>
                  </a:cubicBezTo>
                  <a:lnTo>
                    <a:pt x="370" y="8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3781062" y="2783102"/>
              <a:ext cx="287338" cy="179387"/>
            </a:xfrm>
            <a:custGeom>
              <a:avLst/>
              <a:gdLst>
                <a:gd name="T0" fmla="*/ 334 w 1064"/>
                <a:gd name="T1" fmla="*/ 668 h 668"/>
                <a:gd name="T2" fmla="*/ 0 w 1064"/>
                <a:gd name="T3" fmla="*/ 334 h 668"/>
                <a:gd name="T4" fmla="*/ 334 w 1064"/>
                <a:gd name="T5" fmla="*/ 0 h 668"/>
                <a:gd name="T6" fmla="*/ 730 w 1064"/>
                <a:gd name="T7" fmla="*/ 0 h 668"/>
                <a:gd name="T8" fmla="*/ 1064 w 1064"/>
                <a:gd name="T9" fmla="*/ 334 h 668"/>
                <a:gd name="T10" fmla="*/ 730 w 1064"/>
                <a:gd name="T11" fmla="*/ 668 h 668"/>
                <a:gd name="T12" fmla="*/ 334 w 1064"/>
                <a:gd name="T13" fmla="*/ 668 h 668"/>
                <a:gd name="T14" fmla="*/ 727 w 1064"/>
                <a:gd name="T15" fmla="*/ 517 h 668"/>
                <a:gd name="T16" fmla="*/ 907 w 1064"/>
                <a:gd name="T17" fmla="*/ 334 h 668"/>
                <a:gd name="T18" fmla="*/ 727 w 1064"/>
                <a:gd name="T19" fmla="*/ 150 h 668"/>
                <a:gd name="T20" fmla="*/ 337 w 1064"/>
                <a:gd name="T21" fmla="*/ 150 h 668"/>
                <a:gd name="T22" fmla="*/ 156 w 1064"/>
                <a:gd name="T23" fmla="*/ 334 h 668"/>
                <a:gd name="T24" fmla="*/ 337 w 1064"/>
                <a:gd name="T25" fmla="*/ 517 h 668"/>
                <a:gd name="T26" fmla="*/ 727 w 1064"/>
                <a:gd name="T27" fmla="*/ 517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4" h="668">
                  <a:moveTo>
                    <a:pt x="334" y="668"/>
                  </a:moveTo>
                  <a:cubicBezTo>
                    <a:pt x="148" y="668"/>
                    <a:pt x="0" y="518"/>
                    <a:pt x="0" y="334"/>
                  </a:cubicBezTo>
                  <a:cubicBezTo>
                    <a:pt x="0" y="150"/>
                    <a:pt x="148" y="0"/>
                    <a:pt x="334" y="0"/>
                  </a:cubicBezTo>
                  <a:lnTo>
                    <a:pt x="730" y="0"/>
                  </a:lnTo>
                  <a:cubicBezTo>
                    <a:pt x="915" y="0"/>
                    <a:pt x="1064" y="150"/>
                    <a:pt x="1064" y="334"/>
                  </a:cubicBezTo>
                  <a:cubicBezTo>
                    <a:pt x="1064" y="518"/>
                    <a:pt x="915" y="668"/>
                    <a:pt x="730" y="668"/>
                  </a:cubicBezTo>
                  <a:lnTo>
                    <a:pt x="334" y="668"/>
                  </a:lnTo>
                  <a:close/>
                  <a:moveTo>
                    <a:pt x="727" y="517"/>
                  </a:moveTo>
                  <a:cubicBezTo>
                    <a:pt x="826" y="517"/>
                    <a:pt x="907" y="436"/>
                    <a:pt x="907" y="334"/>
                  </a:cubicBezTo>
                  <a:cubicBezTo>
                    <a:pt x="907" y="232"/>
                    <a:pt x="826" y="150"/>
                    <a:pt x="727" y="150"/>
                  </a:cubicBezTo>
                  <a:lnTo>
                    <a:pt x="337" y="150"/>
                  </a:lnTo>
                  <a:cubicBezTo>
                    <a:pt x="237" y="150"/>
                    <a:pt x="156" y="232"/>
                    <a:pt x="156" y="334"/>
                  </a:cubicBezTo>
                  <a:cubicBezTo>
                    <a:pt x="156" y="436"/>
                    <a:pt x="237" y="517"/>
                    <a:pt x="337" y="517"/>
                  </a:cubicBezTo>
                  <a:lnTo>
                    <a:pt x="727" y="51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188800" y="2783102"/>
              <a:ext cx="261938" cy="179387"/>
            </a:xfrm>
            <a:custGeom>
              <a:avLst/>
              <a:gdLst>
                <a:gd name="T0" fmla="*/ 334 w 971"/>
                <a:gd name="T1" fmla="*/ 668 h 668"/>
                <a:gd name="T2" fmla="*/ 0 w 971"/>
                <a:gd name="T3" fmla="*/ 334 h 668"/>
                <a:gd name="T4" fmla="*/ 0 w 971"/>
                <a:gd name="T5" fmla="*/ 0 h 668"/>
                <a:gd name="T6" fmla="*/ 156 w 971"/>
                <a:gd name="T7" fmla="*/ 86 h 668"/>
                <a:gd name="T8" fmla="*/ 156 w 971"/>
                <a:gd name="T9" fmla="*/ 334 h 668"/>
                <a:gd name="T10" fmla="*/ 339 w 971"/>
                <a:gd name="T11" fmla="*/ 517 h 668"/>
                <a:gd name="T12" fmla="*/ 632 w 971"/>
                <a:gd name="T13" fmla="*/ 517 h 668"/>
                <a:gd name="T14" fmla="*/ 815 w 971"/>
                <a:gd name="T15" fmla="*/ 334 h 668"/>
                <a:gd name="T16" fmla="*/ 815 w 971"/>
                <a:gd name="T17" fmla="*/ 86 h 668"/>
                <a:gd name="T18" fmla="*/ 971 w 971"/>
                <a:gd name="T19" fmla="*/ 0 h 668"/>
                <a:gd name="T20" fmla="*/ 971 w 971"/>
                <a:gd name="T21" fmla="*/ 334 h 668"/>
                <a:gd name="T22" fmla="*/ 637 w 971"/>
                <a:gd name="T23" fmla="*/ 668 h 668"/>
                <a:gd name="T24" fmla="*/ 334 w 971"/>
                <a:gd name="T25" fmla="*/ 668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1" h="668">
                  <a:moveTo>
                    <a:pt x="334" y="668"/>
                  </a:moveTo>
                  <a:cubicBezTo>
                    <a:pt x="150" y="668"/>
                    <a:pt x="0" y="518"/>
                    <a:pt x="0" y="334"/>
                  </a:cubicBezTo>
                  <a:lnTo>
                    <a:pt x="0" y="0"/>
                  </a:lnTo>
                  <a:lnTo>
                    <a:pt x="156" y="86"/>
                  </a:lnTo>
                  <a:lnTo>
                    <a:pt x="156" y="334"/>
                  </a:lnTo>
                  <a:cubicBezTo>
                    <a:pt x="156" y="436"/>
                    <a:pt x="237" y="517"/>
                    <a:pt x="339" y="517"/>
                  </a:cubicBezTo>
                  <a:lnTo>
                    <a:pt x="632" y="517"/>
                  </a:lnTo>
                  <a:cubicBezTo>
                    <a:pt x="734" y="517"/>
                    <a:pt x="815" y="436"/>
                    <a:pt x="815" y="334"/>
                  </a:cubicBezTo>
                  <a:lnTo>
                    <a:pt x="815" y="86"/>
                  </a:lnTo>
                  <a:lnTo>
                    <a:pt x="971" y="0"/>
                  </a:lnTo>
                  <a:lnTo>
                    <a:pt x="971" y="334"/>
                  </a:lnTo>
                  <a:cubicBezTo>
                    <a:pt x="971" y="518"/>
                    <a:pt x="821" y="668"/>
                    <a:pt x="637" y="668"/>
                  </a:cubicBezTo>
                  <a:lnTo>
                    <a:pt x="334" y="66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890350" y="2783102"/>
              <a:ext cx="260350" cy="179387"/>
            </a:xfrm>
            <a:custGeom>
              <a:avLst/>
              <a:gdLst>
                <a:gd name="T0" fmla="*/ 339 w 969"/>
                <a:gd name="T1" fmla="*/ 150 h 668"/>
                <a:gd name="T2" fmla="*/ 968 w 969"/>
                <a:gd name="T3" fmla="*/ 150 h 668"/>
                <a:gd name="T4" fmla="*/ 969 w 969"/>
                <a:gd name="T5" fmla="*/ 0 h 668"/>
                <a:gd name="T6" fmla="*/ 333 w 969"/>
                <a:gd name="T7" fmla="*/ 0 h 668"/>
                <a:gd name="T8" fmla="*/ 0 w 969"/>
                <a:gd name="T9" fmla="*/ 334 h 668"/>
                <a:gd name="T10" fmla="*/ 0 w 969"/>
                <a:gd name="T11" fmla="*/ 668 h 668"/>
                <a:gd name="T12" fmla="*/ 156 w 969"/>
                <a:gd name="T13" fmla="*/ 668 h 668"/>
                <a:gd name="T14" fmla="*/ 156 w 969"/>
                <a:gd name="T15" fmla="*/ 409 h 668"/>
                <a:gd name="T16" fmla="*/ 640 w 969"/>
                <a:gd name="T17" fmla="*/ 409 h 668"/>
                <a:gd name="T18" fmla="*/ 792 w 969"/>
                <a:gd name="T19" fmla="*/ 259 h 668"/>
                <a:gd name="T20" fmla="*/ 172 w 969"/>
                <a:gd name="T21" fmla="*/ 259 h 668"/>
                <a:gd name="T22" fmla="*/ 339 w 969"/>
                <a:gd name="T23" fmla="*/ 15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9" h="668">
                  <a:moveTo>
                    <a:pt x="339" y="150"/>
                  </a:moveTo>
                  <a:lnTo>
                    <a:pt x="968" y="150"/>
                  </a:lnTo>
                  <a:lnTo>
                    <a:pt x="969" y="0"/>
                  </a:lnTo>
                  <a:lnTo>
                    <a:pt x="333" y="0"/>
                  </a:lnTo>
                  <a:cubicBezTo>
                    <a:pt x="150" y="0"/>
                    <a:pt x="0" y="150"/>
                    <a:pt x="0" y="334"/>
                  </a:cubicBezTo>
                  <a:lnTo>
                    <a:pt x="0" y="668"/>
                  </a:lnTo>
                  <a:lnTo>
                    <a:pt x="156" y="668"/>
                  </a:lnTo>
                  <a:lnTo>
                    <a:pt x="156" y="409"/>
                  </a:lnTo>
                  <a:lnTo>
                    <a:pt x="640" y="409"/>
                  </a:lnTo>
                  <a:lnTo>
                    <a:pt x="792" y="259"/>
                  </a:lnTo>
                  <a:lnTo>
                    <a:pt x="172" y="259"/>
                  </a:lnTo>
                  <a:cubicBezTo>
                    <a:pt x="200" y="195"/>
                    <a:pt x="264" y="150"/>
                    <a:pt x="339" y="15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236550" y="2783102"/>
              <a:ext cx="277813" cy="179387"/>
            </a:xfrm>
            <a:custGeom>
              <a:avLst/>
              <a:gdLst>
                <a:gd name="T0" fmla="*/ 879 w 1029"/>
                <a:gd name="T1" fmla="*/ 0 h 668"/>
                <a:gd name="T2" fmla="*/ 879 w 1029"/>
                <a:gd name="T3" fmla="*/ 451 h 668"/>
                <a:gd name="T4" fmla="*/ 261 w 1029"/>
                <a:gd name="T5" fmla="*/ 0 h 668"/>
                <a:gd name="T6" fmla="*/ 261 w 1029"/>
                <a:gd name="T7" fmla="*/ 1 h 668"/>
                <a:gd name="T8" fmla="*/ 261 w 1029"/>
                <a:gd name="T9" fmla="*/ 0 h 668"/>
                <a:gd name="T10" fmla="*/ 0 w 1029"/>
                <a:gd name="T11" fmla="*/ 0 h 668"/>
                <a:gd name="T12" fmla="*/ 111 w 1029"/>
                <a:gd name="T13" fmla="*/ 94 h 668"/>
                <a:gd name="T14" fmla="*/ 111 w 1029"/>
                <a:gd name="T15" fmla="*/ 668 h 668"/>
                <a:gd name="T16" fmla="*/ 267 w 1029"/>
                <a:gd name="T17" fmla="*/ 668 h 668"/>
                <a:gd name="T18" fmla="*/ 267 w 1029"/>
                <a:gd name="T19" fmla="*/ 184 h 668"/>
                <a:gd name="T20" fmla="*/ 910 w 1029"/>
                <a:gd name="T21" fmla="*/ 653 h 668"/>
                <a:gd name="T22" fmla="*/ 915 w 1029"/>
                <a:gd name="T23" fmla="*/ 656 h 668"/>
                <a:gd name="T24" fmla="*/ 917 w 1029"/>
                <a:gd name="T25" fmla="*/ 658 h 668"/>
                <a:gd name="T26" fmla="*/ 917 w 1029"/>
                <a:gd name="T27" fmla="*/ 658 h 668"/>
                <a:gd name="T28" fmla="*/ 953 w 1029"/>
                <a:gd name="T29" fmla="*/ 668 h 668"/>
                <a:gd name="T30" fmla="*/ 1029 w 1029"/>
                <a:gd name="T31" fmla="*/ 592 h 668"/>
                <a:gd name="T32" fmla="*/ 1029 w 1029"/>
                <a:gd name="T33" fmla="*/ 592 h 668"/>
                <a:gd name="T34" fmla="*/ 1029 w 1029"/>
                <a:gd name="T35" fmla="*/ 0 h 668"/>
                <a:gd name="T36" fmla="*/ 879 w 1029"/>
                <a:gd name="T37" fmla="*/ 0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29" h="668">
                  <a:moveTo>
                    <a:pt x="879" y="0"/>
                  </a:moveTo>
                  <a:lnTo>
                    <a:pt x="879" y="451"/>
                  </a:lnTo>
                  <a:lnTo>
                    <a:pt x="261" y="0"/>
                  </a:lnTo>
                  <a:lnTo>
                    <a:pt x="261" y="1"/>
                  </a:lnTo>
                  <a:lnTo>
                    <a:pt x="261" y="0"/>
                  </a:lnTo>
                  <a:lnTo>
                    <a:pt x="0" y="0"/>
                  </a:lnTo>
                  <a:lnTo>
                    <a:pt x="111" y="94"/>
                  </a:lnTo>
                  <a:lnTo>
                    <a:pt x="111" y="668"/>
                  </a:lnTo>
                  <a:lnTo>
                    <a:pt x="267" y="668"/>
                  </a:lnTo>
                  <a:lnTo>
                    <a:pt x="267" y="184"/>
                  </a:lnTo>
                  <a:lnTo>
                    <a:pt x="910" y="653"/>
                  </a:lnTo>
                  <a:cubicBezTo>
                    <a:pt x="912" y="654"/>
                    <a:pt x="913" y="655"/>
                    <a:pt x="915" y="656"/>
                  </a:cubicBezTo>
                  <a:lnTo>
                    <a:pt x="917" y="658"/>
                  </a:lnTo>
                  <a:lnTo>
                    <a:pt x="917" y="658"/>
                  </a:lnTo>
                  <a:cubicBezTo>
                    <a:pt x="927" y="664"/>
                    <a:pt x="940" y="668"/>
                    <a:pt x="953" y="668"/>
                  </a:cubicBezTo>
                  <a:cubicBezTo>
                    <a:pt x="995" y="668"/>
                    <a:pt x="1029" y="634"/>
                    <a:pt x="1029" y="592"/>
                  </a:cubicBezTo>
                  <a:lnTo>
                    <a:pt x="1029" y="592"/>
                  </a:lnTo>
                  <a:lnTo>
                    <a:pt x="1029" y="0"/>
                  </a:lnTo>
                  <a:lnTo>
                    <a:pt x="87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95187" y="2783102"/>
              <a:ext cx="279400" cy="179387"/>
            </a:xfrm>
            <a:custGeom>
              <a:avLst/>
              <a:gdLst>
                <a:gd name="T0" fmla="*/ 1038 w 1038"/>
                <a:gd name="T1" fmla="*/ 259 h 668"/>
                <a:gd name="T2" fmla="*/ 173 w 1038"/>
                <a:gd name="T3" fmla="*/ 259 h 668"/>
                <a:gd name="T4" fmla="*/ 339 w 1038"/>
                <a:gd name="T5" fmla="*/ 150 h 668"/>
                <a:gd name="T6" fmla="*/ 982 w 1038"/>
                <a:gd name="T7" fmla="*/ 150 h 668"/>
                <a:gd name="T8" fmla="*/ 704 w 1038"/>
                <a:gd name="T9" fmla="*/ 0 h 668"/>
                <a:gd name="T10" fmla="*/ 334 w 1038"/>
                <a:gd name="T11" fmla="*/ 0 h 668"/>
                <a:gd name="T12" fmla="*/ 0 w 1038"/>
                <a:gd name="T13" fmla="*/ 334 h 668"/>
                <a:gd name="T14" fmla="*/ 0 w 1038"/>
                <a:gd name="T15" fmla="*/ 409 h 668"/>
                <a:gd name="T16" fmla="*/ 864 w 1038"/>
                <a:gd name="T17" fmla="*/ 409 h 668"/>
                <a:gd name="T18" fmla="*/ 697 w 1038"/>
                <a:gd name="T19" fmla="*/ 517 h 668"/>
                <a:gd name="T20" fmla="*/ 15 w 1038"/>
                <a:gd name="T21" fmla="*/ 517 h 668"/>
                <a:gd name="T22" fmla="*/ 293 w 1038"/>
                <a:gd name="T23" fmla="*/ 668 h 668"/>
                <a:gd name="T24" fmla="*/ 704 w 1038"/>
                <a:gd name="T25" fmla="*/ 668 h 668"/>
                <a:gd name="T26" fmla="*/ 1038 w 1038"/>
                <a:gd name="T27" fmla="*/ 334 h 668"/>
                <a:gd name="T28" fmla="*/ 1038 w 1038"/>
                <a:gd name="T29" fmla="*/ 259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8" h="668">
                  <a:moveTo>
                    <a:pt x="1038" y="259"/>
                  </a:moveTo>
                  <a:lnTo>
                    <a:pt x="173" y="259"/>
                  </a:lnTo>
                  <a:cubicBezTo>
                    <a:pt x="202" y="195"/>
                    <a:pt x="263" y="150"/>
                    <a:pt x="339" y="150"/>
                  </a:cubicBezTo>
                  <a:lnTo>
                    <a:pt x="982" y="150"/>
                  </a:lnTo>
                  <a:cubicBezTo>
                    <a:pt x="922" y="60"/>
                    <a:pt x="820" y="0"/>
                    <a:pt x="704" y="0"/>
                  </a:cubicBezTo>
                  <a:lnTo>
                    <a:pt x="334" y="0"/>
                  </a:lnTo>
                  <a:cubicBezTo>
                    <a:pt x="150" y="0"/>
                    <a:pt x="0" y="150"/>
                    <a:pt x="0" y="334"/>
                  </a:cubicBezTo>
                  <a:lnTo>
                    <a:pt x="0" y="409"/>
                  </a:lnTo>
                  <a:lnTo>
                    <a:pt x="864" y="409"/>
                  </a:lnTo>
                  <a:cubicBezTo>
                    <a:pt x="835" y="474"/>
                    <a:pt x="771" y="517"/>
                    <a:pt x="697" y="517"/>
                  </a:cubicBezTo>
                  <a:lnTo>
                    <a:pt x="15" y="517"/>
                  </a:lnTo>
                  <a:cubicBezTo>
                    <a:pt x="75" y="608"/>
                    <a:pt x="176" y="668"/>
                    <a:pt x="293" y="668"/>
                  </a:cubicBezTo>
                  <a:lnTo>
                    <a:pt x="704" y="668"/>
                  </a:lnTo>
                  <a:cubicBezTo>
                    <a:pt x="888" y="668"/>
                    <a:pt x="1038" y="518"/>
                    <a:pt x="1038" y="334"/>
                  </a:cubicBezTo>
                  <a:lnTo>
                    <a:pt x="1038" y="25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665175" y="2822789"/>
              <a:ext cx="71438" cy="139700"/>
            </a:xfrm>
            <a:custGeom>
              <a:avLst/>
              <a:gdLst>
                <a:gd name="T0" fmla="*/ 111 w 262"/>
                <a:gd name="T1" fmla="*/ 110 h 519"/>
                <a:gd name="T2" fmla="*/ 0 w 262"/>
                <a:gd name="T3" fmla="*/ 0 h 519"/>
                <a:gd name="T4" fmla="*/ 262 w 262"/>
                <a:gd name="T5" fmla="*/ 0 h 519"/>
                <a:gd name="T6" fmla="*/ 262 w 262"/>
                <a:gd name="T7" fmla="*/ 519 h 519"/>
                <a:gd name="T8" fmla="*/ 111 w 262"/>
                <a:gd name="T9" fmla="*/ 519 h 519"/>
                <a:gd name="T10" fmla="*/ 111 w 262"/>
                <a:gd name="T11" fmla="*/ 110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519">
                  <a:moveTo>
                    <a:pt x="111" y="110"/>
                  </a:moveTo>
                  <a:lnTo>
                    <a:pt x="0" y="0"/>
                  </a:lnTo>
                  <a:lnTo>
                    <a:pt x="262" y="0"/>
                  </a:lnTo>
                  <a:lnTo>
                    <a:pt x="262" y="519"/>
                  </a:lnTo>
                  <a:lnTo>
                    <a:pt x="111" y="519"/>
                  </a:lnTo>
                  <a:lnTo>
                    <a:pt x="111" y="1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1698262" y="2991278"/>
              <a:ext cx="47625" cy="47625"/>
            </a:xfrm>
            <a:custGeom>
              <a:avLst/>
              <a:gdLst>
                <a:gd name="T0" fmla="*/ 88 w 175"/>
                <a:gd name="T1" fmla="*/ 0 h 177"/>
                <a:gd name="T2" fmla="*/ 175 w 175"/>
                <a:gd name="T3" fmla="*/ 88 h 177"/>
                <a:gd name="T4" fmla="*/ 88 w 175"/>
                <a:gd name="T5" fmla="*/ 177 h 177"/>
                <a:gd name="T6" fmla="*/ 0 w 175"/>
                <a:gd name="T7" fmla="*/ 88 h 177"/>
                <a:gd name="T8" fmla="*/ 88 w 175"/>
                <a:gd name="T9" fmla="*/ 0 h 177"/>
                <a:gd name="T10" fmla="*/ 88 w 175"/>
                <a:gd name="T11" fmla="*/ 0 h 177"/>
                <a:gd name="T12" fmla="*/ 88 w 175"/>
                <a:gd name="T13" fmla="*/ 13 h 177"/>
                <a:gd name="T14" fmla="*/ 17 w 175"/>
                <a:gd name="T15" fmla="*/ 88 h 177"/>
                <a:gd name="T16" fmla="*/ 88 w 175"/>
                <a:gd name="T17" fmla="*/ 163 h 177"/>
                <a:gd name="T18" fmla="*/ 159 w 175"/>
                <a:gd name="T19" fmla="*/ 88 h 177"/>
                <a:gd name="T20" fmla="*/ 88 w 175"/>
                <a:gd name="T21" fmla="*/ 13 h 177"/>
                <a:gd name="T22" fmla="*/ 88 w 175"/>
                <a:gd name="T23" fmla="*/ 13 h 177"/>
                <a:gd name="T24" fmla="*/ 71 w 175"/>
                <a:gd name="T25" fmla="*/ 139 h 177"/>
                <a:gd name="T26" fmla="*/ 56 w 175"/>
                <a:gd name="T27" fmla="*/ 139 h 177"/>
                <a:gd name="T28" fmla="*/ 56 w 175"/>
                <a:gd name="T29" fmla="*/ 41 h 177"/>
                <a:gd name="T30" fmla="*/ 83 w 175"/>
                <a:gd name="T31" fmla="*/ 39 h 177"/>
                <a:gd name="T32" fmla="*/ 114 w 175"/>
                <a:gd name="T33" fmla="*/ 46 h 177"/>
                <a:gd name="T34" fmla="*/ 123 w 175"/>
                <a:gd name="T35" fmla="*/ 66 h 177"/>
                <a:gd name="T36" fmla="*/ 104 w 175"/>
                <a:gd name="T37" fmla="*/ 90 h 177"/>
                <a:gd name="T38" fmla="*/ 104 w 175"/>
                <a:gd name="T39" fmla="*/ 91 h 177"/>
                <a:gd name="T40" fmla="*/ 120 w 175"/>
                <a:gd name="T41" fmla="*/ 115 h 177"/>
                <a:gd name="T42" fmla="*/ 127 w 175"/>
                <a:gd name="T43" fmla="*/ 139 h 177"/>
                <a:gd name="T44" fmla="*/ 110 w 175"/>
                <a:gd name="T45" fmla="*/ 139 h 177"/>
                <a:gd name="T46" fmla="*/ 104 w 175"/>
                <a:gd name="T47" fmla="*/ 114 h 177"/>
                <a:gd name="T48" fmla="*/ 82 w 175"/>
                <a:gd name="T49" fmla="*/ 97 h 177"/>
                <a:gd name="T50" fmla="*/ 71 w 175"/>
                <a:gd name="T51" fmla="*/ 97 h 177"/>
                <a:gd name="T52" fmla="*/ 71 w 175"/>
                <a:gd name="T53" fmla="*/ 139 h 177"/>
                <a:gd name="T54" fmla="*/ 71 w 175"/>
                <a:gd name="T55" fmla="*/ 85 h 177"/>
                <a:gd name="T56" fmla="*/ 83 w 175"/>
                <a:gd name="T57" fmla="*/ 85 h 177"/>
                <a:gd name="T58" fmla="*/ 107 w 175"/>
                <a:gd name="T59" fmla="*/ 68 h 177"/>
                <a:gd name="T60" fmla="*/ 83 w 175"/>
                <a:gd name="T61" fmla="*/ 51 h 177"/>
                <a:gd name="T62" fmla="*/ 71 w 175"/>
                <a:gd name="T63" fmla="*/ 52 h 177"/>
                <a:gd name="T64" fmla="*/ 71 w 175"/>
                <a:gd name="T65" fmla="*/ 8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5" h="177">
                  <a:moveTo>
                    <a:pt x="88" y="0"/>
                  </a:moveTo>
                  <a:cubicBezTo>
                    <a:pt x="137" y="0"/>
                    <a:pt x="175" y="39"/>
                    <a:pt x="175" y="88"/>
                  </a:cubicBezTo>
                  <a:cubicBezTo>
                    <a:pt x="175" y="138"/>
                    <a:pt x="137" y="177"/>
                    <a:pt x="88" y="177"/>
                  </a:cubicBezTo>
                  <a:cubicBezTo>
                    <a:pt x="40" y="177"/>
                    <a:pt x="0" y="138"/>
                    <a:pt x="0" y="88"/>
                  </a:cubicBezTo>
                  <a:cubicBezTo>
                    <a:pt x="0" y="39"/>
                    <a:pt x="40" y="0"/>
                    <a:pt x="88" y="0"/>
                  </a:cubicBezTo>
                  <a:lnTo>
                    <a:pt x="88" y="0"/>
                  </a:lnTo>
                  <a:close/>
                  <a:moveTo>
                    <a:pt x="88" y="13"/>
                  </a:moveTo>
                  <a:cubicBezTo>
                    <a:pt x="49" y="13"/>
                    <a:pt x="17" y="47"/>
                    <a:pt x="17" y="88"/>
                  </a:cubicBezTo>
                  <a:cubicBezTo>
                    <a:pt x="17" y="130"/>
                    <a:pt x="49" y="163"/>
                    <a:pt x="88" y="163"/>
                  </a:cubicBezTo>
                  <a:cubicBezTo>
                    <a:pt x="127" y="163"/>
                    <a:pt x="159" y="130"/>
                    <a:pt x="159" y="88"/>
                  </a:cubicBezTo>
                  <a:cubicBezTo>
                    <a:pt x="159" y="47"/>
                    <a:pt x="127" y="13"/>
                    <a:pt x="88" y="13"/>
                  </a:cubicBezTo>
                  <a:lnTo>
                    <a:pt x="88" y="13"/>
                  </a:lnTo>
                  <a:close/>
                  <a:moveTo>
                    <a:pt x="71" y="139"/>
                  </a:moveTo>
                  <a:lnTo>
                    <a:pt x="56" y="139"/>
                  </a:lnTo>
                  <a:lnTo>
                    <a:pt x="56" y="41"/>
                  </a:lnTo>
                  <a:cubicBezTo>
                    <a:pt x="64" y="40"/>
                    <a:pt x="72" y="39"/>
                    <a:pt x="83" y="39"/>
                  </a:cubicBezTo>
                  <a:cubicBezTo>
                    <a:pt x="98" y="39"/>
                    <a:pt x="108" y="42"/>
                    <a:pt x="114" y="46"/>
                  </a:cubicBezTo>
                  <a:cubicBezTo>
                    <a:pt x="120" y="50"/>
                    <a:pt x="123" y="57"/>
                    <a:pt x="123" y="66"/>
                  </a:cubicBezTo>
                  <a:cubicBezTo>
                    <a:pt x="123" y="79"/>
                    <a:pt x="114" y="87"/>
                    <a:pt x="104" y="90"/>
                  </a:cubicBezTo>
                  <a:lnTo>
                    <a:pt x="104" y="91"/>
                  </a:lnTo>
                  <a:cubicBezTo>
                    <a:pt x="113" y="93"/>
                    <a:pt x="118" y="101"/>
                    <a:pt x="120" y="115"/>
                  </a:cubicBezTo>
                  <a:cubicBezTo>
                    <a:pt x="123" y="130"/>
                    <a:pt x="125" y="136"/>
                    <a:pt x="127" y="139"/>
                  </a:cubicBezTo>
                  <a:lnTo>
                    <a:pt x="110" y="139"/>
                  </a:lnTo>
                  <a:cubicBezTo>
                    <a:pt x="108" y="136"/>
                    <a:pt x="105" y="127"/>
                    <a:pt x="104" y="114"/>
                  </a:cubicBezTo>
                  <a:cubicBezTo>
                    <a:pt x="101" y="102"/>
                    <a:pt x="95" y="97"/>
                    <a:pt x="82" y="97"/>
                  </a:cubicBezTo>
                  <a:lnTo>
                    <a:pt x="71" y="97"/>
                  </a:lnTo>
                  <a:lnTo>
                    <a:pt x="71" y="139"/>
                  </a:lnTo>
                  <a:close/>
                  <a:moveTo>
                    <a:pt x="71" y="85"/>
                  </a:moveTo>
                  <a:lnTo>
                    <a:pt x="83" y="85"/>
                  </a:lnTo>
                  <a:cubicBezTo>
                    <a:pt x="96" y="85"/>
                    <a:pt x="107" y="80"/>
                    <a:pt x="107" y="68"/>
                  </a:cubicBezTo>
                  <a:cubicBezTo>
                    <a:pt x="107" y="59"/>
                    <a:pt x="100" y="51"/>
                    <a:pt x="83" y="51"/>
                  </a:cubicBezTo>
                  <a:cubicBezTo>
                    <a:pt x="78" y="51"/>
                    <a:pt x="74" y="51"/>
                    <a:pt x="71" y="52"/>
                  </a:cubicBezTo>
                  <a:lnTo>
                    <a:pt x="71" y="8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Multi-queue Block Layer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578" y="0"/>
            <a:ext cx="75619" cy="106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0" y="1655999"/>
            <a:ext cx="4809519" cy="467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37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the </a:t>
            </a:r>
            <a:r>
              <a:rPr lang="en-US" dirty="0" err="1" smtClean="0"/>
              <a:t>blk-mq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One request queue per CPU eliminates lock contention.</a:t>
            </a:r>
          </a:p>
          <a:p>
            <a:r>
              <a:rPr lang="en-US" dirty="0" smtClean="0"/>
              <a:t>Certain SSD's and RDMA HCA's support multiple hardware queues and multiple MSI-X vectors.</a:t>
            </a:r>
          </a:p>
          <a:p>
            <a:r>
              <a:rPr lang="en-US" dirty="0" smtClean="0"/>
              <a:t>Using multiple hardware queues reduces contention and allows to spread interrupt load over multiple CPU cores.</a:t>
            </a:r>
          </a:p>
          <a:p>
            <a:r>
              <a:rPr lang="en-US" dirty="0"/>
              <a:t>An </a:t>
            </a:r>
            <a:r>
              <a:rPr lang="en-US" dirty="0" smtClean="0"/>
              <a:t>example of multiple MSI-X vectors allocated for one IB port: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sz="2100" dirty="0" smtClean="0"/>
              <a:t># </a:t>
            </a:r>
            <a:r>
              <a:rPr lang="en-US" sz="2100" dirty="0" err="1"/>
              <a:t>sed</a:t>
            </a:r>
            <a:r>
              <a:rPr lang="en-US" sz="2100" dirty="0"/>
              <a:t> -n 's/^\([^:]*:\).*\(mlx4-ib-1-.@</a:t>
            </a:r>
            <a:r>
              <a:rPr lang="en-US" sz="2100" dirty="0" smtClean="0"/>
              <a:t>PCI Bus 0000:21</a:t>
            </a:r>
            <a:r>
              <a:rPr lang="en-US" sz="2100" dirty="0"/>
              <a:t>\)/\1 \2/p' /</a:t>
            </a:r>
            <a:r>
              <a:rPr lang="en-US" sz="2100" dirty="0" err="1"/>
              <a:t>proc</a:t>
            </a:r>
            <a:r>
              <a:rPr lang="en-US" sz="2100" dirty="0"/>
              <a:t>/interrupts</a:t>
            </a:r>
          </a:p>
          <a:p>
            <a:pPr marL="400050" lvl="1" indent="0">
              <a:buNone/>
            </a:pPr>
            <a:r>
              <a:rPr lang="en-US" sz="2100" dirty="0" smtClean="0"/>
              <a:t>175</a:t>
            </a:r>
            <a:r>
              <a:rPr lang="en-US" sz="2100" dirty="0"/>
              <a:t>: mlx4-ib-1-0@PCI Bus 0000:21</a:t>
            </a:r>
          </a:p>
          <a:p>
            <a:pPr marL="400050" lvl="1" indent="0">
              <a:buNone/>
            </a:pPr>
            <a:r>
              <a:rPr lang="en-US" sz="2100" dirty="0" smtClean="0"/>
              <a:t>176</a:t>
            </a:r>
            <a:r>
              <a:rPr lang="en-US" sz="2100" dirty="0"/>
              <a:t>: mlx4-ib-1-1@PCI Bus 0000:21</a:t>
            </a:r>
          </a:p>
          <a:p>
            <a:pPr marL="400050" lvl="1" indent="0">
              <a:buNone/>
            </a:pPr>
            <a:r>
              <a:rPr lang="en-US" sz="2100" dirty="0" smtClean="0"/>
              <a:t>177</a:t>
            </a:r>
            <a:r>
              <a:rPr lang="en-US" sz="2100" dirty="0"/>
              <a:t>: mlx4-ib-1-2@PCI Bus 0000:21</a:t>
            </a:r>
          </a:p>
          <a:p>
            <a:pPr marL="400050" lvl="1" indent="0">
              <a:buNone/>
            </a:pPr>
            <a:r>
              <a:rPr lang="en-US" sz="2100" dirty="0" smtClean="0"/>
              <a:t>178</a:t>
            </a:r>
            <a:r>
              <a:rPr lang="en-US" sz="2100" dirty="0"/>
              <a:t>: mlx4-ib-1-3@PCI Bus 0000:21</a:t>
            </a:r>
          </a:p>
          <a:p>
            <a:pPr marL="400050" lvl="1" indent="0">
              <a:buNone/>
            </a:pPr>
            <a:r>
              <a:rPr lang="en-US" sz="2100" dirty="0" smtClean="0"/>
              <a:t>179</a:t>
            </a:r>
            <a:r>
              <a:rPr lang="en-US" sz="2100" dirty="0"/>
              <a:t>: mlx4-ib-1-4@PCI Bus 0000:21</a:t>
            </a:r>
          </a:p>
          <a:p>
            <a:pPr marL="400050" lvl="1" indent="0">
              <a:buNone/>
            </a:pPr>
            <a:r>
              <a:rPr lang="en-US" sz="2100" dirty="0" smtClean="0"/>
              <a:t>180</a:t>
            </a:r>
            <a:r>
              <a:rPr lang="en-US" sz="2100" dirty="0"/>
              <a:t>: mlx4-ib-1-5@PCI Bus 0000:21</a:t>
            </a:r>
          </a:p>
          <a:p>
            <a:pPr marL="400050" lvl="1" indent="0">
              <a:buNone/>
            </a:pPr>
            <a:r>
              <a:rPr lang="en-US" sz="2100" dirty="0" smtClean="0"/>
              <a:t>181</a:t>
            </a:r>
            <a:r>
              <a:rPr lang="en-US" sz="2100" dirty="0"/>
              <a:t>: mlx4-ib-1-6@PCI Bus 0000:21</a:t>
            </a:r>
          </a:p>
          <a:p>
            <a:pPr marL="400050" lvl="1" indent="0">
              <a:buNone/>
            </a:pPr>
            <a:r>
              <a:rPr lang="en-US" sz="2100" dirty="0" smtClean="0"/>
              <a:t>182</a:t>
            </a:r>
            <a:r>
              <a:rPr lang="en-US" sz="2100" dirty="0"/>
              <a:t>: mlx4-ib-1-7@PCI Bus 0000:21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41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scsi-mq</a:t>
            </a:r>
            <a:r>
              <a:rPr lang="en-US" dirty="0" smtClean="0"/>
              <a:t>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Traditional SCSI core is implemented as a block driver.</a:t>
            </a:r>
          </a:p>
          <a:p>
            <a:r>
              <a:rPr lang="en-US" dirty="0" err="1" smtClean="0"/>
              <a:t>scsi-mq</a:t>
            </a:r>
            <a:r>
              <a:rPr lang="en-US" dirty="0" smtClean="0"/>
              <a:t> = SCSI core based on the </a:t>
            </a:r>
            <a:r>
              <a:rPr lang="en-US" dirty="0" err="1" smtClean="0"/>
              <a:t>multiqueue</a:t>
            </a:r>
            <a:r>
              <a:rPr lang="en-US" dirty="0"/>
              <a:t> block layer (</a:t>
            </a:r>
            <a:r>
              <a:rPr lang="en-US" dirty="0" err="1" smtClean="0"/>
              <a:t>blk-mq</a:t>
            </a:r>
            <a:r>
              <a:rPr lang="en-US" dirty="0" smtClean="0"/>
              <a:t>).</a:t>
            </a:r>
          </a:p>
          <a:p>
            <a:r>
              <a:rPr lang="en-US" dirty="0" smtClean="0"/>
              <a:t>One request queue per CPU and per LUN.</a:t>
            </a:r>
          </a:p>
          <a:p>
            <a:r>
              <a:rPr lang="en-US" dirty="0" smtClean="0"/>
              <a:t>Preliminary results for multi-queue support in the SRP initiator driver:</a:t>
            </a:r>
          </a:p>
          <a:p>
            <a:pPr lvl="1"/>
            <a:r>
              <a:rPr lang="en-US" dirty="0" smtClean="0"/>
              <a:t>Very significant CPU usage reduction - up to 250%.</a:t>
            </a:r>
          </a:p>
          <a:p>
            <a:pPr lvl="1"/>
            <a:r>
              <a:rPr lang="en-US" dirty="0" smtClean="0"/>
              <a:t>Higher IOPS when using multiple RDMA channels.</a:t>
            </a:r>
          </a:p>
          <a:p>
            <a:pPr lvl="1"/>
            <a:r>
              <a:rPr lang="en-US" dirty="0" smtClean="0"/>
              <a:t>Higher bandwidth when using multiple RDMA channels.</a:t>
            </a:r>
          </a:p>
          <a:p>
            <a:r>
              <a:rPr lang="en-US" dirty="0"/>
              <a:t>Latest </a:t>
            </a:r>
            <a:r>
              <a:rPr lang="en-US" dirty="0" err="1" smtClean="0"/>
              <a:t>scsi-mq</a:t>
            </a:r>
            <a:r>
              <a:rPr lang="en-US" dirty="0" smtClean="0"/>
              <a:t> patches </a:t>
            </a:r>
            <a:r>
              <a:rPr lang="en-US" dirty="0"/>
              <a:t>have been posted on March 17 on the </a:t>
            </a:r>
            <a:r>
              <a:rPr lang="en-US" dirty="0" err="1"/>
              <a:t>linux-scsi</a:t>
            </a:r>
            <a:r>
              <a:rPr lang="en-US" dirty="0"/>
              <a:t> and </a:t>
            </a:r>
            <a:r>
              <a:rPr lang="en-US" dirty="0" err="1"/>
              <a:t>linux</a:t>
            </a:r>
            <a:r>
              <a:rPr lang="en-US" dirty="0"/>
              <a:t>-kernel mailing </a:t>
            </a:r>
            <a:r>
              <a:rPr lang="en-US" dirty="0" smtClean="0"/>
              <a:t>lists [Ch14].</a:t>
            </a:r>
            <a:endParaRPr lang="en-US" dirty="0"/>
          </a:p>
          <a:p>
            <a:r>
              <a:rPr lang="en-US" dirty="0" smtClean="0"/>
              <a:t>Open issues:</a:t>
            </a:r>
          </a:p>
          <a:p>
            <a:pPr lvl="1"/>
            <a:r>
              <a:rPr lang="en-US" dirty="0" smtClean="0"/>
              <a:t>Implementing </a:t>
            </a:r>
            <a:r>
              <a:rPr lang="en-US" dirty="0"/>
              <a:t>multiple hardware queues in a SCSI driver is possible but </a:t>
            </a:r>
            <a:r>
              <a:rPr lang="en-US" dirty="0" smtClean="0"/>
              <a:t>is not </a:t>
            </a:r>
            <a:r>
              <a:rPr lang="en-US" dirty="0"/>
              <a:t>yet integrated with the </a:t>
            </a:r>
            <a:r>
              <a:rPr lang="en-US" dirty="0" err="1"/>
              <a:t>blk-mq</a:t>
            </a:r>
            <a:r>
              <a:rPr lang="en-US" dirty="0"/>
              <a:t> layer.</a:t>
            </a:r>
          </a:p>
          <a:p>
            <a:pPr lvl="1"/>
            <a:r>
              <a:rPr lang="en-US" dirty="0"/>
              <a:t>Hardware queues are per LUN instead of per SCSI host</a:t>
            </a:r>
            <a:r>
              <a:rPr lang="en-US" dirty="0" smtClean="0"/>
              <a:t>. This means  "queue full" detection is done by the SCSI layer instead of the block layer.</a:t>
            </a:r>
          </a:p>
          <a:p>
            <a:pPr lvl="1"/>
            <a:r>
              <a:rPr lang="en-US" dirty="0" smtClean="0"/>
              <a:t>There is one tag pool per hardware queue so the "one hardware queue" model is a contention point on NUMA systems.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33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[</a:t>
            </a:r>
            <a:r>
              <a:rPr lang="en-US" dirty="0" smtClean="0"/>
              <a:t>Ru08</a:t>
            </a:r>
            <a:r>
              <a:rPr lang="en-US" dirty="0"/>
              <a:t>] Rusty Russell, </a:t>
            </a:r>
            <a:r>
              <a:rPr lang="en-US" i="1" dirty="0" err="1">
                <a:hlinkClick r:id="rId2"/>
              </a:rPr>
              <a:t>virtio</a:t>
            </a:r>
            <a:r>
              <a:rPr lang="en-US" i="1" dirty="0">
                <a:hlinkClick r:id="rId2"/>
              </a:rPr>
              <a:t>: towards a de-facto standard for virtual I/O devices</a:t>
            </a:r>
            <a:r>
              <a:rPr lang="en-US" dirty="0"/>
              <a:t>, ACM SIGOPS Operating Systems Review 42.5 (2008): 95-103.</a:t>
            </a:r>
          </a:p>
          <a:p>
            <a:r>
              <a:rPr lang="en-US" dirty="0"/>
              <a:t>[</a:t>
            </a:r>
            <a:r>
              <a:rPr lang="en-US" dirty="0" smtClean="0"/>
              <a:t>Bo12</a:t>
            </a:r>
            <a:r>
              <a:rPr lang="en-US" dirty="0"/>
              <a:t>] Paolo </a:t>
            </a:r>
            <a:r>
              <a:rPr lang="en-US" dirty="0" err="1"/>
              <a:t>Bonzini</a:t>
            </a:r>
            <a:r>
              <a:rPr lang="en-US" dirty="0"/>
              <a:t>, </a:t>
            </a:r>
            <a:r>
              <a:rPr lang="en-US" i="1" dirty="0" err="1">
                <a:hlinkClick r:id="rId3"/>
              </a:rPr>
              <a:t>virtio-scsi</a:t>
            </a:r>
            <a:r>
              <a:rPr lang="en-US" i="1" dirty="0">
                <a:hlinkClick r:id="rId3"/>
              </a:rPr>
              <a:t>: SCSI driver for QEMU based virtual machines</a:t>
            </a:r>
            <a:r>
              <a:rPr lang="en-US" dirty="0"/>
              <a:t>, Linux kernel tree, February 2012</a:t>
            </a:r>
            <a:r>
              <a:rPr lang="en-US" dirty="0" smtClean="0"/>
              <a:t>.</a:t>
            </a:r>
          </a:p>
          <a:p>
            <a:r>
              <a:rPr lang="en-US" dirty="0" smtClean="0"/>
              <a:t>[Ta12] Nisha Talagala, </a:t>
            </a:r>
            <a:r>
              <a:rPr lang="en-US" i="1" dirty="0">
                <a:hlinkClick r:id="rId4"/>
              </a:rPr>
              <a:t>Under the Hood of the </a:t>
            </a:r>
            <a:r>
              <a:rPr lang="en-US" i="1" dirty="0" err="1">
                <a:hlinkClick r:id="rId4"/>
              </a:rPr>
              <a:t>ioMemory</a:t>
            </a:r>
            <a:r>
              <a:rPr lang="en-US" i="1" dirty="0">
                <a:hlinkClick r:id="rId4"/>
              </a:rPr>
              <a:t> </a:t>
            </a:r>
            <a:r>
              <a:rPr lang="en-US" i="1" dirty="0" smtClean="0">
                <a:hlinkClick r:id="rId4"/>
              </a:rPr>
              <a:t>SDK</a:t>
            </a:r>
            <a:r>
              <a:rPr lang="en-US" dirty="0" smtClean="0"/>
              <a:t>, Fusion-</a:t>
            </a:r>
            <a:r>
              <a:rPr lang="en-US" dirty="0" err="1" smtClean="0"/>
              <a:t>io</a:t>
            </a:r>
            <a:r>
              <a:rPr lang="en-US" dirty="0" smtClean="0"/>
              <a:t> blog, April 2012.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smtClean="0"/>
              <a:t>Bj13</a:t>
            </a:r>
            <a:r>
              <a:rPr lang="en-US" dirty="0"/>
              <a:t>] Matias </a:t>
            </a:r>
            <a:r>
              <a:rPr lang="en-US" dirty="0" err="1"/>
              <a:t>Bjørling</a:t>
            </a:r>
            <a:r>
              <a:rPr lang="en-US" dirty="0"/>
              <a:t>, et al., </a:t>
            </a:r>
            <a:r>
              <a:rPr lang="en-US" i="1" dirty="0">
                <a:hlinkClick r:id="rId5"/>
              </a:rPr>
              <a:t>Linux block IO: introducing multi-queue SSD access on multi-core systems</a:t>
            </a:r>
            <a:r>
              <a:rPr lang="en-US" dirty="0"/>
              <a:t>, Proceedings of the 6th International Systems and Storage Conference. ACM, 2013</a:t>
            </a:r>
            <a:r>
              <a:rPr lang="en-US" dirty="0" smtClean="0"/>
              <a:t>.</a:t>
            </a:r>
          </a:p>
          <a:p>
            <a:r>
              <a:rPr lang="en-US" dirty="0" smtClean="0"/>
              <a:t>[El14] Robert Elliott </a:t>
            </a:r>
            <a:r>
              <a:rPr lang="en-US" dirty="0" err="1" smtClean="0"/>
              <a:t>e.a</a:t>
            </a:r>
            <a:r>
              <a:rPr lang="en-US" dirty="0" smtClean="0"/>
              <a:t>., </a:t>
            </a:r>
            <a:r>
              <a:rPr lang="en-US" i="1" dirty="0" smtClean="0">
                <a:hlinkClick r:id="rId6"/>
              </a:rPr>
              <a:t>SBC-4 SPC-5 Atomic writes and reads, ANSI T10 committee</a:t>
            </a:r>
            <a:r>
              <a:rPr lang="en-US" dirty="0" smtClean="0"/>
              <a:t>, February 2014.</a:t>
            </a:r>
          </a:p>
          <a:p>
            <a:r>
              <a:rPr lang="en-US" dirty="0" smtClean="0"/>
              <a:t>[Ch14] Christoph Hellwig, </a:t>
            </a:r>
            <a:r>
              <a:rPr lang="en-US" i="1" dirty="0" smtClean="0">
                <a:hlinkClick r:id="rId7"/>
              </a:rPr>
              <a:t>[WIP] </a:t>
            </a:r>
            <a:r>
              <a:rPr lang="en-US" i="1" dirty="0" err="1" smtClean="0">
                <a:hlinkClick r:id="rId7"/>
              </a:rPr>
              <a:t>scsi</a:t>
            </a:r>
            <a:r>
              <a:rPr lang="en-US" i="1" dirty="0" smtClean="0">
                <a:hlinkClick r:id="rId7"/>
              </a:rPr>
              <a:t> </a:t>
            </a:r>
            <a:r>
              <a:rPr lang="en-US" i="1" dirty="0" err="1" smtClean="0">
                <a:hlinkClick r:id="rId7"/>
              </a:rPr>
              <a:t>multiqueue</a:t>
            </a:r>
            <a:r>
              <a:rPr lang="en-US" dirty="0" smtClean="0"/>
              <a:t>, Linux SCSI mailing list, March 17, 2014.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26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Involvement with SRP.</a:t>
            </a:r>
          </a:p>
          <a:p>
            <a:r>
              <a:rPr lang="en-US" dirty="0" smtClean="0"/>
              <a:t>About storage API's.</a:t>
            </a:r>
          </a:p>
          <a:p>
            <a:r>
              <a:rPr lang="en-US" dirty="0" smtClean="0"/>
              <a:t>The Linux kernel, </a:t>
            </a:r>
            <a:r>
              <a:rPr lang="en-US" dirty="0" err="1" smtClean="0"/>
              <a:t>blk-mq</a:t>
            </a:r>
            <a:r>
              <a:rPr lang="en-US" dirty="0" smtClean="0"/>
              <a:t> and </a:t>
            </a:r>
            <a:r>
              <a:rPr lang="en-US" dirty="0" err="1" smtClean="0"/>
              <a:t>scsi-mq</a:t>
            </a:r>
            <a:r>
              <a:rPr lang="en-US" dirty="0" smtClean="0"/>
              <a:t>.</a:t>
            </a:r>
          </a:p>
          <a:p>
            <a:r>
              <a:rPr lang="en-US" dirty="0" smtClean="0"/>
              <a:t>SRP and the </a:t>
            </a:r>
            <a:r>
              <a:rPr lang="en-US" dirty="0" err="1" smtClean="0"/>
              <a:t>scsi-mq</a:t>
            </a:r>
            <a:r>
              <a:rPr lang="en-US" dirty="0" smtClean="0"/>
              <a:t> project.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6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Involvement with SRP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Maintaining the </a:t>
            </a:r>
            <a:r>
              <a:rPr lang="en-US" dirty="0" smtClean="0"/>
              <a:t>open source Linux </a:t>
            </a:r>
            <a:r>
              <a:rPr lang="en-US" dirty="0"/>
              <a:t>SRP initiator </a:t>
            </a:r>
            <a:r>
              <a:rPr lang="en-US" dirty="0" smtClean="0"/>
              <a:t>and </a:t>
            </a:r>
            <a:r>
              <a:rPr lang="en-US" dirty="0"/>
              <a:t>the SCST SRP target </a:t>
            </a:r>
            <a:r>
              <a:rPr lang="en-US" dirty="0" smtClean="0"/>
              <a:t>drivers.</a:t>
            </a:r>
            <a:endParaRPr lang="en-US" dirty="0"/>
          </a:p>
          <a:p>
            <a:r>
              <a:rPr lang="en-US" dirty="0"/>
              <a:t>Member of the Fusion-</a:t>
            </a:r>
            <a:r>
              <a:rPr lang="en-US" dirty="0" err="1"/>
              <a:t>io</a:t>
            </a:r>
            <a:r>
              <a:rPr lang="en-US" dirty="0"/>
              <a:t> ION team. ION is an all-flash H.A. shared storage appliance.</a:t>
            </a:r>
          </a:p>
          <a:p>
            <a:r>
              <a:rPr lang="en-US" dirty="0"/>
              <a:t>Flash memory provides low latency and high bandwidth.</a:t>
            </a:r>
          </a:p>
          <a:p>
            <a:r>
              <a:rPr lang="en-US" dirty="0"/>
              <a:t>The focus of RDMA is on low latency and high bandwidth.</a:t>
            </a:r>
          </a:p>
          <a:p>
            <a:r>
              <a:rPr lang="en-US" dirty="0"/>
              <a:t>In other words, RDMA is well suited for remote access to flash memory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1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Storage API's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KVM = Kernel-based Virtual Machine, a hypervisor.</a:t>
            </a:r>
          </a:p>
          <a:p>
            <a:r>
              <a:rPr lang="en-US" dirty="0" smtClean="0"/>
              <a:t>KVM allows guests e.g. to access resources on the host </a:t>
            </a:r>
            <a:r>
              <a:rPr lang="en-US" dirty="0"/>
              <a:t>system, e.g. block storage.</a:t>
            </a:r>
            <a:endParaRPr lang="en-US" dirty="0" smtClean="0"/>
          </a:p>
          <a:p>
            <a:r>
              <a:rPr lang="en-US" dirty="0" smtClean="0"/>
              <a:t>KVM </a:t>
            </a:r>
            <a:r>
              <a:rPr lang="en-US" dirty="0"/>
              <a:t>guests use </a:t>
            </a:r>
            <a:r>
              <a:rPr lang="en-US" dirty="0" err="1"/>
              <a:t>paravirtualized</a:t>
            </a:r>
            <a:r>
              <a:rPr lang="en-US" dirty="0"/>
              <a:t> drivers like </a:t>
            </a:r>
            <a:r>
              <a:rPr lang="en-US" dirty="0" err="1"/>
              <a:t>virtio-blk</a:t>
            </a:r>
            <a:r>
              <a:rPr lang="en-US" dirty="0"/>
              <a:t> and </a:t>
            </a:r>
            <a:r>
              <a:rPr lang="en-US" dirty="0" err="1"/>
              <a:t>virtio-scsi</a:t>
            </a:r>
            <a:r>
              <a:rPr lang="en-US" dirty="0"/>
              <a:t>.</a:t>
            </a:r>
          </a:p>
          <a:p>
            <a:r>
              <a:rPr lang="en-US" dirty="0"/>
              <a:t>In 2007 the KVM </a:t>
            </a:r>
            <a:r>
              <a:rPr lang="en-US" dirty="0" err="1"/>
              <a:t>virtio-blk</a:t>
            </a:r>
            <a:r>
              <a:rPr lang="en-US" dirty="0"/>
              <a:t> driver was added to the Linux kernel [</a:t>
            </a:r>
            <a:r>
              <a:rPr lang="en-US" dirty="0" smtClean="0"/>
              <a:t>Ru08</a:t>
            </a:r>
            <a:r>
              <a:rPr lang="en-US" dirty="0"/>
              <a:t>].</a:t>
            </a:r>
          </a:p>
          <a:p>
            <a:r>
              <a:rPr lang="en-US" dirty="0" err="1"/>
              <a:t>virtio-blk</a:t>
            </a:r>
            <a:r>
              <a:rPr lang="en-US" dirty="0"/>
              <a:t> provides a block device API to guests.</a:t>
            </a:r>
          </a:p>
          <a:p>
            <a:r>
              <a:rPr lang="en-US" dirty="0"/>
              <a:t>Over time the KVM maintainers found themselves adding more and more SCSI features to the </a:t>
            </a:r>
            <a:r>
              <a:rPr lang="en-US" dirty="0" err="1"/>
              <a:t>virtio-blk</a:t>
            </a:r>
            <a:r>
              <a:rPr lang="en-US" dirty="0"/>
              <a:t> driver, e.g. disk identification and whether </a:t>
            </a:r>
            <a:r>
              <a:rPr lang="en-US" dirty="0" err="1"/>
              <a:t>writeback</a:t>
            </a:r>
            <a:r>
              <a:rPr lang="en-US" dirty="0"/>
              <a:t> is supported.</a:t>
            </a:r>
          </a:p>
          <a:p>
            <a:r>
              <a:rPr lang="en-US" dirty="0"/>
              <a:t>In 2012 the </a:t>
            </a:r>
            <a:r>
              <a:rPr lang="en-US" dirty="0" err="1"/>
              <a:t>virtio-scsi</a:t>
            </a:r>
            <a:r>
              <a:rPr lang="en-US" dirty="0"/>
              <a:t> driver was merged in the Linux </a:t>
            </a:r>
            <a:r>
              <a:rPr lang="en-US" dirty="0" smtClean="0"/>
              <a:t>kernel.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0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Storage API's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Motivation for introducing the </a:t>
            </a:r>
            <a:r>
              <a:rPr lang="en-US" dirty="0" err="1"/>
              <a:t>virtio-scsi</a:t>
            </a:r>
            <a:r>
              <a:rPr lang="en-US" dirty="0"/>
              <a:t> driver:</a:t>
            </a:r>
          </a:p>
          <a:p>
            <a:pPr marL="400050" lvl="1" indent="0">
              <a:buNone/>
            </a:pP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The </a:t>
            </a:r>
            <a:r>
              <a:rPr lang="en-US" i="1" dirty="0" err="1"/>
              <a:t>virtio-scsi</a:t>
            </a:r>
            <a:r>
              <a:rPr lang="en-US" i="1" dirty="0"/>
              <a:t> HBA is the basis of an alternative storage stack for QEMU-based virtual machines (including KVM). </a:t>
            </a:r>
            <a:r>
              <a:rPr lang="en-US" i="1" dirty="0" smtClean="0"/>
              <a:t>Compared </a:t>
            </a:r>
            <a:r>
              <a:rPr lang="en-US" i="1" dirty="0"/>
              <a:t>to </a:t>
            </a:r>
            <a:r>
              <a:rPr lang="en-US" i="1" dirty="0" err="1"/>
              <a:t>virtio-blk</a:t>
            </a:r>
            <a:r>
              <a:rPr lang="en-US" i="1" dirty="0"/>
              <a:t> it is more scalable, because it supports many LUNs on a single PCI slot), more powerful (it more easily supports </a:t>
            </a:r>
            <a:r>
              <a:rPr lang="en-US" i="1" dirty="0" smtClean="0"/>
              <a:t>pass-through </a:t>
            </a:r>
            <a:r>
              <a:rPr lang="en-US" i="1" dirty="0"/>
              <a:t>of host devices to the guest) and more easily extensible (new SCSI features implemented by QEMU should not require updating the driver in the guest) </a:t>
            </a:r>
            <a:r>
              <a:rPr lang="en-US" i="1" dirty="0" smtClean="0"/>
              <a:t>[Bo12].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6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Storage API's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other words ...</a:t>
            </a:r>
          </a:p>
          <a:p>
            <a:r>
              <a:rPr lang="en-US" dirty="0"/>
              <a:t>A storage API must provide more functionality than only reading and writing blocks.</a:t>
            </a:r>
          </a:p>
          <a:p>
            <a:r>
              <a:rPr lang="en-US" dirty="0"/>
              <a:t>There is a real need for the functionality present in the SCSI protocol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0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and SCSI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SRP defines a SCSI transport layer.</a:t>
            </a:r>
          </a:p>
          <a:p>
            <a:r>
              <a:rPr lang="en-US" dirty="0" smtClean="0"/>
              <a:t>Enables supports for e.g. these SCSI features:</a:t>
            </a:r>
          </a:p>
          <a:p>
            <a:pPr lvl="1"/>
            <a:r>
              <a:rPr lang="en-US" dirty="0" smtClean="0"/>
              <a:t>Reading and writing data blocks.</a:t>
            </a:r>
          </a:p>
          <a:p>
            <a:pPr lvl="1"/>
            <a:r>
              <a:rPr lang="en-US" dirty="0"/>
              <a:t>Read capacity.</a:t>
            </a:r>
          </a:p>
          <a:p>
            <a:pPr lvl="1"/>
            <a:r>
              <a:rPr lang="en-US" dirty="0" smtClean="0"/>
              <a:t>Command </a:t>
            </a:r>
            <a:r>
              <a:rPr lang="en-US" dirty="0" err="1" smtClean="0"/>
              <a:t>queueing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LUNs per SCSI host.</a:t>
            </a:r>
          </a:p>
          <a:p>
            <a:pPr lvl="1"/>
            <a:r>
              <a:rPr lang="en-US" dirty="0" smtClean="0"/>
              <a:t>Inquire LUN information, e.g. volume identification, caching information and thin provisioning support (a.k.a. TRIM / UNMAP).</a:t>
            </a:r>
          </a:p>
          <a:p>
            <a:pPr lvl="1"/>
            <a:r>
              <a:rPr lang="en-US" dirty="0" smtClean="0"/>
              <a:t>Atomic (vectored) write - helps to make database software faster.</a:t>
            </a:r>
          </a:p>
          <a:p>
            <a:pPr lvl="1"/>
            <a:r>
              <a:rPr lang="en-US" dirty="0"/>
              <a:t>VAAI (WRITE SAME, UNMAP, ATS, XCOPY).</a:t>
            </a:r>
          </a:p>
          <a:p>
            <a:pPr lvl="1"/>
            <a:r>
              <a:rPr lang="en-US" dirty="0" smtClean="0"/>
              <a:t>End-to-end data integrity (a.k.a. T10-PI</a:t>
            </a:r>
            <a:r>
              <a:rPr lang="en-US" dirty="0"/>
              <a:t>). </a:t>
            </a:r>
            <a:endParaRPr lang="en-US" dirty="0" smtClean="0"/>
          </a:p>
          <a:p>
            <a:pPr lvl="1"/>
            <a:r>
              <a:rPr lang="en-US" dirty="0"/>
              <a:t>Persistent reservations a.k.a. cluster support.</a:t>
            </a:r>
          </a:p>
          <a:p>
            <a:pPr lvl="1"/>
            <a:r>
              <a:rPr lang="en-US" dirty="0" smtClean="0"/>
              <a:t>Asymmetric </a:t>
            </a:r>
            <a:r>
              <a:rPr lang="en-US" dirty="0"/>
              <a:t>Logical Unit Access (ALUA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Fusion-</a:t>
            </a:r>
            <a:r>
              <a:rPr lang="en-US" dirty="0" err="1" smtClean="0"/>
              <a:t>io</a:t>
            </a:r>
            <a:r>
              <a:rPr lang="en-US" dirty="0" smtClean="0"/>
              <a:t> is actively involved in the ANSI T10 committee for standardization of new SCSI commands.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April 2-3, 2014	</a:t>
            </a:r>
            <a:r>
              <a:rPr lang="en-US" dirty="0">
                <a:cs typeface="Arial" pitchFamily="34" charset="0"/>
              </a:rPr>
              <a:t> #</a:t>
            </a:r>
            <a:r>
              <a:rPr lang="en-US" dirty="0" err="1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4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Kernel </a:t>
            </a:r>
            <a:r>
              <a:rPr lang="en-US" dirty="0" smtClean="0"/>
              <a:t>and Storage Driver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Today some storage drivers are capable of more than one million IOPS: high-end SSDs and storage over fast networks.</a:t>
            </a:r>
          </a:p>
          <a:p>
            <a:r>
              <a:rPr lang="en-US" dirty="0" smtClean="0"/>
              <a:t>Some Linux kernel block drivers </a:t>
            </a:r>
            <a:r>
              <a:rPr lang="en-US" dirty="0"/>
              <a:t>achieve up to 3 million IOPS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Linux SCSI kernel drivers </a:t>
            </a:r>
            <a:r>
              <a:rPr lang="en-US" dirty="0"/>
              <a:t>achieve up to 1 million IOPS.</a:t>
            </a:r>
          </a:p>
          <a:p>
            <a:r>
              <a:rPr lang="en-US" dirty="0"/>
              <a:t>Dilemma </a:t>
            </a:r>
            <a:r>
              <a:rPr lang="en-US" dirty="0" smtClean="0"/>
              <a:t>for high-end </a:t>
            </a:r>
            <a:r>
              <a:rPr lang="en-US" dirty="0"/>
              <a:t>storage </a:t>
            </a:r>
            <a:r>
              <a:rPr lang="en-US" dirty="0" smtClean="0"/>
              <a:t>device driver developers: </a:t>
            </a:r>
            <a:r>
              <a:rPr lang="en-US" dirty="0"/>
              <a:t>high performance and limited functionality (block driver) or limited performance and full functionality (SCSI driver) </a:t>
            </a:r>
            <a:r>
              <a:rPr lang="en-US" dirty="0" smtClean="0"/>
              <a:t>?</a:t>
            </a:r>
          </a:p>
          <a:p>
            <a:r>
              <a:rPr lang="en-US" dirty="0" smtClean="0"/>
              <a:t>Traditional Linux block layer triggers lock contention on multicore systems.</a:t>
            </a:r>
          </a:p>
          <a:p>
            <a:r>
              <a:rPr lang="en-US" dirty="0" smtClean="0"/>
              <a:t>Multi-queue block layer</a:t>
            </a:r>
            <a:r>
              <a:rPr lang="en-US" dirty="0"/>
              <a:t> (</a:t>
            </a:r>
            <a:r>
              <a:rPr lang="en-US" dirty="0" err="1"/>
              <a:t>blk-mq</a:t>
            </a:r>
            <a:r>
              <a:rPr lang="en-US" dirty="0"/>
              <a:t>)</a:t>
            </a:r>
            <a:r>
              <a:rPr lang="en-US" dirty="0" smtClean="0"/>
              <a:t> eliminates lock contention.</a:t>
            </a:r>
          </a:p>
          <a:p>
            <a:r>
              <a:rPr lang="en-US" dirty="0" smtClean="0"/>
              <a:t>Has been merged in Linux kernel version 3.13 [Bj13</a:t>
            </a:r>
            <a:r>
              <a:rPr lang="en-US" dirty="0"/>
              <a:t>].</a:t>
            </a:r>
          </a:p>
          <a:p>
            <a:r>
              <a:rPr lang="en-US" dirty="0"/>
              <a:t>Fusion-</a:t>
            </a:r>
            <a:r>
              <a:rPr lang="en-US" dirty="0" err="1"/>
              <a:t>io</a:t>
            </a:r>
            <a:r>
              <a:rPr lang="en-US" dirty="0"/>
              <a:t> has </a:t>
            </a:r>
            <a:r>
              <a:rPr lang="en-US" dirty="0" smtClean="0"/>
              <a:t>asked Christoph </a:t>
            </a:r>
            <a:r>
              <a:rPr lang="en-US" dirty="0"/>
              <a:t>Hellwig to rewrite the Linux SCSI mid-layer as a </a:t>
            </a:r>
            <a:r>
              <a:rPr lang="en-US" dirty="0" smtClean="0"/>
              <a:t>multi-queue </a:t>
            </a:r>
            <a:r>
              <a:rPr lang="en-US" dirty="0"/>
              <a:t>block </a:t>
            </a:r>
            <a:r>
              <a:rPr lang="en-US" dirty="0" smtClean="0"/>
              <a:t>driver (</a:t>
            </a:r>
            <a:r>
              <a:rPr lang="en-US" dirty="0" err="1" smtClean="0"/>
              <a:t>scsi-mq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Linux Block Layer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0" y="1656000"/>
            <a:ext cx="4809520" cy="467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63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2084</TotalTime>
  <Words>987</Words>
  <Application>Microsoft Office PowerPoint</Application>
  <PresentationFormat>On-screen Show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SRP and the scsi-mq Project</vt:lpstr>
      <vt:lpstr>Overview</vt:lpstr>
      <vt:lpstr>Involvement with SRP</vt:lpstr>
      <vt:lpstr>About Storage API's (1/3)</vt:lpstr>
      <vt:lpstr>About Storage API's (2/3)</vt:lpstr>
      <vt:lpstr>About Storage API's (3/3)</vt:lpstr>
      <vt:lpstr>SRP and SCSI</vt:lpstr>
      <vt:lpstr>Linux Kernel and Storage Driver Performance</vt:lpstr>
      <vt:lpstr>Traditional Linux Block Layer</vt:lpstr>
      <vt:lpstr>Multi-queue Block Layer</vt:lpstr>
      <vt:lpstr>Advantages of the blk-mq approach</vt:lpstr>
      <vt:lpstr>Current scsi-mq Status</vt:lpstr>
      <vt:lpstr>References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Bill Lee</cp:lastModifiedBy>
  <cp:revision>84</cp:revision>
  <dcterms:created xsi:type="dcterms:W3CDTF">2014-03-17T13:46:32Z</dcterms:created>
  <dcterms:modified xsi:type="dcterms:W3CDTF">2014-03-31T23:32:29Z</dcterms:modified>
</cp:coreProperties>
</file>