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65" r:id="rId4"/>
    <p:sldId id="266" r:id="rId5"/>
    <p:sldId id="275" r:id="rId6"/>
    <p:sldId id="268" r:id="rId7"/>
    <p:sldId id="276" r:id="rId8"/>
    <p:sldId id="270" r:id="rId9"/>
    <p:sldId id="262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9635" autoAdjust="0"/>
    <p:restoredTop sz="94973" autoAdjust="0"/>
  </p:normalViewPr>
  <p:slideViewPr>
    <p:cSldViewPr snapToGrid="0">
      <p:cViewPr varScale="1">
        <p:scale>
          <a:sx n="114" d="100"/>
          <a:sy n="114" d="100"/>
        </p:scale>
        <p:origin x="-528" y="-104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practice, a Session layer as well as a remote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filesystem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8872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896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751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01930" y="1189176"/>
            <a:ext cx="4033911" cy="1939377"/>
          </a:xfrm>
        </p:spPr>
        <p:txBody>
          <a:bodyPr wrap="square">
            <a:spAutoFit/>
          </a:bodyPr>
          <a:lstStyle>
            <a:lvl1pPr marL="211280" indent="-211280">
              <a:spcBef>
                <a:spcPts val="900"/>
              </a:spcBef>
              <a:buClr>
                <a:schemeClr val="tx1"/>
              </a:buClr>
              <a:buFont typeface="Arial" pitchFamily="34" charset="0"/>
              <a:buChar char="•"/>
              <a:defRPr sz="2647"/>
            </a:lvl1pPr>
            <a:lvl2pPr marL="390566" indent="-171468">
              <a:defRPr sz="1471"/>
            </a:lvl2pPr>
            <a:lvl3pPr marL="514405" indent="-123838">
              <a:tabLst/>
              <a:defRPr sz="1471"/>
            </a:lvl3pPr>
            <a:lvl4pPr marL="647768" indent="-133364">
              <a:defRPr sz="1324"/>
            </a:lvl4pPr>
            <a:lvl5pPr marL="771607" indent="-123838">
              <a:tabLst/>
              <a:defRPr sz="1324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908161" y="1189176"/>
            <a:ext cx="4033911" cy="1939377"/>
          </a:xfrm>
        </p:spPr>
        <p:txBody>
          <a:bodyPr wrap="square">
            <a:spAutoFit/>
          </a:bodyPr>
          <a:lstStyle>
            <a:lvl1pPr marL="211280" indent="-211280">
              <a:spcBef>
                <a:spcPts val="900"/>
              </a:spcBef>
              <a:buClr>
                <a:schemeClr val="tx1"/>
              </a:buClr>
              <a:buFont typeface="Arial" pitchFamily="34" charset="0"/>
              <a:buChar char="•"/>
              <a:defRPr sz="2647"/>
            </a:lvl1pPr>
            <a:lvl2pPr marL="390566" indent="-171468">
              <a:defRPr sz="1471"/>
            </a:lvl2pPr>
            <a:lvl3pPr marL="514405" indent="-123838">
              <a:tabLst/>
              <a:defRPr sz="1471"/>
            </a:lvl3pPr>
            <a:lvl4pPr marL="647768" indent="-133364">
              <a:defRPr sz="1324"/>
            </a:lvl4pPr>
            <a:lvl5pPr marL="771607" indent="-123838">
              <a:tabLst/>
              <a:defRPr sz="1324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985406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Slide for Developer Code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189176"/>
            <a:ext cx="9144000" cy="5668824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292" tIns="34292" rIns="34292" bIns="3429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647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01930" y="1192415"/>
            <a:ext cx="8740141" cy="2089751"/>
          </a:xfrm>
        </p:spPr>
        <p:txBody>
          <a:bodyPr/>
          <a:lstStyle>
            <a:lvl1pPr marL="0" indent="0">
              <a:buNone/>
              <a:defRPr sz="2426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254820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429862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598948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772798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594315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eg"/><Relationship Id="rId1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  <p:sldLayoutId id="2147483722" r:id="rId8"/>
    <p:sldLayoutId id="2147483723" r:id="rId9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technet.com/b/josebda/archive/2014/03/30/updated-links-on-windows-server-2012-r2-file-server-and-smb-3-0.aspx" TargetMode="External"/><Relationship Id="rId4" Type="http://schemas.openxmlformats.org/officeDocument/2006/relationships/hyperlink" Target="http://blogs.technet.com/b/josebda/archive/2014/03/09/smb-direct-and-rdma-performance-demo-from-teched-includes-summary-powershell-scripts-and-links.aspx" TargetMode="External"/><Relationship Id="rId5" Type="http://schemas.openxmlformats.org/officeDocument/2006/relationships/hyperlink" Target="http://www.snia.org/events/storage-developer/archive" TargetMode="External"/><Relationship Id="rId6" Type="http://schemas.openxmlformats.org/officeDocument/2006/relationships/hyperlink" Target="http://www.microsoft.com/protocols" TargetMode="External"/><Relationship Id="rId7" Type="http://schemas.openxmlformats.org/officeDocument/2006/relationships/hyperlink" Target="http://msdn.microsoft.com/en-us/library/cc246482.aspx" TargetMode="External"/><Relationship Id="rId8" Type="http://schemas.openxmlformats.org/officeDocument/2006/relationships/hyperlink" Target="http://msdn.microsoft.com/en-us/library/hh536346.aspx" TargetMode="External"/><Relationship Id="rId9" Type="http://schemas.openxmlformats.org/officeDocument/2006/relationships/hyperlink" Target="http://technet.microsoft.com/en-us/library/jj134210.aspx" TargetMode="External"/><Relationship Id="rId10" Type="http://schemas.openxmlformats.org/officeDocument/2006/relationships/hyperlink" Target="http://msdn.microsoft.com/en-us/library/windows/hardware/jj206456.asp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mb3.info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781800" cy="15462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Windows RDMA File Storage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4631184"/>
            <a:ext cx="6629400" cy="88172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Tom Talpey, Microsoft</a:t>
            </a:r>
          </a:p>
          <a:p>
            <a:pPr eaLnBrk="1" hangingPunct="1"/>
            <a:r>
              <a:rPr lang="en-US" dirty="0" err="1" smtClean="0">
                <a:latin typeface="Arial" pitchFamily="34" charset="0"/>
                <a:cs typeface="Arial" pitchFamily="34" charset="0"/>
              </a:rPr>
              <a:t>Filesystems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Panel track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SMB3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474766" cy="477250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primary Windows remote file </a:t>
            </a:r>
            <a:r>
              <a:rPr lang="en-US" dirty="0"/>
              <a:t>p</a:t>
            </a:r>
            <a:r>
              <a:rPr lang="en-US" dirty="0" smtClean="0"/>
              <a:t>rotocol</a:t>
            </a:r>
          </a:p>
          <a:p>
            <a:r>
              <a:rPr lang="en-US" dirty="0" smtClean="0"/>
              <a:t>Long SMB history, since 1980’s</a:t>
            </a:r>
          </a:p>
          <a:p>
            <a:pPr lvl="1"/>
            <a:r>
              <a:rPr lang="en-US" dirty="0" smtClean="0"/>
              <a:t>SMB1 since Windows 2000 (“CIFS” before that)</a:t>
            </a:r>
          </a:p>
          <a:p>
            <a:pPr lvl="1"/>
            <a:r>
              <a:rPr lang="en-US" dirty="0" smtClean="0"/>
              <a:t>SMB2.0 with Vista and Windows Server 2008, 2.1 in 7/2008R2</a:t>
            </a:r>
          </a:p>
          <a:p>
            <a:r>
              <a:rPr lang="en-US" dirty="0" smtClean="0"/>
              <a:t>Now at dialect 3</a:t>
            </a:r>
          </a:p>
          <a:p>
            <a:pPr lvl="1"/>
            <a:r>
              <a:rPr lang="en-US" dirty="0" smtClean="0"/>
              <a:t>SMB3.0 with Windows 8/Server 2012, SMB3.02 in 8.1/WS2012R2</a:t>
            </a:r>
          </a:p>
          <a:p>
            <a:r>
              <a:rPr lang="en-US" dirty="0" smtClean="0"/>
              <a:t>Supported:</a:t>
            </a:r>
          </a:p>
          <a:p>
            <a:pPr lvl="1"/>
            <a:r>
              <a:rPr lang="en-US" dirty="0" smtClean="0"/>
              <a:t>Full Windows File API</a:t>
            </a:r>
          </a:p>
          <a:p>
            <a:pPr lvl="1"/>
            <a:r>
              <a:rPr lang="en-US" dirty="0" smtClean="0"/>
              <a:t>Enterprise applications</a:t>
            </a:r>
            <a:endParaRPr lang="en-US" dirty="0"/>
          </a:p>
          <a:p>
            <a:pPr lvl="1"/>
            <a:r>
              <a:rPr lang="en-US" dirty="0"/>
              <a:t>Hyper-V Virtual Hard Disks</a:t>
            </a:r>
          </a:p>
          <a:p>
            <a:pPr lvl="1"/>
            <a:r>
              <a:rPr lang="en-US" dirty="0"/>
              <a:t>SQL Server</a:t>
            </a:r>
          </a:p>
          <a:p>
            <a:pPr lvl="1"/>
            <a:r>
              <a:rPr lang="en-US" dirty="0"/>
              <a:t>New in Windows Server 2012 R2:</a:t>
            </a:r>
          </a:p>
          <a:p>
            <a:pPr lvl="2"/>
            <a:r>
              <a:rPr lang="en-US" dirty="0"/>
              <a:t>Hyper-V Live Migration</a:t>
            </a:r>
          </a:p>
          <a:p>
            <a:pPr lvl="2"/>
            <a:r>
              <a:rPr lang="en-US" dirty="0"/>
              <a:t>Shared </a:t>
            </a:r>
            <a:r>
              <a:rPr lang="en-US" dirty="0" smtClean="0"/>
              <a:t>VHDX - Remote </a:t>
            </a:r>
            <a:r>
              <a:rPr lang="en-US" dirty="0"/>
              <a:t>S</a:t>
            </a:r>
            <a:r>
              <a:rPr lang="en-US" dirty="0" smtClean="0"/>
              <a:t>hared </a:t>
            </a:r>
            <a:r>
              <a:rPr lang="en-US" dirty="0"/>
              <a:t>V</a:t>
            </a:r>
            <a:r>
              <a:rPr lang="en-US" dirty="0" smtClean="0"/>
              <a:t>irtual </a:t>
            </a:r>
            <a:r>
              <a:rPr lang="en-US" dirty="0"/>
              <a:t>D</a:t>
            </a:r>
            <a:r>
              <a:rPr lang="en-US" dirty="0" smtClean="0"/>
              <a:t>isk MS-RSVD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78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SMB3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1787"/>
            <a:ext cx="8229600" cy="4759256"/>
          </a:xfrm>
        </p:spPr>
        <p:txBody>
          <a:bodyPr>
            <a:noAutofit/>
          </a:bodyPr>
          <a:lstStyle/>
          <a:p>
            <a:r>
              <a:rPr lang="en-US" sz="2000" dirty="0" smtClean="0"/>
              <a:t>Connection </a:t>
            </a:r>
            <a:r>
              <a:rPr lang="en-US" sz="2000" dirty="0"/>
              <a:t>management</a:t>
            </a:r>
          </a:p>
          <a:p>
            <a:pPr lvl="1"/>
            <a:r>
              <a:rPr lang="en-US" sz="2000" dirty="0"/>
              <a:t>Dialect negotiation, validation</a:t>
            </a:r>
          </a:p>
          <a:p>
            <a:r>
              <a:rPr lang="en-US" sz="2000" dirty="0"/>
              <a:t>Authentication</a:t>
            </a:r>
          </a:p>
          <a:p>
            <a:pPr lvl="1"/>
            <a:r>
              <a:rPr lang="en-US" sz="2000" dirty="0"/>
              <a:t>Integrity (signing) and/or privacy (encryption)</a:t>
            </a:r>
          </a:p>
          <a:p>
            <a:r>
              <a:rPr lang="en-US" sz="2000" dirty="0"/>
              <a:t>Multichannel</a:t>
            </a:r>
          </a:p>
          <a:p>
            <a:pPr lvl="1"/>
            <a:r>
              <a:rPr lang="en-US" sz="2000" dirty="0"/>
              <a:t>Provides both </a:t>
            </a:r>
            <a:r>
              <a:rPr lang="en-US" sz="2000" dirty="0" err="1"/>
              <a:t>trunking</a:t>
            </a:r>
            <a:r>
              <a:rPr lang="en-US" sz="2000" dirty="0"/>
              <a:t>/bandwidth and availability</a:t>
            </a:r>
          </a:p>
          <a:p>
            <a:r>
              <a:rPr lang="en-US" sz="2000" dirty="0"/>
              <a:t>Resilience and recovery to network failure</a:t>
            </a:r>
          </a:p>
          <a:p>
            <a:r>
              <a:rPr lang="en-US" sz="2000" dirty="0" smtClean="0"/>
              <a:t>RDMA (in Windows Server)</a:t>
            </a:r>
            <a:endParaRPr lang="en-US" sz="2000" dirty="0"/>
          </a:p>
          <a:p>
            <a:r>
              <a:rPr lang="en-US" sz="2000" dirty="0"/>
              <a:t>File I/O semantics (Win32, and others)</a:t>
            </a:r>
          </a:p>
          <a:p>
            <a:pPr lvl="1"/>
            <a:r>
              <a:rPr lang="en-US" sz="2000" dirty="0" smtClean="0"/>
              <a:t>With control </a:t>
            </a:r>
            <a:r>
              <a:rPr lang="en-US" sz="2000" dirty="0"/>
              <a:t>and </a:t>
            </a:r>
            <a:r>
              <a:rPr lang="en-US" sz="2000" dirty="0" smtClean="0"/>
              <a:t>extension </a:t>
            </a:r>
            <a:r>
              <a:rPr lang="en-US" sz="2000" dirty="0"/>
              <a:t>semantics</a:t>
            </a:r>
          </a:p>
          <a:p>
            <a:pPr lvl="1"/>
            <a:r>
              <a:rPr lang="en-US" sz="2000" dirty="0" err="1"/>
              <a:t>Filesystem</a:t>
            </a:r>
            <a:r>
              <a:rPr lang="en-US" sz="2000" dirty="0"/>
              <a:t> and IOCTL </a:t>
            </a:r>
            <a:r>
              <a:rPr lang="en-US" sz="2000" dirty="0" err="1"/>
              <a:t>passthrough</a:t>
            </a:r>
            <a:endParaRPr lang="en-US" sz="2000" dirty="0"/>
          </a:p>
          <a:p>
            <a:r>
              <a:rPr lang="en-US" sz="2000" dirty="0"/>
              <a:t>Remote </a:t>
            </a:r>
            <a:r>
              <a:rPr lang="en-US" sz="2000" dirty="0" smtClean="0"/>
              <a:t>access</a:t>
            </a:r>
            <a:endParaRPr lang="en-US" sz="2000" dirty="0"/>
          </a:p>
          <a:p>
            <a:pPr lvl="1"/>
            <a:r>
              <a:rPr lang="en-US" sz="2000" dirty="0"/>
              <a:t>NTFS, VHD, Named Pipes, </a:t>
            </a:r>
            <a:r>
              <a:rPr lang="en-US" sz="2000" dirty="0" smtClean="0"/>
              <a:t>RPC, Memory</a:t>
            </a:r>
            <a:r>
              <a:rPr lang="en-US" sz="2000" dirty="0"/>
              <a:t>, </a:t>
            </a:r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13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SMB Direct (RDMA)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435009" cy="46466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Transport layer protocol adapting SMB3 to RDMA</a:t>
            </a:r>
          </a:p>
          <a:p>
            <a:pPr>
              <a:defRPr/>
            </a:pPr>
            <a:r>
              <a:rPr lang="en-US" dirty="0" smtClean="0"/>
              <a:t>Fabric </a:t>
            </a:r>
            <a:r>
              <a:rPr lang="en-US" dirty="0"/>
              <a:t>agnostic</a:t>
            </a:r>
          </a:p>
          <a:p>
            <a:pPr lvl="1">
              <a:defRPr/>
            </a:pPr>
            <a:r>
              <a:rPr lang="en-US" dirty="0" err="1"/>
              <a:t>iWARP</a:t>
            </a:r>
            <a:r>
              <a:rPr lang="en-US" dirty="0"/>
              <a:t>, </a:t>
            </a:r>
            <a:r>
              <a:rPr lang="en-US" dirty="0" err="1"/>
              <a:t>InfiniBand</a:t>
            </a:r>
            <a:r>
              <a:rPr lang="en-US" dirty="0"/>
              <a:t>, </a:t>
            </a:r>
            <a:r>
              <a:rPr lang="en-US" dirty="0" err="1"/>
              <a:t>RoCE</a:t>
            </a:r>
            <a:endParaRPr lang="en-US" dirty="0"/>
          </a:p>
          <a:p>
            <a:pPr lvl="1">
              <a:defRPr/>
            </a:pPr>
            <a:r>
              <a:rPr lang="en-US" dirty="0"/>
              <a:t>IP addressing</a:t>
            </a:r>
          </a:p>
          <a:p>
            <a:pPr lvl="2">
              <a:defRPr/>
            </a:pPr>
            <a:r>
              <a:rPr lang="en-US" dirty="0"/>
              <a:t>IANA </a:t>
            </a:r>
            <a:r>
              <a:rPr lang="en-US" dirty="0" smtClean="0"/>
              <a:t>registered (</a:t>
            </a:r>
            <a:r>
              <a:rPr lang="en-US" dirty="0" err="1" smtClean="0"/>
              <a:t>smbdirect</a:t>
            </a:r>
            <a:r>
              <a:rPr lang="en-US" dirty="0" smtClean="0"/>
              <a:t> </a:t>
            </a:r>
            <a:r>
              <a:rPr lang="en-US" dirty="0"/>
              <a:t>5445)</a:t>
            </a:r>
          </a:p>
          <a:p>
            <a:r>
              <a:rPr lang="en-US" dirty="0" smtClean="0"/>
              <a:t>Minimal provider requirements</a:t>
            </a:r>
          </a:p>
          <a:p>
            <a:pPr lvl="1"/>
            <a:r>
              <a:rPr lang="en-US" dirty="0" smtClean="0"/>
              <a:t>Enables greatest compatibility and future adoption</a:t>
            </a:r>
          </a:p>
          <a:p>
            <a:pPr lvl="1"/>
            <a:r>
              <a:rPr lang="en-US" dirty="0" smtClean="0"/>
              <a:t>Only send/receive/RDMA Write/RDMA Read</a:t>
            </a:r>
          </a:p>
          <a:p>
            <a:pPr lvl="1"/>
            <a:r>
              <a:rPr lang="en-US" dirty="0" smtClean="0"/>
              <a:t>RC-style, no atomics, no immediate, etc.</a:t>
            </a:r>
          </a:p>
          <a:p>
            <a:r>
              <a:rPr lang="en-US" dirty="0" smtClean="0"/>
              <a:t>Supported inbox </a:t>
            </a:r>
            <a:r>
              <a:rPr lang="en-US" dirty="0"/>
              <a:t>in WS2012 and WS2012R2:</a:t>
            </a:r>
          </a:p>
          <a:p>
            <a:pPr lvl="1"/>
            <a:r>
              <a:rPr lang="en-US" dirty="0" err="1"/>
              <a:t>iWARP</a:t>
            </a:r>
            <a:r>
              <a:rPr lang="en-US" dirty="0"/>
              <a:t> (Intel and </a:t>
            </a:r>
            <a:r>
              <a:rPr lang="en-US" dirty="0" err="1"/>
              <a:t>Chelsio</a:t>
            </a:r>
            <a:r>
              <a:rPr lang="en-US" dirty="0"/>
              <a:t> RNICs at 10 and 40GbE)</a:t>
            </a:r>
          </a:p>
          <a:p>
            <a:pPr lvl="1"/>
            <a:r>
              <a:rPr lang="en-US" dirty="0" err="1"/>
              <a:t>RoCE</a:t>
            </a:r>
            <a:r>
              <a:rPr lang="en-US" dirty="0"/>
              <a:t> (</a:t>
            </a:r>
            <a:r>
              <a:rPr lang="en-US" dirty="0" err="1"/>
              <a:t>Mellanox</a:t>
            </a:r>
            <a:r>
              <a:rPr lang="en-US" dirty="0"/>
              <a:t> HCAs at 10 and 40GbE)</a:t>
            </a:r>
          </a:p>
          <a:p>
            <a:pPr lvl="1"/>
            <a:r>
              <a:rPr lang="en-US" dirty="0" err="1"/>
              <a:t>InfiniBand</a:t>
            </a:r>
            <a:r>
              <a:rPr lang="en-US" dirty="0"/>
              <a:t> (</a:t>
            </a:r>
            <a:r>
              <a:rPr lang="en-US" dirty="0" err="1"/>
              <a:t>Mellanox</a:t>
            </a:r>
            <a:r>
              <a:rPr lang="en-US" dirty="0"/>
              <a:t> HCAs at up to FDR 54Gb)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79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SMB Multichannel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type="body" sz="quarter" idx="10"/>
          </p:nvPr>
        </p:nvSpPr>
        <p:spPr>
          <a:xfrm>
            <a:off x="201931" y="1749370"/>
            <a:ext cx="2992626" cy="4574201"/>
          </a:xfrm>
        </p:spPr>
        <p:txBody>
          <a:bodyPr/>
          <a:lstStyle/>
          <a:p>
            <a:pPr marL="0" indent="0">
              <a:buNone/>
            </a:pPr>
            <a:r>
              <a:rPr lang="en-US" sz="1471" dirty="0"/>
              <a:t>Full Throughput</a:t>
            </a:r>
          </a:p>
          <a:p>
            <a:pPr marL="252134" indent="-252134"/>
            <a:r>
              <a:rPr lang="en-US" sz="1176" dirty="0"/>
              <a:t>Bandwidth aggregation with multiple NICs</a:t>
            </a:r>
          </a:p>
          <a:p>
            <a:pPr marL="252134" indent="-252134"/>
            <a:r>
              <a:rPr lang="en-US" sz="1176" dirty="0"/>
              <a:t>Multiple CPUs cores engaged when NIC offers Receive Side Scaling (RSS</a:t>
            </a:r>
            <a:r>
              <a:rPr lang="en-US" sz="1176" dirty="0" smtClean="0"/>
              <a:t>) or RDMA used – NUMA-aware</a:t>
            </a:r>
          </a:p>
          <a:p>
            <a:pPr marL="252134" indent="-252134"/>
            <a:endParaRPr lang="en-US" sz="1176" dirty="0"/>
          </a:p>
          <a:p>
            <a:pPr marL="0" indent="0">
              <a:buNone/>
            </a:pPr>
            <a:r>
              <a:rPr lang="en-US" sz="1471" dirty="0"/>
              <a:t>Automatic Failover</a:t>
            </a:r>
          </a:p>
          <a:p>
            <a:pPr marL="252134" indent="-252134"/>
            <a:r>
              <a:rPr lang="en-US" sz="1176" dirty="0"/>
              <a:t>SMB Multichannel implements end-to-end failure detection</a:t>
            </a:r>
          </a:p>
          <a:p>
            <a:pPr marL="252134" indent="-252134"/>
            <a:r>
              <a:rPr lang="en-US" sz="1176" dirty="0"/>
              <a:t>Leverages NIC teaming (LBFO) if present, but does not require </a:t>
            </a:r>
            <a:r>
              <a:rPr lang="en-US" sz="1176" dirty="0" smtClean="0"/>
              <a:t>it</a:t>
            </a:r>
          </a:p>
          <a:p>
            <a:pPr marL="252134" indent="-252134"/>
            <a:endParaRPr lang="en-US" sz="1176" dirty="0"/>
          </a:p>
          <a:p>
            <a:pPr marL="0" indent="0">
              <a:buNone/>
            </a:pPr>
            <a:r>
              <a:rPr lang="en-US" sz="1471" dirty="0"/>
              <a:t>Automatic Configuration</a:t>
            </a:r>
          </a:p>
          <a:p>
            <a:pPr marL="252134" indent="-252134"/>
            <a:r>
              <a:rPr lang="en-US" sz="1176" dirty="0"/>
              <a:t>SMB detects and uses multiple </a:t>
            </a:r>
            <a:r>
              <a:rPr lang="en-US" sz="1176" dirty="0" smtClean="0"/>
              <a:t>paths</a:t>
            </a:r>
          </a:p>
          <a:p>
            <a:pPr marL="252134" indent="-252134"/>
            <a:r>
              <a:rPr lang="en-US" sz="1176" dirty="0" smtClean="0"/>
              <a:t>Zero-</a:t>
            </a:r>
            <a:r>
              <a:rPr lang="en-US" sz="1176" dirty="0" err="1" smtClean="0"/>
              <a:t>config</a:t>
            </a:r>
            <a:r>
              <a:rPr lang="en-US" sz="1176" dirty="0" smtClean="0"/>
              <a:t> – simply install adapters</a:t>
            </a:r>
          </a:p>
          <a:p>
            <a:pPr marL="252134" indent="-252134"/>
            <a:endParaRPr lang="en-US" sz="1176" dirty="0"/>
          </a:p>
        </p:txBody>
      </p:sp>
      <p:sp>
        <p:nvSpPr>
          <p:cNvPr id="58" name="Rectangle 57"/>
          <p:cNvSpPr/>
          <p:nvPr/>
        </p:nvSpPr>
        <p:spPr>
          <a:xfrm>
            <a:off x="5161654" y="1773834"/>
            <a:ext cx="2410964" cy="4404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FFFF"/>
                </a:solidFill>
              </a:rPr>
              <a:t>Sample Configurations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25297" y="1957137"/>
            <a:ext cx="5610156" cy="4154904"/>
            <a:chOff x="3760313" y="2329194"/>
            <a:chExt cx="4915278" cy="3107802"/>
          </a:xfrm>
        </p:grpSpPr>
        <p:sp>
          <p:nvSpPr>
            <p:cNvPr id="57" name="Rectangle 56"/>
            <p:cNvSpPr/>
            <p:nvPr/>
          </p:nvSpPr>
          <p:spPr>
            <a:xfrm>
              <a:off x="7250445" y="2338093"/>
              <a:ext cx="1425146" cy="2801347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Multiple RDMA NICs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817912" y="2338093"/>
              <a:ext cx="1171214" cy="2801347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Multiple 1GbE NICs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760313" y="2329194"/>
              <a:ext cx="991406" cy="2801347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Single 10GbE </a:t>
              </a:r>
              <a:b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</a:br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RSS-capable NIC</a:t>
              </a:r>
            </a:p>
          </p:txBody>
        </p:sp>
        <p:sp>
          <p:nvSpPr>
            <p:cNvPr id="40" name="Rectangle 39"/>
            <p:cNvSpPr/>
            <p:nvPr/>
          </p:nvSpPr>
          <p:spPr>
            <a:xfrm rot="10800000" flipH="1" flipV="1">
              <a:off x="7323674" y="4262663"/>
              <a:ext cx="1282893" cy="637863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b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SMB Server</a:t>
              </a:r>
            </a:p>
          </p:txBody>
        </p:sp>
        <p:sp>
          <p:nvSpPr>
            <p:cNvPr id="41" name="Rectangle 40"/>
            <p:cNvSpPr/>
            <p:nvPr/>
          </p:nvSpPr>
          <p:spPr>
            <a:xfrm rot="10800000" flipH="1" flipV="1">
              <a:off x="7329276" y="3053381"/>
              <a:ext cx="1282893" cy="637863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SMB Client</a:t>
              </a:r>
            </a:p>
          </p:txBody>
        </p:sp>
        <p:sp>
          <p:nvSpPr>
            <p:cNvPr id="4" name="Rectangle 3"/>
            <p:cNvSpPr/>
            <p:nvPr/>
          </p:nvSpPr>
          <p:spPr>
            <a:xfrm rot="10800000" flipH="1" flipV="1">
              <a:off x="3951835" y="4269447"/>
              <a:ext cx="681622" cy="637863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b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SMB Server</a:t>
              </a:r>
            </a:p>
          </p:txBody>
        </p:sp>
        <p:sp>
          <p:nvSpPr>
            <p:cNvPr id="5" name="Rectangle 4"/>
            <p:cNvSpPr/>
            <p:nvPr/>
          </p:nvSpPr>
          <p:spPr>
            <a:xfrm rot="10800000" flipH="1" flipV="1">
              <a:off x="3957438" y="3060164"/>
              <a:ext cx="681622" cy="637863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SMB Client</a:t>
              </a:r>
            </a:p>
          </p:txBody>
        </p:sp>
        <p:sp>
          <p:nvSpPr>
            <p:cNvPr id="15" name="Rectangle 14"/>
            <p:cNvSpPr/>
            <p:nvPr/>
          </p:nvSpPr>
          <p:spPr>
            <a:xfrm rot="10800000" flipH="1" flipV="1">
              <a:off x="4891170" y="4278345"/>
              <a:ext cx="1033656" cy="637863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b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SMB Server</a:t>
              </a:r>
            </a:p>
          </p:txBody>
        </p:sp>
        <p:sp>
          <p:nvSpPr>
            <p:cNvPr id="16" name="Rectangle 15"/>
            <p:cNvSpPr/>
            <p:nvPr/>
          </p:nvSpPr>
          <p:spPr>
            <a:xfrm rot="10800000" flipH="1" flipV="1">
              <a:off x="4896773" y="3069063"/>
              <a:ext cx="1033656" cy="637863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SMB Client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048848" y="2338093"/>
              <a:ext cx="1153274" cy="2801347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Multiple 10GbE </a:t>
              </a:r>
              <a:b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</a:br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in LBFO team</a:t>
              </a:r>
            </a:p>
          </p:txBody>
        </p:sp>
        <p:sp>
          <p:nvSpPr>
            <p:cNvPr id="54" name="Rectangle 53"/>
            <p:cNvSpPr/>
            <p:nvPr/>
          </p:nvSpPr>
          <p:spPr>
            <a:xfrm rot="10800000" flipH="1" flipV="1">
              <a:off x="6131132" y="4278345"/>
              <a:ext cx="1001126" cy="637863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b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SMB Server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rot="10800000" flipH="1" flipV="1">
              <a:off x="6131132" y="3069063"/>
              <a:ext cx="1007982" cy="637863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SMB Client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207118" y="3247325"/>
              <a:ext cx="845955" cy="140665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LBFO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202501" y="4580044"/>
              <a:ext cx="845955" cy="129882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LBFO</a:t>
              </a: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4183712" y="3606122"/>
              <a:ext cx="229074" cy="918130"/>
              <a:chOff x="1158804" y="3001033"/>
              <a:chExt cx="304800" cy="1224347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flipV="1">
                <a:off x="1158804" y="3001033"/>
                <a:ext cx="0" cy="1224347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V="1">
                <a:off x="1260404" y="3001033"/>
                <a:ext cx="0" cy="1224347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V="1">
                <a:off x="1362004" y="3001033"/>
                <a:ext cx="0" cy="1224347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V="1">
                <a:off x="1463604" y="3001033"/>
                <a:ext cx="0" cy="1224347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Rectangle 10"/>
            <p:cNvSpPr/>
            <p:nvPr/>
          </p:nvSpPr>
          <p:spPr>
            <a:xfrm>
              <a:off x="4039169" y="3852038"/>
              <a:ext cx="507084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Switch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39169" y="3390469"/>
              <a:ext cx="507084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39169" y="4296866"/>
              <a:ext cx="507084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</a:t>
              </a:r>
            </a:p>
          </p:txBody>
        </p:sp>
        <p:cxnSp>
          <p:nvCxnSpPr>
            <p:cNvPr id="79" name="Straight Connector 78"/>
            <p:cNvCxnSpPr/>
            <p:nvPr/>
          </p:nvCxnSpPr>
          <p:spPr>
            <a:xfrm flipV="1">
              <a:off x="6382315" y="3536510"/>
              <a:ext cx="0" cy="91813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6458672" y="3536510"/>
              <a:ext cx="0" cy="91813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6801738" y="3536510"/>
              <a:ext cx="0" cy="91813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6878095" y="3536510"/>
              <a:ext cx="0" cy="91813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6067300" y="3858882"/>
              <a:ext cx="551204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Switch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207117" y="3399367"/>
              <a:ext cx="421990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645975" y="3401394"/>
              <a:ext cx="407096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202503" y="4292954"/>
              <a:ext cx="431478" cy="264734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53975" y="4294981"/>
              <a:ext cx="394481" cy="264734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196355" y="3547487"/>
              <a:ext cx="434493" cy="918130"/>
              <a:chOff x="5814715" y="479280"/>
              <a:chExt cx="578123" cy="1224347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 flipV="1">
                <a:off x="5814715" y="479280"/>
                <a:ext cx="0" cy="1224347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V="1">
                <a:off x="6392838" y="479280"/>
                <a:ext cx="0" cy="1224347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ctangle 13"/>
            <p:cNvSpPr/>
            <p:nvPr/>
          </p:nvSpPr>
          <p:spPr>
            <a:xfrm>
              <a:off x="5437807" y="3858881"/>
              <a:ext cx="492623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Switch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1GbE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37807" y="3410344"/>
              <a:ext cx="430935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1GbE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37807" y="4305764"/>
              <a:ext cx="430935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1GbE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896773" y="3858882"/>
              <a:ext cx="499888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Switch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1GbE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965726" y="3404056"/>
              <a:ext cx="430935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1GbE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965726" y="4305764"/>
              <a:ext cx="430935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1GbE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85407" y="5252330"/>
              <a:ext cx="461795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86000">
                        <a:srgbClr val="FFFFFF"/>
                      </a:gs>
                    </a:gsLst>
                    <a:lin ang="5400000" scaled="0"/>
                  </a:gradFill>
                </a:rPr>
                <a:t>Vertical lines are logical channels, not cables</a:t>
              </a: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V="1">
              <a:off x="7678660" y="3546492"/>
              <a:ext cx="0" cy="918130"/>
            </a:xfrm>
            <a:prstGeom prst="line">
              <a:avLst/>
            </a:prstGeom>
            <a:ln w="127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7512629" y="3546493"/>
              <a:ext cx="0" cy="918130"/>
            </a:xfrm>
            <a:prstGeom prst="line">
              <a:avLst/>
            </a:prstGeom>
            <a:ln w="38100">
              <a:solidFill>
                <a:srgbClr val="00B0F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7850085" y="3528641"/>
              <a:ext cx="0" cy="918130"/>
            </a:xfrm>
            <a:prstGeom prst="line">
              <a:avLst/>
            </a:prstGeom>
            <a:ln w="127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8258093" y="3492730"/>
              <a:ext cx="0" cy="918130"/>
            </a:xfrm>
            <a:prstGeom prst="line">
              <a:avLst/>
            </a:prstGeom>
            <a:ln w="127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8092061" y="3492730"/>
              <a:ext cx="0" cy="918130"/>
            </a:xfrm>
            <a:prstGeom prst="line">
              <a:avLst/>
            </a:prstGeom>
            <a:ln w="38100">
              <a:solidFill>
                <a:srgbClr val="00B0F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8429518" y="3474878"/>
              <a:ext cx="0" cy="918130"/>
            </a:xfrm>
            <a:prstGeom prst="line">
              <a:avLst/>
            </a:prstGeom>
            <a:ln w="127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8005492" y="3847847"/>
              <a:ext cx="657747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Switch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10GbE/IB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017844" y="3377011"/>
              <a:ext cx="507084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10GbE/IB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017844" y="4283407"/>
              <a:ext cx="507084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10GbE/IB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279153" y="3849560"/>
              <a:ext cx="705550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Switch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10GbE/IB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440562" y="3387992"/>
              <a:ext cx="507084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10GbE/IB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440562" y="4294388"/>
              <a:ext cx="507084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NIC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10GbE/IB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656480" y="3855468"/>
              <a:ext cx="533288" cy="274281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Switch</a:t>
              </a:r>
            </a:p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10GbE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3848055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Key file I/O workloads</a:t>
            </a:r>
          </a:p>
          <a:p>
            <a:pPr lvl="1"/>
            <a:r>
              <a:rPr lang="en-US" dirty="0" smtClean="0"/>
              <a:t>Small/random – 8KB, IOPS sensitive</a:t>
            </a:r>
          </a:p>
          <a:p>
            <a:pPr lvl="1"/>
            <a:r>
              <a:rPr lang="en-US" dirty="0" smtClean="0"/>
              <a:t>Large/sequential – 512KB, bandwidth sensitive</a:t>
            </a:r>
          </a:p>
          <a:p>
            <a:pPr lvl="1"/>
            <a:r>
              <a:rPr lang="en-US" dirty="0" smtClean="0"/>
              <a:t>Smaller, and larger (up to 8MB), are also relevant</a:t>
            </a:r>
          </a:p>
          <a:p>
            <a:r>
              <a:rPr lang="en-US" dirty="0" smtClean="0"/>
              <a:t>Multichannel achieves higher scaling</a:t>
            </a:r>
          </a:p>
          <a:p>
            <a:pPr lvl="1"/>
            <a:r>
              <a:rPr lang="en-US" dirty="0" smtClean="0"/>
              <a:t>Bandwidth and IOPS from additional network interfaces</a:t>
            </a:r>
          </a:p>
          <a:p>
            <a:pPr lvl="1"/>
            <a:r>
              <a:rPr lang="en-US" dirty="0" smtClean="0"/>
              <a:t>Affinity and parallelism in </a:t>
            </a:r>
            <a:r>
              <a:rPr lang="en-US" dirty="0" err="1" smtClean="0"/>
              <a:t>endnodes</a:t>
            </a:r>
            <a:endParaRPr lang="en-US" dirty="0" smtClean="0"/>
          </a:p>
          <a:p>
            <a:r>
              <a:rPr lang="en-US" dirty="0" err="1" smtClean="0"/>
              <a:t>Unbuffered</a:t>
            </a:r>
            <a:r>
              <a:rPr lang="en-US" dirty="0" smtClean="0"/>
              <a:t> i/o allows zero-touch to user buffer</a:t>
            </a:r>
          </a:p>
          <a:p>
            <a:r>
              <a:rPr lang="en-US" dirty="0" smtClean="0"/>
              <a:t>Strict memory register/invalidate per-I/O</a:t>
            </a:r>
          </a:p>
          <a:p>
            <a:pPr lvl="1"/>
            <a:r>
              <a:rPr lang="en-US" dirty="0" smtClean="0"/>
              <a:t>Key to enterprise application integrity</a:t>
            </a:r>
          </a:p>
          <a:p>
            <a:pPr lvl="1"/>
            <a:r>
              <a:rPr lang="en-US" dirty="0" smtClean="0"/>
              <a:t>Performance maintained with remote invalidate and careful local behaviors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833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193" name="Table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1181428"/>
              </p:ext>
            </p:extLst>
          </p:nvPr>
        </p:nvGraphicFramePr>
        <p:xfrm>
          <a:off x="4905571" y="2445436"/>
          <a:ext cx="3778072" cy="26788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1654"/>
                <a:gridCol w="976418"/>
              </a:tblGrid>
              <a:tr h="268927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Workload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IOPs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</a:tr>
              <a:tr h="179285">
                <a:tc>
                  <a:txBody>
                    <a:bodyPr/>
                    <a:lstStyle/>
                    <a:p>
                      <a:endParaRPr 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  <a:tc>
                  <a:txBody>
                    <a:bodyPr/>
                    <a:lstStyle/>
                    <a:p>
                      <a:pPr algn="r"/>
                      <a:endParaRPr 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</a:tr>
              <a:tr h="268927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8KB reads,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mirrored space (disk)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~600,000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</a:tr>
              <a:tr h="179285">
                <a:tc>
                  <a:txBody>
                    <a:bodyPr/>
                    <a:lstStyle/>
                    <a:p>
                      <a:endParaRPr 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  <a:tc>
                  <a:txBody>
                    <a:bodyPr/>
                    <a:lstStyle/>
                    <a:p>
                      <a:pPr algn="r"/>
                      <a:endParaRPr 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</a:tr>
              <a:tr h="272663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8KB reads,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cache (RAM)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~1,000,000</a:t>
                      </a:r>
                      <a:endParaRPr lang="en-US" sz="13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</a:tr>
              <a:tr h="179285">
                <a:tc>
                  <a:txBody>
                    <a:bodyPr/>
                    <a:lstStyle/>
                    <a:p>
                      <a:endParaRPr 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  <a:tc>
                  <a:txBody>
                    <a:bodyPr/>
                    <a:lstStyle/>
                    <a:p>
                      <a:pPr algn="r"/>
                      <a:endParaRPr 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</a:tr>
              <a:tr h="272663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32KB reads, mirrored space (disk)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~500,000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</a:tr>
              <a:tr h="470623">
                <a:tc gridSpan="2">
                  <a:txBody>
                    <a:bodyPr/>
                    <a:lstStyle/>
                    <a:p>
                      <a:pPr lvl="1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Throughput </a:t>
                      </a:r>
                      <a:r>
                        <a:rPr lang="en-US" sz="13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&gt;16</a:t>
                      </a:r>
                      <a:r>
                        <a:rPr lang="en-US" sz="13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Gbytes/second</a:t>
                      </a:r>
                    </a:p>
                    <a:p>
                      <a:pPr lvl="1"/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45% better than Windows Server 2012</a:t>
                      </a:r>
                    </a:p>
                    <a:p>
                      <a:endParaRPr lang="en-US" sz="13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Larger I/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(&gt;32KB) – similar results, i.e. larger i/o is not needed for achieving full performance!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232" marR="67232" marT="33616" marB="33616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492226" y="2284964"/>
            <a:ext cx="4304364" cy="3746868"/>
            <a:chOff x="853316" y="2490171"/>
            <a:chExt cx="3372709" cy="3235542"/>
          </a:xfrm>
        </p:grpSpPr>
        <p:sp>
          <p:nvSpPr>
            <p:cNvPr id="109" name="Rectangle 108"/>
            <p:cNvSpPr/>
            <p:nvPr/>
          </p:nvSpPr>
          <p:spPr>
            <a:xfrm>
              <a:off x="853316" y="3478630"/>
              <a:ext cx="3343774" cy="838646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File Server</a:t>
              </a:r>
            </a:p>
            <a:p>
              <a:pPr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(SMB 3.0)</a:t>
              </a:r>
            </a:p>
          </p:txBody>
        </p:sp>
        <p:sp>
          <p:nvSpPr>
            <p:cNvPr id="110" name="Right Arrow 109"/>
            <p:cNvSpPr/>
            <p:nvPr/>
          </p:nvSpPr>
          <p:spPr bwMode="auto">
            <a:xfrm rot="5400000">
              <a:off x="2067366" y="3132608"/>
              <a:ext cx="355134" cy="316722"/>
            </a:xfrm>
            <a:prstGeom prst="rightArrow">
              <a:avLst>
                <a:gd name="adj1" fmla="val 50000"/>
                <a:gd name="adj2" fmla="val 40979"/>
              </a:avLst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endParaRPr lang="en-US" sz="882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111" name="Right Arrow 110"/>
            <p:cNvSpPr/>
            <p:nvPr/>
          </p:nvSpPr>
          <p:spPr bwMode="auto">
            <a:xfrm rot="5400000">
              <a:off x="2747402" y="3132609"/>
              <a:ext cx="355135" cy="316722"/>
            </a:xfrm>
            <a:prstGeom prst="rightArrow">
              <a:avLst>
                <a:gd name="adj1" fmla="val 50000"/>
                <a:gd name="adj2" fmla="val 40979"/>
              </a:avLst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endParaRPr lang="en-US" sz="882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882251" y="2490171"/>
              <a:ext cx="3343774" cy="700622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File Client</a:t>
              </a:r>
              <a:b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</a:br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(SMB 3.0)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347263" y="2561081"/>
              <a:ext cx="1239573" cy="207828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SQLIO</a:t>
              </a: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1955699" y="2918677"/>
              <a:ext cx="540605" cy="312652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RDMA NIC</a:t>
              </a: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654667" y="2918677"/>
              <a:ext cx="540605" cy="312652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RDMA NIC</a:t>
              </a: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1955700" y="3444684"/>
              <a:ext cx="540605" cy="312652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RDMA NIC</a:t>
              </a: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654668" y="3444684"/>
              <a:ext cx="540605" cy="312652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RDMA NIC</a:t>
              </a:r>
            </a:p>
          </p:txBody>
        </p:sp>
        <p:sp>
          <p:nvSpPr>
            <p:cNvPr id="124" name="Right Arrow 123"/>
            <p:cNvSpPr/>
            <p:nvPr/>
          </p:nvSpPr>
          <p:spPr bwMode="auto">
            <a:xfrm rot="5400000">
              <a:off x="3446370" y="3132609"/>
              <a:ext cx="355135" cy="316722"/>
            </a:xfrm>
            <a:prstGeom prst="rightArrow">
              <a:avLst>
                <a:gd name="adj1" fmla="val 50000"/>
                <a:gd name="adj2" fmla="val 40979"/>
              </a:avLst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endParaRPr lang="en-US" sz="882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3353634" y="2918677"/>
              <a:ext cx="540605" cy="312652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RDMA NIC</a:t>
              </a: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3353635" y="3444684"/>
              <a:ext cx="540605" cy="312652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3616" tIns="34290" rIns="33616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RDMA NIC</a:t>
              </a:r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1504468" y="4125468"/>
              <a:ext cx="451231" cy="1589320"/>
              <a:chOff x="789217" y="4040247"/>
              <a:chExt cx="601726" cy="2119393"/>
            </a:xfrm>
            <a:solidFill>
              <a:schemeClr val="accent6"/>
            </a:solidFill>
          </p:grpSpPr>
          <p:sp>
            <p:nvSpPr>
              <p:cNvPr id="128" name="Right Arrow 127"/>
              <p:cNvSpPr/>
              <p:nvPr/>
            </p:nvSpPr>
            <p:spPr bwMode="auto">
              <a:xfrm rot="5400000">
                <a:off x="806747" y="4454496"/>
                <a:ext cx="566667" cy="422356"/>
              </a:xfrm>
              <a:prstGeom prst="rightArrow">
                <a:avLst>
                  <a:gd name="adj1" fmla="val 50000"/>
                  <a:gd name="adj2" fmla="val 4097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50" dirty="0">
                    <a:solidFill>
                      <a:schemeClr val="bg1"/>
                    </a:solidFill>
                    <a:latin typeface="+mj-lt"/>
                  </a:rPr>
                  <a:t>SAS</a:t>
                </a:r>
              </a:p>
            </p:txBody>
          </p:sp>
          <p:sp>
            <p:nvSpPr>
              <p:cNvPr id="129" name="Rectangle 128"/>
              <p:cNvSpPr/>
              <p:nvPr/>
            </p:nvSpPr>
            <p:spPr bwMode="auto">
              <a:xfrm>
                <a:off x="789217" y="4040247"/>
                <a:ext cx="601726" cy="41692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SAS</a:t>
                </a:r>
                <a:br>
                  <a:rPr lang="en-US" sz="900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HBA</a:t>
                </a:r>
              </a:p>
            </p:txBody>
          </p:sp>
          <p:grpSp>
            <p:nvGrpSpPr>
              <p:cNvPr id="130" name="Group 129"/>
              <p:cNvGrpSpPr/>
              <p:nvPr/>
            </p:nvGrpSpPr>
            <p:grpSpPr>
              <a:xfrm>
                <a:off x="789217" y="4903792"/>
                <a:ext cx="601726" cy="1255848"/>
                <a:chOff x="800711" y="4903792"/>
                <a:chExt cx="601726" cy="1255848"/>
              </a:xfrm>
              <a:grpFill/>
            </p:grpSpPr>
            <p:sp>
              <p:nvSpPr>
                <p:cNvPr id="131" name="Rectangle 130"/>
                <p:cNvSpPr/>
                <p:nvPr/>
              </p:nvSpPr>
              <p:spPr bwMode="auto">
                <a:xfrm>
                  <a:off x="800711" y="4903792"/>
                  <a:ext cx="601726" cy="125584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900" dirty="0">
                      <a:solidFill>
                        <a:schemeClr val="bg1"/>
                      </a:solidFill>
                      <a:latin typeface="+mj-lt"/>
                    </a:rPr>
                    <a:t>JBOD</a:t>
                  </a:r>
                </a:p>
              </p:txBody>
            </p:sp>
            <p:sp>
              <p:nvSpPr>
                <p:cNvPr id="132" name="Rectangle 131"/>
                <p:cNvSpPr/>
                <p:nvPr/>
              </p:nvSpPr>
              <p:spPr bwMode="auto">
                <a:xfrm>
                  <a:off x="869163" y="5142547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33" name="Rectangle 132"/>
                <p:cNvSpPr/>
                <p:nvPr/>
              </p:nvSpPr>
              <p:spPr bwMode="auto">
                <a:xfrm>
                  <a:off x="869163" y="5261300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34" name="Rectangle 133"/>
                <p:cNvSpPr/>
                <p:nvPr/>
              </p:nvSpPr>
              <p:spPr bwMode="auto">
                <a:xfrm>
                  <a:off x="869163" y="5380053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35" name="Rectangle 134"/>
                <p:cNvSpPr/>
                <p:nvPr/>
              </p:nvSpPr>
              <p:spPr bwMode="auto">
                <a:xfrm>
                  <a:off x="869163" y="5498806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36" name="Rectangle 135"/>
                <p:cNvSpPr/>
                <p:nvPr/>
              </p:nvSpPr>
              <p:spPr bwMode="auto">
                <a:xfrm>
                  <a:off x="869163" y="5617559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37" name="Rectangle 136"/>
                <p:cNvSpPr/>
                <p:nvPr/>
              </p:nvSpPr>
              <p:spPr bwMode="auto">
                <a:xfrm>
                  <a:off x="869163" y="5736312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38" name="Rectangle 137"/>
                <p:cNvSpPr/>
                <p:nvPr/>
              </p:nvSpPr>
              <p:spPr bwMode="auto">
                <a:xfrm>
                  <a:off x="869163" y="585506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39" name="Rectangle 138"/>
                <p:cNvSpPr/>
                <p:nvPr/>
              </p:nvSpPr>
              <p:spPr bwMode="auto">
                <a:xfrm>
                  <a:off x="869163" y="597381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</p:grpSp>
        </p:grpSp>
        <p:grpSp>
          <p:nvGrpSpPr>
            <p:cNvPr id="140" name="Group 139"/>
            <p:cNvGrpSpPr/>
            <p:nvPr/>
          </p:nvGrpSpPr>
          <p:grpSpPr>
            <a:xfrm>
              <a:off x="2029303" y="4125468"/>
              <a:ext cx="451231" cy="1589320"/>
              <a:chOff x="789217" y="4040247"/>
              <a:chExt cx="601726" cy="2119393"/>
            </a:xfrm>
            <a:solidFill>
              <a:schemeClr val="accent6"/>
            </a:solidFill>
          </p:grpSpPr>
          <p:sp>
            <p:nvSpPr>
              <p:cNvPr id="141" name="Right Arrow 140"/>
              <p:cNvSpPr/>
              <p:nvPr/>
            </p:nvSpPr>
            <p:spPr bwMode="auto">
              <a:xfrm rot="5400000">
                <a:off x="806747" y="4454496"/>
                <a:ext cx="566667" cy="422356"/>
              </a:xfrm>
              <a:prstGeom prst="rightArrow">
                <a:avLst>
                  <a:gd name="adj1" fmla="val 50000"/>
                  <a:gd name="adj2" fmla="val 4097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50" dirty="0">
                    <a:solidFill>
                      <a:schemeClr val="bg1"/>
                    </a:solidFill>
                    <a:latin typeface="+mj-lt"/>
                  </a:rPr>
                  <a:t>SAS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789217" y="4040247"/>
                <a:ext cx="601726" cy="41692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SAS</a:t>
                </a:r>
                <a:br>
                  <a:rPr lang="en-US" sz="900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HBA</a:t>
                </a:r>
              </a:p>
            </p:txBody>
          </p:sp>
          <p:grpSp>
            <p:nvGrpSpPr>
              <p:cNvPr id="143" name="Group 142"/>
              <p:cNvGrpSpPr/>
              <p:nvPr/>
            </p:nvGrpSpPr>
            <p:grpSpPr>
              <a:xfrm>
                <a:off x="789217" y="4903792"/>
                <a:ext cx="601726" cy="1255848"/>
                <a:chOff x="800711" y="4903792"/>
                <a:chExt cx="601726" cy="1255848"/>
              </a:xfrm>
              <a:grpFill/>
            </p:grpSpPr>
            <p:sp>
              <p:nvSpPr>
                <p:cNvPr id="144" name="Rectangle 143"/>
                <p:cNvSpPr/>
                <p:nvPr/>
              </p:nvSpPr>
              <p:spPr bwMode="auto">
                <a:xfrm>
                  <a:off x="800711" y="4903792"/>
                  <a:ext cx="601726" cy="125584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900" dirty="0">
                      <a:solidFill>
                        <a:schemeClr val="bg1"/>
                      </a:solidFill>
                      <a:latin typeface="+mj-lt"/>
                    </a:rPr>
                    <a:t>JBOD</a:t>
                  </a:r>
                </a:p>
              </p:txBody>
            </p:sp>
            <p:sp>
              <p:nvSpPr>
                <p:cNvPr id="145" name="Rectangle 144"/>
                <p:cNvSpPr/>
                <p:nvPr/>
              </p:nvSpPr>
              <p:spPr bwMode="auto">
                <a:xfrm>
                  <a:off x="869163" y="5142547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46" name="Rectangle 145"/>
                <p:cNvSpPr/>
                <p:nvPr/>
              </p:nvSpPr>
              <p:spPr bwMode="auto">
                <a:xfrm>
                  <a:off x="869163" y="5261300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47" name="Rectangle 146"/>
                <p:cNvSpPr/>
                <p:nvPr/>
              </p:nvSpPr>
              <p:spPr bwMode="auto">
                <a:xfrm>
                  <a:off x="869163" y="5380053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48" name="Rectangle 147"/>
                <p:cNvSpPr/>
                <p:nvPr/>
              </p:nvSpPr>
              <p:spPr bwMode="auto">
                <a:xfrm>
                  <a:off x="869163" y="5498806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49" name="Rectangle 148"/>
                <p:cNvSpPr/>
                <p:nvPr/>
              </p:nvSpPr>
              <p:spPr bwMode="auto">
                <a:xfrm>
                  <a:off x="869163" y="5617559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869163" y="5736312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51" name="Rectangle 150"/>
                <p:cNvSpPr/>
                <p:nvPr/>
              </p:nvSpPr>
              <p:spPr bwMode="auto">
                <a:xfrm>
                  <a:off x="869163" y="585506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52" name="Rectangle 151"/>
                <p:cNvSpPr/>
                <p:nvPr/>
              </p:nvSpPr>
              <p:spPr bwMode="auto">
                <a:xfrm>
                  <a:off x="869163" y="597381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</p:grpSp>
        </p:grpSp>
        <p:grpSp>
          <p:nvGrpSpPr>
            <p:cNvPr id="153" name="Group 152"/>
            <p:cNvGrpSpPr/>
            <p:nvPr/>
          </p:nvGrpSpPr>
          <p:grpSpPr>
            <a:xfrm>
              <a:off x="2554138" y="4129843"/>
              <a:ext cx="451231" cy="1589320"/>
              <a:chOff x="789217" y="4040247"/>
              <a:chExt cx="601726" cy="2119393"/>
            </a:xfrm>
            <a:solidFill>
              <a:schemeClr val="accent6"/>
            </a:solidFill>
          </p:grpSpPr>
          <p:sp>
            <p:nvSpPr>
              <p:cNvPr id="154" name="Right Arrow 153"/>
              <p:cNvSpPr/>
              <p:nvPr/>
            </p:nvSpPr>
            <p:spPr bwMode="auto">
              <a:xfrm rot="5400000">
                <a:off x="806747" y="4454496"/>
                <a:ext cx="566667" cy="422356"/>
              </a:xfrm>
              <a:prstGeom prst="rightArrow">
                <a:avLst>
                  <a:gd name="adj1" fmla="val 50000"/>
                  <a:gd name="adj2" fmla="val 4097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50" dirty="0">
                    <a:solidFill>
                      <a:schemeClr val="bg1"/>
                    </a:solidFill>
                    <a:latin typeface="+mj-lt"/>
                  </a:rPr>
                  <a:t>SAS</a:t>
                </a:r>
              </a:p>
            </p:txBody>
          </p:sp>
          <p:sp>
            <p:nvSpPr>
              <p:cNvPr id="155" name="Rectangle 154"/>
              <p:cNvSpPr/>
              <p:nvPr/>
            </p:nvSpPr>
            <p:spPr bwMode="auto">
              <a:xfrm>
                <a:off x="789217" y="4040247"/>
                <a:ext cx="601726" cy="41692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SAS</a:t>
                </a:r>
                <a:br>
                  <a:rPr lang="en-US" sz="900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HBA</a:t>
                </a:r>
              </a:p>
            </p:txBody>
          </p:sp>
          <p:grpSp>
            <p:nvGrpSpPr>
              <p:cNvPr id="156" name="Group 155"/>
              <p:cNvGrpSpPr/>
              <p:nvPr/>
            </p:nvGrpSpPr>
            <p:grpSpPr>
              <a:xfrm>
                <a:off x="789217" y="4903792"/>
                <a:ext cx="601726" cy="1255848"/>
                <a:chOff x="800711" y="4903792"/>
                <a:chExt cx="601726" cy="1255848"/>
              </a:xfrm>
              <a:grpFill/>
            </p:grpSpPr>
            <p:sp>
              <p:nvSpPr>
                <p:cNvPr id="157" name="Rectangle 156"/>
                <p:cNvSpPr/>
                <p:nvPr/>
              </p:nvSpPr>
              <p:spPr bwMode="auto">
                <a:xfrm>
                  <a:off x="800711" y="4903792"/>
                  <a:ext cx="601726" cy="125584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900" dirty="0">
                      <a:solidFill>
                        <a:schemeClr val="bg1"/>
                      </a:solidFill>
                      <a:latin typeface="+mj-lt"/>
                    </a:rPr>
                    <a:t>JBOD</a:t>
                  </a:r>
                </a:p>
              </p:txBody>
            </p:sp>
            <p:sp>
              <p:nvSpPr>
                <p:cNvPr id="158" name="Rectangle 157"/>
                <p:cNvSpPr/>
                <p:nvPr/>
              </p:nvSpPr>
              <p:spPr bwMode="auto">
                <a:xfrm>
                  <a:off x="869163" y="5142547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59" name="Rectangle 158"/>
                <p:cNvSpPr/>
                <p:nvPr/>
              </p:nvSpPr>
              <p:spPr bwMode="auto">
                <a:xfrm>
                  <a:off x="869163" y="5261300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60" name="Rectangle 159"/>
                <p:cNvSpPr/>
                <p:nvPr/>
              </p:nvSpPr>
              <p:spPr bwMode="auto">
                <a:xfrm>
                  <a:off x="869163" y="5380053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61" name="Rectangle 160"/>
                <p:cNvSpPr/>
                <p:nvPr/>
              </p:nvSpPr>
              <p:spPr bwMode="auto">
                <a:xfrm>
                  <a:off x="869163" y="5498806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62" name="Rectangle 161"/>
                <p:cNvSpPr/>
                <p:nvPr/>
              </p:nvSpPr>
              <p:spPr bwMode="auto">
                <a:xfrm>
                  <a:off x="869163" y="5617559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869163" y="5736312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64" name="Rectangle 163"/>
                <p:cNvSpPr/>
                <p:nvPr/>
              </p:nvSpPr>
              <p:spPr bwMode="auto">
                <a:xfrm>
                  <a:off x="869163" y="585506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65" name="Rectangle 164"/>
                <p:cNvSpPr/>
                <p:nvPr/>
              </p:nvSpPr>
              <p:spPr bwMode="auto">
                <a:xfrm>
                  <a:off x="869163" y="597381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</p:grpSp>
        </p:grpSp>
        <p:grpSp>
          <p:nvGrpSpPr>
            <p:cNvPr id="166" name="Group 165"/>
            <p:cNvGrpSpPr/>
            <p:nvPr/>
          </p:nvGrpSpPr>
          <p:grpSpPr>
            <a:xfrm>
              <a:off x="3078973" y="4132018"/>
              <a:ext cx="451231" cy="1589320"/>
              <a:chOff x="789217" y="4040247"/>
              <a:chExt cx="601726" cy="2119393"/>
            </a:xfrm>
            <a:solidFill>
              <a:schemeClr val="accent6"/>
            </a:solidFill>
          </p:grpSpPr>
          <p:sp>
            <p:nvSpPr>
              <p:cNvPr id="167" name="Right Arrow 166"/>
              <p:cNvSpPr/>
              <p:nvPr/>
            </p:nvSpPr>
            <p:spPr bwMode="auto">
              <a:xfrm rot="5400000">
                <a:off x="806747" y="4454496"/>
                <a:ext cx="566667" cy="422356"/>
              </a:xfrm>
              <a:prstGeom prst="rightArrow">
                <a:avLst>
                  <a:gd name="adj1" fmla="val 50000"/>
                  <a:gd name="adj2" fmla="val 4097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50" dirty="0">
                    <a:solidFill>
                      <a:schemeClr val="bg1"/>
                    </a:solidFill>
                    <a:latin typeface="+mj-lt"/>
                  </a:rPr>
                  <a:t>SAS</a:t>
                </a:r>
              </a:p>
            </p:txBody>
          </p:sp>
          <p:sp>
            <p:nvSpPr>
              <p:cNvPr id="168" name="Rectangle 167"/>
              <p:cNvSpPr/>
              <p:nvPr/>
            </p:nvSpPr>
            <p:spPr bwMode="auto">
              <a:xfrm>
                <a:off x="789217" y="4040247"/>
                <a:ext cx="601726" cy="41692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SAS</a:t>
                </a:r>
                <a:br>
                  <a:rPr lang="en-US" sz="900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HBA</a:t>
                </a:r>
              </a:p>
            </p:txBody>
          </p:sp>
          <p:grpSp>
            <p:nvGrpSpPr>
              <p:cNvPr id="169" name="Group 168"/>
              <p:cNvGrpSpPr/>
              <p:nvPr/>
            </p:nvGrpSpPr>
            <p:grpSpPr>
              <a:xfrm>
                <a:off x="789217" y="4903792"/>
                <a:ext cx="601726" cy="1255848"/>
                <a:chOff x="800711" y="4903792"/>
                <a:chExt cx="601726" cy="1255848"/>
              </a:xfrm>
              <a:grpFill/>
            </p:grpSpPr>
            <p:sp>
              <p:nvSpPr>
                <p:cNvPr id="170" name="Rectangle 169"/>
                <p:cNvSpPr/>
                <p:nvPr/>
              </p:nvSpPr>
              <p:spPr bwMode="auto">
                <a:xfrm>
                  <a:off x="800711" y="4903792"/>
                  <a:ext cx="601726" cy="125584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900" dirty="0">
                      <a:solidFill>
                        <a:schemeClr val="bg1"/>
                      </a:solidFill>
                      <a:latin typeface="+mj-lt"/>
                    </a:rPr>
                    <a:t>JBOD</a:t>
                  </a:r>
                </a:p>
              </p:txBody>
            </p:sp>
            <p:sp>
              <p:nvSpPr>
                <p:cNvPr id="171" name="Rectangle 170"/>
                <p:cNvSpPr/>
                <p:nvPr/>
              </p:nvSpPr>
              <p:spPr bwMode="auto">
                <a:xfrm>
                  <a:off x="869163" y="5142547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72" name="Rectangle 171"/>
                <p:cNvSpPr/>
                <p:nvPr/>
              </p:nvSpPr>
              <p:spPr bwMode="auto">
                <a:xfrm>
                  <a:off x="869163" y="5261300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73" name="Rectangle 172"/>
                <p:cNvSpPr/>
                <p:nvPr/>
              </p:nvSpPr>
              <p:spPr bwMode="auto">
                <a:xfrm>
                  <a:off x="869163" y="5380053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74" name="Rectangle 173"/>
                <p:cNvSpPr/>
                <p:nvPr/>
              </p:nvSpPr>
              <p:spPr bwMode="auto">
                <a:xfrm>
                  <a:off x="869163" y="5498806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75" name="Rectangle 174"/>
                <p:cNvSpPr/>
                <p:nvPr/>
              </p:nvSpPr>
              <p:spPr bwMode="auto">
                <a:xfrm>
                  <a:off x="869163" y="5617559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869163" y="5736312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77" name="Rectangle 176"/>
                <p:cNvSpPr/>
                <p:nvPr/>
              </p:nvSpPr>
              <p:spPr bwMode="auto">
                <a:xfrm>
                  <a:off x="869163" y="585506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78" name="Rectangle 177"/>
                <p:cNvSpPr/>
                <p:nvPr/>
              </p:nvSpPr>
              <p:spPr bwMode="auto">
                <a:xfrm>
                  <a:off x="869163" y="597381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</p:grpSp>
        </p:grpSp>
        <p:grpSp>
          <p:nvGrpSpPr>
            <p:cNvPr id="179" name="Group 178"/>
            <p:cNvGrpSpPr/>
            <p:nvPr/>
          </p:nvGrpSpPr>
          <p:grpSpPr>
            <a:xfrm>
              <a:off x="3603806" y="4136393"/>
              <a:ext cx="451231" cy="1589320"/>
              <a:chOff x="789217" y="4040247"/>
              <a:chExt cx="601726" cy="2119393"/>
            </a:xfrm>
            <a:solidFill>
              <a:schemeClr val="accent6"/>
            </a:solidFill>
          </p:grpSpPr>
          <p:sp>
            <p:nvSpPr>
              <p:cNvPr id="180" name="Right Arrow 179"/>
              <p:cNvSpPr/>
              <p:nvPr/>
            </p:nvSpPr>
            <p:spPr bwMode="auto">
              <a:xfrm rot="5400000">
                <a:off x="806747" y="4454496"/>
                <a:ext cx="566667" cy="422356"/>
              </a:xfrm>
              <a:prstGeom prst="rightArrow">
                <a:avLst>
                  <a:gd name="adj1" fmla="val 50000"/>
                  <a:gd name="adj2" fmla="val 4097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50" dirty="0">
                    <a:solidFill>
                      <a:schemeClr val="bg1"/>
                    </a:solidFill>
                    <a:latin typeface="+mj-lt"/>
                  </a:rPr>
                  <a:t>SAS</a:t>
                </a:r>
              </a:p>
            </p:txBody>
          </p:sp>
          <p:sp>
            <p:nvSpPr>
              <p:cNvPr id="181" name="Rectangle 180"/>
              <p:cNvSpPr/>
              <p:nvPr/>
            </p:nvSpPr>
            <p:spPr bwMode="auto">
              <a:xfrm>
                <a:off x="789217" y="4040247"/>
                <a:ext cx="601726" cy="41692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SAS</a:t>
                </a:r>
                <a:br>
                  <a:rPr lang="en-US" sz="900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HBA</a:t>
                </a:r>
              </a:p>
            </p:txBody>
          </p:sp>
          <p:grpSp>
            <p:nvGrpSpPr>
              <p:cNvPr id="182" name="Group 181"/>
              <p:cNvGrpSpPr/>
              <p:nvPr/>
            </p:nvGrpSpPr>
            <p:grpSpPr>
              <a:xfrm>
                <a:off x="789217" y="4903792"/>
                <a:ext cx="601726" cy="1255848"/>
                <a:chOff x="800711" y="4903792"/>
                <a:chExt cx="601726" cy="1255848"/>
              </a:xfrm>
              <a:grpFill/>
            </p:grpSpPr>
            <p:sp>
              <p:nvSpPr>
                <p:cNvPr id="183" name="Rectangle 182"/>
                <p:cNvSpPr/>
                <p:nvPr/>
              </p:nvSpPr>
              <p:spPr bwMode="auto">
                <a:xfrm>
                  <a:off x="800711" y="4903792"/>
                  <a:ext cx="601726" cy="125584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900" dirty="0">
                      <a:solidFill>
                        <a:schemeClr val="bg1"/>
                      </a:solidFill>
                      <a:latin typeface="+mj-lt"/>
                    </a:rPr>
                    <a:t>JBOD</a:t>
                  </a:r>
                </a:p>
              </p:txBody>
            </p:sp>
            <p:sp>
              <p:nvSpPr>
                <p:cNvPr id="184" name="Rectangle 183"/>
                <p:cNvSpPr/>
                <p:nvPr/>
              </p:nvSpPr>
              <p:spPr bwMode="auto">
                <a:xfrm>
                  <a:off x="869163" y="5142547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85" name="Rectangle 184"/>
                <p:cNvSpPr/>
                <p:nvPr/>
              </p:nvSpPr>
              <p:spPr bwMode="auto">
                <a:xfrm>
                  <a:off x="869163" y="5261300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86" name="Rectangle 185"/>
                <p:cNvSpPr/>
                <p:nvPr/>
              </p:nvSpPr>
              <p:spPr bwMode="auto">
                <a:xfrm>
                  <a:off x="869163" y="5380053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87" name="Rectangle 186"/>
                <p:cNvSpPr/>
                <p:nvPr/>
              </p:nvSpPr>
              <p:spPr bwMode="auto">
                <a:xfrm>
                  <a:off x="869163" y="5498806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88" name="Rectangle 187"/>
                <p:cNvSpPr/>
                <p:nvPr/>
              </p:nvSpPr>
              <p:spPr bwMode="auto">
                <a:xfrm>
                  <a:off x="869163" y="5617559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869163" y="5736312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90" name="Rectangle 189"/>
                <p:cNvSpPr/>
                <p:nvPr/>
              </p:nvSpPr>
              <p:spPr bwMode="auto">
                <a:xfrm>
                  <a:off x="869163" y="585506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191" name="Rectangle 190"/>
                <p:cNvSpPr/>
                <p:nvPr/>
              </p:nvSpPr>
              <p:spPr bwMode="auto">
                <a:xfrm>
                  <a:off x="869163" y="597381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</p:grpSp>
        </p:grpSp>
        <p:sp>
          <p:nvSpPr>
            <p:cNvPr id="192" name="Rectangle 191"/>
            <p:cNvSpPr/>
            <p:nvPr/>
          </p:nvSpPr>
          <p:spPr>
            <a:xfrm>
              <a:off x="979633" y="3868017"/>
              <a:ext cx="3060357" cy="161812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0" tIns="34290" rIns="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47"/>
              <a:r>
                <a:rPr lang="en-US" sz="88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rPr>
                <a:t>Storage Spaces</a:t>
              </a:r>
            </a:p>
          </p:txBody>
        </p:sp>
        <p:grpSp>
          <p:nvGrpSpPr>
            <p:cNvPr id="194" name="Group 193"/>
            <p:cNvGrpSpPr/>
            <p:nvPr/>
          </p:nvGrpSpPr>
          <p:grpSpPr>
            <a:xfrm>
              <a:off x="979633" y="4125468"/>
              <a:ext cx="451231" cy="1589320"/>
              <a:chOff x="789217" y="4040247"/>
              <a:chExt cx="601726" cy="2119393"/>
            </a:xfrm>
            <a:solidFill>
              <a:schemeClr val="accent6"/>
            </a:solidFill>
          </p:grpSpPr>
          <p:sp>
            <p:nvSpPr>
              <p:cNvPr id="195" name="Right Arrow 194"/>
              <p:cNvSpPr/>
              <p:nvPr/>
            </p:nvSpPr>
            <p:spPr bwMode="auto">
              <a:xfrm rot="5400000">
                <a:off x="806747" y="4454496"/>
                <a:ext cx="566667" cy="422356"/>
              </a:xfrm>
              <a:prstGeom prst="rightArrow">
                <a:avLst>
                  <a:gd name="adj1" fmla="val 50000"/>
                  <a:gd name="adj2" fmla="val 4097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50" dirty="0">
                    <a:solidFill>
                      <a:schemeClr val="bg1"/>
                    </a:solidFill>
                    <a:latin typeface="+mj-lt"/>
                  </a:rPr>
                  <a:t>SAS</a:t>
                </a:r>
              </a:p>
            </p:txBody>
          </p:sp>
          <p:sp>
            <p:nvSpPr>
              <p:cNvPr id="196" name="Rectangle 195"/>
              <p:cNvSpPr/>
              <p:nvPr/>
            </p:nvSpPr>
            <p:spPr bwMode="auto">
              <a:xfrm>
                <a:off x="789217" y="4040247"/>
                <a:ext cx="601726" cy="41692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SAS</a:t>
                </a:r>
                <a:br>
                  <a:rPr lang="en-US" sz="900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US" sz="900" dirty="0">
                    <a:solidFill>
                      <a:schemeClr val="bg1"/>
                    </a:solidFill>
                    <a:latin typeface="+mj-lt"/>
                  </a:rPr>
                  <a:t>HBA</a:t>
                </a:r>
              </a:p>
            </p:txBody>
          </p:sp>
          <p:grpSp>
            <p:nvGrpSpPr>
              <p:cNvPr id="197" name="Group 196"/>
              <p:cNvGrpSpPr/>
              <p:nvPr/>
            </p:nvGrpSpPr>
            <p:grpSpPr>
              <a:xfrm>
                <a:off x="789217" y="4903792"/>
                <a:ext cx="601726" cy="1255848"/>
                <a:chOff x="800711" y="4903792"/>
                <a:chExt cx="601726" cy="1255848"/>
              </a:xfrm>
              <a:grpFill/>
            </p:grpSpPr>
            <p:sp>
              <p:nvSpPr>
                <p:cNvPr id="198" name="Rectangle 197"/>
                <p:cNvSpPr/>
                <p:nvPr/>
              </p:nvSpPr>
              <p:spPr bwMode="auto">
                <a:xfrm>
                  <a:off x="800711" y="4903792"/>
                  <a:ext cx="601726" cy="125584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900" dirty="0">
                      <a:solidFill>
                        <a:schemeClr val="bg1"/>
                      </a:solidFill>
                      <a:latin typeface="+mj-lt"/>
                    </a:rPr>
                    <a:t>JBOD</a:t>
                  </a:r>
                </a:p>
              </p:txBody>
            </p:sp>
            <p:sp>
              <p:nvSpPr>
                <p:cNvPr id="199" name="Rectangle 198"/>
                <p:cNvSpPr/>
                <p:nvPr/>
              </p:nvSpPr>
              <p:spPr bwMode="auto">
                <a:xfrm>
                  <a:off x="869163" y="5142547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200" name="Rectangle 199"/>
                <p:cNvSpPr/>
                <p:nvPr/>
              </p:nvSpPr>
              <p:spPr bwMode="auto">
                <a:xfrm>
                  <a:off x="869163" y="5261300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201" name="Rectangle 200"/>
                <p:cNvSpPr/>
                <p:nvPr/>
              </p:nvSpPr>
              <p:spPr bwMode="auto">
                <a:xfrm>
                  <a:off x="869163" y="5380053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202" name="Rectangle 201"/>
                <p:cNvSpPr/>
                <p:nvPr/>
              </p:nvSpPr>
              <p:spPr bwMode="auto">
                <a:xfrm>
                  <a:off x="869163" y="5498806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203" name="Rectangle 202"/>
                <p:cNvSpPr/>
                <p:nvPr/>
              </p:nvSpPr>
              <p:spPr bwMode="auto">
                <a:xfrm>
                  <a:off x="869163" y="5617559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204" name="Rectangle 203"/>
                <p:cNvSpPr/>
                <p:nvPr/>
              </p:nvSpPr>
              <p:spPr bwMode="auto">
                <a:xfrm>
                  <a:off x="869163" y="5736312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205" name="Rectangle 204"/>
                <p:cNvSpPr/>
                <p:nvPr/>
              </p:nvSpPr>
              <p:spPr bwMode="auto">
                <a:xfrm>
                  <a:off x="869163" y="585506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  <p:sp>
              <p:nvSpPr>
                <p:cNvPr id="206" name="Rectangle 205"/>
                <p:cNvSpPr/>
                <p:nvPr/>
              </p:nvSpPr>
              <p:spPr bwMode="auto">
                <a:xfrm>
                  <a:off x="869163" y="5973815"/>
                  <a:ext cx="464820" cy="112741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75" dirty="0">
                      <a:solidFill>
                        <a:schemeClr val="bg1"/>
                      </a:solidFill>
                      <a:latin typeface="+mj-lt"/>
                    </a:rPr>
                    <a:t>SSD</a:t>
                  </a:r>
                </a:p>
              </p:txBody>
            </p:sp>
          </p:grpSp>
        </p:grpSp>
      </p:grpSp>
      <p:sp>
        <p:nvSpPr>
          <p:cNvPr id="2" name="TextBox 1"/>
          <p:cNvSpPr txBox="1"/>
          <p:nvPr/>
        </p:nvSpPr>
        <p:spPr>
          <a:xfrm>
            <a:off x="4991767" y="6199924"/>
            <a:ext cx="3639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D6E71"/>
                </a:solidFill>
              </a:rPr>
              <a:t>Link to full demo in “Resources” slide below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29154" y="1596188"/>
            <a:ext cx="8101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6D6E71"/>
                </a:solidFill>
              </a:rPr>
              <a:t>Single client, single server, 3xIB FDR multichannel connection, to storage and to RAM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7422335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Jose </a:t>
            </a:r>
            <a:r>
              <a:rPr lang="en-US" dirty="0" err="1" smtClean="0"/>
              <a:t>Barreto’s</a:t>
            </a:r>
            <a:r>
              <a:rPr lang="en-US" dirty="0" smtClean="0"/>
              <a:t> blog</a:t>
            </a:r>
          </a:p>
          <a:p>
            <a:pPr lvl="1"/>
            <a:r>
              <a:rPr lang="en-US" dirty="0">
                <a:hlinkClick r:id="rId2"/>
              </a:rPr>
              <a:t>http://smb3.info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The Rosetta </a:t>
            </a:r>
            <a:r>
              <a:rPr lang="en-US" dirty="0"/>
              <a:t>Stone: </a:t>
            </a:r>
            <a:r>
              <a:rPr lang="en-US" b="1" dirty="0" smtClean="0"/>
              <a:t>Updated </a:t>
            </a:r>
            <a:r>
              <a:rPr lang="en-US" b="1" dirty="0"/>
              <a:t>Links on Windows Server 2012 R2 File Server and SMB </a:t>
            </a:r>
            <a:r>
              <a:rPr lang="en-US" b="1" dirty="0" smtClean="0"/>
              <a:t>3.02</a:t>
            </a:r>
          </a:p>
          <a:p>
            <a:pPr lvl="2"/>
            <a:r>
              <a:rPr lang="en-US" dirty="0">
                <a:hlinkClick r:id="rId3"/>
              </a:rPr>
              <a:t>http://blogs.technet.com/b/josebda/archive/2014/03/30/updated-links-on-windows-server-2012-r2-file-server-and-smb-3-0.aspx</a:t>
            </a:r>
            <a:endParaRPr lang="en-US" dirty="0" smtClean="0"/>
          </a:p>
          <a:p>
            <a:pPr lvl="1"/>
            <a:r>
              <a:rPr lang="en-US" dirty="0" smtClean="0"/>
              <a:t>Performance Demo</a:t>
            </a:r>
          </a:p>
          <a:p>
            <a:pPr lvl="2"/>
            <a:r>
              <a:rPr lang="en-US" dirty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://blogs.technet.com/b/josebda/archive/2014/03/09/smb-direct-and-rdma-performance-demo-from-teched-includes-summary-powershell-scripts-and-links.aspx</a:t>
            </a:r>
            <a:endParaRPr lang="en-US" dirty="0" smtClean="0"/>
          </a:p>
          <a:p>
            <a:r>
              <a:rPr lang="en-US" dirty="0" smtClean="0"/>
              <a:t>SNIA Storage Developer’s Conference</a:t>
            </a:r>
          </a:p>
          <a:p>
            <a:pPr lvl="1"/>
            <a:r>
              <a:rPr lang="en-US" dirty="0" smtClean="0"/>
              <a:t>SDC presentations (multiple years, SMB track)</a:t>
            </a:r>
          </a:p>
          <a:p>
            <a:pPr lvl="2"/>
            <a:r>
              <a:rPr lang="en-US" dirty="0">
                <a:hlinkClick r:id="rId5"/>
              </a:rPr>
              <a:t>http://www.snia.org/events/storage-developer/archive</a:t>
            </a:r>
            <a:endParaRPr lang="en-US" dirty="0" smtClean="0"/>
          </a:p>
          <a:p>
            <a:r>
              <a:rPr lang="en-US" dirty="0" smtClean="0"/>
              <a:t>Protocol documentation</a:t>
            </a:r>
          </a:p>
          <a:p>
            <a:pPr lvl="1"/>
            <a:r>
              <a:rPr lang="en-US" dirty="0" smtClean="0"/>
              <a:t>Microsoft Open Specifications</a:t>
            </a:r>
          </a:p>
          <a:p>
            <a:pPr lvl="2"/>
            <a:r>
              <a:rPr lang="en-US" dirty="0" smtClean="0">
                <a:hlinkClick r:id="rId6"/>
              </a:rPr>
              <a:t>http://www.Microsoft.com/protocols</a:t>
            </a:r>
            <a:endParaRPr lang="en-US" dirty="0" smtClean="0"/>
          </a:p>
          <a:p>
            <a:pPr lvl="1"/>
            <a:r>
              <a:rPr lang="en-US" b="1" dirty="0"/>
              <a:t>[MS-SMB2]: Server Message Block (SMB) Protocol Versions 2 and </a:t>
            </a:r>
            <a:r>
              <a:rPr lang="en-US" b="1" dirty="0" smtClean="0"/>
              <a:t>3</a:t>
            </a:r>
          </a:p>
          <a:p>
            <a:pPr lvl="2"/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msdn.microsoft.com/en-us/library/cc246482.aspx</a:t>
            </a:r>
            <a:endParaRPr lang="en-US" dirty="0" smtClean="0"/>
          </a:p>
          <a:p>
            <a:pPr lvl="1"/>
            <a:r>
              <a:rPr lang="en-US" b="1" dirty="0"/>
              <a:t>[MS-SMBD]: SMB2 Remote Direct Memory Access (RDMA) Transport </a:t>
            </a:r>
            <a:r>
              <a:rPr lang="en-US" b="1" dirty="0" smtClean="0"/>
              <a:t>Protocol</a:t>
            </a:r>
          </a:p>
          <a:p>
            <a:pPr lvl="2"/>
            <a:r>
              <a:rPr lang="en-US" dirty="0">
                <a:hlinkClick r:id="rId8"/>
              </a:rPr>
              <a:t>http://msdn.microsoft.com/en-us/library/hh536346.aspx</a:t>
            </a:r>
            <a:endParaRPr lang="en-US" dirty="0" smtClean="0"/>
          </a:p>
          <a:p>
            <a:r>
              <a:rPr lang="en-US" dirty="0" smtClean="0"/>
              <a:t>Microsoft </a:t>
            </a:r>
            <a:r>
              <a:rPr lang="en-US" dirty="0" err="1" smtClean="0"/>
              <a:t>Technet</a:t>
            </a:r>
            <a:endParaRPr lang="en-US" dirty="0" smtClean="0"/>
          </a:p>
          <a:p>
            <a:pPr lvl="1"/>
            <a:r>
              <a:rPr lang="en-US" dirty="0"/>
              <a:t>Improve Performance of a File Server with SMB Direct</a:t>
            </a:r>
            <a:endParaRPr lang="en-US" dirty="0" smtClean="0"/>
          </a:p>
          <a:p>
            <a:pPr lvl="2"/>
            <a:r>
              <a:rPr lang="en-US" dirty="0">
                <a:hlinkClick r:id="rId9"/>
              </a:rPr>
              <a:t>http://technet.microsoft.com/en-us/library/jj134210.aspx</a:t>
            </a:r>
            <a:endParaRPr lang="en-US" dirty="0" smtClean="0"/>
          </a:p>
          <a:p>
            <a:r>
              <a:rPr lang="en-US" dirty="0" smtClean="0"/>
              <a:t>Windows Kernel RDMA interface</a:t>
            </a:r>
          </a:p>
          <a:p>
            <a:pPr lvl="1"/>
            <a:r>
              <a:rPr lang="en-US" dirty="0" smtClean="0"/>
              <a:t>NDKPI Reference (provider)</a:t>
            </a:r>
          </a:p>
          <a:p>
            <a:pPr lvl="2"/>
            <a:r>
              <a:rPr lang="en-US" dirty="0">
                <a:hlinkClick r:id="rId10"/>
              </a:rPr>
              <a:t>http://</a:t>
            </a:r>
            <a:r>
              <a:rPr lang="en-US" dirty="0" smtClean="0">
                <a:hlinkClick r:id="rId10"/>
              </a:rPr>
              <a:t>msdn.microsoft.com/en-us/library/windows/hardware/jj206456.aspx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014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2199</TotalTime>
  <Words>1082</Words>
  <Application>Microsoft Macintosh PowerPoint</Application>
  <PresentationFormat>On-screen Show (4:3)</PresentationFormat>
  <Paragraphs>257</Paragraphs>
  <Slides>9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Windows RDMA File Storage</vt:lpstr>
      <vt:lpstr>SMB3</vt:lpstr>
      <vt:lpstr>SMB3 Features</vt:lpstr>
      <vt:lpstr>SMB Direct (RDMA)</vt:lpstr>
      <vt:lpstr>SMB Multichannel</vt:lpstr>
      <vt:lpstr>Performance</vt:lpstr>
      <vt:lpstr>Performance</vt:lpstr>
      <vt:lpstr>Resources</vt:lpstr>
      <vt:lpstr>Thank You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Rebecca Moran</cp:lastModifiedBy>
  <cp:revision>92</cp:revision>
  <dcterms:created xsi:type="dcterms:W3CDTF">2014-03-31T22:03:42Z</dcterms:created>
  <dcterms:modified xsi:type="dcterms:W3CDTF">2014-03-31T22:04:48Z</dcterms:modified>
</cp:coreProperties>
</file>