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272" r:id="rId3"/>
    <p:sldId id="265" r:id="rId4"/>
    <p:sldId id="266" r:id="rId5"/>
    <p:sldId id="273" r:id="rId6"/>
    <p:sldId id="267" r:id="rId7"/>
    <p:sldId id="274" r:id="rId8"/>
    <p:sldId id="270" r:id="rId9"/>
    <p:sldId id="269" r:id="rId10"/>
    <p:sldId id="275" r:id="rId11"/>
    <p:sldId id="262"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5302"/>
    <a:srgbClr val="6D6E71"/>
    <a:srgbClr val="005195"/>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94973" autoAdjust="0"/>
  </p:normalViewPr>
  <p:slideViewPr>
    <p:cSldViewPr snapToGrid="0">
      <p:cViewPr varScale="1">
        <p:scale>
          <a:sx n="95" d="100"/>
          <a:sy n="95" d="100"/>
        </p:scale>
        <p:origin x="-714" y="-96"/>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3/28/2014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3/28/2014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clarity,</a:t>
            </a:r>
            <a:r>
              <a:rPr lang="en-US" baseline="0" dirty="0" smtClean="0"/>
              <a:t> let’s expand the bottom line which now clearly identifies the new system bottlenecks as the media becomes faster.  The media itself becomes “insignificant”, but the bus interface and the system storage software dominate the performance.</a:t>
            </a:r>
          </a:p>
        </p:txBody>
      </p:sp>
      <p:sp>
        <p:nvSpPr>
          <p:cNvPr id="4" name="Slide Number Placeholder 3"/>
          <p:cNvSpPr>
            <a:spLocks noGrp="1"/>
          </p:cNvSpPr>
          <p:nvPr>
            <p:ph type="sldNum" sz="quarter" idx="10"/>
          </p:nvPr>
        </p:nvSpPr>
        <p:spPr/>
        <p:txBody>
          <a:bodyPr/>
          <a:lstStyle/>
          <a:p>
            <a:fld id="{A9B0908F-7CB7-4EC9-8E71-8B7EF2AE6EDC}" type="slidenum">
              <a:rPr lang="en-US" smtClean="0"/>
              <a:pPr/>
              <a:t>2</a:t>
            </a:fld>
            <a:endParaRPr lang="en-US"/>
          </a:p>
        </p:txBody>
      </p:sp>
    </p:spTree>
    <p:extLst>
      <p:ext uri="{BB962C8B-B14F-4D97-AF65-F5344CB8AC3E}">
        <p14:creationId xmlns:p14="http://schemas.microsoft.com/office/powerpoint/2010/main" xmlns="" val="2044746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Note the statement at the bottom about memory mapping</a:t>
            </a:r>
            <a:r>
              <a:rPr lang="en-US" baseline="0" dirty="0" smtClean="0"/>
              <a:t> in NVM.FILE; next slide mentions the difference with PM</a:t>
            </a:r>
            <a:endParaRPr lang="en-US" dirty="0"/>
          </a:p>
        </p:txBody>
      </p:sp>
      <p:sp>
        <p:nvSpPr>
          <p:cNvPr id="4" name="Slide Number Placeholder 3"/>
          <p:cNvSpPr>
            <a:spLocks noGrp="1"/>
          </p:cNvSpPr>
          <p:nvPr>
            <p:ph type="sldNum" sz="quarter" idx="10"/>
          </p:nvPr>
        </p:nvSpPr>
        <p:spPr/>
        <p:txBody>
          <a:bodyPr/>
          <a:lstStyle/>
          <a:p>
            <a:fld id="{22A853E8-D85F-5D49-95D2-E1D96ABFE2B9}" type="slidenum">
              <a:rPr lang="en-GB" smtClean="0"/>
              <a:pPr/>
              <a:t>4</a:t>
            </a:fld>
            <a:endParaRPr lang="en-GB" dirty="0"/>
          </a:p>
        </p:txBody>
      </p:sp>
    </p:spTree>
    <p:extLst>
      <p:ext uri="{BB962C8B-B14F-4D97-AF65-F5344CB8AC3E}">
        <p14:creationId xmlns:p14="http://schemas.microsoft.com/office/powerpoint/2010/main" xmlns="" val="753475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A853E8-D85F-5D49-95D2-E1D96ABFE2B9}" type="slidenum">
              <a:rPr lang="en-GB" smtClean="0"/>
              <a:pPr/>
              <a:t>6</a:t>
            </a:fld>
            <a:endParaRPr lang="en-GB" dirty="0"/>
          </a:p>
        </p:txBody>
      </p:sp>
    </p:spTree>
    <p:extLst>
      <p:ext uri="{BB962C8B-B14F-4D97-AF65-F5344CB8AC3E}">
        <p14:creationId xmlns:p14="http://schemas.microsoft.com/office/powerpoint/2010/main" xmlns="" val="13547681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t="5788"/>
          <a:stretch>
            <a:fillRect/>
          </a:stretch>
        </p:blipFill>
        <p:spPr bwMode="auto">
          <a:xfrm>
            <a:off x="0" y="0"/>
            <a:ext cx="9144000" cy="248126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381000" y="2324100"/>
            <a:ext cx="1143000" cy="1143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grpSp>
        <p:nvGrpSpPr>
          <p:cNvPr id="7" name="Group 6"/>
          <p:cNvGrpSpPr/>
          <p:nvPr userDrawn="1"/>
        </p:nvGrpSpPr>
        <p:grpSpPr>
          <a:xfrm>
            <a:off x="183087" y="3811049"/>
            <a:ext cx="1538825" cy="1432236"/>
            <a:chOff x="5075853" y="3477159"/>
            <a:chExt cx="3077649" cy="2864472"/>
          </a:xfrm>
        </p:grpSpPr>
        <p:pic>
          <p:nvPicPr>
            <p:cNvPr id="8" name="Picture 2"/>
            <p:cNvPicPr>
              <a:picLocks noChangeAspect="1" noChangeArrowheads="1"/>
            </p:cNvPicPr>
            <p:nvPr userDrawn="1"/>
          </p:nvPicPr>
          <p:blipFill rotWithShape="1">
            <a:blip r:embed="rId4">
              <a:extLst>
                <a:ext uri="{28A0092B-C50C-407E-A947-70E740481C1C}">
                  <a14:useLocalDpi xmlns:mc="http://schemas.openxmlformats.org/markup-compatibility/2006" xmlns:mv="urn:schemas-microsoft-com:mac:vml" xmlns:a14="http://schemas.microsoft.com/office/drawing/2010/main" xmlns="" val="0"/>
                </a:ext>
              </a:extLst>
            </a:blip>
            <a:srcRect l="6424"/>
            <a:stretch/>
          </p:blipFill>
          <p:spPr bwMode="auto">
            <a:xfrm>
              <a:off x="5231038" y="3477159"/>
              <a:ext cx="2922464" cy="286447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9" name="Rectangle 8"/>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2"/>
            <p:cNvPicPr>
              <a:picLocks noChangeAspect="1" noChangeArrowheads="1"/>
            </p:cNvPicPr>
            <p:nvPr userDrawn="1"/>
          </p:nvPicPr>
          <p:blipFill rotWithShape="1">
            <a:blip r:embed="rId5">
              <a:extLst>
                <a:ext uri="{28A0092B-C50C-407E-A947-70E740481C1C}">
                  <a14:useLocalDpi xmlns:mc="http://schemas.openxmlformats.org/markup-compatibility/2006" xmlns:mv="urn:schemas-microsoft-com:mac:vml" xmlns:a14="http://schemas.microsoft.com/office/drawing/2010/main" xmlns="" val="0"/>
                </a:ext>
              </a:extLst>
            </a:blip>
            <a:srcRect/>
            <a:stretch/>
          </p:blipFill>
          <p:spPr bwMode="auto">
            <a:xfrm>
              <a:off x="5231038" y="3564205"/>
              <a:ext cx="51729" cy="1755804"/>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11" name="Rectangle 10"/>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mc="http://schemas.openxmlformats.org/markup-compatibility/2006" xmlns:mv="urn:schemas-microsoft-com:mac:vml" xmlns:p14="http://schemas.microsoft.com/office/powerpoint/2010/main" xmlns=""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8" name="Slide Number Placeholder 7"/>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9" name="Slide Number Placeholder 8"/>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9"/>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11" name="Slide Number Placeholder 10"/>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7" name="Slide Number Placeholder 6"/>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6" name="Slide Number Placeholder 5"/>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t="5788"/>
          <a:stretch>
            <a:fillRect/>
          </a:stretch>
        </p:blipFill>
        <p:spPr bwMode="auto">
          <a:xfrm>
            <a:off x="0" y="0"/>
            <a:ext cx="9144000" cy="248126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rotWithShape="1">
          <a:blip r:embed="rId3">
            <a:extLst>
              <a:ext uri="{28A0092B-C50C-407E-A947-70E740481C1C}">
                <a14:useLocalDpi xmlns:mc="http://schemas.openxmlformats.org/markup-compatibility/2006" xmlns:mv="urn:schemas-microsoft-com:mac:vml" xmlns:a14="http://schemas.microsoft.com/office/drawing/2010/main" xmlns="" val="0"/>
              </a:ext>
            </a:extLst>
          </a:blip>
          <a:srcRect b="7056"/>
          <a:stretch/>
        </p:blipFill>
        <p:spPr bwMode="auto">
          <a:xfrm>
            <a:off x="1560352" y="3928884"/>
            <a:ext cx="2281808" cy="212080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457200" y="2589380"/>
            <a:ext cx="8229600" cy="1049323"/>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grpSp>
        <p:nvGrpSpPr>
          <p:cNvPr id="12" name="Group 11"/>
          <p:cNvGrpSpPr/>
          <p:nvPr userDrawn="1"/>
        </p:nvGrpSpPr>
        <p:grpSpPr>
          <a:xfrm>
            <a:off x="5054894" y="4004545"/>
            <a:ext cx="2180000" cy="2029002"/>
            <a:chOff x="5075853" y="3477159"/>
            <a:chExt cx="3077649" cy="2864472"/>
          </a:xfrm>
        </p:grpSpPr>
        <p:pic>
          <p:nvPicPr>
            <p:cNvPr id="7" name="Picture 2"/>
            <p:cNvPicPr>
              <a:picLocks noChangeAspect="1" noChangeArrowheads="1"/>
            </p:cNvPicPr>
            <p:nvPr userDrawn="1"/>
          </p:nvPicPr>
          <p:blipFill rotWithShape="1">
            <a:blip r:embed="rId4">
              <a:extLst>
                <a:ext uri="{28A0092B-C50C-407E-A947-70E740481C1C}">
                  <a14:useLocalDpi xmlns:mc="http://schemas.openxmlformats.org/markup-compatibility/2006" xmlns:mv="urn:schemas-microsoft-com:mac:vml" xmlns:a14="http://schemas.microsoft.com/office/drawing/2010/main" xmlns="" val="0"/>
                </a:ext>
              </a:extLst>
            </a:blip>
            <a:srcRect l="6424"/>
            <a:stretch/>
          </p:blipFill>
          <p:spPr bwMode="auto">
            <a:xfrm>
              <a:off x="5231038" y="3477159"/>
              <a:ext cx="2922464" cy="286447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3" name="Rectangle 2"/>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2"/>
            <p:cNvPicPr>
              <a:picLocks noChangeAspect="1" noChangeArrowheads="1"/>
            </p:cNvPicPr>
            <p:nvPr userDrawn="1"/>
          </p:nvPicPr>
          <p:blipFill rotWithShape="1">
            <a:blip r:embed="rId5">
              <a:extLst>
                <a:ext uri="{28A0092B-C50C-407E-A947-70E740481C1C}">
                  <a14:useLocalDpi xmlns:mc="http://schemas.openxmlformats.org/markup-compatibility/2006" xmlns:mv="urn:schemas-microsoft-com:mac:vml" xmlns:a14="http://schemas.microsoft.com/office/drawing/2010/main" xmlns="" val="0"/>
                </a:ext>
              </a:extLst>
            </a:blip>
            <a:srcRect/>
            <a:stretch/>
          </p:blipFill>
          <p:spPr bwMode="auto">
            <a:xfrm>
              <a:off x="5231038" y="3564205"/>
              <a:ext cx="51729" cy="1755804"/>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10" name="Rectangle 9"/>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TextBox 12"/>
          <p:cNvSpPr txBox="1"/>
          <p:nvPr userDrawn="1"/>
        </p:nvSpPr>
        <p:spPr>
          <a:xfrm>
            <a:off x="3428653" y="6414571"/>
            <a:ext cx="2334998" cy="369332"/>
          </a:xfrm>
          <a:prstGeom prst="rect">
            <a:avLst/>
          </a:prstGeom>
          <a:noFill/>
        </p:spPr>
        <p:txBody>
          <a:bodyPr wrap="none" rtlCol="0">
            <a:spAutoFit/>
          </a:bodyPr>
          <a:lstStyle/>
          <a:p>
            <a:r>
              <a:rPr lang="en-US" b="1" dirty="0" smtClean="0">
                <a:solidFill>
                  <a:schemeClr val="bg1"/>
                </a:solidFill>
                <a:cs typeface="Arial" pitchFamily="34" charset="0"/>
              </a:rPr>
              <a:t>#OFADevWorkshop</a:t>
            </a:r>
            <a:endParaRPr lang="en-US" b="1" dirty="0" smtClean="0">
              <a:solidFill>
                <a:schemeClr val="bg1"/>
              </a:solidFill>
            </a:endParaRPr>
          </a:p>
        </p:txBody>
      </p:sp>
    </p:spTree>
    <p:extLst>
      <p:ext uri="{BB962C8B-B14F-4D97-AF65-F5344CB8AC3E}">
        <p14:creationId xmlns:mc="http://schemas.openxmlformats.org/markup-compatibility/2006" xmlns:mv="urn:schemas-microsoft-com:mac:vml" xmlns:p14="http://schemas.microsoft.com/office/powerpoint/2010/main" xmlns="" val="389751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with content">
    <p:bg>
      <p:bgPr>
        <a:solidFill>
          <a:schemeClr val="bg1"/>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bwMode="black">
          <a:xfrm>
            <a:off x="331470" y="313419"/>
            <a:ext cx="8117206" cy="574516"/>
          </a:xfrm>
        </p:spPr>
        <p:txBody>
          <a:bodyPr wrap="square">
            <a:noAutofit/>
          </a:bodyPr>
          <a:lstStyle>
            <a:lvl1pPr>
              <a:defRPr b="1" i="0">
                <a:solidFill>
                  <a:srgbClr val="000000"/>
                </a:solidFill>
                <a:latin typeface="HP Simplified" pitchFamily="34" charset="0"/>
                <a:cs typeface="HP Simplified" pitchFamily="34" charset="0"/>
              </a:defRPr>
            </a:lvl1pPr>
          </a:lstStyle>
          <a:p>
            <a:r>
              <a:rPr lang="en-US" noProof="0" dirty="0" smtClean="0"/>
              <a:t>Click to edit master title style</a:t>
            </a:r>
            <a:endParaRPr lang="en-US" noProof="0" dirty="0"/>
          </a:p>
        </p:txBody>
      </p:sp>
      <p:sp>
        <p:nvSpPr>
          <p:cNvPr id="6" name="Content Placeholder 5"/>
          <p:cNvSpPr>
            <a:spLocks noGrp="1"/>
          </p:cNvSpPr>
          <p:nvPr>
            <p:ph sz="quarter" idx="10"/>
          </p:nvPr>
        </p:nvSpPr>
        <p:spPr>
          <a:xfrm>
            <a:off x="329184" y="1584960"/>
            <a:ext cx="8117904" cy="4293024"/>
          </a:xfrm>
        </p:spPr>
        <p:txBody>
          <a:bodyPr wrap="square">
            <a:noAutofit/>
          </a:bodyPr>
          <a:lstStyle>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16262141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1026" name="Picture 9" descr="ribbon_small_rgb.jpg"/>
          <p:cNvPicPr>
            <a:picLocks noChangeAspect="1"/>
          </p:cNvPicPr>
          <p:nvPr userDrawn="1"/>
        </p:nvPicPr>
        <p:blipFill>
          <a:blip r:embed="rId10">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0" y="1371600"/>
            <a:ext cx="9144000" cy="15081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3" name="Picture 6" descr="OpenFabric_Alliance_Logo_ppt.jpg"/>
          <p:cNvPicPr>
            <a:picLocks noChangeAspect="1"/>
          </p:cNvPicPr>
          <p:nvPr userDrawn="1"/>
        </p:nvPicPr>
        <p:blipFill>
          <a:blip r:embed="rId11">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8001000" y="228600"/>
            <a:ext cx="1104900" cy="11049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 name="Footer Placeholder 1"/>
          <p:cNvSpPr>
            <a:spLocks noGrp="1"/>
          </p:cNvSpPr>
          <p:nvPr>
            <p:ph type="ftr" sz="quarter" idx="3"/>
          </p:nvPr>
        </p:nvSpPr>
        <p:spPr>
          <a:xfrm>
            <a:off x="442451" y="6492875"/>
            <a:ext cx="8273709" cy="212725"/>
          </a:xfrm>
          <a:prstGeom prst="rect">
            <a:avLst/>
          </a:prstGeom>
        </p:spPr>
        <p:txBody>
          <a:bodyPr vert="horz" lIns="91440" tIns="45720" rIns="91440" bIns="45720" rtlCol="0" anchor="ctr"/>
          <a:lstStyle>
            <a:lvl1pPr algn="l">
              <a:defRPr sz="1200">
                <a:solidFill>
                  <a:schemeClr val="bg1"/>
                </a:solidFill>
              </a:defRPr>
            </a:lvl1pPr>
          </a:lstStyle>
          <a:p>
            <a:pPr>
              <a:tabLst>
                <a:tab pos="4119563" algn="ctr"/>
              </a:tabLst>
            </a:pPr>
            <a:r>
              <a:rPr lang="en-US" dirty="0" smtClean="0">
                <a:cs typeface="Arial" pitchFamily="34" charset="0"/>
              </a:rPr>
              <a:t>March 30 – April 2, 2014	#OFADevWorkshop</a:t>
            </a:r>
          </a:p>
        </p:txBody>
      </p:sp>
      <p:sp>
        <p:nvSpPr>
          <p:cNvPr id="3" name="Slide Number Placeholder 2"/>
          <p:cNvSpPr>
            <a:spLocks noGrp="1"/>
          </p:cNvSpPr>
          <p:nvPr>
            <p:ph type="sldNum" sz="quarter" idx="4"/>
          </p:nvPr>
        </p:nvSpPr>
        <p:spPr>
          <a:xfrm>
            <a:off x="7659328" y="6492875"/>
            <a:ext cx="1086463" cy="212725"/>
          </a:xfrm>
          <a:prstGeom prst="rect">
            <a:avLst/>
          </a:prstGeom>
        </p:spPr>
        <p:txBody>
          <a:bodyPr vert="horz" lIns="91440" tIns="45720" rIns="91440" bIns="45720" rtlCol="0" anchor="ctr"/>
          <a:lstStyle>
            <a:lvl1pPr algn="r">
              <a:defRPr sz="1200">
                <a:solidFill>
                  <a:schemeClr val="bg1"/>
                </a:solidFill>
              </a:defRPr>
            </a:lvl1pPr>
          </a:lstStyle>
          <a:p>
            <a:fld id="{62C27CB9-1700-439E-B0BF-EDD2C915F9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 id="2147483722" r:id="rId8"/>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ithub.com/linux-pmfs" TargetMode="External"/><Relationship Id="rId2" Type="http://schemas.openxmlformats.org/officeDocument/2006/relationships/hyperlink" Target="http://snia.org/forums/sssi/nvmp" TargetMode="External"/><Relationship Id="rId1" Type="http://schemas.openxmlformats.org/officeDocument/2006/relationships/slideLayout" Target="../slideLayouts/slideLayout2.xml"/><Relationship Id="rId4" Type="http://schemas.openxmlformats.org/officeDocument/2006/relationships/hyperlink" Target="https://github.com/pmem/linux-example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smtClean="0">
                <a:latin typeface="Arial" pitchFamily="34" charset="0"/>
                <a:cs typeface="Arial" pitchFamily="34" charset="0"/>
              </a:rPr>
              <a:t>The SNIA </a:t>
            </a:r>
            <a:br>
              <a:rPr lang="en-US" dirty="0" smtClean="0">
                <a:latin typeface="Arial" pitchFamily="34" charset="0"/>
                <a:cs typeface="Arial" pitchFamily="34" charset="0"/>
              </a:rPr>
            </a:br>
            <a:r>
              <a:rPr lang="en-US" dirty="0" smtClean="0">
                <a:latin typeface="Arial" pitchFamily="34" charset="0"/>
                <a:cs typeface="Arial" pitchFamily="34" charset="0"/>
              </a:rPr>
              <a:t>NVM Programming Model</a:t>
            </a:r>
          </a:p>
        </p:txBody>
      </p:sp>
      <p:sp>
        <p:nvSpPr>
          <p:cNvPr id="3075" name="Subtitle 2"/>
          <p:cNvSpPr>
            <a:spLocks noGrp="1"/>
          </p:cNvSpPr>
          <p:nvPr>
            <p:ph type="subTitle" idx="1"/>
          </p:nvPr>
        </p:nvSpPr>
        <p:spPr>
          <a:xfrm>
            <a:off x="2057400" y="4631184"/>
            <a:ext cx="6629400" cy="686540"/>
          </a:xfrm>
        </p:spPr>
        <p:txBody>
          <a:bodyPr/>
          <a:lstStyle/>
          <a:p>
            <a:pPr eaLnBrk="1" hangingPunct="1"/>
            <a:r>
              <a:rPr lang="en-US" dirty="0">
                <a:latin typeface="Arial" pitchFamily="34" charset="0"/>
                <a:cs typeface="Arial" pitchFamily="34" charset="0"/>
              </a:rPr>
              <a:t>#OFADevWorkshop</a:t>
            </a: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20580" y="1521404"/>
            <a:ext cx="8862646" cy="4646612"/>
          </a:xfrm>
        </p:spPr>
        <p:txBody>
          <a:bodyPr>
            <a:normAutofit/>
          </a:bodyPr>
          <a:lstStyle/>
          <a:p>
            <a:r>
              <a:rPr lang="en-US" sz="2400" dirty="0" smtClean="0"/>
              <a:t>The NVM Programming Model is aligning the industry</a:t>
            </a:r>
          </a:p>
          <a:p>
            <a:pPr lvl="1"/>
            <a:r>
              <a:rPr lang="en-US" sz="2000" dirty="0" smtClean="0"/>
              <a:t>Gaining common terminology</a:t>
            </a:r>
          </a:p>
          <a:p>
            <a:pPr lvl="1"/>
            <a:r>
              <a:rPr lang="en-US" sz="2000" dirty="0" smtClean="0"/>
              <a:t>Not forcing specific APIs</a:t>
            </a:r>
          </a:p>
          <a:p>
            <a:pPr lvl="1"/>
            <a:r>
              <a:rPr lang="en-US" sz="2000" dirty="0" smtClean="0">
                <a:hlinkClick r:id="rId2"/>
              </a:rPr>
              <a:t>http</a:t>
            </a:r>
            <a:r>
              <a:rPr lang="en-US" sz="2000" dirty="0" smtClean="0">
                <a:hlinkClick r:id="rId2"/>
              </a:rPr>
              <a:t>://</a:t>
            </a:r>
            <a:r>
              <a:rPr lang="en-US" sz="2000" dirty="0" smtClean="0">
                <a:hlinkClick r:id="rId2"/>
              </a:rPr>
              <a:t>snia.org/forums/sssi/nvmp</a:t>
            </a:r>
            <a:r>
              <a:rPr lang="en-US" sz="2000" dirty="0" smtClean="0"/>
              <a:t> </a:t>
            </a:r>
          </a:p>
          <a:p>
            <a:r>
              <a:rPr lang="en-US" dirty="0" smtClean="0"/>
              <a:t>What are we doing with it?</a:t>
            </a:r>
          </a:p>
          <a:p>
            <a:pPr lvl="1"/>
            <a:r>
              <a:rPr lang="en-US" dirty="0" smtClean="0"/>
              <a:t>PM models expose it</a:t>
            </a:r>
          </a:p>
          <a:p>
            <a:pPr lvl="2"/>
            <a:r>
              <a:rPr lang="en-US" dirty="0" smtClean="0"/>
              <a:t>Linux PMFS at </a:t>
            </a:r>
            <a:r>
              <a:rPr lang="en-US" dirty="0" smtClean="0">
                <a:hlinkClick r:id="rId3"/>
              </a:rPr>
              <a:t>https</a:t>
            </a:r>
            <a:r>
              <a:rPr lang="en-US" dirty="0" smtClean="0">
                <a:hlinkClick r:id="rId3"/>
              </a:rPr>
              <a:t>://</a:t>
            </a:r>
            <a:r>
              <a:rPr lang="en-US" dirty="0" smtClean="0">
                <a:hlinkClick r:id="rId3"/>
              </a:rPr>
              <a:t>github.com/linux-pmfs</a:t>
            </a:r>
            <a:r>
              <a:rPr lang="en-US" dirty="0" smtClean="0"/>
              <a:t>  </a:t>
            </a:r>
            <a:endParaRPr lang="en-US" dirty="0" smtClean="0"/>
          </a:p>
          <a:p>
            <a:pPr lvl="1"/>
            <a:r>
              <a:rPr lang="en-US" dirty="0" smtClean="0"/>
              <a:t>New PM models build on existing ones</a:t>
            </a:r>
            <a:endParaRPr lang="en-US" dirty="0" smtClean="0"/>
          </a:p>
          <a:p>
            <a:pPr lvl="2"/>
            <a:r>
              <a:rPr lang="pt-BR" dirty="0" smtClean="0"/>
              <a:t>Linux Pmem </a:t>
            </a:r>
            <a:r>
              <a:rPr lang="pt-BR" dirty="0" smtClean="0"/>
              <a:t>Examples: </a:t>
            </a:r>
            <a:r>
              <a:rPr lang="pt-BR" dirty="0" smtClean="0">
                <a:hlinkClick r:id="rId4"/>
              </a:rPr>
              <a:t>https</a:t>
            </a:r>
            <a:r>
              <a:rPr lang="pt-BR" dirty="0" smtClean="0">
                <a:hlinkClick r:id="rId4"/>
              </a:rPr>
              <a:t>://</a:t>
            </a:r>
            <a:r>
              <a:rPr lang="pt-BR" dirty="0" smtClean="0">
                <a:hlinkClick r:id="rId4"/>
              </a:rPr>
              <a:t>github.com/pmem/linux-examples</a:t>
            </a:r>
            <a:endParaRPr lang="pt-BR" dirty="0" smtClean="0"/>
          </a:p>
          <a:p>
            <a:pPr lvl="2"/>
            <a:r>
              <a:rPr lang="pt-BR" dirty="0" smtClean="0"/>
              <a:t>New TWG work items</a:t>
            </a:r>
          </a:p>
          <a:p>
            <a:r>
              <a:rPr lang="pt-BR" dirty="0" smtClean="0"/>
              <a:t>Emerging technologies will drive increasing work in this area as cost comes down</a:t>
            </a:r>
            <a:endParaRPr lang="pt-BR" dirty="0" smtClean="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extLst>
      <p:ext uri="{BB962C8B-B14F-4D97-AF65-F5344CB8AC3E}">
        <p14:creationId xmlns:mc="http://schemas.openxmlformats.org/markup-compatibility/2006" xmlns:mv="urn:schemas-microsoft-com:mac:vml" xmlns:p14="http://schemas.microsoft.com/office/powerpoint/2010/main" xmlns="" val="2187373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stretch>
            <a:fillRect/>
          </a:stretch>
        </p:blipFill>
        <p:spPr>
          <a:xfrm>
            <a:off x="366703" y="4581970"/>
            <a:ext cx="8335088" cy="1206221"/>
          </a:xfrm>
          <a:prstGeom prst="rect">
            <a:avLst/>
          </a:prstGeom>
        </p:spPr>
      </p:pic>
      <p:cxnSp>
        <p:nvCxnSpPr>
          <p:cNvPr id="18" name="Straight Arrow Connector 17"/>
          <p:cNvCxnSpPr/>
          <p:nvPr/>
        </p:nvCxnSpPr>
        <p:spPr bwMode="auto">
          <a:xfrm>
            <a:off x="1896255" y="4701413"/>
            <a:ext cx="0" cy="304800"/>
          </a:xfrm>
          <a:prstGeom prst="straightConnector1">
            <a:avLst/>
          </a:prstGeom>
          <a:noFill/>
          <a:ln w="19050" cap="flat" cmpd="sng" algn="ctr">
            <a:solidFill>
              <a:srgbClr val="0000FF"/>
            </a:solidFill>
            <a:prstDash val="solid"/>
            <a:round/>
            <a:headEnd type="none" w="med" len="med"/>
            <a:tailEnd type="arrow"/>
          </a:ln>
          <a:effectLst/>
        </p:spPr>
      </p:cxnSp>
      <p:cxnSp>
        <p:nvCxnSpPr>
          <p:cNvPr id="29" name="Straight Arrow Connector 28"/>
          <p:cNvCxnSpPr/>
          <p:nvPr/>
        </p:nvCxnSpPr>
        <p:spPr bwMode="auto">
          <a:xfrm>
            <a:off x="3006500" y="4149283"/>
            <a:ext cx="914400" cy="914400"/>
          </a:xfrm>
          <a:prstGeom prst="straightConnector1">
            <a:avLst/>
          </a:prstGeom>
          <a:noFill/>
          <a:ln w="19050" cap="flat" cmpd="sng" algn="ctr">
            <a:noFill/>
            <a:prstDash val="solid"/>
            <a:round/>
            <a:headEnd type="none" w="med" len="med"/>
            <a:tailEnd type="arrow"/>
          </a:ln>
          <a:effectLst/>
        </p:spPr>
      </p:cxnSp>
      <p:pic>
        <p:nvPicPr>
          <p:cNvPr id="11" name="Picture 10"/>
          <p:cNvPicPr>
            <a:picLocks noChangeAspect="1"/>
          </p:cNvPicPr>
          <p:nvPr/>
        </p:nvPicPr>
        <p:blipFill>
          <a:blip r:embed="rId4"/>
          <a:stretch>
            <a:fillRect/>
          </a:stretch>
        </p:blipFill>
        <p:spPr>
          <a:xfrm>
            <a:off x="105486" y="1570573"/>
            <a:ext cx="8903602" cy="3264654"/>
          </a:xfrm>
          <a:prstGeom prst="rect">
            <a:avLst/>
          </a:prstGeom>
        </p:spPr>
      </p:pic>
      <p:cxnSp>
        <p:nvCxnSpPr>
          <p:cNvPr id="34" name="Straight Arrow Connector 33"/>
          <p:cNvCxnSpPr/>
          <p:nvPr/>
        </p:nvCxnSpPr>
        <p:spPr bwMode="auto">
          <a:xfrm>
            <a:off x="8519271" y="4641451"/>
            <a:ext cx="0" cy="381000"/>
          </a:xfrm>
          <a:prstGeom prst="straightConnector1">
            <a:avLst/>
          </a:prstGeom>
          <a:noFill/>
          <a:ln w="19050" cap="flat" cmpd="sng" algn="ctr">
            <a:solidFill>
              <a:srgbClr val="0000FF"/>
            </a:solidFill>
            <a:prstDash val="solid"/>
            <a:round/>
            <a:headEnd type="none" w="med" len="med"/>
            <a:tailEnd type="arrow"/>
          </a:ln>
          <a:effectLst/>
        </p:spPr>
      </p:cxnSp>
      <p:cxnSp>
        <p:nvCxnSpPr>
          <p:cNvPr id="35" name="Straight Arrow Connector 34"/>
          <p:cNvCxnSpPr/>
          <p:nvPr/>
        </p:nvCxnSpPr>
        <p:spPr bwMode="auto">
          <a:xfrm>
            <a:off x="3050498" y="4189751"/>
            <a:ext cx="5463915" cy="472190"/>
          </a:xfrm>
          <a:prstGeom prst="straightConnector1">
            <a:avLst/>
          </a:prstGeom>
          <a:noFill/>
          <a:ln w="19050" cap="flat" cmpd="sng" algn="ctr">
            <a:solidFill>
              <a:srgbClr val="0000FF"/>
            </a:solidFill>
            <a:prstDash val="solid"/>
            <a:round/>
            <a:headEnd type="none" w="med" len="med"/>
            <a:tailEnd type="oval"/>
          </a:ln>
          <a:effectLst/>
        </p:spPr>
      </p:cxnSp>
      <p:sp>
        <p:nvSpPr>
          <p:cNvPr id="12" name="Oval 11"/>
          <p:cNvSpPr/>
          <p:nvPr/>
        </p:nvSpPr>
        <p:spPr bwMode="gray">
          <a:xfrm>
            <a:off x="2993035" y="4940388"/>
            <a:ext cx="2329648" cy="441448"/>
          </a:xfrm>
          <a:prstGeom prst="ellipse">
            <a:avLst/>
          </a:prstGeom>
          <a:noFill/>
          <a:ln w="38100" cmpd="sng" algn="ctr">
            <a:solidFill>
              <a:schemeClr val="accent1"/>
            </a:solidFill>
            <a:round/>
            <a:headEnd/>
            <a:tailEnd/>
          </a:ln>
          <a:effectLst>
            <a:outerShdw blurRad="50800" dist="76200" dir="7800000" sx="101000" sy="101000" algn="tr" rotWithShape="0">
              <a:prstClr val="black">
                <a:alpha val="29000"/>
              </a:prstClr>
            </a:outerShdw>
          </a:effectLst>
        </p:spPr>
        <p:txBody>
          <a:bodyPr wrap="square" rtlCol="0" anchor="ctr">
            <a:spAutoFit/>
          </a:bodyPr>
          <a:lstStyle/>
          <a:p>
            <a:pPr marL="0" marR="0" indent="0" algn="ctr" defTabSz="914400" eaLnBrk="0" fontAlgn="auto" latinLnBrk="0" hangingPunct="0">
              <a:lnSpc>
                <a:spcPct val="80000"/>
              </a:lnSpc>
              <a:spcBef>
                <a:spcPct val="50000"/>
              </a:spcBef>
              <a:spcAft>
                <a:spcPts val="0"/>
              </a:spcAft>
              <a:buClrTx/>
              <a:buSzTx/>
              <a:buFontTx/>
              <a:buNone/>
              <a:tabLst/>
            </a:pPr>
            <a:endParaRPr kumimoji="0" lang="en-US" sz="1800" b="0" i="0" u="none" strike="noStrike" kern="0" cap="none" spc="0" normalizeH="0" baseline="0" noProof="0" smtClean="0">
              <a:ln>
                <a:noFill/>
              </a:ln>
              <a:solidFill>
                <a:srgbClr val="000000"/>
              </a:solidFill>
              <a:effectLst/>
              <a:uLnTx/>
              <a:uFillTx/>
            </a:endParaRPr>
          </a:p>
        </p:txBody>
      </p:sp>
      <p:sp>
        <p:nvSpPr>
          <p:cNvPr id="13" name="Oval 12"/>
          <p:cNvSpPr/>
          <p:nvPr/>
        </p:nvSpPr>
        <p:spPr bwMode="gray">
          <a:xfrm>
            <a:off x="4856813" y="4940388"/>
            <a:ext cx="3417756" cy="441448"/>
          </a:xfrm>
          <a:prstGeom prst="ellipse">
            <a:avLst/>
          </a:prstGeom>
          <a:noFill/>
          <a:ln w="38100" cmpd="sng" algn="ctr">
            <a:solidFill>
              <a:schemeClr val="accent1"/>
            </a:solidFill>
            <a:round/>
            <a:headEnd/>
            <a:tailEnd/>
          </a:ln>
          <a:effectLst>
            <a:outerShdw blurRad="50800" dist="76200" dir="7800000" sx="101000" sy="101000" algn="tr" rotWithShape="0">
              <a:prstClr val="black">
                <a:alpha val="29000"/>
              </a:prstClr>
            </a:outerShdw>
          </a:effectLst>
        </p:spPr>
        <p:txBody>
          <a:bodyPr wrap="square" rtlCol="0" anchor="ctr">
            <a:spAutoFit/>
          </a:bodyPr>
          <a:lstStyle/>
          <a:p>
            <a:pPr marL="0" marR="0" indent="0" algn="ctr" defTabSz="914400" eaLnBrk="0" fontAlgn="auto" latinLnBrk="0" hangingPunct="0">
              <a:lnSpc>
                <a:spcPct val="80000"/>
              </a:lnSpc>
              <a:spcBef>
                <a:spcPct val="50000"/>
              </a:spcBef>
              <a:spcAft>
                <a:spcPts val="0"/>
              </a:spcAft>
              <a:buClrTx/>
              <a:buSzTx/>
              <a:buFontTx/>
              <a:buNone/>
              <a:tabLst/>
            </a:pPr>
            <a:endParaRPr kumimoji="0" lang="en-US" sz="1800" b="0" i="0" u="none" strike="noStrike" kern="0" cap="none" spc="0" normalizeH="0" baseline="0" noProof="0" smtClean="0">
              <a:ln>
                <a:noFill/>
              </a:ln>
              <a:solidFill>
                <a:srgbClr val="000000"/>
              </a:solidFill>
              <a:effectLst/>
              <a:uLnTx/>
              <a:uFillTx/>
            </a:endParaRPr>
          </a:p>
        </p:txBody>
      </p:sp>
      <p:sp>
        <p:nvSpPr>
          <p:cNvPr id="15" name="TextBox 14"/>
          <p:cNvSpPr txBox="1"/>
          <p:nvPr/>
        </p:nvSpPr>
        <p:spPr>
          <a:xfrm>
            <a:off x="3338792" y="4593985"/>
            <a:ext cx="1862793" cy="400110"/>
          </a:xfrm>
          <a:prstGeom prst="rect">
            <a:avLst/>
          </a:prstGeom>
          <a:noFill/>
        </p:spPr>
        <p:txBody>
          <a:bodyPr wrap="square" rtlCol="0">
            <a:spAutoFit/>
          </a:bodyPr>
          <a:lstStyle/>
          <a:p>
            <a:r>
              <a:rPr lang="en-US" sz="2000" dirty="0" err="1" smtClean="0">
                <a:solidFill>
                  <a:srgbClr val="008000"/>
                </a:solidFill>
              </a:rPr>
              <a:t>NVMe</a:t>
            </a:r>
            <a:r>
              <a:rPr lang="en-US" sz="2000" dirty="0" smtClean="0">
                <a:solidFill>
                  <a:srgbClr val="008000"/>
                </a:solidFill>
              </a:rPr>
              <a:t> &amp; </a:t>
            </a:r>
            <a:r>
              <a:rPr lang="en-US" sz="2000" dirty="0">
                <a:solidFill>
                  <a:srgbClr val="008000"/>
                </a:solidFill>
              </a:rPr>
              <a:t>S</a:t>
            </a:r>
            <a:r>
              <a:rPr lang="en-US" sz="2000" dirty="0" smtClean="0">
                <a:solidFill>
                  <a:srgbClr val="008000"/>
                </a:solidFill>
              </a:rPr>
              <a:t>TA</a:t>
            </a:r>
            <a:endParaRPr lang="en-US" sz="2000" dirty="0">
              <a:solidFill>
                <a:srgbClr val="008000"/>
              </a:solidFill>
            </a:endParaRPr>
          </a:p>
        </p:txBody>
      </p:sp>
      <p:sp>
        <p:nvSpPr>
          <p:cNvPr id="16" name="TextBox 15"/>
          <p:cNvSpPr txBox="1"/>
          <p:nvPr/>
        </p:nvSpPr>
        <p:spPr>
          <a:xfrm>
            <a:off x="6275393" y="4601480"/>
            <a:ext cx="814955" cy="400110"/>
          </a:xfrm>
          <a:prstGeom prst="rect">
            <a:avLst/>
          </a:prstGeom>
          <a:noFill/>
        </p:spPr>
        <p:txBody>
          <a:bodyPr wrap="square" rtlCol="0">
            <a:spAutoFit/>
          </a:bodyPr>
          <a:lstStyle/>
          <a:p>
            <a:r>
              <a:rPr lang="en-US" sz="2000" dirty="0" smtClean="0">
                <a:solidFill>
                  <a:srgbClr val="008000"/>
                </a:solidFill>
              </a:rPr>
              <a:t>SNIA</a:t>
            </a:r>
            <a:endParaRPr lang="en-US" sz="2000" dirty="0">
              <a:solidFill>
                <a:srgbClr val="008000"/>
              </a:solidFill>
            </a:endParaRPr>
          </a:p>
        </p:txBody>
      </p:sp>
      <p:sp>
        <p:nvSpPr>
          <p:cNvPr id="17" name="AutoShape 7"/>
          <p:cNvSpPr>
            <a:spLocks noChangeArrowheads="1"/>
          </p:cNvSpPr>
          <p:nvPr/>
        </p:nvSpPr>
        <p:spPr bwMode="auto">
          <a:xfrm>
            <a:off x="152400" y="5753923"/>
            <a:ext cx="8991600" cy="715089"/>
          </a:xfrm>
          <a:prstGeom prst="roundRect">
            <a:avLst>
              <a:gd name="adj" fmla="val 16667"/>
            </a:avLst>
          </a:prstGeom>
          <a:gradFill rotWithShape="1">
            <a:gsLst>
              <a:gs pos="0">
                <a:srgbClr val="005998"/>
              </a:gs>
              <a:gs pos="100000">
                <a:srgbClr val="003A5D"/>
              </a:gs>
            </a:gsLst>
            <a:lin ang="2700000" scaled="1"/>
          </a:gradFill>
          <a:ln w="19050" algn="ctr">
            <a:solidFill>
              <a:srgbClr val="292929">
                <a:alpha val="70000"/>
              </a:srgbClr>
            </a:solidFill>
            <a:round/>
            <a:headEnd/>
            <a:tailEnd/>
          </a:ln>
          <a:effectLst/>
        </p:spPr>
        <p:txBody>
          <a:bodyPr wrap="square" anchor="ctr">
            <a:spAutoFit/>
          </a:bodyPr>
          <a:lstStyle/>
          <a:p>
            <a:pPr lvl="1"/>
            <a:r>
              <a:rPr lang="en-US" dirty="0">
                <a:solidFill>
                  <a:srgbClr val="FFFFFF"/>
                </a:solidFill>
              </a:rPr>
              <a:t>NVM </a:t>
            </a:r>
            <a:r>
              <a:rPr lang="en-US" dirty="0" smtClean="0">
                <a:solidFill>
                  <a:srgbClr val="FFFFFF"/>
                </a:solidFill>
              </a:rPr>
              <a:t>Express/SCSI Express: </a:t>
            </a:r>
            <a:r>
              <a:rPr lang="en-US" sz="1600" dirty="0">
                <a:solidFill>
                  <a:srgbClr val="FFFFFF"/>
                </a:solidFill>
              </a:rPr>
              <a:t>Optimized </a:t>
            </a:r>
            <a:r>
              <a:rPr lang="en-US" sz="1600" dirty="0" smtClean="0">
                <a:solidFill>
                  <a:srgbClr val="FFFFFF"/>
                </a:solidFill>
              </a:rPr>
              <a:t>storage interconnect &amp; driver</a:t>
            </a:r>
            <a:endParaRPr lang="en-US" sz="1600" dirty="0">
              <a:solidFill>
                <a:srgbClr val="FFFFFF"/>
              </a:solidFill>
            </a:endParaRPr>
          </a:p>
          <a:p>
            <a:pPr lvl="1"/>
            <a:r>
              <a:rPr lang="en-US" dirty="0">
                <a:solidFill>
                  <a:srgbClr val="FFFFFF"/>
                </a:solidFill>
              </a:rPr>
              <a:t>SNIA NVM Programming TWG: </a:t>
            </a:r>
            <a:r>
              <a:rPr lang="en-US" sz="1600" dirty="0">
                <a:solidFill>
                  <a:srgbClr val="FFFFFF"/>
                </a:solidFill>
              </a:rPr>
              <a:t>Optimized system </a:t>
            </a:r>
            <a:r>
              <a:rPr lang="en-US" sz="1600" dirty="0" smtClean="0">
                <a:solidFill>
                  <a:srgbClr val="FFFFFF"/>
                </a:solidFill>
              </a:rPr>
              <a:t>&amp; application software</a:t>
            </a:r>
            <a:endParaRPr lang="en-US" sz="1600" dirty="0">
              <a:solidFill>
                <a:srgbClr val="FFFFFF"/>
              </a:solidFill>
            </a:endParaRPr>
          </a:p>
        </p:txBody>
      </p:sp>
      <p:sp>
        <p:nvSpPr>
          <p:cNvPr id="19" name="Rectangle 18"/>
          <p:cNvSpPr/>
          <p:nvPr/>
        </p:nvSpPr>
        <p:spPr>
          <a:xfrm>
            <a:off x="470666" y="6444733"/>
            <a:ext cx="3650358" cy="307777"/>
          </a:xfrm>
          <a:prstGeom prst="rect">
            <a:avLst/>
          </a:prstGeom>
        </p:spPr>
        <p:txBody>
          <a:bodyPr wrap="none">
            <a:spAutoFit/>
          </a:bodyPr>
          <a:lstStyle/>
          <a:p>
            <a:r>
              <a:rPr lang="en-US" sz="1400" i="1" kern="0" dirty="0" smtClean="0">
                <a:solidFill>
                  <a:srgbClr val="000000"/>
                </a:solidFill>
                <a:cs typeface="Times New Roman" pitchFamily="18" charset="0"/>
              </a:rPr>
              <a:t>From Jim Pappas, Intel, SNIA NVM Summit</a:t>
            </a:r>
            <a:endParaRPr lang="en-US" sz="1400" i="1" dirty="0"/>
          </a:p>
        </p:txBody>
      </p:sp>
      <p:sp>
        <p:nvSpPr>
          <p:cNvPr id="21" name="Title 1"/>
          <p:cNvSpPr>
            <a:spLocks noGrp="1"/>
          </p:cNvSpPr>
          <p:nvPr>
            <p:ph type="title"/>
          </p:nvPr>
        </p:nvSpPr>
        <p:spPr>
          <a:xfrm>
            <a:off x="457200" y="168640"/>
            <a:ext cx="7467600" cy="1143000"/>
          </a:xfrm>
        </p:spPr>
        <p:txBody>
          <a:bodyPr/>
          <a:lstStyle/>
          <a:p>
            <a:r>
              <a:rPr lang="en-US" dirty="0" smtClean="0"/>
              <a:t>Opportunities with Next Generation NVM</a:t>
            </a:r>
            <a:endParaRPr lang="en-US" dirty="0"/>
          </a:p>
        </p:txBody>
      </p:sp>
      <p:sp>
        <p:nvSpPr>
          <p:cNvPr id="22" name="Slide Number Placeholder 3"/>
          <p:cNvSpPr>
            <a:spLocks noGrp="1"/>
          </p:cNvSpPr>
          <p:nvPr>
            <p:ph type="sldNum" sz="quarter" idx="10"/>
          </p:nvPr>
        </p:nvSpPr>
        <p:spPr>
          <a:xfrm>
            <a:off x="105177" y="6492875"/>
            <a:ext cx="2735460" cy="212725"/>
          </a:xfrm>
        </p:spPr>
        <p:txBody>
          <a:bodyPr/>
          <a:lstStyle/>
          <a:p>
            <a:pPr>
              <a:defRPr/>
            </a:pPr>
            <a:fld id="{A3780B12-8F97-4A36-8D13-203893C3B644}" type="slidenum">
              <a:rPr lang="en-US" smtClean="0"/>
              <a:pPr>
                <a:defRPr/>
              </a:pPr>
              <a:t>2</a:t>
            </a:fld>
            <a:endParaRPr lang="en-US" dirty="0"/>
          </a:p>
        </p:txBody>
      </p:sp>
    </p:spTree>
    <p:extLst>
      <p:ext uri="{BB962C8B-B14F-4D97-AF65-F5344CB8AC3E}">
        <p14:creationId xmlns:p14="http://schemas.microsoft.com/office/powerpoint/2010/main" xmlns="" val="9559650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rgbClr val="005195"/>
                </a:solidFill>
                <a:latin typeface="Arial"/>
                <a:cs typeface="Arial"/>
              </a:rPr>
              <a:t>SNIA NVM Programming Model Version 1</a:t>
            </a:r>
            <a:endParaRPr lang="en-US" b="0" dirty="0">
              <a:solidFill>
                <a:srgbClr val="005195"/>
              </a:solidFill>
              <a:latin typeface="Arial"/>
              <a:cs typeface="Arial"/>
            </a:endParaRPr>
          </a:p>
        </p:txBody>
      </p:sp>
      <p:sp>
        <p:nvSpPr>
          <p:cNvPr id="3" name="Content Placeholder 2"/>
          <p:cNvSpPr>
            <a:spLocks noGrp="1"/>
          </p:cNvSpPr>
          <p:nvPr>
            <p:ph sz="quarter" idx="10"/>
          </p:nvPr>
        </p:nvSpPr>
        <p:spPr>
          <a:xfrm>
            <a:off x="422032" y="1552326"/>
            <a:ext cx="8380324" cy="4293024"/>
          </a:xfrm>
        </p:spPr>
        <p:txBody>
          <a:bodyPr/>
          <a:lstStyle/>
          <a:p>
            <a:pPr marL="171450" lvl="0" indent="-171450">
              <a:buFont typeface="Arial" pitchFamily="34" charset="0"/>
              <a:buChar char="•"/>
            </a:pPr>
            <a:r>
              <a:rPr lang="en-US" sz="2400" dirty="0" smtClean="0"/>
              <a:t>Approved by SNIA in December 2014</a:t>
            </a:r>
          </a:p>
          <a:p>
            <a:pPr marL="341313" lvl="2" indent="-171450">
              <a:buFont typeface="Arial" pitchFamily="34" charset="0"/>
              <a:buChar char="•"/>
            </a:pPr>
            <a:r>
              <a:rPr lang="en-US" sz="1800" dirty="0" smtClean="0"/>
              <a:t>Downloadable by anyone</a:t>
            </a:r>
          </a:p>
          <a:p>
            <a:pPr marL="171450" lvl="0" indent="-171450">
              <a:buFont typeface="Arial" pitchFamily="34" charset="0"/>
              <a:buChar char="•"/>
            </a:pPr>
            <a:r>
              <a:rPr lang="en-US" sz="2400" dirty="0" smtClean="0"/>
              <a:t>Expose new features of block and file to applications</a:t>
            </a:r>
          </a:p>
          <a:p>
            <a:pPr marL="341313" lvl="2" indent="-171450">
              <a:buFont typeface="Arial" pitchFamily="34" charset="0"/>
              <a:buChar char="•"/>
            </a:pPr>
            <a:r>
              <a:rPr lang="en-US" sz="1600" dirty="0" smtClean="0"/>
              <a:t>Atomicity capability and granularity</a:t>
            </a:r>
          </a:p>
          <a:p>
            <a:pPr marL="341313" lvl="2" indent="-171450">
              <a:buFont typeface="Arial" pitchFamily="34" charset="0"/>
              <a:buChar char="•"/>
            </a:pPr>
            <a:r>
              <a:rPr lang="en-US" sz="1600" dirty="0" smtClean="0"/>
              <a:t>Thin provisioning management</a:t>
            </a:r>
          </a:p>
          <a:p>
            <a:pPr marL="171450" lvl="0" indent="-171450">
              <a:buFont typeface="Arial" pitchFamily="34" charset="0"/>
              <a:buChar char="•"/>
            </a:pPr>
            <a:r>
              <a:rPr lang="en-US" sz="2400" dirty="0" smtClean="0"/>
              <a:t>Use of memory mapped files for persistent memory</a:t>
            </a:r>
          </a:p>
          <a:p>
            <a:pPr marL="341313" lvl="2" indent="-171450">
              <a:buFont typeface="Arial" pitchFamily="34" charset="0"/>
              <a:buChar char="•"/>
            </a:pPr>
            <a:r>
              <a:rPr lang="en-US" sz="1600" dirty="0" smtClean="0"/>
              <a:t>Existing abstraction that can act as a bridge to higher value from persistent memory</a:t>
            </a:r>
          </a:p>
          <a:p>
            <a:pPr marL="341313" lvl="2" indent="-171450">
              <a:buFont typeface="Arial" pitchFamily="34" charset="0"/>
              <a:buChar char="•"/>
            </a:pPr>
            <a:r>
              <a:rPr lang="en-US" sz="1600" dirty="0" smtClean="0"/>
              <a:t>Limits the scope of re-invention from an application point of view</a:t>
            </a:r>
          </a:p>
          <a:p>
            <a:pPr marL="341313" lvl="2" indent="-171450">
              <a:buFont typeface="Arial" pitchFamily="34" charset="0"/>
              <a:buChar char="•"/>
            </a:pPr>
            <a:r>
              <a:rPr lang="en-US" sz="1600" dirty="0" smtClean="0"/>
              <a:t>Open source implementations already available for incremental innovation (e.g. PMFS)</a:t>
            </a:r>
          </a:p>
          <a:p>
            <a:pPr marL="171450" lvl="0" indent="-171450">
              <a:buFont typeface="Arial" pitchFamily="34" charset="0"/>
              <a:buChar char="•"/>
            </a:pPr>
            <a:r>
              <a:rPr lang="en-US" sz="2400" dirty="0" smtClean="0"/>
              <a:t>Programming Model, not API</a:t>
            </a:r>
          </a:p>
          <a:p>
            <a:pPr marL="341313" lvl="2" indent="-171450">
              <a:buFont typeface="Arial" pitchFamily="34" charset="0"/>
              <a:buChar char="•"/>
            </a:pPr>
            <a:r>
              <a:rPr lang="en-US" sz="1600" dirty="0" smtClean="0"/>
              <a:t>Describes behaviors in terms of actions</a:t>
            </a:r>
          </a:p>
          <a:p>
            <a:pPr marL="341313" lvl="2" indent="-171450">
              <a:buFont typeface="Arial" pitchFamily="34" charset="0"/>
              <a:buChar char="•"/>
            </a:pPr>
            <a:r>
              <a:rPr lang="en-US" sz="1600" dirty="0" smtClean="0"/>
              <a:t>Facilitates discovery of capabilities using attributes</a:t>
            </a:r>
          </a:p>
          <a:p>
            <a:pPr marL="341313" lvl="2" indent="-171450">
              <a:buFont typeface="Arial" pitchFamily="34" charset="0"/>
              <a:buChar char="•"/>
            </a:pPr>
            <a:r>
              <a:rPr lang="en-US" sz="1600" dirty="0" smtClean="0"/>
              <a:t>Usage illustrated as Use Cases</a:t>
            </a:r>
          </a:p>
          <a:p>
            <a:pPr marL="341313" lvl="2" indent="-171450">
              <a:buFont typeface="Arial" pitchFamily="34" charset="0"/>
              <a:buChar char="•"/>
            </a:pPr>
            <a:r>
              <a:rPr lang="en-US" sz="1600" dirty="0" smtClean="0"/>
              <a:t>Implementations map actions and attributes to API elements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Conventional Block and File Modes</a:t>
            </a:r>
            <a:endParaRPr lang="en-US" dirty="0"/>
          </a:p>
        </p:txBody>
      </p:sp>
      <p:sp>
        <p:nvSpPr>
          <p:cNvPr id="1027" name="Rectangle 3"/>
          <p:cNvSpPr>
            <a:spLocks noChangeArrowheads="1"/>
          </p:cNvSpPr>
          <p:nvPr/>
        </p:nvSpPr>
        <p:spPr bwMode="auto">
          <a:xfrm>
            <a:off x="41225" y="1524000"/>
            <a:ext cx="25908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BLOCK mode describes extensions: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lang="en-US" sz="1600" dirty="0" smtClean="0">
                <a:latin typeface="Arial" pitchFamily="34" charset="0"/>
                <a:ea typeface="Times New Roman" pitchFamily="18" charset="0"/>
                <a:cs typeface="Times New Roman" pitchFamily="18" charset="0"/>
              </a:rPr>
              <a:t>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tomic write features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Granularities (length, alignment)</a:t>
            </a: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Thin Provisioning</a:t>
            </a:r>
            <a:r>
              <a:rPr kumimoji="0" lang="en-US" sz="1600" b="0" i="0" u="none" strike="noStrike" cap="none" normalizeH="0" dirty="0" smtClean="0">
                <a:ln>
                  <a:noFill/>
                </a:ln>
                <a:solidFill>
                  <a:schemeClr val="tx1"/>
                </a:solidFill>
                <a:effectLst/>
                <a:latin typeface="Arial" pitchFamily="34" charset="0"/>
                <a:ea typeface="Times New Roman" pitchFamily="18" charset="0"/>
                <a:cs typeface="Times New Roman" pitchFamily="18" charset="0"/>
              </a:rPr>
              <a:t> Management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41225" y="3733802"/>
            <a:ext cx="25908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FILE mode describes extensions: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Discovery and use of atomic write features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The discovery of granularities (length, alignment characteristics)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124202" y="5638802"/>
            <a:ext cx="4864879" cy="646331"/>
          </a:xfrm>
          <a:prstGeom prst="rect">
            <a:avLst/>
          </a:prstGeom>
        </p:spPr>
        <p:txBody>
          <a:bodyPr wrap="square">
            <a:spAutoFit/>
          </a:bodyPr>
          <a:lstStyle/>
          <a:p>
            <a:pPr algn="ctr"/>
            <a:r>
              <a:rPr lang="en-US" dirty="0" smtClean="0">
                <a:latin typeface="Arial" pitchFamily="34" charset="0"/>
                <a:ea typeface="Times New Roman" pitchFamily="18" charset="0"/>
                <a:cs typeface="Times New Roman" pitchFamily="18" charset="0"/>
              </a:rPr>
              <a:t>Memory Mapping in NVM.FILE mode uses volatile pages and writes them to disk or SSD</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xmlns="" val="3614193898"/>
              </p:ext>
            </p:extLst>
          </p:nvPr>
        </p:nvGraphicFramePr>
        <p:xfrm>
          <a:off x="2401965" y="1561674"/>
          <a:ext cx="6591977" cy="3696365"/>
        </p:xfrm>
        <a:graphic>
          <a:graphicData uri="http://schemas.openxmlformats.org/presentationml/2006/ole">
            <p:oleObj spid="_x0000_s1026" name="Visio" r:id="rId4" imgW="5515250" imgH="3092531" progId="Visio.Drawing.11">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Persistent Memory (PM)</a:t>
            </a:r>
            <a:endParaRPr lang="en-US" dirty="0"/>
          </a:p>
        </p:txBody>
      </p:sp>
      <p:sp>
        <p:nvSpPr>
          <p:cNvPr id="3" name="Content Placeholder 2"/>
          <p:cNvSpPr>
            <a:spLocks noGrp="1"/>
          </p:cNvSpPr>
          <p:nvPr>
            <p:ph idx="1"/>
          </p:nvPr>
        </p:nvSpPr>
        <p:spPr>
          <a:xfrm>
            <a:off x="457200" y="1531452"/>
            <a:ext cx="8229600" cy="4646612"/>
          </a:xfrm>
        </p:spPr>
        <p:txBody>
          <a:bodyPr>
            <a:normAutofit/>
          </a:bodyPr>
          <a:lstStyle/>
          <a:p>
            <a:r>
              <a:rPr lang="en-US" sz="2400" dirty="0" smtClean="0"/>
              <a:t>Is</a:t>
            </a:r>
          </a:p>
          <a:p>
            <a:pPr lvl="1"/>
            <a:r>
              <a:rPr lang="en-US" sz="2000" dirty="0" smtClean="0"/>
              <a:t>Byte addressable from programmer’s point of view</a:t>
            </a:r>
          </a:p>
          <a:p>
            <a:pPr lvl="1"/>
            <a:r>
              <a:rPr lang="en-US" sz="2000" dirty="0" smtClean="0"/>
              <a:t>Load/Store access</a:t>
            </a:r>
          </a:p>
          <a:p>
            <a:pPr lvl="1"/>
            <a:r>
              <a:rPr lang="en-US" sz="2000" dirty="0" smtClean="0"/>
              <a:t>Memory-like performance (stalls CPU loads)</a:t>
            </a:r>
          </a:p>
          <a:p>
            <a:pPr lvl="1"/>
            <a:r>
              <a:rPr lang="en-US" sz="2000" dirty="0" smtClean="0"/>
              <a:t>DMA-able including RDMA</a:t>
            </a:r>
          </a:p>
          <a:p>
            <a:r>
              <a:rPr lang="en-US" sz="2400" dirty="0" smtClean="0"/>
              <a:t>Is Not</a:t>
            </a:r>
          </a:p>
          <a:p>
            <a:pPr lvl="1"/>
            <a:r>
              <a:rPr lang="en-US" sz="2000" dirty="0" smtClean="0"/>
              <a:t>Prone to unexpected latencies</a:t>
            </a:r>
          </a:p>
          <a:p>
            <a:pPr lvl="2"/>
            <a:r>
              <a:rPr lang="en-US" sz="1800" dirty="0" smtClean="0"/>
              <a:t>D</a:t>
            </a:r>
            <a:r>
              <a:rPr lang="en-US" sz="1800" dirty="0" smtClean="0"/>
              <a:t>emand paging</a:t>
            </a:r>
          </a:p>
          <a:p>
            <a:pPr lvl="2"/>
            <a:r>
              <a:rPr lang="en-US" sz="1800" dirty="0" smtClean="0"/>
              <a:t>Page Cache </a:t>
            </a:r>
          </a:p>
          <a:p>
            <a:pPr lvl="1"/>
            <a:r>
              <a:rPr lang="en-US" sz="2000" dirty="0" smtClean="0"/>
              <a:t>Durable until data is flushed</a:t>
            </a:r>
          </a:p>
          <a:p>
            <a:r>
              <a:rPr lang="en-US" sz="2400" dirty="0" smtClean="0"/>
              <a:t>Think Battery Backed RAM</a:t>
            </a:r>
            <a:endParaRPr lang="en-US" sz="2400"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675" y="177802"/>
            <a:ext cx="8117206" cy="574516"/>
          </a:xfrm>
        </p:spPr>
        <p:txBody>
          <a:bodyPr/>
          <a:lstStyle/>
          <a:p>
            <a:r>
              <a:rPr lang="en-US" dirty="0" smtClean="0"/>
              <a:t>Persistent Memory </a:t>
            </a:r>
            <a:r>
              <a:rPr lang="en-US" dirty="0"/>
              <a:t>M</a:t>
            </a:r>
            <a:r>
              <a:rPr lang="en-US" dirty="0" smtClean="0"/>
              <a:t>odes</a:t>
            </a:r>
            <a:endParaRPr lang="en-US" dirty="0"/>
          </a:p>
        </p:txBody>
      </p:sp>
      <p:sp>
        <p:nvSpPr>
          <p:cNvPr id="22532" name="Rectangle 4"/>
          <p:cNvSpPr>
            <a:spLocks noChangeArrowheads="1"/>
          </p:cNvSpPr>
          <p:nvPr/>
        </p:nvSpPr>
        <p:spPr bwMode="auto">
          <a:xfrm>
            <a:off x="2501" y="1447800"/>
            <a:ext cx="24384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NVM.PM.VOLUME mode provides a software abstraction to OS components for Persistent Memory (PM) hardware:</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List of physical address ranges for each PM volume</a:t>
            </a:r>
          </a:p>
          <a:p>
            <a:pPr marL="230188" marR="0" lvl="0" indent="-114300" algn="l" defTabSz="914400" rtl="0" eaLnBrk="0" fontAlgn="base" latinLnBrk="0" hangingPunct="0">
              <a:lnSpc>
                <a:spcPct val="100000"/>
              </a:lnSpc>
              <a:spcBef>
                <a:spcPct val="0"/>
              </a:spcBef>
              <a:spcAft>
                <a:spcPct val="0"/>
              </a:spcAft>
              <a:buClrTx/>
              <a:buSzTx/>
              <a:buFontTx/>
              <a:buChar char="•"/>
              <a:tabLst/>
            </a:pPr>
            <a:r>
              <a:rPr lang="en-US" sz="1400" dirty="0" smtClean="0">
                <a:latin typeface="Arial" pitchFamily="34" charset="0"/>
                <a:ea typeface="Times New Roman" pitchFamily="18" charset="0"/>
                <a:cs typeface="Times New Roman" pitchFamily="18" charset="0"/>
              </a:rPr>
              <a:t>Thin provisioning management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4" name="Rectangle 6"/>
          <p:cNvSpPr>
            <a:spLocks noChangeArrowheads="1"/>
          </p:cNvSpPr>
          <p:nvPr/>
        </p:nvSpPr>
        <p:spPr bwMode="auto">
          <a:xfrm>
            <a:off x="2503" y="3784074"/>
            <a:ext cx="2438399"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NVM.PM.FILE mode describes the behavior for applications accessing persistent memory including:</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mapping PM files (or subsets of files) to virtual memory addresses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230188" marR="0" lvl="0" indent="-11430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syncing portions of PM files to the persistence domain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778176" y="5661901"/>
            <a:ext cx="5867401" cy="646331"/>
          </a:xfrm>
          <a:prstGeom prst="rect">
            <a:avLst/>
          </a:prstGeom>
        </p:spPr>
        <p:txBody>
          <a:bodyPr wrap="square">
            <a:spAutoFit/>
          </a:bodyPr>
          <a:lstStyle/>
          <a:p>
            <a:pPr algn="ctr"/>
            <a:r>
              <a:rPr lang="en-US" dirty="0" smtClean="0">
                <a:latin typeface="Arial" pitchFamily="34" charset="0"/>
                <a:ea typeface="Times New Roman" pitchFamily="18" charset="0"/>
                <a:cs typeface="Times New Roman" pitchFamily="18" charset="0"/>
              </a:rPr>
              <a:t>Memory Mapping in NVM.PM.FILE mode enables direct access to persistent memory using CPU instructions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xmlns="" val="990412549"/>
              </p:ext>
            </p:extLst>
          </p:nvPr>
        </p:nvGraphicFramePr>
        <p:xfrm>
          <a:off x="2673247" y="1447802"/>
          <a:ext cx="6277847" cy="3371167"/>
        </p:xfrm>
        <a:graphic>
          <a:graphicData uri="http://schemas.openxmlformats.org/presentationml/2006/ole">
            <p:oleObj spid="_x0000_s2050" name="Visio" r:id="rId4" imgW="5492775" imgH="2949643" progId="Visio.Drawing.11">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usage of PM modes</a:t>
            </a:r>
            <a:endParaRPr lang="en-US" dirty="0"/>
          </a:p>
        </p:txBody>
      </p:sp>
      <p:sp>
        <p:nvSpPr>
          <p:cNvPr id="5" name="Content Placeholder 4"/>
          <p:cNvSpPr>
            <a:spLocks noGrp="1"/>
          </p:cNvSpPr>
          <p:nvPr>
            <p:ph idx="1"/>
          </p:nvPr>
        </p:nvSpPr>
        <p:spPr/>
        <p:txBody>
          <a:bodyPr>
            <a:normAutofit/>
          </a:bodyPr>
          <a:lstStyle/>
          <a:p>
            <a:r>
              <a:rPr lang="en-US" sz="2400" dirty="0" smtClean="0"/>
              <a:t>Uses for NVM.PM.VOLUME</a:t>
            </a:r>
          </a:p>
          <a:p>
            <a:pPr lvl="1"/>
            <a:r>
              <a:rPr lang="en-US" sz="2000" dirty="0" smtClean="0"/>
              <a:t>Kernel modules</a:t>
            </a:r>
          </a:p>
          <a:p>
            <a:pPr lvl="1"/>
            <a:r>
              <a:rPr lang="en-US" sz="2000" dirty="0" smtClean="0"/>
              <a:t>PM aware file systems</a:t>
            </a:r>
          </a:p>
          <a:p>
            <a:pPr lvl="1"/>
            <a:r>
              <a:rPr lang="en-US" sz="2000" dirty="0" smtClean="0"/>
              <a:t>Storage stack components</a:t>
            </a:r>
          </a:p>
          <a:p>
            <a:r>
              <a:rPr lang="en-US" sz="2400" dirty="0" smtClean="0"/>
              <a:t>Uses for </a:t>
            </a:r>
            <a:r>
              <a:rPr lang="en-US" sz="2400" dirty="0" err="1" smtClean="0"/>
              <a:t>NVM.PM.File</a:t>
            </a:r>
            <a:endParaRPr lang="en-US" sz="2400" dirty="0" smtClean="0"/>
          </a:p>
          <a:p>
            <a:pPr lvl="1"/>
            <a:r>
              <a:rPr lang="en-US" sz="2000" dirty="0" smtClean="0"/>
              <a:t>Applications</a:t>
            </a:r>
          </a:p>
          <a:p>
            <a:pPr lvl="2"/>
            <a:r>
              <a:rPr lang="en-US" sz="1800" dirty="0" smtClean="0"/>
              <a:t>Persistent datasets, directly addressable, no DRAM footprint</a:t>
            </a:r>
          </a:p>
          <a:p>
            <a:pPr lvl="2"/>
            <a:r>
              <a:rPr lang="en-US" sz="1800" dirty="0" smtClean="0"/>
              <a:t>Persistent caches (warm cache effect)</a:t>
            </a:r>
          </a:p>
          <a:p>
            <a:pPr lvl="1"/>
            <a:r>
              <a:rPr lang="en-US" sz="2000" dirty="0" smtClean="0"/>
              <a:t>Reconnect-able blobs of persistence</a:t>
            </a:r>
          </a:p>
          <a:p>
            <a:pPr lvl="2"/>
            <a:r>
              <a:rPr lang="en-US" sz="1800" dirty="0" smtClean="0"/>
              <a:t>Naming</a:t>
            </a:r>
          </a:p>
          <a:p>
            <a:pPr lvl="2"/>
            <a:r>
              <a:rPr lang="en-US" sz="1800" dirty="0" smtClean="0"/>
              <a:t>Permissions</a:t>
            </a:r>
            <a:endParaRPr lang="en-US" sz="1800"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rgbClr val="005195"/>
                </a:solidFill>
                <a:latin typeface="Arial"/>
                <a:cs typeface="Arial"/>
              </a:rPr>
              <a:t>Beyond V1:</a:t>
            </a:r>
            <a:br>
              <a:rPr lang="en-US" b="0" dirty="0" smtClean="0">
                <a:solidFill>
                  <a:srgbClr val="005195"/>
                </a:solidFill>
                <a:latin typeface="Arial"/>
                <a:cs typeface="Arial"/>
              </a:rPr>
            </a:br>
            <a:r>
              <a:rPr lang="en-US" b="0" dirty="0" smtClean="0">
                <a:solidFill>
                  <a:srgbClr val="005195"/>
                </a:solidFill>
                <a:latin typeface="Arial"/>
                <a:cs typeface="Arial"/>
              </a:rPr>
              <a:t>Investigating new work items</a:t>
            </a:r>
            <a:endParaRPr lang="en-US" b="0" dirty="0">
              <a:solidFill>
                <a:srgbClr val="005195"/>
              </a:solidFill>
              <a:latin typeface="Arial"/>
              <a:cs typeface="Arial"/>
            </a:endParaRPr>
          </a:p>
        </p:txBody>
      </p:sp>
      <p:sp>
        <p:nvSpPr>
          <p:cNvPr id="3" name="Content Placeholder 2"/>
          <p:cNvSpPr>
            <a:spLocks noGrp="1"/>
          </p:cNvSpPr>
          <p:nvPr>
            <p:ph sz="quarter" idx="10"/>
          </p:nvPr>
        </p:nvSpPr>
        <p:spPr>
          <a:xfrm>
            <a:off x="320675" y="1719232"/>
            <a:ext cx="8117904" cy="4293024"/>
          </a:xfrm>
        </p:spPr>
        <p:txBody>
          <a:bodyPr/>
          <a:lstStyle/>
          <a:p>
            <a:pPr algn="ctr">
              <a:buNone/>
            </a:pPr>
            <a:r>
              <a:rPr lang="en-US" sz="2400" dirty="0" smtClean="0"/>
              <a:t>Three new work items are under investigation</a:t>
            </a:r>
          </a:p>
          <a:p>
            <a:pPr marL="342900" indent="-342900">
              <a:buAutoNum type="arabicParenR"/>
            </a:pPr>
            <a:r>
              <a:rPr lang="en-US" sz="2400" dirty="0" smtClean="0"/>
              <a:t>Software hints</a:t>
            </a:r>
          </a:p>
          <a:p>
            <a:pPr marL="684213" lvl="3" indent="-342900"/>
            <a:r>
              <a:rPr lang="en-US" sz="1800" dirty="0" smtClean="0"/>
              <a:t>Application usage, access patterns</a:t>
            </a:r>
          </a:p>
          <a:p>
            <a:pPr marL="684213" lvl="3" indent="-342900"/>
            <a:r>
              <a:rPr lang="en-US" sz="1800" dirty="0" smtClean="0"/>
              <a:t>Optimization based on discovered device attributes</a:t>
            </a:r>
          </a:p>
          <a:p>
            <a:pPr marL="684213" lvl="3" indent="-342900"/>
            <a:r>
              <a:rPr lang="en-US" sz="1800" dirty="0" smtClean="0"/>
              <a:t>Present hints emerging in standards (SCSI, </a:t>
            </a:r>
            <a:r>
              <a:rPr lang="en-US" sz="1800" dirty="0" err="1" smtClean="0"/>
              <a:t>NVMe</a:t>
            </a:r>
            <a:r>
              <a:rPr lang="en-US" sz="1800" dirty="0" smtClean="0"/>
              <a:t>) to applications</a:t>
            </a:r>
          </a:p>
          <a:p>
            <a:pPr marL="342900" indent="-342900">
              <a:buAutoNum type="arabicParenR"/>
            </a:pPr>
            <a:r>
              <a:rPr lang="en-US" sz="2400" dirty="0" smtClean="0"/>
              <a:t>Atomic transactional behavior</a:t>
            </a:r>
          </a:p>
          <a:p>
            <a:pPr marL="684213" lvl="3" indent="-342900"/>
            <a:r>
              <a:rPr lang="en-US" sz="1800" dirty="0" smtClean="0"/>
              <a:t>Add atomicity and recovery to programming model</a:t>
            </a:r>
          </a:p>
          <a:p>
            <a:pPr marL="684213" lvl="3" indent="-342900"/>
            <a:r>
              <a:rPr lang="en-US" sz="1800" dirty="0" smtClean="0"/>
              <a:t>Not addressed by current sync semantics</a:t>
            </a:r>
            <a:endParaRPr lang="en-US" dirty="0" smtClean="0"/>
          </a:p>
          <a:p>
            <a:pPr marL="342900" indent="-342900">
              <a:buAutoNum type="arabicParenR"/>
            </a:pPr>
            <a:r>
              <a:rPr lang="en-US" sz="2400" dirty="0" smtClean="0"/>
              <a:t>Remote access</a:t>
            </a:r>
          </a:p>
          <a:p>
            <a:pPr marL="684213" lvl="3" indent="-342900"/>
            <a:r>
              <a:rPr lang="en-US" sz="1800" dirty="0" smtClean="0"/>
              <a:t>Disaggregated memory</a:t>
            </a:r>
          </a:p>
          <a:p>
            <a:pPr marL="684213" lvl="3" indent="-342900"/>
            <a:r>
              <a:rPr lang="en-US" sz="1800" dirty="0" smtClean="0"/>
              <a:t>RDMA direct to NVM</a:t>
            </a:r>
          </a:p>
          <a:p>
            <a:pPr marL="684213" lvl="3" indent="-342900"/>
            <a:r>
              <a:rPr lang="en-US" sz="1800" dirty="0" smtClean="0"/>
              <a:t>High availability, clustering, capacity expansion use cases</a:t>
            </a:r>
          </a:p>
        </p:txBody>
      </p:sp>
    </p:spTree>
    <p:extLst>
      <p:ext uri="{BB962C8B-B14F-4D97-AF65-F5344CB8AC3E}">
        <p14:creationId xmlns:p14="http://schemas.microsoft.com/office/powerpoint/2010/main" xmlns="" val="717260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rgbClr val="005195"/>
                </a:solidFill>
                <a:latin typeface="Arial"/>
                <a:cs typeface="Arial"/>
              </a:rPr>
              <a:t>RDMA Challenge</a:t>
            </a:r>
            <a:endParaRPr lang="en-US" b="0" dirty="0">
              <a:solidFill>
                <a:srgbClr val="005195"/>
              </a:solidFill>
              <a:latin typeface="Arial"/>
              <a:cs typeface="Arial"/>
            </a:endParaRPr>
          </a:p>
        </p:txBody>
      </p:sp>
      <p:sp>
        <p:nvSpPr>
          <p:cNvPr id="3" name="Content Placeholder 2"/>
          <p:cNvSpPr>
            <a:spLocks noGrp="1"/>
          </p:cNvSpPr>
          <p:nvPr>
            <p:ph sz="quarter" idx="10"/>
          </p:nvPr>
        </p:nvSpPr>
        <p:spPr>
          <a:xfrm>
            <a:off x="329184" y="1996928"/>
            <a:ext cx="8510016" cy="4293024"/>
          </a:xfrm>
        </p:spPr>
        <p:txBody>
          <a:bodyPr/>
          <a:lstStyle/>
          <a:p>
            <a:r>
              <a:rPr lang="en-US" sz="2400" dirty="0" smtClean="0"/>
              <a:t>Use case: </a:t>
            </a:r>
          </a:p>
          <a:p>
            <a:pPr marL="684213" lvl="3" indent="-342900"/>
            <a:r>
              <a:rPr lang="en-US" dirty="0" smtClean="0"/>
              <a:t>RDMA copy from local to remote persistent memory </a:t>
            </a:r>
          </a:p>
          <a:p>
            <a:pPr marL="684213" lvl="3" indent="-342900"/>
            <a:r>
              <a:rPr lang="en-US" dirty="0" smtClean="0"/>
              <a:t>for high availability memory mapped files </a:t>
            </a:r>
          </a:p>
          <a:p>
            <a:pPr marL="684213" lvl="3" indent="-342900"/>
            <a:r>
              <a:rPr lang="en-US" dirty="0" smtClean="0"/>
              <a:t>built on NVM.PM.FILE from version 1 programming model</a:t>
            </a:r>
          </a:p>
          <a:p>
            <a:r>
              <a:rPr lang="en-US" sz="2400" dirty="0" smtClean="0"/>
              <a:t>Requirements:</a:t>
            </a:r>
          </a:p>
          <a:p>
            <a:pPr marL="690563" lvl="1" indent="-346075"/>
            <a:r>
              <a:rPr lang="en-US" sz="2000" dirty="0" smtClean="0"/>
              <a:t>Assurance of remote durability (remote sync?)</a:t>
            </a:r>
          </a:p>
          <a:p>
            <a:pPr marL="690563" lvl="1" indent="-346075"/>
            <a:r>
              <a:rPr lang="en-US" sz="2000" dirty="0" smtClean="0"/>
              <a:t>Efficient byte range access (scatter gather RDMA?)</a:t>
            </a:r>
          </a:p>
          <a:p>
            <a:pPr marL="690563" lvl="1" indent="-346075"/>
            <a:r>
              <a:rPr lang="en-US" sz="2000" dirty="0" smtClean="0"/>
              <a:t>Efficient addressing (late binding without connection teardown?)</a:t>
            </a:r>
          </a:p>
          <a:p>
            <a:pPr marL="690563" lvl="1" indent="-346075"/>
            <a:r>
              <a:rPr lang="en-US" sz="2000" dirty="0" smtClean="0"/>
              <a:t>Efficient write security given fixed addressing in file context</a:t>
            </a:r>
          </a:p>
          <a:p>
            <a:pPr marL="690563" lvl="1" indent="-346075"/>
            <a:r>
              <a:rPr lang="en-US" sz="2000" dirty="0" smtClean="0"/>
              <a:t>Resource recovery and hardware fencing after failure</a:t>
            </a:r>
          </a:p>
          <a:p>
            <a:pPr lvl="1"/>
            <a:endParaRPr lang="en-US" sz="2000" dirty="0" smtClean="0"/>
          </a:p>
          <a:p>
            <a:pPr lvl="3"/>
            <a:endParaRPr lang="en-US" sz="2000" dirty="0" smtClean="0"/>
          </a:p>
        </p:txBody>
      </p:sp>
    </p:spTree>
    <p:extLst>
      <p:ext uri="{BB962C8B-B14F-4D97-AF65-F5344CB8AC3E}">
        <p14:creationId xmlns:p14="http://schemas.microsoft.com/office/powerpoint/2010/main" xmlns="" val="400403692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4257</TotalTime>
  <Words>671</Words>
  <Application>Microsoft Office PowerPoint</Application>
  <PresentationFormat>On-screen Show (4:3)</PresentationFormat>
  <Paragraphs>113</Paragraphs>
  <Slides>11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Visio</vt:lpstr>
      <vt:lpstr>The SNIA  NVM Programming Model</vt:lpstr>
      <vt:lpstr>Opportunities with Next Generation NVM</vt:lpstr>
      <vt:lpstr>SNIA NVM Programming Model Version 1</vt:lpstr>
      <vt:lpstr>Conventional Block and File Modes</vt:lpstr>
      <vt:lpstr>Persistent Memory (PM)</vt:lpstr>
      <vt:lpstr>Persistent Memory Modes</vt:lpstr>
      <vt:lpstr>Expected usage of PM modes</vt:lpstr>
      <vt:lpstr>Beyond V1: Investigating new work items</vt:lpstr>
      <vt:lpstr>RDMA Challenge</vt:lpstr>
      <vt:lpstr>Summary</vt:lpstr>
      <vt:lpstr>Thank You</vt:lpstr>
    </vt:vector>
  </TitlesOfParts>
  <Company>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Doug Voigt 1</cp:lastModifiedBy>
  <cp:revision>67</cp:revision>
  <dcterms:created xsi:type="dcterms:W3CDTF">2014-03-17T13:46:32Z</dcterms:created>
  <dcterms:modified xsi:type="dcterms:W3CDTF">2014-03-28T22:37:17Z</dcterms:modified>
</cp:coreProperties>
</file>