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272" r:id="rId3"/>
    <p:sldId id="273" r:id="rId4"/>
    <p:sldId id="264" r:id="rId5"/>
    <p:sldId id="274" r:id="rId6"/>
    <p:sldId id="276" r:id="rId7"/>
    <p:sldId id="278" r:id="rId8"/>
    <p:sldId id="267" r:id="rId9"/>
    <p:sldId id="266" r:id="rId10"/>
    <p:sldId id="268" r:id="rId11"/>
    <p:sldId id="269" r:id="rId12"/>
    <p:sldId id="270" r:id="rId13"/>
    <p:sldId id="262" r:id="rId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5302"/>
    <a:srgbClr val="6D6E71"/>
    <a:srgbClr val="005195"/>
  </p:clrMru>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5" autoAdjust="0"/>
    <p:restoredTop sz="94973" autoAdjust="0"/>
  </p:normalViewPr>
  <p:slideViewPr>
    <p:cSldViewPr snapToGrid="0">
      <p:cViewPr varScale="1">
        <p:scale>
          <a:sx n="95" d="100"/>
          <a:sy n="95" d="100"/>
        </p:scale>
        <p:origin x="-714" y="-96"/>
      </p:cViewPr>
      <p:guideLst>
        <p:guide orient="horz" pos="2112"/>
        <p:guide pos="1296"/>
      </p:guideLst>
    </p:cSldViewPr>
  </p:slideViewPr>
  <p:notesTextViewPr>
    <p:cViewPr>
      <p:scale>
        <a:sx n="100" d="100"/>
        <a:sy n="100" d="100"/>
      </p:scale>
      <p:origin x="0" y="0"/>
    </p:cViewPr>
  </p:notesTextViewPr>
  <p:sorterViewPr>
    <p:cViewPr>
      <p:scale>
        <a:sx n="160" d="100"/>
        <a:sy n="16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Latency</a:t>
            </a:r>
            <a:r>
              <a:rPr lang="en-US" baseline="0" dirty="0" smtClean="0"/>
              <a:t> Budgets</a:t>
            </a:r>
            <a:endParaRPr lang="en-US" dirty="0"/>
          </a:p>
        </c:rich>
      </c:tx>
      <c:layout>
        <c:manualLayout>
          <c:xMode val="edge"/>
          <c:yMode val="edge"/>
          <c:x val="0.48062167229096381"/>
          <c:y val="4.2378542468005383E-2"/>
        </c:manualLayout>
      </c:layout>
      <c:overlay val="1"/>
    </c:title>
    <c:plotArea>
      <c:layout/>
      <c:barChart>
        <c:barDir val="col"/>
        <c:grouping val="clustered"/>
        <c:ser>
          <c:idx val="0"/>
          <c:order val="0"/>
          <c:tx>
            <c:strRef>
              <c:f>Sheet1!$B$1</c:f>
              <c:strCache>
                <c:ptCount val="1"/>
                <c:pt idx="0">
                  <c:v>Device</c:v>
                </c:pt>
              </c:strCache>
            </c:strRef>
          </c:tx>
          <c:spPr>
            <a:solidFill>
              <a:srgbClr val="00B050"/>
            </a:solidFill>
          </c:spPr>
          <c:cat>
            <c:strRef>
              <c:f>Sheet1!$A$2:$A$4</c:f>
              <c:strCache>
                <c:ptCount val="3"/>
                <c:pt idx="0">
                  <c:v>SATA SSD</c:v>
                </c:pt>
                <c:pt idx="1">
                  <c:v>NVMe Flash</c:v>
                </c:pt>
                <c:pt idx="2">
                  <c:v>Persistent Memory</c:v>
                </c:pt>
              </c:strCache>
            </c:strRef>
          </c:cat>
          <c:val>
            <c:numRef>
              <c:f>Sheet1!$B$2:$B$4</c:f>
              <c:numCache>
                <c:formatCode>General</c:formatCode>
                <c:ptCount val="3"/>
                <c:pt idx="0">
                  <c:v>160000</c:v>
                </c:pt>
                <c:pt idx="1">
                  <c:v>25000</c:v>
                </c:pt>
                <c:pt idx="2">
                  <c:v>50</c:v>
                </c:pt>
              </c:numCache>
            </c:numRef>
          </c:val>
        </c:ser>
        <c:axId val="139476992"/>
        <c:axId val="139479296"/>
      </c:barChart>
      <c:catAx>
        <c:axId val="139476992"/>
        <c:scaling>
          <c:orientation val="minMax"/>
        </c:scaling>
        <c:axPos val="b"/>
        <c:tickLblPos val="nextTo"/>
        <c:crossAx val="139479296"/>
        <c:crosses val="autoZero"/>
        <c:auto val="1"/>
        <c:lblAlgn val="ctr"/>
        <c:lblOffset val="100"/>
      </c:catAx>
      <c:valAx>
        <c:axId val="139479296"/>
        <c:scaling>
          <c:logBase val="10"/>
          <c:orientation val="minMax"/>
        </c:scaling>
        <c:axPos val="l"/>
        <c:majorGridlines/>
        <c:title>
          <c:tx>
            <c:rich>
              <a:bodyPr rot="-5400000" vert="horz"/>
              <a:lstStyle/>
              <a:p>
                <a:pPr>
                  <a:defRPr/>
                </a:pPr>
                <a:r>
                  <a:rPr lang="en-US" dirty="0" smtClean="0"/>
                  <a:t>Latency (</a:t>
                </a:r>
                <a:r>
                  <a:rPr lang="en-US" dirty="0" err="1" smtClean="0"/>
                  <a:t>nS</a:t>
                </a:r>
                <a:r>
                  <a:rPr lang="en-US" dirty="0" smtClean="0"/>
                  <a:t>)</a:t>
                </a:r>
                <a:endParaRPr lang="en-US" dirty="0"/>
              </a:p>
            </c:rich>
          </c:tx>
        </c:title>
        <c:numFmt formatCode="#,##0" sourceLinked="0"/>
        <c:tickLblPos val="nextTo"/>
        <c:crossAx val="139476992"/>
        <c:crosses val="autoZero"/>
        <c:crossBetween val="between"/>
      </c:valAx>
    </c:plotArea>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4" charset="0"/>
                <a:ea typeface="ＭＳ Ｐゴシック" pitchFamily="4"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4" charset="0"/>
                <a:ea typeface="ＭＳ Ｐゴシック" pitchFamily="4" charset="-128"/>
              </a:defRPr>
            </a:lvl1pPr>
          </a:lstStyle>
          <a:p>
            <a:pPr>
              <a:defRPr/>
            </a:pPr>
            <a:fld id="{55524409-AA6D-49FE-A0C8-CA282E6A6A91}" type="datetime1">
              <a:rPr lang="en-US"/>
              <a:pPr>
                <a:defRPr/>
              </a:pPr>
              <a:t>3/28/2014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4" charset="0"/>
                <a:ea typeface="ＭＳ Ｐゴシック" pitchFamily="4"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 charset="0"/>
                <a:ea typeface="ＭＳ Ｐゴシック" pitchFamily="4" charset="-128"/>
              </a:defRPr>
            </a:lvl1pPr>
          </a:lstStyle>
          <a:p>
            <a:pPr>
              <a:defRPr/>
            </a:pPr>
            <a:fld id="{B33CCFEF-DA26-423D-BE49-67E67BA010ED}"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4577545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4" charset="0"/>
                <a:ea typeface="ＭＳ Ｐゴシック" pitchFamily="4"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4" charset="0"/>
                <a:ea typeface="ＭＳ Ｐゴシック" pitchFamily="4" charset="-128"/>
              </a:defRPr>
            </a:lvl1pPr>
          </a:lstStyle>
          <a:p>
            <a:pPr>
              <a:defRPr/>
            </a:pPr>
            <a:fld id="{DDD60918-725D-44C2-AD5E-9DFE3E31F5F9}" type="datetime1">
              <a:rPr lang="en-US"/>
              <a:pPr>
                <a:defRPr/>
              </a:pPr>
              <a:t>3/28/2014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4" charset="0"/>
                <a:ea typeface="ＭＳ Ｐゴシック" pitchFamily="4"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 charset="0"/>
                <a:ea typeface="ＭＳ Ｐゴシック" pitchFamily="4" charset="-128"/>
              </a:defRPr>
            </a:lvl1pPr>
          </a:lstStyle>
          <a:p>
            <a:pPr>
              <a:defRPr/>
            </a:pPr>
            <a:fld id="{BA8C316C-1847-4B6F-ABDB-A71BD91CBF9A}"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223522758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dirty="0" smtClean="0"/>
              <a:t>There is a fundamental technology transition approaching where NAND</a:t>
            </a:r>
            <a:r>
              <a:rPr lang="en-US" sz="1200" baseline="0" dirty="0" smtClean="0"/>
              <a:t> will be replaced by Resistive NVM.   There are over a dozen competing technologies, and our work in the SNIA TWG is agnostic to which of those will succeed.    Instead, we are focused on the common attribute that they share… that they are approaching a 1000X performance improvement in latency over NAND.</a:t>
            </a:r>
            <a:endParaRPr lang="en-US" sz="1200" dirty="0"/>
          </a:p>
        </p:txBody>
      </p:sp>
      <p:sp>
        <p:nvSpPr>
          <p:cNvPr id="4" name="Slide Number Placeholder 3"/>
          <p:cNvSpPr>
            <a:spLocks noGrp="1"/>
          </p:cNvSpPr>
          <p:nvPr>
            <p:ph type="sldNum" sz="quarter" idx="10"/>
          </p:nvPr>
        </p:nvSpPr>
        <p:spPr/>
        <p:txBody>
          <a:bodyPr/>
          <a:lstStyle/>
          <a:p>
            <a:fld id="{A9B0908F-7CB7-4EC9-8E71-8B7EF2AE6EDC}" type="slidenum">
              <a:rPr lang="en-US" smtClean="0"/>
              <a:pPr/>
              <a:t>3</a:t>
            </a:fld>
            <a:endParaRPr lang="en-US"/>
          </a:p>
        </p:txBody>
      </p:sp>
    </p:spTree>
    <p:extLst>
      <p:ext uri="{BB962C8B-B14F-4D97-AF65-F5344CB8AC3E}">
        <p14:creationId xmlns:p14="http://schemas.microsoft.com/office/powerpoint/2010/main" xmlns="" val="2745047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3 bars</a:t>
            </a:r>
            <a:r>
              <a:rPr lang="en-US" baseline="0" dirty="0" smtClean="0"/>
              <a:t> above </a:t>
            </a:r>
            <a:r>
              <a:rPr lang="en-US" dirty="0" smtClean="0"/>
              <a:t>show advancements that the</a:t>
            </a:r>
            <a:r>
              <a:rPr lang="en-US" baseline="0" dirty="0" smtClean="0"/>
              <a:t> industry has been able to make with NAND based SSDs with improvements to the NAND interface (ONFI) and the SSD bus interface (PCI Express).   Everything in blue (the first 3 segments) is basic latency of the NAND SSD.   If this was a HDD, then the blue segments would be about 1KM long on this screen.</a:t>
            </a:r>
            <a:endParaRPr lang="en-US" dirty="0" smtClean="0"/>
          </a:p>
        </p:txBody>
      </p:sp>
      <p:sp>
        <p:nvSpPr>
          <p:cNvPr id="4" name="Slide Number Placeholder 3"/>
          <p:cNvSpPr>
            <a:spLocks noGrp="1"/>
          </p:cNvSpPr>
          <p:nvPr>
            <p:ph type="sldNum" sz="quarter" idx="10"/>
          </p:nvPr>
        </p:nvSpPr>
        <p:spPr/>
        <p:txBody>
          <a:bodyPr/>
          <a:lstStyle/>
          <a:p>
            <a:fld id="{A9B0908F-7CB7-4EC9-8E71-8B7EF2AE6EDC}" type="slidenum">
              <a:rPr lang="en-US" smtClean="0"/>
              <a:pPr/>
              <a:t>5</a:t>
            </a:fld>
            <a:endParaRPr lang="en-US"/>
          </a:p>
        </p:txBody>
      </p:sp>
    </p:spTree>
    <p:extLst>
      <p:ext uri="{BB962C8B-B14F-4D97-AF65-F5344CB8AC3E}">
        <p14:creationId xmlns:p14="http://schemas.microsoft.com/office/powerpoint/2010/main" xmlns="" val="2044746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clarity,</a:t>
            </a:r>
            <a:r>
              <a:rPr lang="en-US" baseline="0" dirty="0" smtClean="0"/>
              <a:t> let’s expand the bottom line which now clearly identifies the new system bottlenecks as the media becomes faster.  The media itself becomes “insignificant”, but the bus interface and the system storage software dominate the performance.</a:t>
            </a:r>
          </a:p>
        </p:txBody>
      </p:sp>
      <p:sp>
        <p:nvSpPr>
          <p:cNvPr id="4" name="Slide Number Placeholder 3"/>
          <p:cNvSpPr>
            <a:spLocks noGrp="1"/>
          </p:cNvSpPr>
          <p:nvPr>
            <p:ph type="sldNum" sz="quarter" idx="10"/>
          </p:nvPr>
        </p:nvSpPr>
        <p:spPr/>
        <p:txBody>
          <a:bodyPr/>
          <a:lstStyle/>
          <a:p>
            <a:fld id="{A9B0908F-7CB7-4EC9-8E71-8B7EF2AE6EDC}" type="slidenum">
              <a:rPr lang="en-US" smtClean="0"/>
              <a:pPr/>
              <a:t>6</a:t>
            </a:fld>
            <a:endParaRPr lang="en-US"/>
          </a:p>
        </p:txBody>
      </p:sp>
    </p:spTree>
    <p:extLst>
      <p:ext uri="{BB962C8B-B14F-4D97-AF65-F5344CB8AC3E}">
        <p14:creationId xmlns:p14="http://schemas.microsoft.com/office/powerpoint/2010/main" xmlns="" val="204474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clarity,</a:t>
            </a:r>
            <a:r>
              <a:rPr lang="en-US" baseline="0" dirty="0" smtClean="0"/>
              <a:t> let’s expand the bottom line which now clearly identifies the new system bottlenecks as the media becomes faster.  The media itself becomes “insignificant”, but the bus interface and the system storage software dominate the performance.</a:t>
            </a:r>
          </a:p>
        </p:txBody>
      </p:sp>
      <p:sp>
        <p:nvSpPr>
          <p:cNvPr id="4" name="Slide Number Placeholder 3"/>
          <p:cNvSpPr>
            <a:spLocks noGrp="1"/>
          </p:cNvSpPr>
          <p:nvPr>
            <p:ph type="sldNum" sz="quarter" idx="10"/>
          </p:nvPr>
        </p:nvSpPr>
        <p:spPr/>
        <p:txBody>
          <a:bodyPr/>
          <a:lstStyle/>
          <a:p>
            <a:fld id="{A9B0908F-7CB7-4EC9-8E71-8B7EF2AE6EDC}" type="slidenum">
              <a:rPr lang="en-US" smtClean="0"/>
              <a:pPr/>
              <a:t>7</a:t>
            </a:fld>
            <a:endParaRPr lang="en-US"/>
          </a:p>
        </p:txBody>
      </p:sp>
    </p:spTree>
    <p:extLst>
      <p:ext uri="{BB962C8B-B14F-4D97-AF65-F5344CB8AC3E}">
        <p14:creationId xmlns:p14="http://schemas.microsoft.com/office/powerpoint/2010/main" xmlns="" val="2044746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endParaRPr>
          </a:p>
        </p:txBody>
      </p:sp>
      <p:pic>
        <p:nvPicPr>
          <p:cNvPr id="5" name="Picture 10" descr="ribbon_ppt_title.jpg"/>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 val="0"/>
              </a:ext>
            </a:extLst>
          </a:blip>
          <a:srcRect t="5788"/>
          <a:stretch>
            <a:fillRect/>
          </a:stretch>
        </p:blipFill>
        <p:spPr bwMode="auto">
          <a:xfrm>
            <a:off x="0" y="0"/>
            <a:ext cx="9144000" cy="24812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6" name="Picture 12" descr="OpenFabric_Alliance_Logo_ppt.jpg"/>
          <p:cNvPicPr>
            <a:picLocks noChangeAspect="1"/>
          </p:cNvPicPr>
          <p:nvPr userDrawn="1"/>
        </p:nvPicPr>
        <p:blipFill>
          <a:blip r:embed="rId3">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81000" y="2324100"/>
            <a:ext cx="1143000" cy="1143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2057400" y="2667000"/>
            <a:ext cx="6629400" cy="1546225"/>
          </a:xfrm>
        </p:spPr>
        <p:txBody>
          <a:bodyPr/>
          <a:lstStyle>
            <a:lvl1pPr algn="l">
              <a:defRPr>
                <a:solidFill>
                  <a:srgbClr val="005195"/>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4267200"/>
            <a:ext cx="6629400" cy="1066800"/>
          </a:xfrm>
        </p:spPr>
        <p:txBody>
          <a:bodyPr/>
          <a:lstStyle>
            <a:lvl1pPr marL="0" indent="0" algn="l">
              <a:buNone/>
              <a:defRPr>
                <a:solidFill>
                  <a:srgbClr val="6D6E7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grpSp>
        <p:nvGrpSpPr>
          <p:cNvPr id="7" name="Group 6"/>
          <p:cNvGrpSpPr/>
          <p:nvPr userDrawn="1"/>
        </p:nvGrpSpPr>
        <p:grpSpPr>
          <a:xfrm>
            <a:off x="183087" y="3811049"/>
            <a:ext cx="1538825" cy="1432236"/>
            <a:chOff x="5075853" y="3477159"/>
            <a:chExt cx="3077649" cy="2864472"/>
          </a:xfrm>
        </p:grpSpPr>
        <p:pic>
          <p:nvPicPr>
            <p:cNvPr id="8" name="Picture 2"/>
            <p:cNvPicPr>
              <a:picLocks noChangeAspect="1" noChangeArrowheads="1"/>
            </p:cNvPicPr>
            <p:nvPr userDrawn="1"/>
          </p:nvPicPr>
          <p:blipFill rotWithShape="1">
            <a:blip r:embed="rId4">
              <a:extLst>
                <a:ext uri="{28A0092B-C50C-407E-A947-70E740481C1C}">
                  <a14:useLocalDpi xmlns:mc="http://schemas.openxmlformats.org/markup-compatibility/2006" xmlns:mv="urn:schemas-microsoft-com:mac:vml" xmlns:a14="http://schemas.microsoft.com/office/drawing/2010/main" xmlns="" val="0"/>
                </a:ext>
              </a:extLst>
            </a:blip>
            <a:srcRect l="6424"/>
            <a:stretch/>
          </p:blipFill>
          <p:spPr bwMode="auto">
            <a:xfrm>
              <a:off x="5231038" y="3477159"/>
              <a:ext cx="2922464" cy="286447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sp>
          <p:nvSpPr>
            <p:cNvPr id="9" name="Rectangle 8"/>
            <p:cNvSpPr/>
            <p:nvPr userDrawn="1"/>
          </p:nvSpPr>
          <p:spPr>
            <a:xfrm>
              <a:off x="5075854" y="3511866"/>
              <a:ext cx="206913" cy="52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userDrawn="1"/>
          </p:nvPicPr>
          <p:blipFill rotWithShape="1">
            <a:blip r:embed="rId5">
              <a:extLst>
                <a:ext uri="{28A0092B-C50C-407E-A947-70E740481C1C}">
                  <a14:useLocalDpi xmlns:mc="http://schemas.openxmlformats.org/markup-compatibility/2006" xmlns:mv="urn:schemas-microsoft-com:mac:vml" xmlns:a14="http://schemas.microsoft.com/office/drawing/2010/main" xmlns="" val="0"/>
                </a:ext>
              </a:extLst>
            </a:blip>
            <a:srcRect/>
            <a:stretch/>
          </p:blipFill>
          <p:spPr bwMode="auto">
            <a:xfrm>
              <a:off x="5231038" y="3564205"/>
              <a:ext cx="51729" cy="175580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sp>
          <p:nvSpPr>
            <p:cNvPr id="11" name="Rectangle 10"/>
            <p:cNvSpPr/>
            <p:nvPr userDrawn="1"/>
          </p:nvSpPr>
          <p:spPr>
            <a:xfrm>
              <a:off x="5075853" y="5363807"/>
              <a:ext cx="206913" cy="9289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mc="http://schemas.openxmlformats.org/markup-compatibility/2006" xmlns:mv="urn:schemas-microsoft-com:mac:vml" xmlns:p14="http://schemas.microsoft.com/office/powerpoint/2010/main" xmlns="" val="392129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tabLst>
                <a:tab pos="4119563" algn="ctr"/>
              </a:tabLst>
            </a:pPr>
            <a:r>
              <a:rPr lang="en-US" dirty="0" smtClean="0">
                <a:cs typeface="Arial" pitchFamily="34" charset="0"/>
              </a:rPr>
              <a:t>March 30 – April 2, 2014	#OFADevWorkshop</a:t>
            </a:r>
          </a:p>
        </p:txBody>
      </p:sp>
      <p:sp>
        <p:nvSpPr>
          <p:cNvPr id="8" name="Slide Number Placeholder 7"/>
          <p:cNvSpPr>
            <a:spLocks noGrp="1"/>
          </p:cNvSpPr>
          <p:nvPr>
            <p:ph type="sldNum" sz="quarter" idx="11"/>
          </p:nvPr>
        </p:nvSpPr>
        <p:spPr/>
        <p:txBody>
          <a:bodyPr/>
          <a:lstStyle/>
          <a:p>
            <a:fld id="{62C27CB9-1700-439E-B0BF-EDD2C915F92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31739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0"/>
          </p:nvPr>
        </p:nvSpPr>
        <p:spPr/>
        <p:txBody>
          <a:bodyPr/>
          <a:lstStyle/>
          <a:p>
            <a:pPr>
              <a:tabLst>
                <a:tab pos="4119563" algn="ctr"/>
              </a:tabLst>
            </a:pPr>
            <a:r>
              <a:rPr lang="en-US" dirty="0" smtClean="0">
                <a:cs typeface="Arial" pitchFamily="34" charset="0"/>
              </a:rPr>
              <a:t>March 30 – April 2, 2014	#OFADevWorkshop</a:t>
            </a:r>
          </a:p>
        </p:txBody>
      </p:sp>
      <p:sp>
        <p:nvSpPr>
          <p:cNvPr id="9" name="Slide Number Placeholder 8"/>
          <p:cNvSpPr>
            <a:spLocks noGrp="1"/>
          </p:cNvSpPr>
          <p:nvPr>
            <p:ph type="sldNum" sz="quarter" idx="11"/>
          </p:nvPr>
        </p:nvSpPr>
        <p:spPr/>
        <p:txBody>
          <a:bodyPr/>
          <a:lstStyle/>
          <a:p>
            <a:fld id="{62C27CB9-1700-439E-B0BF-EDD2C915F92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701427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pPr>
              <a:tabLst>
                <a:tab pos="4119563" algn="ctr"/>
              </a:tabLst>
            </a:pPr>
            <a:r>
              <a:rPr lang="en-US" dirty="0" smtClean="0">
                <a:cs typeface="Arial" pitchFamily="34" charset="0"/>
              </a:rPr>
              <a:t>March 30 – April 2, 2014	#OFADevWorkshop</a:t>
            </a:r>
          </a:p>
        </p:txBody>
      </p:sp>
      <p:sp>
        <p:nvSpPr>
          <p:cNvPr id="11" name="Slide Number Placeholder 10"/>
          <p:cNvSpPr>
            <a:spLocks noGrp="1"/>
          </p:cNvSpPr>
          <p:nvPr>
            <p:ph type="sldNum" sz="quarter" idx="11"/>
          </p:nvPr>
        </p:nvSpPr>
        <p:spPr/>
        <p:txBody>
          <a:bodyPr/>
          <a:lstStyle/>
          <a:p>
            <a:fld id="{62C27CB9-1700-439E-B0BF-EDD2C915F92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282175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pPr>
              <a:tabLst>
                <a:tab pos="4119563" algn="ctr"/>
              </a:tabLst>
            </a:pPr>
            <a:r>
              <a:rPr lang="en-US" dirty="0" smtClean="0">
                <a:cs typeface="Arial" pitchFamily="34" charset="0"/>
              </a:rPr>
              <a:t>March 30 – April 2, 2014	#OFADevWorkshop</a:t>
            </a:r>
          </a:p>
        </p:txBody>
      </p:sp>
      <p:sp>
        <p:nvSpPr>
          <p:cNvPr id="7" name="Slide Number Placeholder 6"/>
          <p:cNvSpPr>
            <a:spLocks noGrp="1"/>
          </p:cNvSpPr>
          <p:nvPr>
            <p:ph type="sldNum" sz="quarter" idx="11"/>
          </p:nvPr>
        </p:nvSpPr>
        <p:spPr/>
        <p:txBody>
          <a:bodyPr/>
          <a:lstStyle/>
          <a:p>
            <a:fld id="{62C27CB9-1700-439E-B0BF-EDD2C915F92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70068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tabLst>
                <a:tab pos="4119563" algn="ctr"/>
              </a:tabLst>
            </a:pPr>
            <a:r>
              <a:rPr lang="en-US" dirty="0" smtClean="0">
                <a:cs typeface="Arial" pitchFamily="34" charset="0"/>
              </a:rPr>
              <a:t>March 30 – April 2, 2014	#OFADevWorkshop</a:t>
            </a:r>
          </a:p>
        </p:txBody>
      </p:sp>
      <p:sp>
        <p:nvSpPr>
          <p:cNvPr id="6" name="Slide Number Placeholder 5"/>
          <p:cNvSpPr>
            <a:spLocks noGrp="1"/>
          </p:cNvSpPr>
          <p:nvPr>
            <p:ph type="sldNum" sz="quarter" idx="11"/>
          </p:nvPr>
        </p:nvSpPr>
        <p:spPr/>
        <p:txBody>
          <a:bodyPr/>
          <a:lstStyle/>
          <a:p>
            <a:fld id="{62C27CB9-1700-439E-B0BF-EDD2C915F92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4941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ider">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endParaRPr>
          </a:p>
        </p:txBody>
      </p:sp>
      <p:pic>
        <p:nvPicPr>
          <p:cNvPr id="5" name="Picture 10" descr="ribbon_ppt_title.jpg"/>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 val="0"/>
              </a:ext>
            </a:extLst>
          </a:blip>
          <a:srcRect t="5788"/>
          <a:stretch>
            <a:fillRect/>
          </a:stretch>
        </p:blipFill>
        <p:spPr bwMode="auto">
          <a:xfrm>
            <a:off x="0" y="0"/>
            <a:ext cx="9144000" cy="24812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6" name="Picture 12" descr="OpenFabric_Alliance_Logo_ppt.jpg"/>
          <p:cNvPicPr>
            <a:picLocks noChangeAspect="1"/>
          </p:cNvPicPr>
          <p:nvPr userDrawn="1"/>
        </p:nvPicPr>
        <p:blipFill rotWithShape="1">
          <a:blip r:embed="rId3">
            <a:extLst>
              <a:ext uri="{28A0092B-C50C-407E-A947-70E740481C1C}">
                <a14:useLocalDpi xmlns:mc="http://schemas.openxmlformats.org/markup-compatibility/2006" xmlns:mv="urn:schemas-microsoft-com:mac:vml" xmlns:a14="http://schemas.microsoft.com/office/drawing/2010/main" xmlns="" val="0"/>
              </a:ext>
            </a:extLst>
          </a:blip>
          <a:srcRect b="7056"/>
          <a:stretch/>
        </p:blipFill>
        <p:spPr bwMode="auto">
          <a:xfrm>
            <a:off x="1560352" y="3928884"/>
            <a:ext cx="2281808" cy="212080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57200" y="2589380"/>
            <a:ext cx="8229600" cy="1049323"/>
          </a:xfrm>
        </p:spPr>
        <p:txBody>
          <a:bodyPr/>
          <a:lstStyle>
            <a:lvl1pPr algn="ctr">
              <a:defRPr sz="3600">
                <a:solidFill>
                  <a:srgbClr val="005195"/>
                </a:solidFill>
                <a:latin typeface="Arial"/>
                <a:cs typeface="Arial"/>
              </a:defRPr>
            </a:lvl1pPr>
          </a:lstStyle>
          <a:p>
            <a:r>
              <a:rPr lang="en-US" dirty="0" smtClean="0"/>
              <a:t>Click to edit Master title style</a:t>
            </a:r>
            <a:endParaRPr lang="en-US" dirty="0"/>
          </a:p>
        </p:txBody>
      </p:sp>
      <p:grpSp>
        <p:nvGrpSpPr>
          <p:cNvPr id="12" name="Group 11"/>
          <p:cNvGrpSpPr/>
          <p:nvPr userDrawn="1"/>
        </p:nvGrpSpPr>
        <p:grpSpPr>
          <a:xfrm>
            <a:off x="5054894" y="4004545"/>
            <a:ext cx="2180000" cy="2029002"/>
            <a:chOff x="5075853" y="3477159"/>
            <a:chExt cx="3077649" cy="2864472"/>
          </a:xfrm>
        </p:grpSpPr>
        <p:pic>
          <p:nvPicPr>
            <p:cNvPr id="7" name="Picture 2"/>
            <p:cNvPicPr>
              <a:picLocks noChangeAspect="1" noChangeArrowheads="1"/>
            </p:cNvPicPr>
            <p:nvPr userDrawn="1"/>
          </p:nvPicPr>
          <p:blipFill rotWithShape="1">
            <a:blip r:embed="rId4">
              <a:extLst>
                <a:ext uri="{28A0092B-C50C-407E-A947-70E740481C1C}">
                  <a14:useLocalDpi xmlns:mc="http://schemas.openxmlformats.org/markup-compatibility/2006" xmlns:mv="urn:schemas-microsoft-com:mac:vml" xmlns:a14="http://schemas.microsoft.com/office/drawing/2010/main" xmlns="" val="0"/>
                </a:ext>
              </a:extLst>
            </a:blip>
            <a:srcRect l="6424"/>
            <a:stretch/>
          </p:blipFill>
          <p:spPr bwMode="auto">
            <a:xfrm>
              <a:off x="5231038" y="3477159"/>
              <a:ext cx="2922464" cy="286447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sp>
          <p:nvSpPr>
            <p:cNvPr id="3" name="Rectangle 2"/>
            <p:cNvSpPr/>
            <p:nvPr userDrawn="1"/>
          </p:nvSpPr>
          <p:spPr>
            <a:xfrm>
              <a:off x="5075854" y="3511866"/>
              <a:ext cx="206913" cy="52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userDrawn="1"/>
          </p:nvPicPr>
          <p:blipFill rotWithShape="1">
            <a:blip r:embed="rId5">
              <a:extLst>
                <a:ext uri="{28A0092B-C50C-407E-A947-70E740481C1C}">
                  <a14:useLocalDpi xmlns:mc="http://schemas.openxmlformats.org/markup-compatibility/2006" xmlns:mv="urn:schemas-microsoft-com:mac:vml" xmlns:a14="http://schemas.microsoft.com/office/drawing/2010/main" xmlns="" val="0"/>
                </a:ext>
              </a:extLst>
            </a:blip>
            <a:srcRect/>
            <a:stretch/>
          </p:blipFill>
          <p:spPr bwMode="auto">
            <a:xfrm>
              <a:off x="5231038" y="3564205"/>
              <a:ext cx="51729" cy="175580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sp>
          <p:nvSpPr>
            <p:cNvPr id="10" name="Rectangle 9"/>
            <p:cNvSpPr/>
            <p:nvPr userDrawn="1"/>
          </p:nvSpPr>
          <p:spPr>
            <a:xfrm>
              <a:off x="5075853" y="5363807"/>
              <a:ext cx="206913" cy="9289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userDrawn="1"/>
        </p:nvSpPr>
        <p:spPr>
          <a:xfrm>
            <a:off x="3428653" y="6414571"/>
            <a:ext cx="2334998" cy="369332"/>
          </a:xfrm>
          <a:prstGeom prst="rect">
            <a:avLst/>
          </a:prstGeom>
          <a:noFill/>
        </p:spPr>
        <p:txBody>
          <a:bodyPr wrap="none" rtlCol="0">
            <a:spAutoFit/>
          </a:bodyPr>
          <a:lstStyle/>
          <a:p>
            <a:r>
              <a:rPr lang="en-US" b="1" dirty="0" smtClean="0">
                <a:solidFill>
                  <a:schemeClr val="bg1"/>
                </a:solidFill>
                <a:cs typeface="Arial" pitchFamily="34" charset="0"/>
              </a:rPr>
              <a:t>#OFADevWorkshop</a:t>
            </a:r>
            <a:endParaRPr lang="en-US" b="1" dirty="0" smtClean="0">
              <a:solidFill>
                <a:schemeClr val="bg1"/>
              </a:solidFill>
            </a:endParaRPr>
          </a:p>
        </p:txBody>
      </p:sp>
    </p:spTree>
    <p:extLst>
      <p:ext uri="{BB962C8B-B14F-4D97-AF65-F5344CB8AC3E}">
        <p14:creationId xmlns:mc="http://schemas.openxmlformats.org/markup-compatibility/2006" xmlns:mv="urn:schemas-microsoft-com:mac:vml" xmlns:p14="http://schemas.microsoft.com/office/powerpoint/2010/main" xmlns="" val="389751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endParaRPr>
          </a:p>
        </p:txBody>
      </p:sp>
      <p:pic>
        <p:nvPicPr>
          <p:cNvPr id="1026" name="Picture 9" descr="ribbon_small_rgb.jpg"/>
          <p:cNvPicPr>
            <a:picLocks noChangeAspect="1"/>
          </p:cNvPicPr>
          <p:nvPr userDrawn="1"/>
        </p:nvPicPr>
        <p:blipFill>
          <a:blip r:embed="rId9">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0" y="1371600"/>
            <a:ext cx="9144000" cy="1508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028" name="Title Placeholder 1"/>
          <p:cNvSpPr>
            <a:spLocks noGrp="1"/>
          </p:cNvSpPr>
          <p:nvPr>
            <p:ph type="title"/>
          </p:nvPr>
        </p:nvSpPr>
        <p:spPr bwMode="auto">
          <a:xfrm>
            <a:off x="457200" y="228600"/>
            <a:ext cx="7467600" cy="1143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57200" y="1601788"/>
            <a:ext cx="8229600" cy="46466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3" name="Picture 6" descr="OpenFabric_Alliance_Logo_ppt.jpg"/>
          <p:cNvPicPr>
            <a:picLocks noChangeAspect="1"/>
          </p:cNvPicPr>
          <p:nvPr userDrawn="1"/>
        </p:nvPicPr>
        <p:blipFill>
          <a:blip r:embed="rId10">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8001000" y="228600"/>
            <a:ext cx="1104900" cy="11049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cxnSp>
        <p:nvCxnSpPr>
          <p:cNvPr id="21" name="Straight Connector 20"/>
          <p:cNvCxnSpPr/>
          <p:nvPr userDrawn="1"/>
        </p:nvCxnSpPr>
        <p:spPr>
          <a:xfrm>
            <a:off x="0" y="1447800"/>
            <a:ext cx="9144000" cy="1588"/>
          </a:xfrm>
          <a:prstGeom prst="line">
            <a:avLst/>
          </a:prstGeom>
          <a:ln w="12700" cap="flat" cmpd="sng" algn="ctr">
            <a:solidFill>
              <a:srgbClr val="E55302"/>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 name="Footer Placeholder 1"/>
          <p:cNvSpPr>
            <a:spLocks noGrp="1"/>
          </p:cNvSpPr>
          <p:nvPr>
            <p:ph type="ftr" sz="quarter" idx="3"/>
          </p:nvPr>
        </p:nvSpPr>
        <p:spPr>
          <a:xfrm>
            <a:off x="442451" y="6492875"/>
            <a:ext cx="8273709" cy="212725"/>
          </a:xfrm>
          <a:prstGeom prst="rect">
            <a:avLst/>
          </a:prstGeom>
        </p:spPr>
        <p:txBody>
          <a:bodyPr vert="horz" lIns="91440" tIns="45720" rIns="91440" bIns="45720" rtlCol="0" anchor="ctr"/>
          <a:lstStyle>
            <a:lvl1pPr algn="l">
              <a:defRPr sz="1200">
                <a:solidFill>
                  <a:schemeClr val="bg1"/>
                </a:solidFill>
              </a:defRPr>
            </a:lvl1pPr>
          </a:lstStyle>
          <a:p>
            <a:pPr>
              <a:tabLst>
                <a:tab pos="4119563" algn="ctr"/>
              </a:tabLst>
            </a:pPr>
            <a:r>
              <a:rPr lang="en-US" dirty="0" smtClean="0">
                <a:cs typeface="Arial" pitchFamily="34" charset="0"/>
              </a:rPr>
              <a:t>March 30 – April 2, 2014	#OFADevWorkshop</a:t>
            </a:r>
          </a:p>
        </p:txBody>
      </p:sp>
      <p:sp>
        <p:nvSpPr>
          <p:cNvPr id="3" name="Slide Number Placeholder 2"/>
          <p:cNvSpPr>
            <a:spLocks noGrp="1"/>
          </p:cNvSpPr>
          <p:nvPr>
            <p:ph type="sldNum" sz="quarter" idx="4"/>
          </p:nvPr>
        </p:nvSpPr>
        <p:spPr>
          <a:xfrm>
            <a:off x="7659328" y="6492875"/>
            <a:ext cx="1086463" cy="212725"/>
          </a:xfrm>
          <a:prstGeom prst="rect">
            <a:avLst/>
          </a:prstGeom>
        </p:spPr>
        <p:txBody>
          <a:bodyPr vert="horz" lIns="91440" tIns="45720" rIns="91440" bIns="45720" rtlCol="0" anchor="ctr"/>
          <a:lstStyle>
            <a:lvl1pPr algn="r">
              <a:defRPr sz="1200">
                <a:solidFill>
                  <a:schemeClr val="bg1"/>
                </a:solidFill>
              </a:defRPr>
            </a:lvl1pPr>
          </a:lstStyle>
          <a:p>
            <a:fld id="{62C27CB9-1700-439E-B0BF-EDD2C915F9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13" r:id="rId2"/>
    <p:sldLayoutId id="2147483714" r:id="rId3"/>
    <p:sldLayoutId id="2147483715" r:id="rId4"/>
    <p:sldLayoutId id="2147483716" r:id="rId5"/>
    <p:sldLayoutId id="2147483717" r:id="rId6"/>
    <p:sldLayoutId id="2147483721" r:id="rId7"/>
  </p:sldLayoutIdLst>
  <p:hf hdr="0" dt="0"/>
  <p:txStyles>
    <p:titleStyle>
      <a:lvl1pPr algn="l" defTabSz="457200" rtl="0" eaLnBrk="0" fontAlgn="base" hangingPunct="0">
        <a:spcBef>
          <a:spcPct val="0"/>
        </a:spcBef>
        <a:spcAft>
          <a:spcPct val="0"/>
        </a:spcAft>
        <a:defRPr sz="4000" kern="1200">
          <a:solidFill>
            <a:srgbClr val="005195"/>
          </a:solidFill>
          <a:latin typeface="Arial"/>
          <a:ea typeface="MS PGothic" pitchFamily="34" charset="-128"/>
          <a:cs typeface="Arial"/>
        </a:defRPr>
      </a:lvl1pPr>
      <a:lvl2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2pPr>
      <a:lvl3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3pPr>
      <a:lvl4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4pPr>
      <a:lvl5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5pPr>
      <a:lvl6pPr marL="457200" algn="l" defTabSz="457200" rtl="0" fontAlgn="base">
        <a:spcBef>
          <a:spcPct val="0"/>
        </a:spcBef>
        <a:spcAft>
          <a:spcPct val="0"/>
        </a:spcAft>
        <a:defRPr sz="4000">
          <a:solidFill>
            <a:srgbClr val="005195"/>
          </a:solidFill>
          <a:latin typeface="Arial" charset="0"/>
          <a:ea typeface="ＭＳ Ｐゴシック" pitchFamily="4" charset="-128"/>
        </a:defRPr>
      </a:lvl6pPr>
      <a:lvl7pPr marL="914400" algn="l" defTabSz="457200" rtl="0" fontAlgn="base">
        <a:spcBef>
          <a:spcPct val="0"/>
        </a:spcBef>
        <a:spcAft>
          <a:spcPct val="0"/>
        </a:spcAft>
        <a:defRPr sz="4000">
          <a:solidFill>
            <a:srgbClr val="005195"/>
          </a:solidFill>
          <a:latin typeface="Arial" charset="0"/>
          <a:ea typeface="ＭＳ Ｐゴシック" pitchFamily="4" charset="-128"/>
        </a:defRPr>
      </a:lvl7pPr>
      <a:lvl8pPr marL="1371600" algn="l" defTabSz="457200" rtl="0" fontAlgn="base">
        <a:spcBef>
          <a:spcPct val="0"/>
        </a:spcBef>
        <a:spcAft>
          <a:spcPct val="0"/>
        </a:spcAft>
        <a:defRPr sz="4000">
          <a:solidFill>
            <a:srgbClr val="005195"/>
          </a:solidFill>
          <a:latin typeface="Arial" charset="0"/>
          <a:ea typeface="ＭＳ Ｐゴシック" pitchFamily="4" charset="-128"/>
        </a:defRPr>
      </a:lvl8pPr>
      <a:lvl9pPr marL="1828800" algn="l" defTabSz="457200" rtl="0" fontAlgn="base">
        <a:spcBef>
          <a:spcPct val="0"/>
        </a:spcBef>
        <a:spcAft>
          <a:spcPct val="0"/>
        </a:spcAft>
        <a:defRPr sz="4000">
          <a:solidFill>
            <a:srgbClr val="005195"/>
          </a:solidFill>
          <a:latin typeface="Arial" charset="0"/>
          <a:ea typeface="ＭＳ Ｐゴシック" pitchFamily="4" charset="-128"/>
        </a:defRPr>
      </a:lvl9pPr>
    </p:titleStyle>
    <p:bodyStyle>
      <a:lvl1pPr marL="342900" indent="-342900" algn="l" defTabSz="457200" rtl="0" eaLnBrk="0" fontAlgn="base" hangingPunct="0">
        <a:spcBef>
          <a:spcPct val="20000"/>
        </a:spcBef>
        <a:spcAft>
          <a:spcPct val="0"/>
        </a:spcAft>
        <a:buFont typeface="Arial" pitchFamily="34" charset="0"/>
        <a:buChar char="•"/>
        <a:defRPr sz="28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dirty="0" smtClean="0">
                <a:latin typeface="Arial" pitchFamily="34" charset="0"/>
                <a:cs typeface="Arial" pitchFamily="34" charset="0"/>
              </a:rPr>
              <a:t>NVM as a Disruptive Technology</a:t>
            </a:r>
          </a:p>
        </p:txBody>
      </p:sp>
      <p:sp>
        <p:nvSpPr>
          <p:cNvPr id="3075" name="Subtitle 2"/>
          <p:cNvSpPr>
            <a:spLocks noGrp="1"/>
          </p:cNvSpPr>
          <p:nvPr>
            <p:ph type="subTitle" idx="1"/>
          </p:nvPr>
        </p:nvSpPr>
        <p:spPr>
          <a:xfrm>
            <a:off x="2057400" y="4631184"/>
            <a:ext cx="6629400" cy="686540"/>
          </a:xfrm>
        </p:spPr>
        <p:txBody>
          <a:bodyPr/>
          <a:lstStyle/>
          <a:p>
            <a:pPr eaLnBrk="1" hangingPunct="1"/>
            <a:r>
              <a:rPr lang="en-US" dirty="0">
                <a:latin typeface="Arial" pitchFamily="34" charset="0"/>
                <a:cs typeface="Arial" pitchFamily="34" charset="0"/>
              </a:rPr>
              <a:t>#OFADevWorkshop</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162800" cy="914400"/>
          </a:xfrm>
        </p:spPr>
        <p:txBody>
          <a:bodyPr/>
          <a:lstStyle/>
          <a:p>
            <a:r>
              <a:rPr lang="en-US" dirty="0" smtClean="0"/>
              <a:t>Application View of </a:t>
            </a:r>
            <a:br>
              <a:rPr lang="en-US" dirty="0" smtClean="0"/>
            </a:br>
            <a:r>
              <a:rPr lang="en-US" dirty="0" smtClean="0"/>
              <a:t>Memory Properties</a:t>
            </a:r>
            <a:endParaRPr lang="en-US" dirty="0"/>
          </a:p>
        </p:txBody>
      </p:sp>
      <p:sp>
        <p:nvSpPr>
          <p:cNvPr id="3" name="Content Placeholder 2"/>
          <p:cNvSpPr>
            <a:spLocks noGrp="1"/>
          </p:cNvSpPr>
          <p:nvPr>
            <p:ph idx="1"/>
          </p:nvPr>
        </p:nvSpPr>
        <p:spPr>
          <a:xfrm>
            <a:off x="457200" y="1676400"/>
            <a:ext cx="8229600" cy="4373563"/>
          </a:xfrm>
        </p:spPr>
        <p:txBody>
          <a:bodyPr>
            <a:noAutofit/>
          </a:bodyPr>
          <a:lstStyle/>
          <a:p>
            <a:pPr algn="ctr">
              <a:buNone/>
            </a:pPr>
            <a:r>
              <a:rPr lang="en-US" b="1" dirty="0" smtClean="0"/>
              <a:t>Durability</a:t>
            </a:r>
          </a:p>
          <a:p>
            <a:pPr algn="ctr"/>
            <a:r>
              <a:rPr lang="en-US" sz="2400" dirty="0" smtClean="0"/>
              <a:t>Applications should know which memory is persistent.</a:t>
            </a:r>
          </a:p>
          <a:p>
            <a:pPr algn="ctr"/>
            <a:endParaRPr lang="en-US" sz="2400" dirty="0" smtClean="0"/>
          </a:p>
          <a:p>
            <a:pPr algn="ctr">
              <a:buNone/>
            </a:pPr>
            <a:r>
              <a:rPr lang="en-US" b="1" dirty="0" smtClean="0"/>
              <a:t>NUMA</a:t>
            </a:r>
          </a:p>
          <a:p>
            <a:pPr algn="ctr"/>
            <a:r>
              <a:rPr lang="en-US" sz="2400" dirty="0" smtClean="0"/>
              <a:t>What part of the system manages proximity of processing to memory?</a:t>
            </a:r>
          </a:p>
          <a:p>
            <a:pPr algn="ctr"/>
            <a:r>
              <a:rPr lang="en-US" sz="2400" dirty="0" smtClean="0"/>
              <a:t>How much unpredictability is tolerable?</a:t>
            </a:r>
          </a:p>
          <a:p>
            <a:pPr algn="ctr"/>
            <a:endParaRPr lang="en-US" sz="2400" dirty="0" smtClean="0"/>
          </a:p>
          <a:p>
            <a:pPr algn="ctr">
              <a:buNone/>
            </a:pPr>
            <a:r>
              <a:rPr lang="en-US" b="1" dirty="0" smtClean="0"/>
              <a:t>Multi-processing</a:t>
            </a:r>
          </a:p>
          <a:p>
            <a:pPr algn="ctr"/>
            <a:r>
              <a:rPr lang="en-US" sz="2400" dirty="0" smtClean="0"/>
              <a:t>SMP boundaries implied by distance and fault domains</a:t>
            </a:r>
          </a:p>
          <a:p>
            <a:pPr lvl="1" algn="ctr"/>
            <a:endParaRPr lang="en-US" sz="2000" dirty="0"/>
          </a:p>
        </p:txBody>
      </p:sp>
      <p:sp>
        <p:nvSpPr>
          <p:cNvPr id="4" name="Slide Number Placeholder 3"/>
          <p:cNvSpPr>
            <a:spLocks noGrp="1"/>
          </p:cNvSpPr>
          <p:nvPr>
            <p:ph type="sldNum" sz="quarter" idx="10"/>
          </p:nvPr>
        </p:nvSpPr>
        <p:spPr/>
        <p:txBody>
          <a:bodyPr/>
          <a:lstStyle/>
          <a:p>
            <a:pPr>
              <a:defRPr/>
            </a:pPr>
            <a:fld id="{A3780B12-8F97-4A36-8D13-203893C3B644}"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705600" cy="914400"/>
          </a:xfrm>
        </p:spPr>
        <p:txBody>
          <a:bodyPr/>
          <a:lstStyle/>
          <a:p>
            <a:r>
              <a:rPr lang="en-US" dirty="0" smtClean="0"/>
              <a:t>Abstractions need to account for…</a:t>
            </a:r>
            <a:endParaRPr lang="en-US" dirty="0"/>
          </a:p>
        </p:txBody>
      </p:sp>
      <p:sp>
        <p:nvSpPr>
          <p:cNvPr id="3" name="Content Placeholder 2"/>
          <p:cNvSpPr>
            <a:spLocks noGrp="1"/>
          </p:cNvSpPr>
          <p:nvPr>
            <p:ph idx="1"/>
          </p:nvPr>
        </p:nvSpPr>
        <p:spPr/>
        <p:txBody>
          <a:bodyPr>
            <a:normAutofit/>
          </a:bodyPr>
          <a:lstStyle/>
          <a:p>
            <a:pPr algn="ctr">
              <a:buNone/>
            </a:pPr>
            <a:r>
              <a:rPr lang="en-US" b="1" dirty="0" smtClean="0"/>
              <a:t>Resource Diversity </a:t>
            </a:r>
          </a:p>
          <a:p>
            <a:pPr algn="ctr"/>
            <a:r>
              <a:rPr lang="en-US" sz="2400" dirty="0" smtClean="0"/>
              <a:t>Choosing the right memory resources in real time</a:t>
            </a:r>
          </a:p>
          <a:p>
            <a:pPr algn="ctr"/>
            <a:endParaRPr lang="en-US" sz="2400" dirty="0" smtClean="0"/>
          </a:p>
          <a:p>
            <a:pPr algn="ctr">
              <a:buNone/>
            </a:pPr>
            <a:r>
              <a:rPr lang="en-US" b="1" dirty="0" smtClean="0"/>
              <a:t>System Scalability</a:t>
            </a:r>
          </a:p>
          <a:p>
            <a:pPr algn="ctr"/>
            <a:r>
              <a:rPr lang="en-US" sz="2400" dirty="0" smtClean="0"/>
              <a:t> Programming model accounts for wide scale</a:t>
            </a:r>
          </a:p>
          <a:p>
            <a:pPr algn="ctr"/>
            <a:endParaRPr lang="en-US" sz="2400" dirty="0" smtClean="0"/>
          </a:p>
          <a:p>
            <a:pPr algn="ctr">
              <a:buNone/>
            </a:pPr>
            <a:r>
              <a:rPr lang="en-US" b="1" dirty="0" smtClean="0"/>
              <a:t>Transactions</a:t>
            </a:r>
          </a:p>
          <a:p>
            <a:pPr algn="ctr"/>
            <a:r>
              <a:rPr lang="en-US" sz="2400" dirty="0" smtClean="0"/>
              <a:t>Accelerate recoverability to memory speed</a:t>
            </a:r>
            <a:endParaRPr lang="en-US" sz="2400" dirty="0"/>
          </a:p>
        </p:txBody>
      </p:sp>
      <p:sp>
        <p:nvSpPr>
          <p:cNvPr id="4" name="Slide Number Placeholder 3"/>
          <p:cNvSpPr>
            <a:spLocks noGrp="1"/>
          </p:cNvSpPr>
          <p:nvPr>
            <p:ph type="sldNum" sz="quarter" idx="10"/>
          </p:nvPr>
        </p:nvSpPr>
        <p:spPr/>
        <p:txBody>
          <a:bodyPr/>
          <a:lstStyle/>
          <a:p>
            <a:pPr>
              <a:defRPr/>
            </a:pPr>
            <a:fld id="{A3780B12-8F97-4A36-8D13-203893C3B644}"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Thriving in Chaos</a:t>
            </a:r>
            <a:endParaRPr lang="en-US" dirty="0"/>
          </a:p>
        </p:txBody>
      </p:sp>
      <p:sp>
        <p:nvSpPr>
          <p:cNvPr id="3" name="Content Placeholder 2"/>
          <p:cNvSpPr>
            <a:spLocks noGrp="1"/>
          </p:cNvSpPr>
          <p:nvPr>
            <p:ph idx="1"/>
          </p:nvPr>
        </p:nvSpPr>
        <p:spPr/>
        <p:txBody>
          <a:bodyPr>
            <a:normAutofit/>
          </a:bodyPr>
          <a:lstStyle/>
          <a:p>
            <a:r>
              <a:rPr lang="en-US" sz="2400" dirty="0" smtClean="0"/>
              <a:t>Make sure hierarchy levels earn their places</a:t>
            </a:r>
          </a:p>
          <a:p>
            <a:endParaRPr lang="en-US" sz="2400" dirty="0" smtClean="0"/>
          </a:p>
          <a:p>
            <a:r>
              <a:rPr lang="en-US" sz="2400" dirty="0" smtClean="0"/>
              <a:t>Think dual stack</a:t>
            </a:r>
          </a:p>
          <a:p>
            <a:endParaRPr lang="en-US" sz="2400" dirty="0" smtClean="0"/>
          </a:p>
          <a:p>
            <a:r>
              <a:rPr lang="en-US" sz="2400" dirty="0" smtClean="0"/>
              <a:t>Make middleware take up the slack</a:t>
            </a:r>
          </a:p>
          <a:p>
            <a:endParaRPr lang="en-US" sz="2400" dirty="0" smtClean="0"/>
          </a:p>
          <a:p>
            <a:r>
              <a:rPr lang="en-US" sz="2400" dirty="0" smtClean="0"/>
              <a:t>Mind the fault lines</a:t>
            </a:r>
          </a:p>
        </p:txBody>
      </p:sp>
      <p:sp>
        <p:nvSpPr>
          <p:cNvPr id="4" name="Slide Number Placeholder 3"/>
          <p:cNvSpPr>
            <a:spLocks noGrp="1"/>
          </p:cNvSpPr>
          <p:nvPr>
            <p:ph type="sldNum" sz="quarter" idx="10"/>
          </p:nvPr>
        </p:nvSpPr>
        <p:spPr/>
        <p:txBody>
          <a:bodyPr/>
          <a:lstStyle/>
          <a:p>
            <a:pPr>
              <a:defRPr/>
            </a:pPr>
            <a:fld id="{A3780B12-8F97-4A36-8D13-203893C3B644}"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2187373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VA rack.jpg"/>
          <p:cNvPicPr>
            <a:picLocks noChangeAspect="1"/>
          </p:cNvPicPr>
          <p:nvPr/>
        </p:nvPicPr>
        <p:blipFill>
          <a:blip r:embed="rId2"/>
          <a:stretch>
            <a:fillRect/>
          </a:stretch>
        </p:blipFill>
        <p:spPr>
          <a:xfrm>
            <a:off x="3429000" y="2246531"/>
            <a:ext cx="1162919" cy="2868677"/>
          </a:xfrm>
          <a:prstGeom prst="rect">
            <a:avLst/>
          </a:prstGeom>
        </p:spPr>
      </p:pic>
      <p:pic>
        <p:nvPicPr>
          <p:cNvPr id="3" name="Picture 2"/>
          <p:cNvPicPr>
            <a:picLocks noChangeAspect="1" noChangeArrowheads="1"/>
          </p:cNvPicPr>
          <p:nvPr/>
        </p:nvPicPr>
        <p:blipFill>
          <a:blip r:embed="rId3" cstate="print"/>
          <a:srcRect/>
          <a:stretch>
            <a:fillRect/>
          </a:stretch>
        </p:blipFill>
        <p:spPr bwMode="auto">
          <a:xfrm>
            <a:off x="609601" y="2590800"/>
            <a:ext cx="2070168" cy="1657350"/>
          </a:xfrm>
          <a:prstGeom prst="rect">
            <a:avLst/>
          </a:prstGeom>
          <a:noFill/>
          <a:ln w="9525">
            <a:noFill/>
            <a:miter lim="800000"/>
            <a:headEnd/>
            <a:tailEnd/>
          </a:ln>
        </p:spPr>
      </p:pic>
      <p:pic>
        <p:nvPicPr>
          <p:cNvPr id="4" name="Picture 3" descr="saP822_2GB_cache_Sirius_96dpi_800x600.png"/>
          <p:cNvPicPr>
            <a:picLocks noChangeAspect="1"/>
          </p:cNvPicPr>
          <p:nvPr/>
        </p:nvPicPr>
        <p:blipFill>
          <a:blip r:embed="rId4"/>
          <a:stretch>
            <a:fillRect/>
          </a:stretch>
        </p:blipFill>
        <p:spPr>
          <a:xfrm>
            <a:off x="5029202" y="2563996"/>
            <a:ext cx="1683077" cy="2446151"/>
          </a:xfrm>
          <a:prstGeom prst="rect">
            <a:avLst/>
          </a:prstGeom>
        </p:spPr>
      </p:pic>
      <p:pic>
        <p:nvPicPr>
          <p:cNvPr id="5" name="Picture 4" descr="16020_156_96dpi_800x600.png"/>
          <p:cNvPicPr>
            <a:picLocks noChangeAspect="1"/>
          </p:cNvPicPr>
          <p:nvPr/>
        </p:nvPicPr>
        <p:blipFill>
          <a:blip r:embed="rId5"/>
          <a:stretch>
            <a:fillRect/>
          </a:stretch>
        </p:blipFill>
        <p:spPr>
          <a:xfrm>
            <a:off x="6654867" y="2236187"/>
            <a:ext cx="1647375" cy="1277938"/>
          </a:xfrm>
          <a:prstGeom prst="rect">
            <a:avLst/>
          </a:prstGeom>
        </p:spPr>
      </p:pic>
      <p:sp>
        <p:nvSpPr>
          <p:cNvPr id="6" name="Rectangle 5"/>
          <p:cNvSpPr/>
          <p:nvPr/>
        </p:nvSpPr>
        <p:spPr>
          <a:xfrm>
            <a:off x="3398520" y="1733549"/>
            <a:ext cx="3154681" cy="400110"/>
          </a:xfrm>
          <a:prstGeom prst="rect">
            <a:avLst/>
          </a:prstGeom>
          <a:gradFill>
            <a:gsLst>
              <a:gs pos="7000">
                <a:srgbClr val="FFFF66"/>
              </a:gs>
              <a:gs pos="8000">
                <a:schemeClr val="tx1"/>
              </a:gs>
            </a:gsLst>
            <a:lin ang="9600000" scaled="0"/>
          </a:gradFill>
        </p:spPr>
        <p:txBody>
          <a:bodyPr wrap="square">
            <a:spAutoFit/>
          </a:bodyPr>
          <a:lstStyle/>
          <a:p>
            <a:r>
              <a:rPr lang="en-US" sz="2000" b="1" dirty="0" smtClean="0">
                <a:solidFill>
                  <a:schemeClr val="bg1"/>
                </a:solidFill>
              </a:rPr>
              <a:t>NVM  Brings Storage </a:t>
            </a:r>
            <a:endParaRPr lang="en-US" sz="2000" b="1" dirty="0">
              <a:solidFill>
                <a:schemeClr val="bg1"/>
              </a:solidFill>
            </a:endParaRPr>
          </a:p>
        </p:txBody>
      </p:sp>
      <p:sp>
        <p:nvSpPr>
          <p:cNvPr id="7" name="Rectangle 6"/>
          <p:cNvSpPr/>
          <p:nvPr/>
        </p:nvSpPr>
        <p:spPr>
          <a:xfrm>
            <a:off x="6248401" y="4863524"/>
            <a:ext cx="2200274" cy="400110"/>
          </a:xfrm>
          <a:prstGeom prst="rect">
            <a:avLst/>
          </a:prstGeom>
          <a:gradFill>
            <a:gsLst>
              <a:gs pos="91000">
                <a:srgbClr val="00B050"/>
              </a:gs>
              <a:gs pos="92000">
                <a:srgbClr val="FFFF00"/>
              </a:gs>
            </a:gsLst>
            <a:lin ang="9600000" scaled="0"/>
          </a:gradFill>
        </p:spPr>
        <p:txBody>
          <a:bodyPr wrap="square">
            <a:spAutoFit/>
          </a:bodyPr>
          <a:lstStyle/>
          <a:p>
            <a:r>
              <a:rPr lang="en-US" sz="2000" b="1" dirty="0" smtClean="0">
                <a:solidFill>
                  <a:schemeClr val="bg1"/>
                </a:solidFill>
              </a:rPr>
              <a:t>   To Memory Slots</a:t>
            </a:r>
            <a:endParaRPr lang="en-US" sz="2000" b="1" dirty="0">
              <a:solidFill>
                <a:schemeClr val="bg1"/>
              </a:solidFill>
            </a:endParaRPr>
          </a:p>
        </p:txBody>
      </p:sp>
      <p:sp>
        <p:nvSpPr>
          <p:cNvPr id="8" name="Rectangle 7"/>
          <p:cNvSpPr/>
          <p:nvPr/>
        </p:nvSpPr>
        <p:spPr>
          <a:xfrm>
            <a:off x="1182974" y="3091190"/>
            <a:ext cx="982961" cy="523220"/>
          </a:xfrm>
          <a:prstGeom prst="rect">
            <a:avLst/>
          </a:prstGeom>
        </p:spPr>
        <p:txBody>
          <a:bodyPr wrap="none">
            <a:spAutoFit/>
          </a:bodyPr>
          <a:lstStyle/>
          <a:p>
            <a:r>
              <a:rPr lang="en-US" sz="2800" b="1" dirty="0" smtClean="0">
                <a:solidFill>
                  <a:schemeClr val="bg1"/>
                </a:solidFill>
              </a:rPr>
              <a:t>NVM</a:t>
            </a:r>
            <a:endParaRPr lang="en-US" sz="2800" b="1" dirty="0">
              <a:solidFill>
                <a:schemeClr val="bg1"/>
              </a:solidFill>
            </a:endParaRPr>
          </a:p>
        </p:txBody>
      </p:sp>
      <p:sp>
        <p:nvSpPr>
          <p:cNvPr id="9" name="Rectangle 8"/>
          <p:cNvSpPr/>
          <p:nvPr/>
        </p:nvSpPr>
        <p:spPr>
          <a:xfrm>
            <a:off x="1073311" y="1966079"/>
            <a:ext cx="1060290" cy="646331"/>
          </a:xfrm>
          <a:prstGeom prst="rect">
            <a:avLst/>
          </a:prstGeom>
        </p:spPr>
        <p:txBody>
          <a:bodyPr wrap="none">
            <a:spAutoFit/>
          </a:bodyPr>
          <a:lstStyle/>
          <a:p>
            <a:r>
              <a:rPr lang="en-US" b="1" dirty="0" smtClean="0"/>
              <a:t>Fast Like</a:t>
            </a:r>
            <a:br>
              <a:rPr lang="en-US" b="1" dirty="0" smtClean="0"/>
            </a:br>
            <a:r>
              <a:rPr lang="en-US" b="1" dirty="0" smtClean="0"/>
              <a:t>Memory</a:t>
            </a:r>
            <a:endParaRPr lang="en-US" b="1" dirty="0"/>
          </a:p>
        </p:txBody>
      </p:sp>
      <p:sp>
        <p:nvSpPr>
          <p:cNvPr id="10" name="Rectangle 9"/>
          <p:cNvSpPr/>
          <p:nvPr/>
        </p:nvSpPr>
        <p:spPr>
          <a:xfrm>
            <a:off x="949057" y="4211419"/>
            <a:ext cx="1413144" cy="646331"/>
          </a:xfrm>
          <a:prstGeom prst="rect">
            <a:avLst/>
          </a:prstGeom>
        </p:spPr>
        <p:txBody>
          <a:bodyPr wrap="none">
            <a:spAutoFit/>
          </a:bodyPr>
          <a:lstStyle/>
          <a:p>
            <a:pPr algn="ctr"/>
            <a:r>
              <a:rPr lang="en-US" b="1" dirty="0" smtClean="0"/>
              <a:t>Durable</a:t>
            </a:r>
          </a:p>
          <a:p>
            <a:pPr algn="ctr"/>
            <a:r>
              <a:rPr lang="en-US" b="1" dirty="0" smtClean="0"/>
              <a:t>Like Storage</a:t>
            </a:r>
            <a:endParaRPr lang="en-US" b="1" dirty="0"/>
          </a:p>
        </p:txBody>
      </p:sp>
      <p:sp>
        <p:nvSpPr>
          <p:cNvPr id="12" name="Right Arrow 11"/>
          <p:cNvSpPr/>
          <p:nvPr/>
        </p:nvSpPr>
        <p:spPr>
          <a:xfrm rot="20076912">
            <a:off x="4035590" y="3166482"/>
            <a:ext cx="3158058" cy="492235"/>
          </a:xfrm>
          <a:prstGeom prst="rightArrow">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4" name="Rectangle 13"/>
          <p:cNvSpPr/>
          <p:nvPr/>
        </p:nvSpPr>
        <p:spPr>
          <a:xfrm>
            <a:off x="142407" y="5562600"/>
            <a:ext cx="882920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accent1"/>
                </a:solidFill>
                <a:effectLst>
                  <a:outerShdw blurRad="50800" dist="39000" dir="5460000" algn="tl">
                    <a:srgbClr val="000000">
                      <a:alpha val="38000"/>
                    </a:srgbClr>
                  </a:outerShdw>
                </a:effectLst>
              </a:rPr>
              <a:t>M</a:t>
            </a:r>
            <a:r>
              <a:rPr lang="en-US" sz="3600" b="1" cap="none" spc="0" dirty="0" smtClean="0">
                <a:ln w="11430"/>
                <a:solidFill>
                  <a:schemeClr val="accent1"/>
                </a:solidFill>
                <a:effectLst>
                  <a:outerShdw blurRad="50800" dist="39000" dir="5460000" algn="tl">
                    <a:srgbClr val="000000">
                      <a:alpha val="38000"/>
                    </a:srgbClr>
                  </a:outerShdw>
                </a:effectLst>
              </a:rPr>
              <a:t>ake Data Durable Without Doing IO!</a:t>
            </a:r>
            <a:endParaRPr lang="en-US" sz="3600" b="1" cap="none" spc="0" dirty="0">
              <a:ln w="11430"/>
              <a:solidFill>
                <a:schemeClr val="accent1"/>
              </a:solidFill>
              <a:effectLst>
                <a:outerShdw blurRad="50800" dist="39000" dir="5460000" algn="tl">
                  <a:srgbClr val="000000">
                    <a:alpha val="38000"/>
                  </a:srgbClr>
                </a:outerShdw>
              </a:effectLst>
            </a:endParaRPr>
          </a:p>
        </p:txBody>
      </p:sp>
      <p:sp>
        <p:nvSpPr>
          <p:cNvPr id="15" name="Title 3"/>
          <p:cNvSpPr>
            <a:spLocks noGrp="1"/>
          </p:cNvSpPr>
          <p:nvPr>
            <p:ph type="title"/>
          </p:nvPr>
        </p:nvSpPr>
        <p:spPr/>
        <p:txBody>
          <a:bodyPr/>
          <a:lstStyle/>
          <a:p>
            <a:r>
              <a:rPr lang="en-GB" dirty="0" smtClean="0"/>
              <a:t>Non-Volatile Memory Vision</a:t>
            </a:r>
            <a:endParaRPr lang="en-GB" dirty="0"/>
          </a:p>
        </p:txBody>
      </p:sp>
      <p:sp>
        <p:nvSpPr>
          <p:cNvPr id="17" name="Slide Number Placeholder 3"/>
          <p:cNvSpPr>
            <a:spLocks noGrp="1"/>
          </p:cNvSpPr>
          <p:nvPr>
            <p:ph type="sldNum" sz="quarter" idx="10"/>
          </p:nvPr>
        </p:nvSpPr>
        <p:spPr>
          <a:xfrm>
            <a:off x="105177" y="6492875"/>
            <a:ext cx="2735460" cy="212725"/>
          </a:xfrm>
        </p:spPr>
        <p:txBody>
          <a:bodyPr/>
          <a:lstStyle/>
          <a:p>
            <a:pPr>
              <a:defRPr/>
            </a:pPr>
            <a:fld id="{A3780B12-8F97-4A36-8D13-203893C3B644}" type="slidenum">
              <a:rPr lang="en-US" smtClean="0"/>
              <a:pPr>
                <a:defRPr/>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Generation Scalable NVM</a:t>
            </a:r>
            <a:endParaRPr lang="en-US" dirty="0"/>
          </a:p>
        </p:txBody>
      </p:sp>
      <p:graphicFrame>
        <p:nvGraphicFramePr>
          <p:cNvPr id="82" name="Content Placeholder 7"/>
          <p:cNvGraphicFramePr>
            <a:graphicFrameLocks noGrp="1"/>
          </p:cNvGraphicFramePr>
          <p:nvPr>
            <p:ph idx="1"/>
            <p:extLst>
              <p:ext uri="{D42A27DB-BD31-4B8C-83A1-F6EECF244321}">
                <p14:modId xmlns:p14="http://schemas.microsoft.com/office/powerpoint/2010/main" xmlns="" val="3470058781"/>
              </p:ext>
            </p:extLst>
          </p:nvPr>
        </p:nvGraphicFramePr>
        <p:xfrm>
          <a:off x="4495800" y="1988044"/>
          <a:ext cx="4572000" cy="3932181"/>
        </p:xfrm>
        <a:graphic>
          <a:graphicData uri="http://schemas.openxmlformats.org/drawingml/2006/table">
            <a:tbl>
              <a:tblPr firstRow="1" bandRow="1"/>
              <a:tblGrid>
                <a:gridCol w="1488637"/>
                <a:gridCol w="3083363"/>
              </a:tblGrid>
              <a:tr h="64023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b="0" dirty="0" smtClean="0">
                          <a:solidFill>
                            <a:schemeClr val="tx1"/>
                          </a:solidFill>
                          <a:latin typeface="+mn-lt"/>
                        </a:rPr>
                        <a:t>Family</a:t>
                      </a:r>
                      <a:endParaRPr lang="en-US" sz="1400" b="0" dirty="0">
                        <a:solidFill>
                          <a:schemeClr val="tx1"/>
                        </a:solidFill>
                        <a:latin typeface="+mn-lt"/>
                      </a:endParaRPr>
                    </a:p>
                  </a:txBody>
                  <a:tcPr marL="194804" marR="194804" marT="45731" marB="457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860A8">
                        <a:lumMod val="20000"/>
                        <a:lumOff val="8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b="0" dirty="0" smtClean="0">
                          <a:solidFill>
                            <a:schemeClr val="tx1"/>
                          </a:solidFill>
                          <a:latin typeface="+mn-lt"/>
                        </a:rPr>
                        <a:t>Defining Switching Characteristics</a:t>
                      </a:r>
                      <a:endParaRPr lang="en-US" sz="1400" b="0" dirty="0">
                        <a:solidFill>
                          <a:schemeClr val="tx1"/>
                        </a:solidFill>
                        <a:latin typeface="+mn-lt"/>
                      </a:endParaRPr>
                    </a:p>
                  </a:txBody>
                  <a:tcPr marL="194804" marR="194804" marT="45731" marB="457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860A8">
                        <a:lumMod val="20000"/>
                        <a:lumOff val="80000"/>
                      </a:srgbClr>
                    </a:solidFill>
                  </a:tcPr>
                </a:tc>
              </a:tr>
              <a:tr h="8229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Times New Roman" pitchFamily="18" charset="0"/>
                        </a:rPr>
                        <a:t>Phase Change Memory</a:t>
                      </a:r>
                    </a:p>
                  </a:txBody>
                  <a:tcPr marL="194804" marR="19480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Times New Roman" pitchFamily="18" charset="0"/>
                        </a:rPr>
                        <a:t>Energy (heat) converts material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Times New Roman" pitchFamily="18" charset="0"/>
                        </a:rPr>
                        <a:t>between crystalline (conductive) and amorphous (resistive) </a:t>
                      </a:r>
                      <a:r>
                        <a:rPr kumimoji="0" lang="en-US" sz="1400" b="0" i="0" u="sng" strike="noStrike" cap="none" normalizeH="0" baseline="0" dirty="0" smtClean="0">
                          <a:ln>
                            <a:noFill/>
                          </a:ln>
                          <a:solidFill>
                            <a:schemeClr val="tx1"/>
                          </a:solidFill>
                          <a:effectLst/>
                          <a:latin typeface="+mn-lt"/>
                          <a:cs typeface="Times New Roman" pitchFamily="18" charset="0"/>
                        </a:rPr>
                        <a:t>phases</a:t>
                      </a:r>
                    </a:p>
                  </a:txBody>
                  <a:tcPr marL="194804" marR="19480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4023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Times New Roman" pitchFamily="18" charset="0"/>
                        </a:rPr>
                        <a:t>Magnetic Tunnel Junction (MTJ)</a:t>
                      </a:r>
                    </a:p>
                  </a:txBody>
                  <a:tcPr marL="194804" marR="19480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Times New Roman" pitchFamily="18" charset="0"/>
                        </a:rPr>
                        <a:t>Switching of magnetic resistive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Times New Roman" pitchFamily="18" charset="0"/>
                        </a:rPr>
                        <a:t>layer by </a:t>
                      </a:r>
                      <a:r>
                        <a:rPr kumimoji="0" lang="en-US" sz="1400" b="0" i="0" u="sng" strike="noStrike" cap="none" normalizeH="0" baseline="0" dirty="0" smtClean="0">
                          <a:ln>
                            <a:noFill/>
                          </a:ln>
                          <a:solidFill>
                            <a:schemeClr val="tx1"/>
                          </a:solidFill>
                          <a:effectLst/>
                          <a:latin typeface="+mn-lt"/>
                          <a:cs typeface="Times New Roman" pitchFamily="18" charset="0"/>
                        </a:rPr>
                        <a:t>spin-polarized electrons</a:t>
                      </a:r>
                    </a:p>
                  </a:txBody>
                  <a:tcPr marL="194804" marR="19480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791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Times New Roman" pitchFamily="18" charset="0"/>
                        </a:rPr>
                        <a:t>Electrochemical Cells (ECM) </a:t>
                      </a:r>
                    </a:p>
                  </a:txBody>
                  <a:tcPr marL="18288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Times New Roman" pitchFamily="18" charset="0"/>
                        </a:rPr>
                        <a:t>Formation / dissolution of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Times New Roman" pitchFamily="18" charset="0"/>
                        </a:rPr>
                        <a:t>“nano-bridge” by </a:t>
                      </a:r>
                      <a:r>
                        <a:rPr kumimoji="0" lang="en-US" sz="1400" b="0" i="0" u="sng" strike="noStrike" cap="none" normalizeH="0" baseline="0" dirty="0" smtClean="0">
                          <a:ln>
                            <a:noFill/>
                          </a:ln>
                          <a:solidFill>
                            <a:schemeClr val="tx1"/>
                          </a:solidFill>
                          <a:effectLst/>
                          <a:latin typeface="+mn-lt"/>
                          <a:cs typeface="Times New Roman" pitchFamily="18" charset="0"/>
                        </a:rPr>
                        <a:t>electrochemistry  </a:t>
                      </a:r>
                    </a:p>
                  </a:txBody>
                  <a:tcPr marL="194804" marR="19480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791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Times New Roman" pitchFamily="18" charset="0"/>
                        </a:rPr>
                        <a:t>Binary Oxide Filament Cells</a:t>
                      </a:r>
                    </a:p>
                  </a:txBody>
                  <a:tcPr marL="194804" marR="19480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Times New Roman" pitchFamily="18" charset="0"/>
                        </a:rPr>
                        <a:t>Reversible filament formation by </a:t>
                      </a:r>
                      <a:r>
                        <a:rPr kumimoji="0" lang="en-US" sz="1400" b="0" i="0" u="sng" strike="noStrike" cap="none" normalizeH="0" baseline="0" dirty="0" smtClean="0">
                          <a:ln>
                            <a:noFill/>
                          </a:ln>
                          <a:solidFill>
                            <a:schemeClr val="tx1"/>
                          </a:solidFill>
                          <a:effectLst/>
                          <a:latin typeface="+mn-lt"/>
                          <a:cs typeface="Times New Roman" pitchFamily="18" charset="0"/>
                        </a:rPr>
                        <a:t>Oxidation-Reduction</a:t>
                      </a:r>
                    </a:p>
                  </a:txBody>
                  <a:tcPr marL="194804" marR="19480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791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Times New Roman" pitchFamily="18" charset="0"/>
                        </a:rPr>
                        <a:t>Interfacial Switching</a:t>
                      </a:r>
                    </a:p>
                  </a:txBody>
                  <a:tcPr marL="194804" marR="19480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mn-lt"/>
                          <a:cs typeface="Times New Roman" pitchFamily="18" charset="0"/>
                        </a:rPr>
                        <a:t>Oxygen vacancy drift </a:t>
                      </a:r>
                      <a:r>
                        <a:rPr kumimoji="0" lang="en-US" sz="1400" b="0" i="0" u="none" strike="noStrike" cap="none" normalizeH="0" baseline="0" dirty="0" smtClean="0">
                          <a:ln>
                            <a:noFill/>
                          </a:ln>
                          <a:solidFill>
                            <a:schemeClr val="tx1"/>
                          </a:solidFill>
                          <a:effectLst/>
                          <a:latin typeface="+mn-lt"/>
                          <a:cs typeface="Times New Roman" pitchFamily="18" charset="0"/>
                        </a:rPr>
                        <a:t>diffusion induced barrier modulation </a:t>
                      </a:r>
                    </a:p>
                  </a:txBody>
                  <a:tcPr marL="194804" marR="19480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3" name="Text Placeholder 3"/>
          <p:cNvSpPr txBox="1">
            <a:spLocks/>
          </p:cNvSpPr>
          <p:nvPr/>
        </p:nvSpPr>
        <p:spPr bwMode="auto">
          <a:xfrm>
            <a:off x="183748" y="1916631"/>
            <a:ext cx="4333803" cy="371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0" tIns="45702" rIns="91400" bIns="45702" numCol="1" anchor="t" anchorCtr="1" compatLnSpc="1">
            <a:prstTxWarp prst="textNoShape">
              <a:avLst/>
            </a:prstTxWarp>
          </a:bodyPr>
          <a:lstStyle>
            <a:lvl1pPr marL="225425" indent="-225425" algn="l" rtl="0" eaLnBrk="0" fontAlgn="base" hangingPunct="0">
              <a:lnSpc>
                <a:spcPct val="95000"/>
              </a:lnSpc>
              <a:spcBef>
                <a:spcPct val="30000"/>
              </a:spcBef>
              <a:spcAft>
                <a:spcPct val="0"/>
              </a:spcAft>
              <a:buClr>
                <a:schemeClr val="tx1"/>
              </a:buClr>
              <a:buFont typeface="Wingdings" pitchFamily="2" charset="2"/>
              <a:buChar char=""/>
              <a:defRPr sz="3200">
                <a:solidFill>
                  <a:schemeClr val="tx1"/>
                </a:solidFill>
                <a:latin typeface="Calibri" pitchFamily="34" charset="0"/>
                <a:ea typeface="+mn-ea"/>
                <a:cs typeface="Calibri" pitchFamily="34" charset="0"/>
              </a:defRPr>
            </a:lvl1pPr>
            <a:lvl2pPr marL="569913" indent="-225425" algn="l" rtl="0" eaLnBrk="0" fontAlgn="base" hangingPunct="0">
              <a:lnSpc>
                <a:spcPct val="95000"/>
              </a:lnSpc>
              <a:spcBef>
                <a:spcPct val="30000"/>
              </a:spcBef>
              <a:spcAft>
                <a:spcPct val="0"/>
              </a:spcAft>
              <a:buClr>
                <a:schemeClr val="tx1"/>
              </a:buClr>
              <a:buChar char="–"/>
              <a:defRPr sz="2800">
                <a:solidFill>
                  <a:schemeClr val="tx1"/>
                </a:solidFill>
                <a:latin typeface="Calibri" pitchFamily="34" charset="0"/>
                <a:cs typeface="Calibri" pitchFamily="34" charset="0"/>
              </a:defRPr>
            </a:lvl2pPr>
            <a:lvl3pPr marL="914400" indent="-225425" algn="l" rtl="0" eaLnBrk="0" fontAlgn="base" hangingPunct="0">
              <a:lnSpc>
                <a:spcPct val="95000"/>
              </a:lnSpc>
              <a:spcBef>
                <a:spcPct val="30000"/>
              </a:spcBef>
              <a:spcAft>
                <a:spcPct val="0"/>
              </a:spcAft>
              <a:buClr>
                <a:schemeClr val="tx1"/>
              </a:buClr>
              <a:buChar char="–"/>
              <a:defRPr sz="2400">
                <a:solidFill>
                  <a:schemeClr val="tx1"/>
                </a:solidFill>
                <a:latin typeface="Calibri" pitchFamily="34" charset="0"/>
                <a:cs typeface="Calibri" pitchFamily="34" charset="0"/>
              </a:defRPr>
            </a:lvl3pPr>
            <a:lvl4pPr marL="1382713" indent="-239713"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1727200" indent="-230188"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5pPr>
            <a:lvl6pPr marL="2184400" indent="-230188"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6pPr>
            <a:lvl7pPr marL="2641600" indent="-230188"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7pPr>
            <a:lvl8pPr marL="3098800" indent="-230188"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8pPr>
            <a:lvl9pPr marL="3556000" indent="-230188"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9pPr>
          </a:lstStyle>
          <a:p>
            <a:pPr marL="0" marR="0" lvl="0" indent="0" algn="l" defTabSz="914400" rtl="0" eaLnBrk="0" fontAlgn="base" latinLnBrk="0" hangingPunct="0">
              <a:lnSpc>
                <a:spcPct val="95000"/>
              </a:lnSpc>
              <a:spcBef>
                <a:spcPct val="30000"/>
              </a:spcBef>
              <a:spcAft>
                <a:spcPct val="0"/>
              </a:spcAft>
              <a:buClr>
                <a:srgbClr val="000000"/>
              </a:buClr>
              <a:buSzTx/>
              <a:buFont typeface="Wingdings" pitchFamily="2" charset="2"/>
              <a:buNone/>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Calibri" pitchFamily="34" charset="0"/>
              </a:rPr>
              <a:t>Scalable Resistive Memory Element</a:t>
            </a:r>
          </a:p>
        </p:txBody>
      </p:sp>
      <p:sp>
        <p:nvSpPr>
          <p:cNvPr id="84" name="Text Placeholder 5"/>
          <p:cNvSpPr txBox="1">
            <a:spLocks/>
          </p:cNvSpPr>
          <p:nvPr/>
        </p:nvSpPr>
        <p:spPr bwMode="auto">
          <a:xfrm>
            <a:off x="4876802" y="1494435"/>
            <a:ext cx="4041775"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0" tIns="45702" rIns="91400" bIns="45702" numCol="1" anchor="t" anchorCtr="1" compatLnSpc="1">
            <a:prstTxWarp prst="textNoShape">
              <a:avLst/>
            </a:prstTxWarp>
          </a:bodyPr>
          <a:lstStyle>
            <a:lvl1pPr marL="225425" indent="-225425" algn="l" rtl="0" eaLnBrk="0" fontAlgn="base" hangingPunct="0">
              <a:lnSpc>
                <a:spcPct val="95000"/>
              </a:lnSpc>
              <a:spcBef>
                <a:spcPct val="30000"/>
              </a:spcBef>
              <a:spcAft>
                <a:spcPct val="0"/>
              </a:spcAft>
              <a:buClr>
                <a:schemeClr val="tx1"/>
              </a:buClr>
              <a:buFont typeface="Wingdings" pitchFamily="2" charset="2"/>
              <a:buChar char=""/>
              <a:defRPr sz="3200">
                <a:solidFill>
                  <a:schemeClr val="tx1"/>
                </a:solidFill>
                <a:latin typeface="Calibri" pitchFamily="34" charset="0"/>
                <a:ea typeface="+mn-ea"/>
                <a:cs typeface="Calibri" pitchFamily="34" charset="0"/>
              </a:defRPr>
            </a:lvl1pPr>
            <a:lvl2pPr marL="569913" indent="-225425" algn="l" rtl="0" eaLnBrk="0" fontAlgn="base" hangingPunct="0">
              <a:lnSpc>
                <a:spcPct val="95000"/>
              </a:lnSpc>
              <a:spcBef>
                <a:spcPct val="30000"/>
              </a:spcBef>
              <a:spcAft>
                <a:spcPct val="0"/>
              </a:spcAft>
              <a:buClr>
                <a:schemeClr val="tx1"/>
              </a:buClr>
              <a:buChar char="–"/>
              <a:defRPr sz="2800">
                <a:solidFill>
                  <a:schemeClr val="tx1"/>
                </a:solidFill>
                <a:latin typeface="Calibri" pitchFamily="34" charset="0"/>
                <a:cs typeface="Calibri" pitchFamily="34" charset="0"/>
              </a:defRPr>
            </a:lvl2pPr>
            <a:lvl3pPr marL="914400" indent="-225425" algn="l" rtl="0" eaLnBrk="0" fontAlgn="base" hangingPunct="0">
              <a:lnSpc>
                <a:spcPct val="95000"/>
              </a:lnSpc>
              <a:spcBef>
                <a:spcPct val="30000"/>
              </a:spcBef>
              <a:spcAft>
                <a:spcPct val="0"/>
              </a:spcAft>
              <a:buClr>
                <a:schemeClr val="tx1"/>
              </a:buClr>
              <a:buChar char="–"/>
              <a:defRPr sz="2400">
                <a:solidFill>
                  <a:schemeClr val="tx1"/>
                </a:solidFill>
                <a:latin typeface="Calibri" pitchFamily="34" charset="0"/>
                <a:cs typeface="Calibri" pitchFamily="34" charset="0"/>
              </a:defRPr>
            </a:lvl3pPr>
            <a:lvl4pPr marL="1382713" indent="-239713"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1727200" indent="-230188"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5pPr>
            <a:lvl6pPr marL="2184400" indent="-230188"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6pPr>
            <a:lvl7pPr marL="2641600" indent="-230188"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7pPr>
            <a:lvl8pPr marL="3098800" indent="-230188"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8pPr>
            <a:lvl9pPr marL="3556000" indent="-230188"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9pPr>
          </a:lstStyle>
          <a:p>
            <a:pPr marL="0" marR="0" lvl="0" indent="0" algn="l" defTabSz="914400" rtl="0" eaLnBrk="0" fontAlgn="base" latinLnBrk="0" hangingPunct="0">
              <a:lnSpc>
                <a:spcPct val="95000"/>
              </a:lnSpc>
              <a:spcBef>
                <a:spcPct val="30000"/>
              </a:spcBef>
              <a:spcAft>
                <a:spcPct val="0"/>
              </a:spcAft>
              <a:buClr>
                <a:srgbClr val="000000"/>
              </a:buClr>
              <a:buSzTx/>
              <a:buFont typeface="Wingdings" pitchFamily="2" charset="2"/>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Calibri" pitchFamily="34" charset="0"/>
              </a:rPr>
              <a:t>Resistive RAM NVM Options</a:t>
            </a:r>
          </a:p>
        </p:txBody>
      </p:sp>
      <p:sp>
        <p:nvSpPr>
          <p:cNvPr id="85" name="Content Placeholder 34"/>
          <p:cNvSpPr txBox="1">
            <a:spLocks/>
          </p:cNvSpPr>
          <p:nvPr/>
        </p:nvSpPr>
        <p:spPr>
          <a:xfrm>
            <a:off x="-100343" y="4810472"/>
            <a:ext cx="4627417" cy="1056928"/>
          </a:xfrm>
          <a:prstGeom prst="rect">
            <a:avLst/>
          </a:prstGeom>
        </p:spPr>
        <p:txBody>
          <a:bodyPr lIns="91432" tIns="45715" rIns="91432" bIns="45715"/>
          <a:lstStyle>
            <a:lvl1pPr marL="248982" indent="-248982" algn="l" rtl="0" eaLnBrk="0" fontAlgn="base" hangingPunct="0">
              <a:spcBef>
                <a:spcPct val="20000"/>
              </a:spcBef>
              <a:spcAft>
                <a:spcPct val="0"/>
              </a:spcAft>
              <a:buSzPct val="130000"/>
              <a:buFont typeface="Wingdings" pitchFamily="2" charset="2"/>
              <a:buChar char="§"/>
              <a:defRPr sz="3100">
                <a:solidFill>
                  <a:srgbClr val="333333"/>
                </a:solidFill>
                <a:latin typeface="+mn-lt"/>
                <a:ea typeface="+mn-ea"/>
                <a:cs typeface="+mn-cs"/>
              </a:defRPr>
            </a:lvl1pPr>
            <a:lvl2pPr marL="636482" indent="-261256" algn="l" rtl="0" eaLnBrk="0" fontAlgn="base" hangingPunct="0">
              <a:spcBef>
                <a:spcPct val="20000"/>
              </a:spcBef>
              <a:spcAft>
                <a:spcPct val="0"/>
              </a:spcAft>
              <a:buSzPct val="130000"/>
              <a:buFont typeface="Wingdings" pitchFamily="2" charset="2"/>
              <a:buChar char="§"/>
              <a:defRPr sz="2700">
                <a:solidFill>
                  <a:srgbClr val="333333"/>
                </a:solidFill>
                <a:latin typeface="+mn-lt"/>
              </a:defRPr>
            </a:lvl2pPr>
            <a:lvl3pPr marL="1009955" indent="-247229" algn="l" rtl="0" eaLnBrk="0" fontAlgn="base" hangingPunct="0">
              <a:spcBef>
                <a:spcPct val="20000"/>
              </a:spcBef>
              <a:spcAft>
                <a:spcPct val="0"/>
              </a:spcAft>
              <a:buSzPct val="130000"/>
              <a:buFont typeface="Wingdings" pitchFamily="2" charset="2"/>
              <a:buChar char="§"/>
              <a:defRPr sz="3100">
                <a:solidFill>
                  <a:srgbClr val="333333"/>
                </a:solidFill>
                <a:latin typeface="+mn-lt"/>
              </a:defRPr>
            </a:lvl3pPr>
            <a:lvl4pPr marL="1322059" indent="-185860" algn="l" rtl="0" eaLnBrk="0" fontAlgn="base" hangingPunct="0">
              <a:spcBef>
                <a:spcPct val="20000"/>
              </a:spcBef>
              <a:spcAft>
                <a:spcPct val="0"/>
              </a:spcAft>
              <a:buSzPct val="130000"/>
              <a:buFont typeface="Wingdings" pitchFamily="2" charset="2"/>
              <a:buChar char="§"/>
              <a:defRPr sz="2000">
                <a:solidFill>
                  <a:srgbClr val="333333"/>
                </a:solidFill>
                <a:latin typeface="+mn-lt"/>
              </a:defRPr>
            </a:lvl4pPr>
            <a:lvl5pPr marL="1707806" indent="-259502" algn="l" rtl="0" eaLnBrk="0" fontAlgn="base" hangingPunct="0">
              <a:spcBef>
                <a:spcPct val="20000"/>
              </a:spcBef>
              <a:spcAft>
                <a:spcPct val="0"/>
              </a:spcAft>
              <a:buSzPct val="130000"/>
              <a:buFont typeface="Wingdings" pitchFamily="2" charset="2"/>
              <a:buChar char="§"/>
              <a:defRPr sz="1800">
                <a:solidFill>
                  <a:srgbClr val="333333"/>
                </a:solidFill>
                <a:latin typeface="+mn-lt"/>
              </a:defRPr>
            </a:lvl5pPr>
            <a:lvl6pPr marL="2212783" indent="-259502" algn="l" rtl="0" fontAlgn="base">
              <a:spcBef>
                <a:spcPct val="20000"/>
              </a:spcBef>
              <a:spcAft>
                <a:spcPct val="0"/>
              </a:spcAft>
              <a:buSzPct val="130000"/>
              <a:buFont typeface="Wingdings" pitchFamily="2" charset="2"/>
              <a:buChar char="ü"/>
              <a:defRPr sz="1500">
                <a:solidFill>
                  <a:srgbClr val="333333"/>
                </a:solidFill>
                <a:latin typeface="+mn-lt"/>
              </a:defRPr>
            </a:lvl6pPr>
            <a:lvl7pPr marL="2717760" indent="-259502" algn="l" rtl="0" fontAlgn="base">
              <a:spcBef>
                <a:spcPct val="20000"/>
              </a:spcBef>
              <a:spcAft>
                <a:spcPct val="0"/>
              </a:spcAft>
              <a:buSzPct val="130000"/>
              <a:buFont typeface="Wingdings" pitchFamily="2" charset="2"/>
              <a:buChar char="ü"/>
              <a:defRPr sz="1500">
                <a:solidFill>
                  <a:srgbClr val="333333"/>
                </a:solidFill>
                <a:latin typeface="+mn-lt"/>
              </a:defRPr>
            </a:lvl7pPr>
            <a:lvl8pPr marL="3222738" indent="-259502" algn="l" rtl="0" fontAlgn="base">
              <a:spcBef>
                <a:spcPct val="20000"/>
              </a:spcBef>
              <a:spcAft>
                <a:spcPct val="0"/>
              </a:spcAft>
              <a:buSzPct val="130000"/>
              <a:buFont typeface="Wingdings" pitchFamily="2" charset="2"/>
              <a:buChar char="ü"/>
              <a:defRPr sz="1500">
                <a:solidFill>
                  <a:srgbClr val="333333"/>
                </a:solidFill>
                <a:latin typeface="+mn-lt"/>
              </a:defRPr>
            </a:lvl8pPr>
            <a:lvl9pPr marL="3727715" indent="-259502" algn="l" rtl="0" fontAlgn="base">
              <a:spcBef>
                <a:spcPct val="20000"/>
              </a:spcBef>
              <a:spcAft>
                <a:spcPct val="0"/>
              </a:spcAft>
              <a:buSzPct val="130000"/>
              <a:buFont typeface="Wingdings" pitchFamily="2" charset="2"/>
              <a:buChar char="ü"/>
              <a:defRPr sz="1500">
                <a:solidFill>
                  <a:srgbClr val="333333"/>
                </a:solidFill>
                <a:latin typeface="+mn-lt"/>
              </a:defRPr>
            </a:lvl9pPr>
          </a:lstStyle>
          <a:p>
            <a:pPr marL="0" indent="0" algn="ctr">
              <a:buFont typeface="Wingdings" pitchFamily="2" charset="2"/>
              <a:buNone/>
              <a:defRPr/>
            </a:pPr>
            <a:r>
              <a:rPr lang="en-US" sz="1400" kern="0" dirty="0" smtClean="0">
                <a:solidFill>
                  <a:srgbClr val="000000"/>
                </a:solidFill>
                <a:cs typeface="Times New Roman" pitchFamily="18" charset="0"/>
              </a:rPr>
              <a:t>Cross Point Array in Backend Layers</a:t>
            </a:r>
          </a:p>
          <a:p>
            <a:pPr marL="0" indent="0" algn="ctr">
              <a:buFont typeface="Wingdings" pitchFamily="2" charset="2"/>
              <a:buNone/>
              <a:defRPr/>
            </a:pPr>
            <a:endParaRPr lang="en-US" sz="1400" kern="0" dirty="0" smtClean="0">
              <a:solidFill>
                <a:srgbClr val="000000"/>
              </a:solidFill>
              <a:cs typeface="Times New Roman" pitchFamily="18" charset="0"/>
            </a:endParaRPr>
          </a:p>
          <a:p>
            <a:pPr marL="0" indent="0" algn="ctr">
              <a:buFont typeface="Wingdings" pitchFamily="2" charset="2"/>
              <a:buNone/>
              <a:defRPr/>
            </a:pPr>
            <a:endParaRPr lang="en-US" sz="1400" kern="0" dirty="0" smtClean="0">
              <a:solidFill>
                <a:srgbClr val="000000"/>
              </a:solidFill>
              <a:cs typeface="Times New Roman" pitchFamily="18" charset="0"/>
            </a:endParaRPr>
          </a:p>
          <a:p>
            <a:pPr marL="0" indent="0" algn="ctr">
              <a:buFont typeface="Wingdings" pitchFamily="2" charset="2"/>
              <a:buNone/>
              <a:defRPr/>
            </a:pPr>
            <a:endParaRPr lang="en-US" sz="1400" kern="0" dirty="0" smtClean="0">
              <a:solidFill>
                <a:srgbClr val="000000"/>
              </a:solidFill>
              <a:cs typeface="Times New Roman" pitchFamily="18" charset="0"/>
            </a:endParaRPr>
          </a:p>
          <a:p>
            <a:pPr marL="0" indent="0" algn="ctr">
              <a:buFont typeface="Wingdings" pitchFamily="2" charset="2"/>
              <a:buNone/>
              <a:defRPr/>
            </a:pPr>
            <a:endParaRPr lang="en-US" sz="1400" kern="0" dirty="0">
              <a:solidFill>
                <a:srgbClr val="000000"/>
              </a:solidFill>
              <a:cs typeface="Times New Roman" pitchFamily="18" charset="0"/>
            </a:endParaRPr>
          </a:p>
        </p:txBody>
      </p:sp>
      <p:grpSp>
        <p:nvGrpSpPr>
          <p:cNvPr id="3" name="Group 72"/>
          <p:cNvGrpSpPr>
            <a:grpSpLocks noChangeAspect="1"/>
          </p:cNvGrpSpPr>
          <p:nvPr/>
        </p:nvGrpSpPr>
        <p:grpSpPr>
          <a:xfrm>
            <a:off x="390988" y="2286869"/>
            <a:ext cx="3892251" cy="2341217"/>
            <a:chOff x="723939" y="2037353"/>
            <a:chExt cx="2688096" cy="1616909"/>
          </a:xfrm>
        </p:grpSpPr>
        <p:sp>
          <p:nvSpPr>
            <p:cNvPr id="87" name="AutoShape 14"/>
            <p:cNvSpPr>
              <a:spLocks noChangeAspect="1" noChangeArrowheads="1"/>
            </p:cNvSpPr>
            <p:nvPr/>
          </p:nvSpPr>
          <p:spPr bwMode="auto">
            <a:xfrm>
              <a:off x="726787" y="2719325"/>
              <a:ext cx="1045107" cy="932800"/>
            </a:xfrm>
            <a:prstGeom prst="cube">
              <a:avLst>
                <a:gd name="adj" fmla="val 93509"/>
              </a:avLst>
            </a:prstGeom>
            <a:solidFill>
              <a:srgbClr val="009900"/>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88" name="AutoShape 15"/>
            <p:cNvSpPr>
              <a:spLocks noChangeAspect="1" noChangeArrowheads="1"/>
            </p:cNvSpPr>
            <p:nvPr/>
          </p:nvSpPr>
          <p:spPr bwMode="auto">
            <a:xfrm>
              <a:off x="1114074" y="2717901"/>
              <a:ext cx="1045107" cy="932800"/>
            </a:xfrm>
            <a:prstGeom prst="cube">
              <a:avLst>
                <a:gd name="adj" fmla="val 93509"/>
              </a:avLst>
            </a:prstGeom>
            <a:solidFill>
              <a:srgbClr val="009900"/>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89" name="AutoShape 16"/>
            <p:cNvSpPr>
              <a:spLocks noChangeAspect="1" noChangeArrowheads="1"/>
            </p:cNvSpPr>
            <p:nvPr/>
          </p:nvSpPr>
          <p:spPr bwMode="auto">
            <a:xfrm>
              <a:off x="1511329" y="2721462"/>
              <a:ext cx="1045107" cy="932800"/>
            </a:xfrm>
            <a:prstGeom prst="cube">
              <a:avLst>
                <a:gd name="adj" fmla="val 93509"/>
              </a:avLst>
            </a:prstGeom>
            <a:solidFill>
              <a:srgbClr val="009900"/>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grpSp>
          <p:nvGrpSpPr>
            <p:cNvPr id="4" name="Group 17"/>
            <p:cNvGrpSpPr>
              <a:grpSpLocks noChangeAspect="1"/>
            </p:cNvGrpSpPr>
            <p:nvPr/>
          </p:nvGrpSpPr>
          <p:grpSpPr bwMode="auto">
            <a:xfrm>
              <a:off x="882698" y="3253371"/>
              <a:ext cx="108925" cy="220027"/>
              <a:chOff x="3972" y="1056"/>
              <a:chExt cx="153" cy="309"/>
            </a:xfrm>
          </p:grpSpPr>
          <p:sp>
            <p:nvSpPr>
              <p:cNvPr id="158" name="AutoShape 18"/>
              <p:cNvSpPr>
                <a:spLocks noChangeAspect="1" noChangeArrowheads="1"/>
              </p:cNvSpPr>
              <p:nvPr/>
            </p:nvSpPr>
            <p:spPr bwMode="auto">
              <a:xfrm>
                <a:off x="3972" y="1188"/>
                <a:ext cx="153" cy="177"/>
              </a:xfrm>
              <a:prstGeom prst="can">
                <a:avLst>
                  <a:gd name="adj" fmla="val 28922"/>
                </a:avLst>
              </a:prstGeom>
              <a:solidFill>
                <a:srgbClr val="FF6600"/>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59" name="AutoShape 19"/>
              <p:cNvSpPr>
                <a:spLocks noChangeAspect="1" noChangeArrowheads="1"/>
              </p:cNvSpPr>
              <p:nvPr/>
            </p:nvSpPr>
            <p:spPr bwMode="auto">
              <a:xfrm>
                <a:off x="3972" y="1056"/>
                <a:ext cx="153" cy="177"/>
              </a:xfrm>
              <a:prstGeom prst="can">
                <a:avLst>
                  <a:gd name="adj" fmla="val 28922"/>
                </a:avLst>
              </a:prstGeom>
              <a:solidFill>
                <a:srgbClr val="9999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grpSp>
        <p:grpSp>
          <p:nvGrpSpPr>
            <p:cNvPr id="5" name="Group 20"/>
            <p:cNvGrpSpPr>
              <a:grpSpLocks noChangeAspect="1"/>
            </p:cNvGrpSpPr>
            <p:nvPr/>
          </p:nvGrpSpPr>
          <p:grpSpPr bwMode="auto">
            <a:xfrm>
              <a:off x="1279953" y="3256932"/>
              <a:ext cx="108925" cy="220027"/>
              <a:chOff x="3972" y="1056"/>
              <a:chExt cx="153" cy="309"/>
            </a:xfrm>
          </p:grpSpPr>
          <p:sp>
            <p:nvSpPr>
              <p:cNvPr id="156" name="AutoShape 21"/>
              <p:cNvSpPr>
                <a:spLocks noChangeAspect="1" noChangeArrowheads="1"/>
              </p:cNvSpPr>
              <p:nvPr/>
            </p:nvSpPr>
            <p:spPr bwMode="auto">
              <a:xfrm>
                <a:off x="3972" y="1188"/>
                <a:ext cx="153" cy="177"/>
              </a:xfrm>
              <a:prstGeom prst="can">
                <a:avLst>
                  <a:gd name="adj" fmla="val 28922"/>
                </a:avLst>
              </a:prstGeom>
              <a:solidFill>
                <a:srgbClr val="FF6600"/>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57" name="AutoShape 22"/>
              <p:cNvSpPr>
                <a:spLocks noChangeAspect="1" noChangeArrowheads="1"/>
              </p:cNvSpPr>
              <p:nvPr/>
            </p:nvSpPr>
            <p:spPr bwMode="auto">
              <a:xfrm>
                <a:off x="3972" y="1056"/>
                <a:ext cx="153" cy="177"/>
              </a:xfrm>
              <a:prstGeom prst="can">
                <a:avLst>
                  <a:gd name="adj" fmla="val 28922"/>
                </a:avLst>
              </a:prstGeom>
              <a:solidFill>
                <a:srgbClr val="9999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grpSp>
        <p:grpSp>
          <p:nvGrpSpPr>
            <p:cNvPr id="6" name="Group 23"/>
            <p:cNvGrpSpPr>
              <a:grpSpLocks noChangeAspect="1"/>
            </p:cNvGrpSpPr>
            <p:nvPr/>
          </p:nvGrpSpPr>
          <p:grpSpPr bwMode="auto">
            <a:xfrm>
              <a:off x="1682191" y="3255508"/>
              <a:ext cx="108925" cy="220027"/>
              <a:chOff x="3972" y="1056"/>
              <a:chExt cx="153" cy="309"/>
            </a:xfrm>
          </p:grpSpPr>
          <p:sp>
            <p:nvSpPr>
              <p:cNvPr id="154" name="AutoShape 24"/>
              <p:cNvSpPr>
                <a:spLocks noChangeAspect="1" noChangeArrowheads="1"/>
              </p:cNvSpPr>
              <p:nvPr/>
            </p:nvSpPr>
            <p:spPr bwMode="auto">
              <a:xfrm>
                <a:off x="3972" y="1188"/>
                <a:ext cx="153" cy="177"/>
              </a:xfrm>
              <a:prstGeom prst="can">
                <a:avLst>
                  <a:gd name="adj" fmla="val 28922"/>
                </a:avLst>
              </a:prstGeom>
              <a:solidFill>
                <a:srgbClr val="FF6600"/>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55" name="AutoShape 25"/>
              <p:cNvSpPr>
                <a:spLocks noChangeAspect="1" noChangeArrowheads="1"/>
              </p:cNvSpPr>
              <p:nvPr/>
            </p:nvSpPr>
            <p:spPr bwMode="auto">
              <a:xfrm>
                <a:off x="3972" y="1056"/>
                <a:ext cx="153" cy="177"/>
              </a:xfrm>
              <a:prstGeom prst="can">
                <a:avLst>
                  <a:gd name="adj" fmla="val 28922"/>
                </a:avLst>
              </a:prstGeom>
              <a:solidFill>
                <a:srgbClr val="9999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grpSp>
        <p:grpSp>
          <p:nvGrpSpPr>
            <p:cNvPr id="7" name="Group 26"/>
            <p:cNvGrpSpPr>
              <a:grpSpLocks noChangeAspect="1"/>
            </p:cNvGrpSpPr>
            <p:nvPr/>
          </p:nvGrpSpPr>
          <p:grpSpPr bwMode="auto">
            <a:xfrm>
              <a:off x="1110515" y="3022663"/>
              <a:ext cx="108925" cy="220027"/>
              <a:chOff x="3972" y="1056"/>
              <a:chExt cx="153" cy="309"/>
            </a:xfrm>
          </p:grpSpPr>
          <p:sp>
            <p:nvSpPr>
              <p:cNvPr id="152" name="AutoShape 27"/>
              <p:cNvSpPr>
                <a:spLocks noChangeAspect="1" noChangeArrowheads="1"/>
              </p:cNvSpPr>
              <p:nvPr/>
            </p:nvSpPr>
            <p:spPr bwMode="auto">
              <a:xfrm>
                <a:off x="3972" y="1188"/>
                <a:ext cx="153" cy="177"/>
              </a:xfrm>
              <a:prstGeom prst="can">
                <a:avLst>
                  <a:gd name="adj" fmla="val 28922"/>
                </a:avLst>
              </a:prstGeom>
              <a:solidFill>
                <a:srgbClr val="FF6600"/>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53" name="AutoShape 28"/>
              <p:cNvSpPr>
                <a:spLocks noChangeAspect="1" noChangeArrowheads="1"/>
              </p:cNvSpPr>
              <p:nvPr/>
            </p:nvSpPr>
            <p:spPr bwMode="auto">
              <a:xfrm>
                <a:off x="3972" y="1056"/>
                <a:ext cx="153" cy="177"/>
              </a:xfrm>
              <a:prstGeom prst="can">
                <a:avLst>
                  <a:gd name="adj" fmla="val 28922"/>
                </a:avLst>
              </a:prstGeom>
              <a:solidFill>
                <a:srgbClr val="9999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grpSp>
        <p:grpSp>
          <p:nvGrpSpPr>
            <p:cNvPr id="8" name="Group 29"/>
            <p:cNvGrpSpPr>
              <a:grpSpLocks noChangeAspect="1"/>
            </p:cNvGrpSpPr>
            <p:nvPr/>
          </p:nvGrpSpPr>
          <p:grpSpPr bwMode="auto">
            <a:xfrm>
              <a:off x="1507769" y="3026224"/>
              <a:ext cx="108925" cy="220027"/>
              <a:chOff x="3972" y="1056"/>
              <a:chExt cx="153" cy="309"/>
            </a:xfrm>
          </p:grpSpPr>
          <p:sp>
            <p:nvSpPr>
              <p:cNvPr id="150" name="AutoShape 30"/>
              <p:cNvSpPr>
                <a:spLocks noChangeAspect="1" noChangeArrowheads="1"/>
              </p:cNvSpPr>
              <p:nvPr/>
            </p:nvSpPr>
            <p:spPr bwMode="auto">
              <a:xfrm>
                <a:off x="3972" y="1188"/>
                <a:ext cx="153" cy="177"/>
              </a:xfrm>
              <a:prstGeom prst="can">
                <a:avLst>
                  <a:gd name="adj" fmla="val 28922"/>
                </a:avLst>
              </a:prstGeom>
              <a:solidFill>
                <a:srgbClr val="FF6600"/>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51" name="AutoShape 31"/>
              <p:cNvSpPr>
                <a:spLocks noChangeAspect="1" noChangeArrowheads="1"/>
              </p:cNvSpPr>
              <p:nvPr/>
            </p:nvSpPr>
            <p:spPr bwMode="auto">
              <a:xfrm>
                <a:off x="3972" y="1056"/>
                <a:ext cx="153" cy="177"/>
              </a:xfrm>
              <a:prstGeom prst="can">
                <a:avLst>
                  <a:gd name="adj" fmla="val 28922"/>
                </a:avLst>
              </a:prstGeom>
              <a:solidFill>
                <a:srgbClr val="9999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grpSp>
        <p:grpSp>
          <p:nvGrpSpPr>
            <p:cNvPr id="9" name="Group 32"/>
            <p:cNvGrpSpPr>
              <a:grpSpLocks noChangeAspect="1"/>
            </p:cNvGrpSpPr>
            <p:nvPr/>
          </p:nvGrpSpPr>
          <p:grpSpPr bwMode="auto">
            <a:xfrm>
              <a:off x="1910007" y="3024800"/>
              <a:ext cx="108925" cy="220027"/>
              <a:chOff x="3972" y="1056"/>
              <a:chExt cx="153" cy="309"/>
            </a:xfrm>
          </p:grpSpPr>
          <p:sp>
            <p:nvSpPr>
              <p:cNvPr id="148" name="AutoShape 33"/>
              <p:cNvSpPr>
                <a:spLocks noChangeAspect="1" noChangeArrowheads="1"/>
              </p:cNvSpPr>
              <p:nvPr/>
            </p:nvSpPr>
            <p:spPr bwMode="auto">
              <a:xfrm>
                <a:off x="3972" y="1188"/>
                <a:ext cx="153" cy="177"/>
              </a:xfrm>
              <a:prstGeom prst="can">
                <a:avLst>
                  <a:gd name="adj" fmla="val 28922"/>
                </a:avLst>
              </a:prstGeom>
              <a:solidFill>
                <a:srgbClr val="FF6600"/>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49" name="AutoShape 34"/>
              <p:cNvSpPr>
                <a:spLocks noChangeAspect="1" noChangeArrowheads="1"/>
              </p:cNvSpPr>
              <p:nvPr/>
            </p:nvSpPr>
            <p:spPr bwMode="auto">
              <a:xfrm>
                <a:off x="3972" y="1056"/>
                <a:ext cx="153" cy="177"/>
              </a:xfrm>
              <a:prstGeom prst="can">
                <a:avLst>
                  <a:gd name="adj" fmla="val 28922"/>
                </a:avLst>
              </a:prstGeom>
              <a:solidFill>
                <a:srgbClr val="9999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grpSp>
        <p:grpSp>
          <p:nvGrpSpPr>
            <p:cNvPr id="10" name="Group 35"/>
            <p:cNvGrpSpPr>
              <a:grpSpLocks noChangeAspect="1"/>
            </p:cNvGrpSpPr>
            <p:nvPr/>
          </p:nvGrpSpPr>
          <p:grpSpPr bwMode="auto">
            <a:xfrm>
              <a:off x="1358265" y="2777002"/>
              <a:ext cx="108925" cy="220027"/>
              <a:chOff x="3972" y="1056"/>
              <a:chExt cx="153" cy="309"/>
            </a:xfrm>
          </p:grpSpPr>
          <p:sp>
            <p:nvSpPr>
              <p:cNvPr id="146" name="AutoShape 36"/>
              <p:cNvSpPr>
                <a:spLocks noChangeAspect="1" noChangeArrowheads="1"/>
              </p:cNvSpPr>
              <p:nvPr/>
            </p:nvSpPr>
            <p:spPr bwMode="auto">
              <a:xfrm>
                <a:off x="3972" y="1188"/>
                <a:ext cx="153" cy="177"/>
              </a:xfrm>
              <a:prstGeom prst="can">
                <a:avLst>
                  <a:gd name="adj" fmla="val 28922"/>
                </a:avLst>
              </a:prstGeom>
              <a:solidFill>
                <a:srgbClr val="FF6600"/>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47" name="AutoShape 37"/>
              <p:cNvSpPr>
                <a:spLocks noChangeAspect="1" noChangeArrowheads="1"/>
              </p:cNvSpPr>
              <p:nvPr/>
            </p:nvSpPr>
            <p:spPr bwMode="auto">
              <a:xfrm>
                <a:off x="3972" y="1056"/>
                <a:ext cx="153" cy="177"/>
              </a:xfrm>
              <a:prstGeom prst="can">
                <a:avLst>
                  <a:gd name="adj" fmla="val 28922"/>
                </a:avLst>
              </a:prstGeom>
              <a:solidFill>
                <a:srgbClr val="9999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grpSp>
        <p:grpSp>
          <p:nvGrpSpPr>
            <p:cNvPr id="11" name="Group 38"/>
            <p:cNvGrpSpPr>
              <a:grpSpLocks noChangeAspect="1"/>
            </p:cNvGrpSpPr>
            <p:nvPr/>
          </p:nvGrpSpPr>
          <p:grpSpPr bwMode="auto">
            <a:xfrm>
              <a:off x="1755520" y="2780563"/>
              <a:ext cx="108925" cy="220027"/>
              <a:chOff x="3972" y="1056"/>
              <a:chExt cx="153" cy="309"/>
            </a:xfrm>
          </p:grpSpPr>
          <p:sp>
            <p:nvSpPr>
              <p:cNvPr id="144" name="AutoShape 39"/>
              <p:cNvSpPr>
                <a:spLocks noChangeAspect="1" noChangeArrowheads="1"/>
              </p:cNvSpPr>
              <p:nvPr/>
            </p:nvSpPr>
            <p:spPr bwMode="auto">
              <a:xfrm>
                <a:off x="3972" y="1188"/>
                <a:ext cx="153" cy="177"/>
              </a:xfrm>
              <a:prstGeom prst="can">
                <a:avLst>
                  <a:gd name="adj" fmla="val 28922"/>
                </a:avLst>
              </a:prstGeom>
              <a:solidFill>
                <a:srgbClr val="FF6600"/>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45" name="AutoShape 40"/>
              <p:cNvSpPr>
                <a:spLocks noChangeAspect="1" noChangeArrowheads="1"/>
              </p:cNvSpPr>
              <p:nvPr/>
            </p:nvSpPr>
            <p:spPr bwMode="auto">
              <a:xfrm>
                <a:off x="3972" y="1056"/>
                <a:ext cx="153" cy="177"/>
              </a:xfrm>
              <a:prstGeom prst="can">
                <a:avLst>
                  <a:gd name="adj" fmla="val 28922"/>
                </a:avLst>
              </a:prstGeom>
              <a:solidFill>
                <a:srgbClr val="9999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grpSp>
        <p:grpSp>
          <p:nvGrpSpPr>
            <p:cNvPr id="12" name="Group 41"/>
            <p:cNvGrpSpPr>
              <a:grpSpLocks noChangeAspect="1"/>
            </p:cNvGrpSpPr>
            <p:nvPr/>
          </p:nvGrpSpPr>
          <p:grpSpPr bwMode="auto">
            <a:xfrm>
              <a:off x="2157758" y="2779138"/>
              <a:ext cx="108925" cy="220027"/>
              <a:chOff x="3972" y="1056"/>
              <a:chExt cx="153" cy="309"/>
            </a:xfrm>
          </p:grpSpPr>
          <p:sp>
            <p:nvSpPr>
              <p:cNvPr id="142" name="AutoShape 42"/>
              <p:cNvSpPr>
                <a:spLocks noChangeAspect="1" noChangeArrowheads="1"/>
              </p:cNvSpPr>
              <p:nvPr/>
            </p:nvSpPr>
            <p:spPr bwMode="auto">
              <a:xfrm>
                <a:off x="3972" y="1188"/>
                <a:ext cx="153" cy="177"/>
              </a:xfrm>
              <a:prstGeom prst="can">
                <a:avLst>
                  <a:gd name="adj" fmla="val 28922"/>
                </a:avLst>
              </a:prstGeom>
              <a:solidFill>
                <a:srgbClr val="FF6600"/>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43" name="AutoShape 43"/>
              <p:cNvSpPr>
                <a:spLocks noChangeAspect="1" noChangeArrowheads="1"/>
              </p:cNvSpPr>
              <p:nvPr/>
            </p:nvSpPr>
            <p:spPr bwMode="auto">
              <a:xfrm>
                <a:off x="3972" y="1056"/>
                <a:ext cx="153" cy="177"/>
              </a:xfrm>
              <a:prstGeom prst="can">
                <a:avLst>
                  <a:gd name="adj" fmla="val 28922"/>
                </a:avLst>
              </a:prstGeom>
              <a:solidFill>
                <a:srgbClr val="9999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grpSp>
        <p:grpSp>
          <p:nvGrpSpPr>
            <p:cNvPr id="13" name="Group 44"/>
            <p:cNvGrpSpPr>
              <a:grpSpLocks noChangeAspect="1"/>
            </p:cNvGrpSpPr>
            <p:nvPr/>
          </p:nvGrpSpPr>
          <p:grpSpPr bwMode="auto">
            <a:xfrm>
              <a:off x="731058" y="2716477"/>
              <a:ext cx="1972747" cy="627326"/>
              <a:chOff x="2707" y="2353"/>
              <a:chExt cx="2771" cy="881"/>
            </a:xfrm>
          </p:grpSpPr>
          <p:sp>
            <p:nvSpPr>
              <p:cNvPr id="139" name="AutoShape 45"/>
              <p:cNvSpPr>
                <a:spLocks noChangeAspect="1" noChangeArrowheads="1"/>
              </p:cNvSpPr>
              <p:nvPr/>
            </p:nvSpPr>
            <p:spPr bwMode="auto">
              <a:xfrm>
                <a:off x="2707" y="3029"/>
                <a:ext cx="2095" cy="205"/>
              </a:xfrm>
              <a:prstGeom prst="cube">
                <a:avLst>
                  <a:gd name="adj" fmla="val 67120"/>
                </a:avLst>
              </a:prstGeom>
              <a:solidFill>
                <a:srgbClr val="CCCCFF"/>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40" name="AutoShape 46"/>
              <p:cNvSpPr>
                <a:spLocks noChangeAspect="1" noChangeArrowheads="1"/>
              </p:cNvSpPr>
              <p:nvPr/>
            </p:nvSpPr>
            <p:spPr bwMode="auto">
              <a:xfrm>
                <a:off x="3007" y="2726"/>
                <a:ext cx="2096" cy="205"/>
              </a:xfrm>
              <a:prstGeom prst="cube">
                <a:avLst>
                  <a:gd name="adj" fmla="val 67120"/>
                </a:avLst>
              </a:prstGeom>
              <a:solidFill>
                <a:srgbClr val="CCCCFF"/>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41" name="AutoShape 47"/>
              <p:cNvSpPr>
                <a:spLocks noChangeAspect="1" noChangeArrowheads="1"/>
              </p:cNvSpPr>
              <p:nvPr/>
            </p:nvSpPr>
            <p:spPr bwMode="auto">
              <a:xfrm>
                <a:off x="3383" y="2353"/>
                <a:ext cx="2095" cy="205"/>
              </a:xfrm>
              <a:prstGeom prst="cube">
                <a:avLst>
                  <a:gd name="adj" fmla="val 67120"/>
                </a:avLst>
              </a:prstGeom>
              <a:solidFill>
                <a:srgbClr val="CCCCFF"/>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grpSp>
        <p:grpSp>
          <p:nvGrpSpPr>
            <p:cNvPr id="14" name="Group 48"/>
            <p:cNvGrpSpPr>
              <a:grpSpLocks noChangeAspect="1"/>
            </p:cNvGrpSpPr>
            <p:nvPr/>
          </p:nvGrpSpPr>
          <p:grpSpPr bwMode="auto">
            <a:xfrm>
              <a:off x="896225" y="3027648"/>
              <a:ext cx="108925" cy="220027"/>
              <a:chOff x="3972" y="1056"/>
              <a:chExt cx="153" cy="309"/>
            </a:xfrm>
          </p:grpSpPr>
          <p:sp>
            <p:nvSpPr>
              <p:cNvPr id="137" name="AutoShape 49"/>
              <p:cNvSpPr>
                <a:spLocks noChangeAspect="1" noChangeArrowheads="1"/>
              </p:cNvSpPr>
              <p:nvPr/>
            </p:nvSpPr>
            <p:spPr bwMode="auto">
              <a:xfrm>
                <a:off x="3972" y="1188"/>
                <a:ext cx="153" cy="177"/>
              </a:xfrm>
              <a:prstGeom prst="can">
                <a:avLst>
                  <a:gd name="adj" fmla="val 28922"/>
                </a:avLst>
              </a:prstGeom>
              <a:solidFill>
                <a:srgbClr val="FF6600"/>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38" name="AutoShape 50"/>
              <p:cNvSpPr>
                <a:spLocks noChangeAspect="1" noChangeArrowheads="1"/>
              </p:cNvSpPr>
              <p:nvPr/>
            </p:nvSpPr>
            <p:spPr bwMode="auto">
              <a:xfrm>
                <a:off x="3972" y="1056"/>
                <a:ext cx="153" cy="177"/>
              </a:xfrm>
              <a:prstGeom prst="can">
                <a:avLst>
                  <a:gd name="adj" fmla="val 28922"/>
                </a:avLst>
              </a:prstGeom>
              <a:solidFill>
                <a:srgbClr val="9999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grpSp>
        <p:grpSp>
          <p:nvGrpSpPr>
            <p:cNvPr id="15" name="Group 51"/>
            <p:cNvGrpSpPr>
              <a:grpSpLocks noChangeAspect="1"/>
            </p:cNvGrpSpPr>
            <p:nvPr/>
          </p:nvGrpSpPr>
          <p:grpSpPr bwMode="auto">
            <a:xfrm>
              <a:off x="1293480" y="3031208"/>
              <a:ext cx="108925" cy="220027"/>
              <a:chOff x="3972" y="1056"/>
              <a:chExt cx="153" cy="309"/>
            </a:xfrm>
          </p:grpSpPr>
          <p:sp>
            <p:nvSpPr>
              <p:cNvPr id="135" name="AutoShape 52"/>
              <p:cNvSpPr>
                <a:spLocks noChangeAspect="1" noChangeArrowheads="1"/>
              </p:cNvSpPr>
              <p:nvPr/>
            </p:nvSpPr>
            <p:spPr bwMode="auto">
              <a:xfrm>
                <a:off x="3972" y="1188"/>
                <a:ext cx="153" cy="177"/>
              </a:xfrm>
              <a:prstGeom prst="can">
                <a:avLst>
                  <a:gd name="adj" fmla="val 28922"/>
                </a:avLst>
              </a:prstGeom>
              <a:solidFill>
                <a:srgbClr val="FF6600"/>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36" name="AutoShape 53"/>
              <p:cNvSpPr>
                <a:spLocks noChangeAspect="1" noChangeArrowheads="1"/>
              </p:cNvSpPr>
              <p:nvPr/>
            </p:nvSpPr>
            <p:spPr bwMode="auto">
              <a:xfrm>
                <a:off x="3972" y="1056"/>
                <a:ext cx="153" cy="177"/>
              </a:xfrm>
              <a:prstGeom prst="can">
                <a:avLst>
                  <a:gd name="adj" fmla="val 28922"/>
                </a:avLst>
              </a:prstGeom>
              <a:solidFill>
                <a:srgbClr val="9999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grpSp>
        <p:grpSp>
          <p:nvGrpSpPr>
            <p:cNvPr id="16" name="Group 54"/>
            <p:cNvGrpSpPr>
              <a:grpSpLocks noChangeAspect="1"/>
            </p:cNvGrpSpPr>
            <p:nvPr/>
          </p:nvGrpSpPr>
          <p:grpSpPr bwMode="auto">
            <a:xfrm>
              <a:off x="1695718" y="3029784"/>
              <a:ext cx="108925" cy="220027"/>
              <a:chOff x="3972" y="1056"/>
              <a:chExt cx="153" cy="309"/>
            </a:xfrm>
          </p:grpSpPr>
          <p:sp>
            <p:nvSpPr>
              <p:cNvPr id="133" name="AutoShape 55"/>
              <p:cNvSpPr>
                <a:spLocks noChangeAspect="1" noChangeArrowheads="1"/>
              </p:cNvSpPr>
              <p:nvPr/>
            </p:nvSpPr>
            <p:spPr bwMode="auto">
              <a:xfrm>
                <a:off x="3972" y="1188"/>
                <a:ext cx="153" cy="177"/>
              </a:xfrm>
              <a:prstGeom prst="can">
                <a:avLst>
                  <a:gd name="adj" fmla="val 28922"/>
                </a:avLst>
              </a:prstGeom>
              <a:solidFill>
                <a:srgbClr val="FF6600"/>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34" name="AutoShape 56"/>
              <p:cNvSpPr>
                <a:spLocks noChangeAspect="1" noChangeArrowheads="1"/>
              </p:cNvSpPr>
              <p:nvPr/>
            </p:nvSpPr>
            <p:spPr bwMode="auto">
              <a:xfrm>
                <a:off x="3972" y="1056"/>
                <a:ext cx="153" cy="177"/>
              </a:xfrm>
              <a:prstGeom prst="can">
                <a:avLst>
                  <a:gd name="adj" fmla="val 28922"/>
                </a:avLst>
              </a:prstGeom>
              <a:solidFill>
                <a:srgbClr val="9999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grpSp>
        <p:grpSp>
          <p:nvGrpSpPr>
            <p:cNvPr id="17" name="Group 57"/>
            <p:cNvGrpSpPr>
              <a:grpSpLocks noChangeAspect="1"/>
            </p:cNvGrpSpPr>
            <p:nvPr/>
          </p:nvGrpSpPr>
          <p:grpSpPr bwMode="auto">
            <a:xfrm>
              <a:off x="1124041" y="2796940"/>
              <a:ext cx="108925" cy="220027"/>
              <a:chOff x="3972" y="1056"/>
              <a:chExt cx="153" cy="309"/>
            </a:xfrm>
          </p:grpSpPr>
          <p:sp>
            <p:nvSpPr>
              <p:cNvPr id="131" name="AutoShape 58"/>
              <p:cNvSpPr>
                <a:spLocks noChangeAspect="1" noChangeArrowheads="1"/>
              </p:cNvSpPr>
              <p:nvPr/>
            </p:nvSpPr>
            <p:spPr bwMode="auto">
              <a:xfrm>
                <a:off x="3972" y="1188"/>
                <a:ext cx="153" cy="177"/>
              </a:xfrm>
              <a:prstGeom prst="can">
                <a:avLst>
                  <a:gd name="adj" fmla="val 28922"/>
                </a:avLst>
              </a:prstGeom>
              <a:solidFill>
                <a:srgbClr val="FF6600"/>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32" name="AutoShape 59"/>
              <p:cNvSpPr>
                <a:spLocks noChangeAspect="1" noChangeArrowheads="1"/>
              </p:cNvSpPr>
              <p:nvPr/>
            </p:nvSpPr>
            <p:spPr bwMode="auto">
              <a:xfrm>
                <a:off x="3972" y="1056"/>
                <a:ext cx="153" cy="177"/>
              </a:xfrm>
              <a:prstGeom prst="can">
                <a:avLst>
                  <a:gd name="adj" fmla="val 28922"/>
                </a:avLst>
              </a:prstGeom>
              <a:solidFill>
                <a:srgbClr val="9999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grpSp>
        <p:grpSp>
          <p:nvGrpSpPr>
            <p:cNvPr id="18" name="Group 60"/>
            <p:cNvGrpSpPr>
              <a:grpSpLocks noChangeAspect="1"/>
            </p:cNvGrpSpPr>
            <p:nvPr/>
          </p:nvGrpSpPr>
          <p:grpSpPr bwMode="auto">
            <a:xfrm>
              <a:off x="1521296" y="2800500"/>
              <a:ext cx="108925" cy="220027"/>
              <a:chOff x="3972" y="1056"/>
              <a:chExt cx="153" cy="309"/>
            </a:xfrm>
          </p:grpSpPr>
          <p:sp>
            <p:nvSpPr>
              <p:cNvPr id="129" name="AutoShape 61"/>
              <p:cNvSpPr>
                <a:spLocks noChangeAspect="1" noChangeArrowheads="1"/>
              </p:cNvSpPr>
              <p:nvPr/>
            </p:nvSpPr>
            <p:spPr bwMode="auto">
              <a:xfrm>
                <a:off x="3972" y="1188"/>
                <a:ext cx="153" cy="177"/>
              </a:xfrm>
              <a:prstGeom prst="can">
                <a:avLst>
                  <a:gd name="adj" fmla="val 28922"/>
                </a:avLst>
              </a:prstGeom>
              <a:solidFill>
                <a:srgbClr val="FF6600"/>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30" name="AutoShape 62"/>
              <p:cNvSpPr>
                <a:spLocks noChangeAspect="1" noChangeArrowheads="1"/>
              </p:cNvSpPr>
              <p:nvPr/>
            </p:nvSpPr>
            <p:spPr bwMode="auto">
              <a:xfrm>
                <a:off x="3972" y="1056"/>
                <a:ext cx="153" cy="177"/>
              </a:xfrm>
              <a:prstGeom prst="can">
                <a:avLst>
                  <a:gd name="adj" fmla="val 28922"/>
                </a:avLst>
              </a:prstGeom>
              <a:solidFill>
                <a:srgbClr val="9999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grpSp>
        <p:grpSp>
          <p:nvGrpSpPr>
            <p:cNvPr id="19" name="Group 63"/>
            <p:cNvGrpSpPr>
              <a:grpSpLocks noChangeAspect="1"/>
            </p:cNvGrpSpPr>
            <p:nvPr/>
          </p:nvGrpSpPr>
          <p:grpSpPr bwMode="auto">
            <a:xfrm>
              <a:off x="1923534" y="2799076"/>
              <a:ext cx="108925" cy="220027"/>
              <a:chOff x="3972" y="1056"/>
              <a:chExt cx="153" cy="309"/>
            </a:xfrm>
          </p:grpSpPr>
          <p:sp>
            <p:nvSpPr>
              <p:cNvPr id="127" name="AutoShape 64"/>
              <p:cNvSpPr>
                <a:spLocks noChangeAspect="1" noChangeArrowheads="1"/>
              </p:cNvSpPr>
              <p:nvPr/>
            </p:nvSpPr>
            <p:spPr bwMode="auto">
              <a:xfrm>
                <a:off x="3972" y="1188"/>
                <a:ext cx="153" cy="177"/>
              </a:xfrm>
              <a:prstGeom prst="can">
                <a:avLst>
                  <a:gd name="adj" fmla="val 28922"/>
                </a:avLst>
              </a:prstGeom>
              <a:solidFill>
                <a:srgbClr val="FF6600"/>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28" name="AutoShape 65"/>
              <p:cNvSpPr>
                <a:spLocks noChangeAspect="1" noChangeArrowheads="1"/>
              </p:cNvSpPr>
              <p:nvPr/>
            </p:nvSpPr>
            <p:spPr bwMode="auto">
              <a:xfrm>
                <a:off x="3972" y="1056"/>
                <a:ext cx="153" cy="177"/>
              </a:xfrm>
              <a:prstGeom prst="can">
                <a:avLst>
                  <a:gd name="adj" fmla="val 28922"/>
                </a:avLst>
              </a:prstGeom>
              <a:solidFill>
                <a:srgbClr val="9999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grpSp>
        <p:grpSp>
          <p:nvGrpSpPr>
            <p:cNvPr id="20" name="Group 66"/>
            <p:cNvGrpSpPr>
              <a:grpSpLocks noChangeAspect="1"/>
            </p:cNvGrpSpPr>
            <p:nvPr/>
          </p:nvGrpSpPr>
          <p:grpSpPr bwMode="auto">
            <a:xfrm>
              <a:off x="1371792" y="2551279"/>
              <a:ext cx="108925" cy="220027"/>
              <a:chOff x="3972" y="1056"/>
              <a:chExt cx="153" cy="309"/>
            </a:xfrm>
          </p:grpSpPr>
          <p:sp>
            <p:nvSpPr>
              <p:cNvPr id="125" name="AutoShape 67"/>
              <p:cNvSpPr>
                <a:spLocks noChangeAspect="1" noChangeArrowheads="1"/>
              </p:cNvSpPr>
              <p:nvPr/>
            </p:nvSpPr>
            <p:spPr bwMode="auto">
              <a:xfrm>
                <a:off x="3972" y="1188"/>
                <a:ext cx="153" cy="177"/>
              </a:xfrm>
              <a:prstGeom prst="can">
                <a:avLst>
                  <a:gd name="adj" fmla="val 28922"/>
                </a:avLst>
              </a:prstGeom>
              <a:solidFill>
                <a:srgbClr val="FF6600"/>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26" name="AutoShape 68"/>
              <p:cNvSpPr>
                <a:spLocks noChangeAspect="1" noChangeArrowheads="1"/>
              </p:cNvSpPr>
              <p:nvPr/>
            </p:nvSpPr>
            <p:spPr bwMode="auto">
              <a:xfrm>
                <a:off x="3972" y="1056"/>
                <a:ext cx="153" cy="177"/>
              </a:xfrm>
              <a:prstGeom prst="can">
                <a:avLst>
                  <a:gd name="adj" fmla="val 28922"/>
                </a:avLst>
              </a:prstGeom>
              <a:solidFill>
                <a:srgbClr val="9999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grpSp>
        <p:grpSp>
          <p:nvGrpSpPr>
            <p:cNvPr id="21" name="Group 69"/>
            <p:cNvGrpSpPr>
              <a:grpSpLocks noChangeAspect="1"/>
            </p:cNvGrpSpPr>
            <p:nvPr/>
          </p:nvGrpSpPr>
          <p:grpSpPr bwMode="auto">
            <a:xfrm>
              <a:off x="1769046" y="2554839"/>
              <a:ext cx="108925" cy="220027"/>
              <a:chOff x="3972" y="1056"/>
              <a:chExt cx="153" cy="309"/>
            </a:xfrm>
          </p:grpSpPr>
          <p:sp>
            <p:nvSpPr>
              <p:cNvPr id="123" name="AutoShape 70"/>
              <p:cNvSpPr>
                <a:spLocks noChangeAspect="1" noChangeArrowheads="1"/>
              </p:cNvSpPr>
              <p:nvPr/>
            </p:nvSpPr>
            <p:spPr bwMode="auto">
              <a:xfrm>
                <a:off x="3972" y="1188"/>
                <a:ext cx="153" cy="177"/>
              </a:xfrm>
              <a:prstGeom prst="can">
                <a:avLst>
                  <a:gd name="adj" fmla="val 28922"/>
                </a:avLst>
              </a:prstGeom>
              <a:solidFill>
                <a:srgbClr val="FF6600"/>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24" name="AutoShape 71"/>
              <p:cNvSpPr>
                <a:spLocks noChangeAspect="1" noChangeArrowheads="1"/>
              </p:cNvSpPr>
              <p:nvPr/>
            </p:nvSpPr>
            <p:spPr bwMode="auto">
              <a:xfrm>
                <a:off x="3972" y="1056"/>
                <a:ext cx="153" cy="177"/>
              </a:xfrm>
              <a:prstGeom prst="can">
                <a:avLst>
                  <a:gd name="adj" fmla="val 28922"/>
                </a:avLst>
              </a:prstGeom>
              <a:solidFill>
                <a:srgbClr val="9999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grpSp>
        <p:grpSp>
          <p:nvGrpSpPr>
            <p:cNvPr id="22" name="Group 72"/>
            <p:cNvGrpSpPr>
              <a:grpSpLocks noChangeAspect="1"/>
            </p:cNvGrpSpPr>
            <p:nvPr/>
          </p:nvGrpSpPr>
          <p:grpSpPr bwMode="auto">
            <a:xfrm>
              <a:off x="2171284" y="2553415"/>
              <a:ext cx="108925" cy="220027"/>
              <a:chOff x="3972" y="1056"/>
              <a:chExt cx="153" cy="309"/>
            </a:xfrm>
          </p:grpSpPr>
          <p:sp>
            <p:nvSpPr>
              <p:cNvPr id="121" name="AutoShape 73"/>
              <p:cNvSpPr>
                <a:spLocks noChangeAspect="1" noChangeArrowheads="1"/>
              </p:cNvSpPr>
              <p:nvPr/>
            </p:nvSpPr>
            <p:spPr bwMode="auto">
              <a:xfrm>
                <a:off x="3972" y="1188"/>
                <a:ext cx="153" cy="177"/>
              </a:xfrm>
              <a:prstGeom prst="can">
                <a:avLst>
                  <a:gd name="adj" fmla="val 28922"/>
                </a:avLst>
              </a:prstGeom>
              <a:solidFill>
                <a:srgbClr val="FF6600"/>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22" name="AutoShape 74"/>
              <p:cNvSpPr>
                <a:spLocks noChangeAspect="1" noChangeArrowheads="1"/>
              </p:cNvSpPr>
              <p:nvPr/>
            </p:nvSpPr>
            <p:spPr bwMode="auto">
              <a:xfrm>
                <a:off x="3972" y="1056"/>
                <a:ext cx="153" cy="177"/>
              </a:xfrm>
              <a:prstGeom prst="can">
                <a:avLst>
                  <a:gd name="adj" fmla="val 28922"/>
                </a:avLst>
              </a:prstGeom>
              <a:solidFill>
                <a:srgbClr val="9999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grpSp>
        <p:grpSp>
          <p:nvGrpSpPr>
            <p:cNvPr id="23" name="Group 75"/>
            <p:cNvGrpSpPr>
              <a:grpSpLocks noChangeAspect="1"/>
            </p:cNvGrpSpPr>
            <p:nvPr/>
          </p:nvGrpSpPr>
          <p:grpSpPr bwMode="auto">
            <a:xfrm>
              <a:off x="723939" y="2402458"/>
              <a:ext cx="1685128" cy="780419"/>
              <a:chOff x="495" y="2451"/>
              <a:chExt cx="2367" cy="1096"/>
            </a:xfrm>
          </p:grpSpPr>
          <p:sp>
            <p:nvSpPr>
              <p:cNvPr id="118" name="AutoShape 76"/>
              <p:cNvSpPr>
                <a:spLocks noChangeAspect="1" noChangeArrowheads="1"/>
              </p:cNvSpPr>
              <p:nvPr/>
            </p:nvSpPr>
            <p:spPr bwMode="auto">
              <a:xfrm>
                <a:off x="495" y="2460"/>
                <a:ext cx="1266" cy="1087"/>
              </a:xfrm>
              <a:prstGeom prst="cube">
                <a:avLst>
                  <a:gd name="adj" fmla="val 93509"/>
                </a:avLst>
              </a:prstGeom>
              <a:solidFill>
                <a:srgbClr val="009900"/>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19" name="AutoShape 77"/>
              <p:cNvSpPr>
                <a:spLocks noChangeAspect="1" noChangeArrowheads="1"/>
              </p:cNvSpPr>
              <p:nvPr/>
            </p:nvSpPr>
            <p:spPr bwMode="auto">
              <a:xfrm>
                <a:off x="1039" y="2451"/>
                <a:ext cx="1266" cy="1087"/>
              </a:xfrm>
              <a:prstGeom prst="cube">
                <a:avLst>
                  <a:gd name="adj" fmla="val 93509"/>
                </a:avLst>
              </a:prstGeom>
              <a:solidFill>
                <a:srgbClr val="009900"/>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20" name="AutoShape 78"/>
              <p:cNvSpPr>
                <a:spLocks noChangeAspect="1" noChangeArrowheads="1"/>
              </p:cNvSpPr>
              <p:nvPr/>
            </p:nvSpPr>
            <p:spPr bwMode="auto">
              <a:xfrm>
                <a:off x="1596" y="2460"/>
                <a:ext cx="1266" cy="1087"/>
              </a:xfrm>
              <a:prstGeom prst="cube">
                <a:avLst>
                  <a:gd name="adj" fmla="val 93509"/>
                </a:avLst>
              </a:prstGeom>
              <a:solidFill>
                <a:srgbClr val="009900"/>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grpSp>
        <p:sp>
          <p:nvSpPr>
            <p:cNvPr id="110" name="AutoShape 79"/>
            <p:cNvSpPr>
              <a:spLocks noChangeAspect="1"/>
            </p:cNvSpPr>
            <p:nvPr/>
          </p:nvSpPr>
          <p:spPr bwMode="auto">
            <a:xfrm rot="16200000">
              <a:off x="1895761" y="1859248"/>
              <a:ext cx="86871" cy="974626"/>
            </a:xfrm>
            <a:prstGeom prst="rightBrace">
              <a:avLst>
                <a:gd name="adj1" fmla="val 93511"/>
                <a:gd name="adj2" fmla="val 49593"/>
              </a:avLst>
            </a:prstGeom>
            <a:noFill/>
            <a:ln w="9525">
              <a:solidFill>
                <a:srgbClr val="000000"/>
              </a:solidFill>
              <a:round/>
              <a:headEnd/>
              <a:tailEnd/>
            </a:ln>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11" name="AutoShape 80"/>
            <p:cNvSpPr>
              <a:spLocks noChangeAspect="1"/>
            </p:cNvSpPr>
            <p:nvPr/>
          </p:nvSpPr>
          <p:spPr bwMode="auto">
            <a:xfrm rot="2687684">
              <a:off x="2426154" y="2613228"/>
              <a:ext cx="50547" cy="890077"/>
            </a:xfrm>
            <a:prstGeom prst="rightBrace">
              <a:avLst>
                <a:gd name="adj1" fmla="val 146714"/>
                <a:gd name="adj2" fmla="val 49593"/>
              </a:avLst>
            </a:prstGeom>
            <a:no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112" name="Text Box 81"/>
            <p:cNvSpPr txBox="1">
              <a:spLocks noChangeAspect="1" noChangeArrowheads="1"/>
            </p:cNvSpPr>
            <p:nvPr/>
          </p:nvSpPr>
          <p:spPr bwMode="auto">
            <a:xfrm>
              <a:off x="1600319" y="2037353"/>
              <a:ext cx="677753" cy="212559"/>
            </a:xfrm>
            <a:prstGeom prst="rect">
              <a:avLst/>
            </a:prstGeom>
            <a:noFill/>
            <a:ln w="9525" algn="ctr">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sz="1400" b="0" i="0" u="none" strike="noStrike" kern="0" cap="none" spc="0" normalizeH="0" baseline="0" noProof="0" dirty="0" err="1" smtClean="0">
                  <a:ln>
                    <a:noFill/>
                  </a:ln>
                  <a:solidFill>
                    <a:srgbClr val="000000"/>
                  </a:solidFill>
                  <a:effectLst/>
                  <a:uLnTx/>
                  <a:uFillTx/>
                  <a:ea typeface="MS PGothic" pitchFamily="34" charset="-128"/>
                  <a:cs typeface="Arial" pitchFamily="34" charset="0"/>
                </a:rPr>
                <a:t>Wordlines</a:t>
              </a:r>
              <a:endParaRPr kumimoji="1" lang="en-US" sz="1400" b="0" i="0" u="none" strike="noStrike" kern="0" cap="none" spc="0" normalizeH="0" baseline="0" noProof="0" dirty="0" smtClean="0">
                <a:ln>
                  <a:noFill/>
                </a:ln>
                <a:solidFill>
                  <a:srgbClr val="000000"/>
                </a:solidFill>
                <a:effectLst/>
                <a:uLnTx/>
                <a:uFillTx/>
                <a:ea typeface="MS PGothic" pitchFamily="34" charset="-128"/>
                <a:cs typeface="Arial" pitchFamily="34" charset="0"/>
              </a:endParaRPr>
            </a:p>
          </p:txBody>
        </p:sp>
        <p:sp>
          <p:nvSpPr>
            <p:cNvPr id="113" name="Text Box 82"/>
            <p:cNvSpPr txBox="1">
              <a:spLocks noChangeAspect="1" noChangeArrowheads="1"/>
            </p:cNvSpPr>
            <p:nvPr/>
          </p:nvSpPr>
          <p:spPr bwMode="auto">
            <a:xfrm rot="18968291">
              <a:off x="2297113" y="3026040"/>
              <a:ext cx="527191" cy="212559"/>
            </a:xfrm>
            <a:prstGeom prst="rect">
              <a:avLst/>
            </a:prstGeom>
            <a:noFill/>
            <a:ln w="9525" algn="ctr">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sz="1400" b="0" i="0" u="none" strike="noStrike" kern="0" cap="none" spc="0" normalizeH="0" baseline="0" noProof="0" dirty="0" err="1" smtClean="0">
                  <a:ln>
                    <a:noFill/>
                  </a:ln>
                  <a:solidFill>
                    <a:srgbClr val="000000"/>
                  </a:solidFill>
                  <a:effectLst/>
                  <a:uLnTx/>
                  <a:uFillTx/>
                  <a:ea typeface="MS PGothic" pitchFamily="34" charset="-128"/>
                  <a:cs typeface="Arial" pitchFamily="34" charset="0"/>
                </a:rPr>
                <a:t>Bitlines</a:t>
              </a:r>
              <a:endParaRPr kumimoji="1" lang="en-US" sz="1100" b="0" i="0" u="none" strike="noStrike" kern="0" cap="none" spc="0" normalizeH="0" baseline="0" noProof="0" dirty="0" smtClean="0">
                <a:ln>
                  <a:noFill/>
                </a:ln>
                <a:solidFill>
                  <a:srgbClr val="000000"/>
                </a:solidFill>
                <a:effectLst/>
                <a:uLnTx/>
                <a:uFillTx/>
                <a:ea typeface="MS PGothic" pitchFamily="34" charset="-128"/>
                <a:cs typeface="Arial" pitchFamily="34" charset="0"/>
              </a:endParaRPr>
            </a:p>
          </p:txBody>
        </p:sp>
        <p:sp>
          <p:nvSpPr>
            <p:cNvPr id="114" name="Text Box 81"/>
            <p:cNvSpPr txBox="1">
              <a:spLocks noChangeAspect="1" noChangeArrowheads="1"/>
            </p:cNvSpPr>
            <p:nvPr/>
          </p:nvSpPr>
          <p:spPr bwMode="auto">
            <a:xfrm>
              <a:off x="2729664" y="2037353"/>
              <a:ext cx="581437" cy="361350"/>
            </a:xfrm>
            <a:prstGeom prst="rect">
              <a:avLst/>
            </a:prstGeom>
            <a:noFill/>
            <a:ln w="9525" algn="ctr">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sz="1400" b="0" i="0" u="none" strike="noStrike" kern="0" cap="none" spc="0" normalizeH="0" baseline="0" noProof="0" dirty="0" smtClean="0">
                  <a:ln>
                    <a:noFill/>
                  </a:ln>
                  <a:solidFill>
                    <a:srgbClr val="000000"/>
                  </a:solidFill>
                  <a:effectLst/>
                  <a:uLnTx/>
                  <a:uFillTx/>
                  <a:ea typeface="MS PGothic" pitchFamily="34" charset="-128"/>
                  <a:cs typeface="Arial" pitchFamily="34" charset="0"/>
                </a:rPr>
                <a:t>Memory</a:t>
              </a:r>
            </a:p>
            <a:p>
              <a:pPr marL="0" marR="0" lvl="0" indent="0" algn="ctr" defTabSz="914400" eaLnBrk="1" fontAlgn="base" latinLnBrk="0" hangingPunct="1">
                <a:lnSpc>
                  <a:spcPct val="100000"/>
                </a:lnSpc>
                <a:spcBef>
                  <a:spcPct val="0"/>
                </a:spcBef>
                <a:spcAft>
                  <a:spcPct val="0"/>
                </a:spcAft>
                <a:buClrTx/>
                <a:buSzTx/>
                <a:buFontTx/>
                <a:buNone/>
                <a:tabLst/>
                <a:defRPr/>
              </a:pPr>
              <a:r>
                <a:rPr kumimoji="1" lang="en-US" sz="1400" b="0" i="0" u="none" strike="noStrike" kern="0" cap="none" spc="0" normalizeH="0" baseline="0" noProof="0" dirty="0" smtClean="0">
                  <a:ln>
                    <a:noFill/>
                  </a:ln>
                  <a:solidFill>
                    <a:srgbClr val="000000"/>
                  </a:solidFill>
                  <a:effectLst/>
                  <a:uLnTx/>
                  <a:uFillTx/>
                  <a:ea typeface="MS PGothic" pitchFamily="34" charset="-128"/>
                  <a:cs typeface="Arial" pitchFamily="34" charset="0"/>
                </a:rPr>
                <a:t>Element</a:t>
              </a:r>
            </a:p>
          </p:txBody>
        </p:sp>
        <p:sp>
          <p:nvSpPr>
            <p:cNvPr id="115" name="Text Box 81"/>
            <p:cNvSpPr txBox="1">
              <a:spLocks noChangeAspect="1" noChangeArrowheads="1"/>
            </p:cNvSpPr>
            <p:nvPr/>
          </p:nvSpPr>
          <p:spPr bwMode="auto">
            <a:xfrm>
              <a:off x="2830598" y="2403411"/>
              <a:ext cx="581437" cy="361350"/>
            </a:xfrm>
            <a:prstGeom prst="rect">
              <a:avLst/>
            </a:prstGeom>
            <a:noFill/>
            <a:ln w="9525" algn="ctr">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sz="1400" b="0" i="0" u="none" strike="noStrike" kern="0" cap="none" spc="0" normalizeH="0" baseline="0" noProof="0" dirty="0" smtClean="0">
                  <a:ln>
                    <a:noFill/>
                  </a:ln>
                  <a:solidFill>
                    <a:srgbClr val="000000"/>
                  </a:solidFill>
                  <a:effectLst/>
                  <a:uLnTx/>
                  <a:uFillTx/>
                  <a:ea typeface="MS PGothic" pitchFamily="34" charset="-128"/>
                  <a:cs typeface="Arial" pitchFamily="34" charset="0"/>
                </a:rPr>
                <a:t>Selector</a:t>
              </a:r>
            </a:p>
            <a:p>
              <a:pPr marL="0" marR="0" lvl="0" indent="0" algn="ctr" defTabSz="914400" eaLnBrk="1" fontAlgn="base" latinLnBrk="0" hangingPunct="1">
                <a:lnSpc>
                  <a:spcPct val="100000"/>
                </a:lnSpc>
                <a:spcBef>
                  <a:spcPct val="0"/>
                </a:spcBef>
                <a:spcAft>
                  <a:spcPct val="0"/>
                </a:spcAft>
                <a:buClrTx/>
                <a:buSzTx/>
                <a:buFontTx/>
                <a:buNone/>
                <a:tabLst/>
                <a:defRPr/>
              </a:pPr>
              <a:r>
                <a:rPr kumimoji="1" lang="en-US" sz="1400" b="0" i="0" u="none" strike="noStrike" kern="0" cap="none" spc="0" normalizeH="0" baseline="0" noProof="0" dirty="0" smtClean="0">
                  <a:ln>
                    <a:noFill/>
                  </a:ln>
                  <a:solidFill>
                    <a:srgbClr val="000000"/>
                  </a:solidFill>
                  <a:effectLst/>
                  <a:uLnTx/>
                  <a:uFillTx/>
                  <a:ea typeface="MS PGothic" pitchFamily="34" charset="-128"/>
                  <a:cs typeface="Arial" pitchFamily="34" charset="0"/>
                </a:rPr>
                <a:t>Device</a:t>
              </a:r>
            </a:p>
          </p:txBody>
        </p:sp>
        <p:cxnSp>
          <p:nvCxnSpPr>
            <p:cNvPr id="116" name="Straight Connector 115"/>
            <p:cNvCxnSpPr>
              <a:stCxn id="114" idx="1"/>
              <a:endCxn id="122" idx="4"/>
            </p:cNvCxnSpPr>
            <p:nvPr/>
          </p:nvCxnSpPr>
          <p:spPr>
            <a:xfrm flipH="1">
              <a:off x="2280209" y="2218028"/>
              <a:ext cx="449455" cy="398404"/>
            </a:xfrm>
            <a:prstGeom prst="line">
              <a:avLst/>
            </a:prstGeom>
            <a:noFill/>
            <a:ln w="9525" cap="flat" cmpd="sng" algn="ctr">
              <a:solidFill>
                <a:srgbClr val="000000"/>
              </a:solidFill>
              <a:prstDash val="solid"/>
            </a:ln>
            <a:effectLst/>
          </p:spPr>
        </p:cxnSp>
        <p:cxnSp>
          <p:nvCxnSpPr>
            <p:cNvPr id="117" name="Straight Connector 116"/>
            <p:cNvCxnSpPr>
              <a:stCxn id="115" idx="1"/>
              <a:endCxn id="121" idx="4"/>
            </p:cNvCxnSpPr>
            <p:nvPr/>
          </p:nvCxnSpPr>
          <p:spPr>
            <a:xfrm flipH="1">
              <a:off x="2280209" y="2584086"/>
              <a:ext cx="550389" cy="126339"/>
            </a:xfrm>
            <a:prstGeom prst="line">
              <a:avLst/>
            </a:prstGeom>
            <a:noFill/>
            <a:ln w="9525" cap="flat" cmpd="sng" algn="ctr">
              <a:solidFill>
                <a:srgbClr val="000000"/>
              </a:solidFill>
              <a:prstDash val="solid"/>
            </a:ln>
            <a:effectLst/>
          </p:spPr>
        </p:cxnSp>
      </p:grpSp>
      <p:sp>
        <p:nvSpPr>
          <p:cNvPr id="162" name="AutoShape 7"/>
          <p:cNvSpPr>
            <a:spLocks noChangeArrowheads="1"/>
          </p:cNvSpPr>
          <p:nvPr/>
        </p:nvSpPr>
        <p:spPr bwMode="auto">
          <a:xfrm>
            <a:off x="457200" y="6006136"/>
            <a:ext cx="8398486" cy="442674"/>
          </a:xfrm>
          <a:prstGeom prst="roundRect">
            <a:avLst>
              <a:gd name="adj" fmla="val 16667"/>
            </a:avLst>
          </a:prstGeom>
          <a:gradFill rotWithShape="1">
            <a:gsLst>
              <a:gs pos="0">
                <a:srgbClr val="005998"/>
              </a:gs>
              <a:gs pos="100000">
                <a:srgbClr val="003A5D"/>
              </a:gs>
            </a:gsLst>
            <a:lin ang="2700000" scaled="1"/>
          </a:gradFill>
          <a:ln w="19050" algn="ctr">
            <a:solidFill>
              <a:srgbClr val="292929">
                <a:alpha val="70000"/>
              </a:srgbClr>
            </a:solidFill>
            <a:round/>
            <a:headEnd/>
            <a:tailEnd/>
          </a:ln>
          <a:effectLst/>
        </p:spPr>
        <p:txBody>
          <a:bodyPr wrap="square" anchor="ctr">
            <a:spAutoFit/>
          </a:bodyPr>
          <a:lstStyle/>
          <a:p>
            <a:pPr algn="ctr"/>
            <a:r>
              <a:rPr lang="en-US" sz="2000" b="1" i="1" dirty="0" smtClean="0">
                <a:solidFill>
                  <a:schemeClr val="bg1"/>
                </a:solidFill>
              </a:rPr>
              <a:t>~ 1000x speed-up over NAND.</a:t>
            </a:r>
            <a:endParaRPr lang="en-US" sz="2000" b="1" i="1" dirty="0">
              <a:solidFill>
                <a:schemeClr val="bg1"/>
              </a:solidFill>
            </a:endParaRPr>
          </a:p>
        </p:txBody>
      </p:sp>
      <p:sp>
        <p:nvSpPr>
          <p:cNvPr id="90" name="Rectangle 89"/>
          <p:cNvSpPr/>
          <p:nvPr/>
        </p:nvSpPr>
        <p:spPr>
          <a:xfrm>
            <a:off x="470666" y="6444733"/>
            <a:ext cx="3650358" cy="307777"/>
          </a:xfrm>
          <a:prstGeom prst="rect">
            <a:avLst/>
          </a:prstGeom>
        </p:spPr>
        <p:txBody>
          <a:bodyPr wrap="none">
            <a:spAutoFit/>
          </a:bodyPr>
          <a:lstStyle/>
          <a:p>
            <a:r>
              <a:rPr lang="en-US" sz="1400" i="1" kern="0" dirty="0" smtClean="0">
                <a:solidFill>
                  <a:srgbClr val="000000"/>
                </a:solidFill>
                <a:cs typeface="Times New Roman" pitchFamily="18" charset="0"/>
              </a:rPr>
              <a:t>From Jim Pappas, Intel, SNIA NVM Summit</a:t>
            </a:r>
            <a:endParaRPr lang="en-US" sz="1400" i="1" dirty="0"/>
          </a:p>
        </p:txBody>
      </p:sp>
      <p:sp>
        <p:nvSpPr>
          <p:cNvPr id="91" name="Slide Number Placeholder 3"/>
          <p:cNvSpPr>
            <a:spLocks noGrp="1"/>
          </p:cNvSpPr>
          <p:nvPr>
            <p:ph type="sldNum" sz="quarter" idx="10"/>
          </p:nvPr>
        </p:nvSpPr>
        <p:spPr>
          <a:xfrm>
            <a:off x="105177" y="6492875"/>
            <a:ext cx="2735460" cy="212725"/>
          </a:xfrm>
        </p:spPr>
        <p:txBody>
          <a:bodyPr/>
          <a:lstStyle/>
          <a:p>
            <a:pPr>
              <a:defRPr/>
            </a:pPr>
            <a:fld id="{A3780B12-8F97-4A36-8D13-203893C3B644}" type="slidenum">
              <a:rPr lang="en-US" smtClean="0"/>
              <a:pPr>
                <a:defRPr/>
              </a:pPr>
              <a:t>3</a:t>
            </a:fld>
            <a:endParaRPr lang="en-US" dirty="0"/>
          </a:p>
        </p:txBody>
      </p:sp>
    </p:spTree>
    <p:extLst>
      <p:ext uri="{BB962C8B-B14F-4D97-AF65-F5344CB8AC3E}">
        <p14:creationId xmlns:p14="http://schemas.microsoft.com/office/powerpoint/2010/main" xmlns="" val="39225655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Storage and Memory</a:t>
            </a:r>
            <a:endParaRPr lang="en-US" dirty="0"/>
          </a:p>
        </p:txBody>
      </p:sp>
      <p:sp>
        <p:nvSpPr>
          <p:cNvPr id="5" name="Slide Number Placeholder 4"/>
          <p:cNvSpPr>
            <a:spLocks noGrp="1"/>
          </p:cNvSpPr>
          <p:nvPr>
            <p:ph type="sldNum" sz="quarter" idx="11"/>
          </p:nvPr>
        </p:nvSpPr>
        <p:spPr/>
        <p:txBody>
          <a:bodyPr/>
          <a:lstStyle/>
          <a:p>
            <a:fld id="{62C27CB9-1700-439E-B0BF-EDD2C915F92E}" type="slidenum">
              <a:rPr lang="en-US" smtClean="0"/>
              <a:pPr/>
              <a:t>4</a:t>
            </a:fld>
            <a:endParaRPr lang="en-US"/>
          </a:p>
        </p:txBody>
      </p:sp>
      <p:pic>
        <p:nvPicPr>
          <p:cNvPr id="1026" name="Picture 2"/>
          <p:cNvPicPr>
            <a:picLocks noChangeAspect="1" noChangeArrowheads="1"/>
          </p:cNvPicPr>
          <p:nvPr/>
        </p:nvPicPr>
        <p:blipFill>
          <a:blip r:embed="rId2"/>
          <a:srcRect/>
          <a:stretch>
            <a:fillRect/>
          </a:stretch>
        </p:blipFill>
        <p:spPr bwMode="auto">
          <a:xfrm>
            <a:off x="1146748" y="1549252"/>
            <a:ext cx="6655320" cy="4896205"/>
          </a:xfrm>
          <a:prstGeom prst="rect">
            <a:avLst/>
          </a:prstGeom>
          <a:noFill/>
          <a:ln w="9525">
            <a:noFill/>
            <a:miter lim="800000"/>
            <a:headEnd/>
            <a:tailEnd/>
          </a:ln>
        </p:spPr>
      </p:pic>
      <p:sp>
        <p:nvSpPr>
          <p:cNvPr id="7" name="Rectangle 6"/>
          <p:cNvSpPr/>
          <p:nvPr/>
        </p:nvSpPr>
        <p:spPr>
          <a:xfrm>
            <a:off x="470666" y="6444733"/>
            <a:ext cx="5388013" cy="307777"/>
          </a:xfrm>
          <a:prstGeom prst="rect">
            <a:avLst/>
          </a:prstGeom>
        </p:spPr>
        <p:txBody>
          <a:bodyPr wrap="none">
            <a:spAutoFit/>
          </a:bodyPr>
          <a:lstStyle/>
          <a:p>
            <a:r>
              <a:rPr lang="en-US" sz="1400" i="1" kern="0" dirty="0" smtClean="0">
                <a:solidFill>
                  <a:srgbClr val="000000"/>
                </a:solidFill>
                <a:cs typeface="Times New Roman" pitchFamily="18" charset="0"/>
              </a:rPr>
              <a:t>From Ed </a:t>
            </a:r>
            <a:r>
              <a:rPr lang="en-US" sz="1400" i="1" kern="0" dirty="0" err="1" smtClean="0">
                <a:solidFill>
                  <a:srgbClr val="000000"/>
                </a:solidFill>
                <a:cs typeface="Times New Roman" pitchFamily="18" charset="0"/>
              </a:rPr>
              <a:t>Grochowski</a:t>
            </a:r>
            <a:r>
              <a:rPr lang="en-US" sz="1400" i="1" kern="0" dirty="0" smtClean="0">
                <a:solidFill>
                  <a:srgbClr val="000000"/>
                </a:solidFill>
                <a:cs typeface="Times New Roman" pitchFamily="18" charset="0"/>
              </a:rPr>
              <a:t>, 2014 Report on New Storage Technologies</a:t>
            </a:r>
            <a:endParaRPr lang="en-US" sz="1400" i="1" dirty="0"/>
          </a:p>
        </p:txBody>
      </p:sp>
      <p:sp>
        <p:nvSpPr>
          <p:cNvPr id="8" name="Slide Number Placeholder 3"/>
          <p:cNvSpPr txBox="1">
            <a:spLocks/>
          </p:cNvSpPr>
          <p:nvPr/>
        </p:nvSpPr>
        <p:spPr>
          <a:xfrm>
            <a:off x="105177" y="6492875"/>
            <a:ext cx="2735460" cy="212725"/>
          </a:xfrm>
          <a:prstGeom prst="rect">
            <a:avLst/>
          </a:prstGeom>
        </p:spPr>
        <p:txBody>
          <a:bodyPr vert="horz" lIns="91440" tIns="45720" rIns="91440" bIns="45720"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fld id="{A3780B12-8F97-4A36-8D13-203893C3B644}" type="slidenum">
              <a:rPr kumimoji="0" lang="en-US" sz="1200" b="0" i="0" u="none" strike="noStrike" kern="1200" cap="none" spc="0" normalizeH="0" baseline="0" noProof="0" smtClean="0">
                <a:ln>
                  <a:noFill/>
                </a:ln>
                <a:solidFill>
                  <a:schemeClr val="bg1"/>
                </a:solidFill>
                <a:effectLst/>
                <a:uLnTx/>
                <a:uFillTx/>
                <a:latin typeface="Arial" pitchFamily="34"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chemeClr val="bg1"/>
              </a:solidFill>
              <a:effectLst/>
              <a:uLnTx/>
              <a:uFillTx/>
              <a:latin typeface="Arial" pitchFamily="34" charset="0"/>
              <a:ea typeface="MS PGothic" pitchFamily="34" charset="-128"/>
              <a:cs typeface="+mn-cs"/>
            </a:endParaRPr>
          </a:p>
        </p:txBody>
      </p:sp>
    </p:spTree>
    <p:extLst>
      <p:ext uri="{BB962C8B-B14F-4D97-AF65-F5344CB8AC3E}">
        <p14:creationId xmlns:mc="http://schemas.openxmlformats.org/markup-compatibility/2006" xmlns:mv="urn:schemas-microsoft-com:mac:vml" xmlns:p14="http://schemas.microsoft.com/office/powerpoint/2010/main" xmlns="" val="3857898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5486" y="1570573"/>
            <a:ext cx="8903602" cy="3264654"/>
          </a:xfrm>
          <a:prstGeom prst="rect">
            <a:avLst/>
          </a:prstGeom>
        </p:spPr>
      </p:pic>
      <p:sp>
        <p:nvSpPr>
          <p:cNvPr id="2" name="Title 1"/>
          <p:cNvSpPr>
            <a:spLocks noGrp="1"/>
          </p:cNvSpPr>
          <p:nvPr>
            <p:ph type="title"/>
          </p:nvPr>
        </p:nvSpPr>
        <p:spPr>
          <a:xfrm>
            <a:off x="457200" y="168640"/>
            <a:ext cx="7467600" cy="1143000"/>
          </a:xfrm>
        </p:spPr>
        <p:txBody>
          <a:bodyPr/>
          <a:lstStyle/>
          <a:p>
            <a:r>
              <a:rPr lang="en-US" dirty="0" smtClean="0"/>
              <a:t>Storage Latency is Changing</a:t>
            </a:r>
            <a:endParaRPr lang="en-US" dirty="0"/>
          </a:p>
        </p:txBody>
      </p:sp>
      <p:sp>
        <p:nvSpPr>
          <p:cNvPr id="6" name="AutoShape 7"/>
          <p:cNvSpPr>
            <a:spLocks noChangeArrowheads="1"/>
          </p:cNvSpPr>
          <p:nvPr/>
        </p:nvSpPr>
        <p:spPr bwMode="auto">
          <a:xfrm>
            <a:off x="19134" y="6021190"/>
            <a:ext cx="8991600" cy="442674"/>
          </a:xfrm>
          <a:prstGeom prst="roundRect">
            <a:avLst>
              <a:gd name="adj" fmla="val 16667"/>
            </a:avLst>
          </a:prstGeom>
          <a:gradFill rotWithShape="1">
            <a:gsLst>
              <a:gs pos="0">
                <a:srgbClr val="005998"/>
              </a:gs>
              <a:gs pos="100000">
                <a:srgbClr val="003A5D"/>
              </a:gs>
            </a:gsLst>
            <a:lin ang="2700000" scaled="1"/>
          </a:gradFill>
          <a:ln w="19050" algn="ctr">
            <a:solidFill>
              <a:srgbClr val="292929">
                <a:alpha val="70000"/>
              </a:srgbClr>
            </a:solidFill>
            <a:round/>
            <a:headEnd/>
            <a:tailEnd/>
          </a:ln>
          <a:effectLst/>
        </p:spPr>
        <p:txBody>
          <a:bodyPr wrap="square" anchor="ctr">
            <a:spAutoFit/>
          </a:bodyPr>
          <a:lstStyle/>
          <a:p>
            <a:pPr algn="ctr"/>
            <a:r>
              <a:rPr lang="en-US" sz="2000" dirty="0" smtClean="0">
                <a:solidFill>
                  <a:schemeClr val="bg1"/>
                </a:solidFill>
              </a:rPr>
              <a:t>SSD Latency Profile – In the next generation, media is not the bottleneck. </a:t>
            </a:r>
            <a:endParaRPr lang="en-US" sz="2000" dirty="0">
              <a:solidFill>
                <a:schemeClr val="bg1"/>
              </a:solidFill>
            </a:endParaRPr>
          </a:p>
        </p:txBody>
      </p:sp>
      <p:cxnSp>
        <p:nvCxnSpPr>
          <p:cNvPr id="29" name="Straight Arrow Connector 28"/>
          <p:cNvCxnSpPr/>
          <p:nvPr/>
        </p:nvCxnSpPr>
        <p:spPr bwMode="auto">
          <a:xfrm>
            <a:off x="3006500" y="4149283"/>
            <a:ext cx="914400" cy="914400"/>
          </a:xfrm>
          <a:prstGeom prst="straightConnector1">
            <a:avLst/>
          </a:prstGeom>
          <a:noFill/>
          <a:ln w="19050" cap="flat" cmpd="sng" algn="ctr">
            <a:noFill/>
            <a:prstDash val="solid"/>
            <a:round/>
            <a:headEnd type="none" w="med" len="med"/>
            <a:tailEnd type="arrow"/>
          </a:ln>
          <a:effectLst/>
        </p:spPr>
      </p:cxnSp>
      <p:pic>
        <p:nvPicPr>
          <p:cNvPr id="39" name="Picture 38" descr="Screen Shot 2013-09-07 at 8.42.29 PM.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981" y="5069949"/>
            <a:ext cx="7010400" cy="386472"/>
          </a:xfrm>
          <a:prstGeom prst="rect">
            <a:avLst/>
          </a:prstGeom>
        </p:spPr>
      </p:pic>
      <p:sp>
        <p:nvSpPr>
          <p:cNvPr id="10" name="Rectangle 9"/>
          <p:cNvSpPr/>
          <p:nvPr/>
        </p:nvSpPr>
        <p:spPr>
          <a:xfrm>
            <a:off x="470666" y="6444733"/>
            <a:ext cx="3650358" cy="307777"/>
          </a:xfrm>
          <a:prstGeom prst="rect">
            <a:avLst/>
          </a:prstGeom>
        </p:spPr>
        <p:txBody>
          <a:bodyPr wrap="none">
            <a:spAutoFit/>
          </a:bodyPr>
          <a:lstStyle/>
          <a:p>
            <a:r>
              <a:rPr lang="en-US" sz="1400" i="1" kern="0" dirty="0" smtClean="0">
                <a:solidFill>
                  <a:srgbClr val="000000"/>
                </a:solidFill>
                <a:cs typeface="Times New Roman" pitchFamily="18" charset="0"/>
              </a:rPr>
              <a:t>From Jim Pappas, Intel, SNIA NVM Summit</a:t>
            </a:r>
            <a:endParaRPr lang="en-US" sz="1400" i="1" dirty="0"/>
          </a:p>
        </p:txBody>
      </p:sp>
      <p:sp>
        <p:nvSpPr>
          <p:cNvPr id="11" name="Slide Number Placeholder 3"/>
          <p:cNvSpPr>
            <a:spLocks noGrp="1"/>
          </p:cNvSpPr>
          <p:nvPr>
            <p:ph type="sldNum" sz="quarter" idx="10"/>
          </p:nvPr>
        </p:nvSpPr>
        <p:spPr>
          <a:xfrm>
            <a:off x="105177" y="6492875"/>
            <a:ext cx="2735460" cy="212725"/>
          </a:xfrm>
        </p:spPr>
        <p:txBody>
          <a:bodyPr/>
          <a:lstStyle/>
          <a:p>
            <a:pPr>
              <a:defRPr/>
            </a:pPr>
            <a:fld id="{A3780B12-8F97-4A36-8D13-203893C3B644}" type="slidenum">
              <a:rPr lang="en-US" smtClean="0"/>
              <a:pPr>
                <a:defRPr/>
              </a:pPr>
              <a:t>5</a:t>
            </a:fld>
            <a:endParaRPr lang="en-US" dirty="0"/>
          </a:p>
        </p:txBody>
      </p:sp>
    </p:spTree>
    <p:extLst>
      <p:ext uri="{BB962C8B-B14F-4D97-AF65-F5344CB8AC3E}">
        <p14:creationId xmlns:p14="http://schemas.microsoft.com/office/powerpoint/2010/main" xmlns="" val="146947589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366703" y="4581970"/>
            <a:ext cx="8335088" cy="1206221"/>
          </a:xfrm>
          <a:prstGeom prst="rect">
            <a:avLst/>
          </a:prstGeom>
        </p:spPr>
      </p:pic>
      <p:cxnSp>
        <p:nvCxnSpPr>
          <p:cNvPr id="18" name="Straight Arrow Connector 17"/>
          <p:cNvCxnSpPr/>
          <p:nvPr/>
        </p:nvCxnSpPr>
        <p:spPr bwMode="auto">
          <a:xfrm>
            <a:off x="1896255" y="4701413"/>
            <a:ext cx="0" cy="304800"/>
          </a:xfrm>
          <a:prstGeom prst="straightConnector1">
            <a:avLst/>
          </a:prstGeom>
          <a:noFill/>
          <a:ln w="19050" cap="flat" cmpd="sng" algn="ctr">
            <a:solidFill>
              <a:srgbClr val="0000FF"/>
            </a:solidFill>
            <a:prstDash val="solid"/>
            <a:round/>
            <a:headEnd type="none" w="med" len="med"/>
            <a:tailEnd type="arrow"/>
          </a:ln>
          <a:effectLst/>
        </p:spPr>
      </p:cxnSp>
      <p:cxnSp>
        <p:nvCxnSpPr>
          <p:cNvPr id="29" name="Straight Arrow Connector 28"/>
          <p:cNvCxnSpPr/>
          <p:nvPr/>
        </p:nvCxnSpPr>
        <p:spPr bwMode="auto">
          <a:xfrm>
            <a:off x="3006500" y="4149283"/>
            <a:ext cx="914400" cy="914400"/>
          </a:xfrm>
          <a:prstGeom prst="straightConnector1">
            <a:avLst/>
          </a:prstGeom>
          <a:noFill/>
          <a:ln w="19050" cap="flat" cmpd="sng" algn="ctr">
            <a:noFill/>
            <a:prstDash val="solid"/>
            <a:round/>
            <a:headEnd type="none" w="med" len="med"/>
            <a:tailEnd type="arrow"/>
          </a:ln>
          <a:effectLst/>
        </p:spPr>
      </p:cxnSp>
      <p:pic>
        <p:nvPicPr>
          <p:cNvPr id="11" name="Picture 10"/>
          <p:cNvPicPr>
            <a:picLocks noChangeAspect="1"/>
          </p:cNvPicPr>
          <p:nvPr/>
        </p:nvPicPr>
        <p:blipFill>
          <a:blip r:embed="rId4"/>
          <a:stretch>
            <a:fillRect/>
          </a:stretch>
        </p:blipFill>
        <p:spPr>
          <a:xfrm>
            <a:off x="105486" y="1570573"/>
            <a:ext cx="8903602" cy="3264654"/>
          </a:xfrm>
          <a:prstGeom prst="rect">
            <a:avLst/>
          </a:prstGeom>
        </p:spPr>
      </p:pic>
      <p:cxnSp>
        <p:nvCxnSpPr>
          <p:cNvPr id="34" name="Straight Arrow Connector 33"/>
          <p:cNvCxnSpPr/>
          <p:nvPr/>
        </p:nvCxnSpPr>
        <p:spPr bwMode="auto">
          <a:xfrm>
            <a:off x="8519271" y="4641451"/>
            <a:ext cx="0" cy="381000"/>
          </a:xfrm>
          <a:prstGeom prst="straightConnector1">
            <a:avLst/>
          </a:prstGeom>
          <a:noFill/>
          <a:ln w="19050" cap="flat" cmpd="sng" algn="ctr">
            <a:solidFill>
              <a:srgbClr val="0000FF"/>
            </a:solidFill>
            <a:prstDash val="solid"/>
            <a:round/>
            <a:headEnd type="none" w="med" len="med"/>
            <a:tailEnd type="arrow"/>
          </a:ln>
          <a:effectLst/>
        </p:spPr>
      </p:cxnSp>
      <p:cxnSp>
        <p:nvCxnSpPr>
          <p:cNvPr id="35" name="Straight Arrow Connector 34"/>
          <p:cNvCxnSpPr/>
          <p:nvPr/>
        </p:nvCxnSpPr>
        <p:spPr bwMode="auto">
          <a:xfrm>
            <a:off x="3050498" y="4189751"/>
            <a:ext cx="5463915" cy="472190"/>
          </a:xfrm>
          <a:prstGeom prst="straightConnector1">
            <a:avLst/>
          </a:prstGeom>
          <a:noFill/>
          <a:ln w="19050" cap="flat" cmpd="sng" algn="ctr">
            <a:solidFill>
              <a:srgbClr val="0000FF"/>
            </a:solidFill>
            <a:prstDash val="solid"/>
            <a:round/>
            <a:headEnd type="none" w="med" len="med"/>
            <a:tailEnd type="oval"/>
          </a:ln>
          <a:effectLst/>
        </p:spPr>
      </p:cxnSp>
      <p:pic>
        <p:nvPicPr>
          <p:cNvPr id="22" name="Picture 21" descr="Screen Shot 2013-09-07 at 8.42.29 PM.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14467" y="5647070"/>
            <a:ext cx="7010400" cy="386472"/>
          </a:xfrm>
          <a:prstGeom prst="rect">
            <a:avLst/>
          </a:prstGeom>
        </p:spPr>
      </p:pic>
      <p:sp>
        <p:nvSpPr>
          <p:cNvPr id="26" name="Title 1"/>
          <p:cNvSpPr>
            <a:spLocks noGrp="1"/>
          </p:cNvSpPr>
          <p:nvPr>
            <p:ph type="title"/>
          </p:nvPr>
        </p:nvSpPr>
        <p:spPr>
          <a:xfrm>
            <a:off x="457200" y="168640"/>
            <a:ext cx="7467600" cy="1143000"/>
          </a:xfrm>
        </p:spPr>
        <p:txBody>
          <a:bodyPr/>
          <a:lstStyle/>
          <a:p>
            <a:r>
              <a:rPr lang="en-US" dirty="0" smtClean="0"/>
              <a:t>Interconnect and Software Will Soon Dominate Latency</a:t>
            </a:r>
            <a:endParaRPr lang="en-US" dirty="0"/>
          </a:p>
        </p:txBody>
      </p:sp>
      <p:sp>
        <p:nvSpPr>
          <p:cNvPr id="27" name="Rectangle 26"/>
          <p:cNvSpPr/>
          <p:nvPr/>
        </p:nvSpPr>
        <p:spPr>
          <a:xfrm>
            <a:off x="470666" y="6444733"/>
            <a:ext cx="3650358" cy="307777"/>
          </a:xfrm>
          <a:prstGeom prst="rect">
            <a:avLst/>
          </a:prstGeom>
        </p:spPr>
        <p:txBody>
          <a:bodyPr wrap="none">
            <a:spAutoFit/>
          </a:bodyPr>
          <a:lstStyle/>
          <a:p>
            <a:r>
              <a:rPr lang="en-US" sz="1400" i="1" kern="0" dirty="0" smtClean="0">
                <a:solidFill>
                  <a:srgbClr val="000000"/>
                </a:solidFill>
                <a:cs typeface="Times New Roman" pitchFamily="18" charset="0"/>
              </a:rPr>
              <a:t>From Jim Pappas, Intel, SNIA NVM Summit</a:t>
            </a:r>
            <a:endParaRPr lang="en-US" sz="1400" i="1" dirty="0"/>
          </a:p>
        </p:txBody>
      </p:sp>
      <p:sp>
        <p:nvSpPr>
          <p:cNvPr id="28" name="Slide Number Placeholder 3"/>
          <p:cNvSpPr>
            <a:spLocks noGrp="1"/>
          </p:cNvSpPr>
          <p:nvPr>
            <p:ph type="sldNum" sz="quarter" idx="10"/>
          </p:nvPr>
        </p:nvSpPr>
        <p:spPr>
          <a:xfrm>
            <a:off x="105177" y="6492875"/>
            <a:ext cx="2735460" cy="212725"/>
          </a:xfrm>
        </p:spPr>
        <p:txBody>
          <a:bodyPr/>
          <a:lstStyle/>
          <a:p>
            <a:pPr>
              <a:defRPr/>
            </a:pPr>
            <a:fld id="{A3780B12-8F97-4A36-8D13-203893C3B644}" type="slidenum">
              <a:rPr lang="en-US" smtClean="0"/>
              <a:pPr>
                <a:defRPr/>
              </a:pPr>
              <a:t>6</a:t>
            </a:fld>
            <a:endParaRPr lang="en-US" dirty="0"/>
          </a:p>
        </p:txBody>
      </p:sp>
    </p:spTree>
    <p:extLst>
      <p:ext uri="{BB962C8B-B14F-4D97-AF65-F5344CB8AC3E}">
        <p14:creationId xmlns:p14="http://schemas.microsoft.com/office/powerpoint/2010/main" xmlns="" val="9559650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366703" y="4581970"/>
            <a:ext cx="8335088" cy="1206221"/>
          </a:xfrm>
          <a:prstGeom prst="rect">
            <a:avLst/>
          </a:prstGeom>
        </p:spPr>
      </p:pic>
      <p:cxnSp>
        <p:nvCxnSpPr>
          <p:cNvPr id="18" name="Straight Arrow Connector 17"/>
          <p:cNvCxnSpPr/>
          <p:nvPr/>
        </p:nvCxnSpPr>
        <p:spPr bwMode="auto">
          <a:xfrm>
            <a:off x="1896255" y="4701413"/>
            <a:ext cx="0" cy="304800"/>
          </a:xfrm>
          <a:prstGeom prst="straightConnector1">
            <a:avLst/>
          </a:prstGeom>
          <a:noFill/>
          <a:ln w="19050" cap="flat" cmpd="sng" algn="ctr">
            <a:solidFill>
              <a:srgbClr val="0000FF"/>
            </a:solidFill>
            <a:prstDash val="solid"/>
            <a:round/>
            <a:headEnd type="none" w="med" len="med"/>
            <a:tailEnd type="arrow"/>
          </a:ln>
          <a:effectLst/>
        </p:spPr>
      </p:cxnSp>
      <p:cxnSp>
        <p:nvCxnSpPr>
          <p:cNvPr id="29" name="Straight Arrow Connector 28"/>
          <p:cNvCxnSpPr/>
          <p:nvPr/>
        </p:nvCxnSpPr>
        <p:spPr bwMode="auto">
          <a:xfrm>
            <a:off x="3006500" y="4149283"/>
            <a:ext cx="914400" cy="914400"/>
          </a:xfrm>
          <a:prstGeom prst="straightConnector1">
            <a:avLst/>
          </a:prstGeom>
          <a:noFill/>
          <a:ln w="19050" cap="flat" cmpd="sng" algn="ctr">
            <a:noFill/>
            <a:prstDash val="solid"/>
            <a:round/>
            <a:headEnd type="none" w="med" len="med"/>
            <a:tailEnd type="arrow"/>
          </a:ln>
          <a:effectLst/>
        </p:spPr>
      </p:cxnSp>
      <p:pic>
        <p:nvPicPr>
          <p:cNvPr id="11" name="Picture 10"/>
          <p:cNvPicPr>
            <a:picLocks noChangeAspect="1"/>
          </p:cNvPicPr>
          <p:nvPr/>
        </p:nvPicPr>
        <p:blipFill>
          <a:blip r:embed="rId4"/>
          <a:stretch>
            <a:fillRect/>
          </a:stretch>
        </p:blipFill>
        <p:spPr>
          <a:xfrm>
            <a:off x="105486" y="1570573"/>
            <a:ext cx="8903602" cy="3264654"/>
          </a:xfrm>
          <a:prstGeom prst="rect">
            <a:avLst/>
          </a:prstGeom>
        </p:spPr>
      </p:pic>
      <p:cxnSp>
        <p:nvCxnSpPr>
          <p:cNvPr id="34" name="Straight Arrow Connector 33"/>
          <p:cNvCxnSpPr/>
          <p:nvPr/>
        </p:nvCxnSpPr>
        <p:spPr bwMode="auto">
          <a:xfrm>
            <a:off x="8519271" y="4641451"/>
            <a:ext cx="0" cy="381000"/>
          </a:xfrm>
          <a:prstGeom prst="straightConnector1">
            <a:avLst/>
          </a:prstGeom>
          <a:noFill/>
          <a:ln w="19050" cap="flat" cmpd="sng" algn="ctr">
            <a:solidFill>
              <a:srgbClr val="0000FF"/>
            </a:solidFill>
            <a:prstDash val="solid"/>
            <a:round/>
            <a:headEnd type="none" w="med" len="med"/>
            <a:tailEnd type="arrow"/>
          </a:ln>
          <a:effectLst/>
        </p:spPr>
      </p:cxnSp>
      <p:cxnSp>
        <p:nvCxnSpPr>
          <p:cNvPr id="35" name="Straight Arrow Connector 34"/>
          <p:cNvCxnSpPr/>
          <p:nvPr/>
        </p:nvCxnSpPr>
        <p:spPr bwMode="auto">
          <a:xfrm>
            <a:off x="3050498" y="4189751"/>
            <a:ext cx="5463915" cy="472190"/>
          </a:xfrm>
          <a:prstGeom prst="straightConnector1">
            <a:avLst/>
          </a:prstGeom>
          <a:noFill/>
          <a:ln w="19050" cap="flat" cmpd="sng" algn="ctr">
            <a:solidFill>
              <a:srgbClr val="0000FF"/>
            </a:solidFill>
            <a:prstDash val="solid"/>
            <a:round/>
            <a:headEnd type="none" w="med" len="med"/>
            <a:tailEnd type="oval"/>
          </a:ln>
          <a:effectLst/>
        </p:spPr>
      </p:cxnSp>
      <p:sp>
        <p:nvSpPr>
          <p:cNvPr id="12" name="Oval 11"/>
          <p:cNvSpPr/>
          <p:nvPr/>
        </p:nvSpPr>
        <p:spPr bwMode="gray">
          <a:xfrm>
            <a:off x="2993035" y="4940388"/>
            <a:ext cx="2329648" cy="441448"/>
          </a:xfrm>
          <a:prstGeom prst="ellipse">
            <a:avLst/>
          </a:prstGeom>
          <a:noFill/>
          <a:ln w="38100" cmpd="sng" algn="ctr">
            <a:solidFill>
              <a:schemeClr val="accent1"/>
            </a:solidFill>
            <a:round/>
            <a:headEnd/>
            <a:tailEnd/>
          </a:ln>
          <a:effectLst>
            <a:outerShdw blurRad="50800" dist="76200" dir="7800000" sx="101000" sy="101000" algn="tr" rotWithShape="0">
              <a:prstClr val="black">
                <a:alpha val="29000"/>
              </a:prstClr>
            </a:outerShdw>
          </a:effectLst>
        </p:spPr>
        <p:txBody>
          <a:bodyPr wrap="square" rtlCol="0" anchor="ctr">
            <a:spAutoFit/>
          </a:bodyPr>
          <a:lstStyle/>
          <a:p>
            <a:pPr marL="0" marR="0" indent="0" algn="ctr" defTabSz="914400" eaLnBrk="0" fontAlgn="auto" latinLnBrk="0" hangingPunct="0">
              <a:lnSpc>
                <a:spcPct val="80000"/>
              </a:lnSpc>
              <a:spcBef>
                <a:spcPct val="50000"/>
              </a:spcBef>
              <a:spcAft>
                <a:spcPts val="0"/>
              </a:spcAft>
              <a:buClrTx/>
              <a:buSzTx/>
              <a:buFontTx/>
              <a:buNone/>
              <a:tabLst/>
            </a:pPr>
            <a:endParaRPr kumimoji="0" lang="en-US" sz="1800" b="0" i="0" u="none" strike="noStrike" kern="0" cap="none" spc="0" normalizeH="0" baseline="0" noProof="0" smtClean="0">
              <a:ln>
                <a:noFill/>
              </a:ln>
              <a:solidFill>
                <a:srgbClr val="000000"/>
              </a:solidFill>
              <a:effectLst/>
              <a:uLnTx/>
              <a:uFillTx/>
            </a:endParaRPr>
          </a:p>
        </p:txBody>
      </p:sp>
      <p:sp>
        <p:nvSpPr>
          <p:cNvPr id="13" name="Oval 12"/>
          <p:cNvSpPr/>
          <p:nvPr/>
        </p:nvSpPr>
        <p:spPr bwMode="gray">
          <a:xfrm>
            <a:off x="4856813" y="4940388"/>
            <a:ext cx="3417756" cy="441448"/>
          </a:xfrm>
          <a:prstGeom prst="ellipse">
            <a:avLst/>
          </a:prstGeom>
          <a:noFill/>
          <a:ln w="38100" cmpd="sng" algn="ctr">
            <a:solidFill>
              <a:schemeClr val="accent1"/>
            </a:solidFill>
            <a:round/>
            <a:headEnd/>
            <a:tailEnd/>
          </a:ln>
          <a:effectLst>
            <a:outerShdw blurRad="50800" dist="76200" dir="7800000" sx="101000" sy="101000" algn="tr" rotWithShape="0">
              <a:prstClr val="black">
                <a:alpha val="29000"/>
              </a:prstClr>
            </a:outerShdw>
          </a:effectLst>
        </p:spPr>
        <p:txBody>
          <a:bodyPr wrap="square" rtlCol="0" anchor="ctr">
            <a:spAutoFit/>
          </a:bodyPr>
          <a:lstStyle/>
          <a:p>
            <a:pPr marL="0" marR="0" indent="0" algn="ctr" defTabSz="914400" eaLnBrk="0" fontAlgn="auto" latinLnBrk="0" hangingPunct="0">
              <a:lnSpc>
                <a:spcPct val="80000"/>
              </a:lnSpc>
              <a:spcBef>
                <a:spcPct val="50000"/>
              </a:spcBef>
              <a:spcAft>
                <a:spcPts val="0"/>
              </a:spcAft>
              <a:buClrTx/>
              <a:buSzTx/>
              <a:buFontTx/>
              <a:buNone/>
              <a:tabLst/>
            </a:pPr>
            <a:endParaRPr kumimoji="0" lang="en-US" sz="1800" b="0" i="0" u="none" strike="noStrike" kern="0" cap="none" spc="0" normalizeH="0" baseline="0" noProof="0" smtClean="0">
              <a:ln>
                <a:noFill/>
              </a:ln>
              <a:solidFill>
                <a:srgbClr val="000000"/>
              </a:solidFill>
              <a:effectLst/>
              <a:uLnTx/>
              <a:uFillTx/>
            </a:endParaRPr>
          </a:p>
        </p:txBody>
      </p:sp>
      <p:sp>
        <p:nvSpPr>
          <p:cNvPr id="15" name="TextBox 14"/>
          <p:cNvSpPr txBox="1"/>
          <p:nvPr/>
        </p:nvSpPr>
        <p:spPr>
          <a:xfrm>
            <a:off x="3338792" y="4593985"/>
            <a:ext cx="1862793" cy="400110"/>
          </a:xfrm>
          <a:prstGeom prst="rect">
            <a:avLst/>
          </a:prstGeom>
          <a:noFill/>
        </p:spPr>
        <p:txBody>
          <a:bodyPr wrap="square" rtlCol="0">
            <a:spAutoFit/>
          </a:bodyPr>
          <a:lstStyle/>
          <a:p>
            <a:r>
              <a:rPr lang="en-US" sz="2000" dirty="0" err="1" smtClean="0">
                <a:solidFill>
                  <a:srgbClr val="008000"/>
                </a:solidFill>
              </a:rPr>
              <a:t>NVMe</a:t>
            </a:r>
            <a:r>
              <a:rPr lang="en-US" sz="2000" dirty="0" smtClean="0">
                <a:solidFill>
                  <a:srgbClr val="008000"/>
                </a:solidFill>
              </a:rPr>
              <a:t> &amp; </a:t>
            </a:r>
            <a:r>
              <a:rPr lang="en-US" sz="2000" dirty="0">
                <a:solidFill>
                  <a:srgbClr val="008000"/>
                </a:solidFill>
              </a:rPr>
              <a:t>S</a:t>
            </a:r>
            <a:r>
              <a:rPr lang="en-US" sz="2000" dirty="0" smtClean="0">
                <a:solidFill>
                  <a:srgbClr val="008000"/>
                </a:solidFill>
              </a:rPr>
              <a:t>TA</a:t>
            </a:r>
            <a:endParaRPr lang="en-US" sz="2000" dirty="0">
              <a:solidFill>
                <a:srgbClr val="008000"/>
              </a:solidFill>
            </a:endParaRPr>
          </a:p>
        </p:txBody>
      </p:sp>
      <p:sp>
        <p:nvSpPr>
          <p:cNvPr id="16" name="TextBox 15"/>
          <p:cNvSpPr txBox="1"/>
          <p:nvPr/>
        </p:nvSpPr>
        <p:spPr>
          <a:xfrm>
            <a:off x="6275393" y="4601480"/>
            <a:ext cx="814955" cy="400110"/>
          </a:xfrm>
          <a:prstGeom prst="rect">
            <a:avLst/>
          </a:prstGeom>
          <a:noFill/>
        </p:spPr>
        <p:txBody>
          <a:bodyPr wrap="square" rtlCol="0">
            <a:spAutoFit/>
          </a:bodyPr>
          <a:lstStyle/>
          <a:p>
            <a:r>
              <a:rPr lang="en-US" sz="2000" dirty="0" smtClean="0">
                <a:solidFill>
                  <a:srgbClr val="008000"/>
                </a:solidFill>
              </a:rPr>
              <a:t>SNIA</a:t>
            </a:r>
            <a:endParaRPr lang="en-US" sz="2000" dirty="0">
              <a:solidFill>
                <a:srgbClr val="008000"/>
              </a:solidFill>
            </a:endParaRPr>
          </a:p>
        </p:txBody>
      </p:sp>
      <p:sp>
        <p:nvSpPr>
          <p:cNvPr id="17" name="AutoShape 7"/>
          <p:cNvSpPr>
            <a:spLocks noChangeArrowheads="1"/>
          </p:cNvSpPr>
          <p:nvPr/>
        </p:nvSpPr>
        <p:spPr bwMode="auto">
          <a:xfrm>
            <a:off x="152400" y="5753923"/>
            <a:ext cx="8991600" cy="715089"/>
          </a:xfrm>
          <a:prstGeom prst="roundRect">
            <a:avLst>
              <a:gd name="adj" fmla="val 16667"/>
            </a:avLst>
          </a:prstGeom>
          <a:gradFill rotWithShape="1">
            <a:gsLst>
              <a:gs pos="0">
                <a:srgbClr val="005998"/>
              </a:gs>
              <a:gs pos="100000">
                <a:srgbClr val="003A5D"/>
              </a:gs>
            </a:gsLst>
            <a:lin ang="2700000" scaled="1"/>
          </a:gradFill>
          <a:ln w="19050" algn="ctr">
            <a:solidFill>
              <a:srgbClr val="292929">
                <a:alpha val="70000"/>
              </a:srgbClr>
            </a:solidFill>
            <a:round/>
            <a:headEnd/>
            <a:tailEnd/>
          </a:ln>
          <a:effectLst/>
        </p:spPr>
        <p:txBody>
          <a:bodyPr wrap="square" anchor="ctr">
            <a:spAutoFit/>
          </a:bodyPr>
          <a:lstStyle/>
          <a:p>
            <a:pPr lvl="1"/>
            <a:r>
              <a:rPr lang="en-US" dirty="0">
                <a:solidFill>
                  <a:srgbClr val="FFFFFF"/>
                </a:solidFill>
              </a:rPr>
              <a:t>NVM </a:t>
            </a:r>
            <a:r>
              <a:rPr lang="en-US" dirty="0" smtClean="0">
                <a:solidFill>
                  <a:srgbClr val="FFFFFF"/>
                </a:solidFill>
              </a:rPr>
              <a:t>Express/SCSI Express: </a:t>
            </a:r>
            <a:r>
              <a:rPr lang="en-US" sz="1600" dirty="0">
                <a:solidFill>
                  <a:srgbClr val="FFFFFF"/>
                </a:solidFill>
              </a:rPr>
              <a:t>Optimized </a:t>
            </a:r>
            <a:r>
              <a:rPr lang="en-US" sz="1600" dirty="0" smtClean="0">
                <a:solidFill>
                  <a:srgbClr val="FFFFFF"/>
                </a:solidFill>
              </a:rPr>
              <a:t>storage interconnect &amp; driver</a:t>
            </a:r>
            <a:endParaRPr lang="en-US" sz="1600" dirty="0">
              <a:solidFill>
                <a:srgbClr val="FFFFFF"/>
              </a:solidFill>
            </a:endParaRPr>
          </a:p>
          <a:p>
            <a:pPr lvl="1"/>
            <a:r>
              <a:rPr lang="en-US" dirty="0">
                <a:solidFill>
                  <a:srgbClr val="FFFFFF"/>
                </a:solidFill>
              </a:rPr>
              <a:t>SNIA NVM Programming TWG: </a:t>
            </a:r>
            <a:r>
              <a:rPr lang="en-US" sz="1600" dirty="0">
                <a:solidFill>
                  <a:srgbClr val="FFFFFF"/>
                </a:solidFill>
              </a:rPr>
              <a:t>Optimized system </a:t>
            </a:r>
            <a:r>
              <a:rPr lang="en-US" sz="1600" dirty="0" smtClean="0">
                <a:solidFill>
                  <a:srgbClr val="FFFFFF"/>
                </a:solidFill>
              </a:rPr>
              <a:t>&amp; application software</a:t>
            </a:r>
            <a:endParaRPr lang="en-US" sz="1600" dirty="0">
              <a:solidFill>
                <a:srgbClr val="FFFFFF"/>
              </a:solidFill>
            </a:endParaRPr>
          </a:p>
        </p:txBody>
      </p:sp>
      <p:sp>
        <p:nvSpPr>
          <p:cNvPr id="19" name="Rectangle 18"/>
          <p:cNvSpPr/>
          <p:nvPr/>
        </p:nvSpPr>
        <p:spPr>
          <a:xfrm>
            <a:off x="470666" y="6444733"/>
            <a:ext cx="3650358" cy="307777"/>
          </a:xfrm>
          <a:prstGeom prst="rect">
            <a:avLst/>
          </a:prstGeom>
        </p:spPr>
        <p:txBody>
          <a:bodyPr wrap="none">
            <a:spAutoFit/>
          </a:bodyPr>
          <a:lstStyle/>
          <a:p>
            <a:r>
              <a:rPr lang="en-US" sz="1400" i="1" kern="0" dirty="0" smtClean="0">
                <a:solidFill>
                  <a:srgbClr val="000000"/>
                </a:solidFill>
                <a:cs typeface="Times New Roman" pitchFamily="18" charset="0"/>
              </a:rPr>
              <a:t>From Jim Pappas, Intel, SNIA NVM Summit</a:t>
            </a:r>
            <a:endParaRPr lang="en-US" sz="1400" i="1" dirty="0"/>
          </a:p>
        </p:txBody>
      </p:sp>
      <p:sp>
        <p:nvSpPr>
          <p:cNvPr id="21" name="Title 1"/>
          <p:cNvSpPr>
            <a:spLocks noGrp="1"/>
          </p:cNvSpPr>
          <p:nvPr>
            <p:ph type="title"/>
          </p:nvPr>
        </p:nvSpPr>
        <p:spPr>
          <a:xfrm>
            <a:off x="457200" y="168640"/>
            <a:ext cx="7467600" cy="1143000"/>
          </a:xfrm>
        </p:spPr>
        <p:txBody>
          <a:bodyPr/>
          <a:lstStyle/>
          <a:p>
            <a:r>
              <a:rPr lang="en-US" dirty="0" smtClean="0"/>
              <a:t>Opportunities with Next Generation NVM</a:t>
            </a:r>
            <a:endParaRPr lang="en-US" dirty="0"/>
          </a:p>
        </p:txBody>
      </p:sp>
      <p:sp>
        <p:nvSpPr>
          <p:cNvPr id="22" name="Slide Number Placeholder 3"/>
          <p:cNvSpPr>
            <a:spLocks noGrp="1"/>
          </p:cNvSpPr>
          <p:nvPr>
            <p:ph type="sldNum" sz="quarter" idx="10"/>
          </p:nvPr>
        </p:nvSpPr>
        <p:spPr>
          <a:xfrm>
            <a:off x="105177" y="6492875"/>
            <a:ext cx="2735460" cy="212725"/>
          </a:xfrm>
        </p:spPr>
        <p:txBody>
          <a:bodyPr/>
          <a:lstStyle/>
          <a:p>
            <a:pPr>
              <a:defRPr/>
            </a:pPr>
            <a:fld id="{A3780B12-8F97-4A36-8D13-203893C3B644}" type="slidenum">
              <a:rPr lang="en-US" smtClean="0"/>
              <a:pPr>
                <a:defRPr/>
              </a:pPr>
              <a:t>7</a:t>
            </a:fld>
            <a:endParaRPr lang="en-US" dirty="0"/>
          </a:p>
        </p:txBody>
      </p:sp>
    </p:spTree>
    <p:extLst>
      <p:ext uri="{BB962C8B-B14F-4D97-AF65-F5344CB8AC3E}">
        <p14:creationId xmlns:p14="http://schemas.microsoft.com/office/powerpoint/2010/main" xmlns="" val="9559650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1881266" y="2876860"/>
            <a:ext cx="6610661" cy="457200"/>
          </a:xfrm>
          <a:prstGeom prst="rect">
            <a:avLst/>
          </a:prstGeom>
          <a:solidFill>
            <a:srgbClr val="66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ectangle 14"/>
          <p:cNvSpPr/>
          <p:nvPr/>
        </p:nvSpPr>
        <p:spPr>
          <a:xfrm>
            <a:off x="7330186" y="2800660"/>
            <a:ext cx="1413399" cy="584775"/>
          </a:xfrm>
          <a:prstGeom prst="rect">
            <a:avLst/>
          </a:prstGeom>
          <a:noFill/>
        </p:spPr>
        <p:txBody>
          <a:bodyPr wrap="square">
            <a:spAutoFit/>
          </a:bodyPr>
          <a:lstStyle/>
          <a:p>
            <a:pPr algn="ctr"/>
            <a:r>
              <a:rPr lang="en-US" sz="1600" b="1" dirty="0" smtClean="0"/>
              <a:t>Non-Blocking</a:t>
            </a:r>
            <a:endParaRPr lang="en-US" sz="1600" b="1" dirty="0"/>
          </a:p>
        </p:txBody>
      </p:sp>
      <p:sp>
        <p:nvSpPr>
          <p:cNvPr id="9" name="Rectangle 8"/>
          <p:cNvSpPr/>
          <p:nvPr/>
        </p:nvSpPr>
        <p:spPr bwMode="auto">
          <a:xfrm>
            <a:off x="1881266" y="3334060"/>
            <a:ext cx="6610661" cy="9144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157397" y="228600"/>
            <a:ext cx="7869835" cy="914400"/>
          </a:xfrm>
        </p:spPr>
        <p:txBody>
          <a:bodyPr/>
          <a:lstStyle/>
          <a:p>
            <a:r>
              <a:rPr lang="en-US" dirty="0" smtClean="0"/>
              <a:t>Application View of IO Elimination</a:t>
            </a:r>
            <a:endParaRPr lang="en-US" dirty="0"/>
          </a:p>
        </p:txBody>
      </p:sp>
      <p:graphicFrame>
        <p:nvGraphicFramePr>
          <p:cNvPr id="5" name="Content Placeholder 4"/>
          <p:cNvGraphicFramePr>
            <a:graphicFrameLocks noGrp="1"/>
          </p:cNvGraphicFramePr>
          <p:nvPr>
            <p:ph idx="1"/>
          </p:nvPr>
        </p:nvGraphicFramePr>
        <p:xfrm>
          <a:off x="268355" y="1647092"/>
          <a:ext cx="8001000" cy="312419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0"/>
          </p:nvPr>
        </p:nvSpPr>
        <p:spPr/>
        <p:txBody>
          <a:bodyPr/>
          <a:lstStyle/>
          <a:p>
            <a:pPr>
              <a:defRPr/>
            </a:pPr>
            <a:fld id="{A3780B12-8F97-4A36-8D13-203893C3B644}" type="slidenum">
              <a:rPr lang="en-US" smtClean="0"/>
              <a:pPr>
                <a:defRPr/>
              </a:pPr>
              <a:t>8</a:t>
            </a:fld>
            <a:endParaRPr lang="en-US" dirty="0"/>
          </a:p>
        </p:txBody>
      </p:sp>
      <p:sp>
        <p:nvSpPr>
          <p:cNvPr id="10" name="Rectangle 9"/>
          <p:cNvSpPr/>
          <p:nvPr/>
        </p:nvSpPr>
        <p:spPr>
          <a:xfrm>
            <a:off x="7591928" y="3562660"/>
            <a:ext cx="1016881" cy="338554"/>
          </a:xfrm>
          <a:prstGeom prst="rect">
            <a:avLst/>
          </a:prstGeom>
        </p:spPr>
        <p:txBody>
          <a:bodyPr wrap="square">
            <a:spAutoFit/>
          </a:bodyPr>
          <a:lstStyle/>
          <a:p>
            <a:r>
              <a:rPr lang="en-US" sz="1600" b="1" baseline="0" dirty="0" smtClean="0"/>
              <a:t>NUMA</a:t>
            </a:r>
            <a:endParaRPr lang="en-US" sz="1600" b="1" dirty="0"/>
          </a:p>
        </p:txBody>
      </p:sp>
      <p:sp>
        <p:nvSpPr>
          <p:cNvPr id="12" name="Rectangle 11"/>
          <p:cNvSpPr/>
          <p:nvPr/>
        </p:nvSpPr>
        <p:spPr>
          <a:xfrm>
            <a:off x="228600" y="4953000"/>
            <a:ext cx="8763000" cy="1569660"/>
          </a:xfrm>
          <a:prstGeom prst="rect">
            <a:avLst/>
          </a:prstGeom>
        </p:spPr>
        <p:txBody>
          <a:bodyPr wrap="square">
            <a:spAutoFit/>
          </a:bodyPr>
          <a:lstStyle/>
          <a:p>
            <a:pPr marL="234950" indent="-234950" algn="ctr"/>
            <a:r>
              <a:rPr lang="en-US" sz="2400" dirty="0"/>
              <a:t>S</a:t>
            </a:r>
            <a:r>
              <a:rPr lang="en-US" sz="2400" dirty="0" smtClean="0"/>
              <a:t>oftware overheads are being driven to keep pace with devices</a:t>
            </a:r>
          </a:p>
          <a:p>
            <a:pPr marL="234950" indent="-234950" algn="ctr"/>
            <a:r>
              <a:rPr lang="en-US" sz="2400" dirty="0" smtClean="0"/>
              <a:t>NUMA latencies up to 200 </a:t>
            </a:r>
            <a:r>
              <a:rPr lang="en-US" sz="2400" dirty="0" err="1" smtClean="0"/>
              <a:t>nS</a:t>
            </a:r>
            <a:r>
              <a:rPr lang="en-US" sz="2400" dirty="0" smtClean="0"/>
              <a:t> have historically been tolerated</a:t>
            </a:r>
          </a:p>
          <a:p>
            <a:pPr marL="234950" indent="-234950" algn="ctr"/>
            <a:r>
              <a:rPr lang="en-US" sz="2400" dirty="0" smtClean="0"/>
              <a:t>Anything above 2-3 </a:t>
            </a:r>
            <a:r>
              <a:rPr lang="en-US" sz="2400" dirty="0" err="1" smtClean="0"/>
              <a:t>uS</a:t>
            </a:r>
            <a:r>
              <a:rPr lang="en-US" sz="2400" dirty="0" smtClean="0"/>
              <a:t> will probably need to context switch</a:t>
            </a:r>
          </a:p>
          <a:p>
            <a:pPr marL="234950" indent="-234950" algn="ctr"/>
            <a:r>
              <a:rPr lang="en-US" sz="2400" dirty="0" smtClean="0"/>
              <a:t>Latencies below these thresholds cause disruption</a:t>
            </a:r>
            <a:endParaRPr lang="en-US" sz="2400" dirty="0"/>
          </a:p>
        </p:txBody>
      </p:sp>
      <p:sp>
        <p:nvSpPr>
          <p:cNvPr id="14" name="Rectangle 13"/>
          <p:cNvSpPr/>
          <p:nvPr/>
        </p:nvSpPr>
        <p:spPr bwMode="auto">
          <a:xfrm>
            <a:off x="2506230" y="1952986"/>
            <a:ext cx="834526" cy="2286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4590029" y="2350323"/>
            <a:ext cx="832445" cy="1524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6671347" y="3557077"/>
            <a:ext cx="832260" cy="762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Disaggregation</a:t>
            </a:r>
            <a:endParaRPr lang="en-US" dirty="0"/>
          </a:p>
        </p:txBody>
      </p:sp>
      <p:sp>
        <p:nvSpPr>
          <p:cNvPr id="4" name="Slide Number Placeholder 3"/>
          <p:cNvSpPr>
            <a:spLocks noGrp="1"/>
          </p:cNvSpPr>
          <p:nvPr>
            <p:ph type="sldNum" sz="quarter" idx="10"/>
          </p:nvPr>
        </p:nvSpPr>
        <p:spPr/>
        <p:txBody>
          <a:bodyPr/>
          <a:lstStyle/>
          <a:p>
            <a:pPr>
              <a:defRPr/>
            </a:pPr>
            <a:fld id="{A3780B12-8F97-4A36-8D13-203893C3B644}" type="slidenum">
              <a:rPr lang="en-US" smtClean="0"/>
              <a:pPr>
                <a:defRPr/>
              </a:pPr>
              <a:t>9</a:t>
            </a:fld>
            <a:endParaRPr lang="en-US"/>
          </a:p>
        </p:txBody>
      </p:sp>
      <p:sp>
        <p:nvSpPr>
          <p:cNvPr id="6" name="Rectangle 5"/>
          <p:cNvSpPr/>
          <p:nvPr/>
        </p:nvSpPr>
        <p:spPr bwMode="auto">
          <a:xfrm>
            <a:off x="1600200" y="1752600"/>
            <a:ext cx="1524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Server</a:t>
            </a:r>
          </a:p>
        </p:txBody>
      </p:sp>
      <p:sp>
        <p:nvSpPr>
          <p:cNvPr id="7" name="Rectangle 6"/>
          <p:cNvSpPr/>
          <p:nvPr/>
        </p:nvSpPr>
        <p:spPr bwMode="auto">
          <a:xfrm>
            <a:off x="1600200" y="2590800"/>
            <a:ext cx="1524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Server</a:t>
            </a:r>
          </a:p>
        </p:txBody>
      </p:sp>
      <p:sp>
        <p:nvSpPr>
          <p:cNvPr id="8" name="Rectangle 7"/>
          <p:cNvSpPr/>
          <p:nvPr/>
        </p:nvSpPr>
        <p:spPr bwMode="auto">
          <a:xfrm>
            <a:off x="1600200" y="3429000"/>
            <a:ext cx="1524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Server</a:t>
            </a:r>
          </a:p>
        </p:txBody>
      </p:sp>
      <p:sp>
        <p:nvSpPr>
          <p:cNvPr id="9" name="Rectangle 8"/>
          <p:cNvSpPr/>
          <p:nvPr/>
        </p:nvSpPr>
        <p:spPr bwMode="auto">
          <a:xfrm>
            <a:off x="1600200" y="4267200"/>
            <a:ext cx="1524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Server</a:t>
            </a:r>
          </a:p>
        </p:txBody>
      </p:sp>
      <p:sp>
        <p:nvSpPr>
          <p:cNvPr id="10" name="Rectangle 9"/>
          <p:cNvSpPr/>
          <p:nvPr/>
        </p:nvSpPr>
        <p:spPr bwMode="auto">
          <a:xfrm>
            <a:off x="4953000" y="1676400"/>
            <a:ext cx="2133600" cy="3276600"/>
          </a:xfrm>
          <a:prstGeom prst="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a:xfrm>
            <a:off x="5105400" y="1676400"/>
            <a:ext cx="1826142" cy="369332"/>
          </a:xfrm>
          <a:prstGeom prst="rect">
            <a:avLst/>
          </a:prstGeom>
        </p:spPr>
        <p:txBody>
          <a:bodyPr wrap="none">
            <a:spAutoFit/>
          </a:bodyPr>
          <a:lstStyle/>
          <a:p>
            <a:pPr algn="ctr"/>
            <a:r>
              <a:rPr kumimoji="0" lang="en-US" sz="1800" b="0" i="0" u="none" strike="noStrike" cap="none" normalizeH="0" baseline="0" dirty="0" smtClean="0">
                <a:ln>
                  <a:noFill/>
                </a:ln>
                <a:solidFill>
                  <a:schemeClr val="tx1"/>
                </a:solidFill>
                <a:effectLst/>
                <a:latin typeface="Arial" charset="0"/>
              </a:rPr>
              <a:t>Shared Memory</a:t>
            </a:r>
          </a:p>
        </p:txBody>
      </p:sp>
      <p:sp>
        <p:nvSpPr>
          <p:cNvPr id="12" name="Rectangle 11"/>
          <p:cNvSpPr/>
          <p:nvPr/>
        </p:nvSpPr>
        <p:spPr bwMode="auto">
          <a:xfrm>
            <a:off x="5791200" y="2209800"/>
            <a:ext cx="1143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Memory</a:t>
            </a:r>
          </a:p>
        </p:txBody>
      </p:sp>
      <p:sp>
        <p:nvSpPr>
          <p:cNvPr id="13" name="Rectangle 12"/>
          <p:cNvSpPr/>
          <p:nvPr/>
        </p:nvSpPr>
        <p:spPr bwMode="auto">
          <a:xfrm>
            <a:off x="5791200" y="3124200"/>
            <a:ext cx="1143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Memory</a:t>
            </a:r>
          </a:p>
        </p:txBody>
      </p:sp>
      <p:sp>
        <p:nvSpPr>
          <p:cNvPr id="14" name="Rectangle 13"/>
          <p:cNvSpPr/>
          <p:nvPr/>
        </p:nvSpPr>
        <p:spPr bwMode="auto">
          <a:xfrm>
            <a:off x="5791200" y="4038600"/>
            <a:ext cx="1143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Memory</a:t>
            </a:r>
          </a:p>
        </p:txBody>
      </p:sp>
      <p:sp>
        <p:nvSpPr>
          <p:cNvPr id="15" name="Rectangle 14"/>
          <p:cNvSpPr/>
          <p:nvPr/>
        </p:nvSpPr>
        <p:spPr bwMode="auto">
          <a:xfrm>
            <a:off x="5105400" y="2514600"/>
            <a:ext cx="533400" cy="182880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Arial" charset="0"/>
              </a:rPr>
              <a:t>Controller</a:t>
            </a:r>
            <a:endParaRPr kumimoji="0" lang="en-US" sz="1800"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3657600" y="2667000"/>
            <a:ext cx="914400" cy="144780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Arial" charset="0"/>
              </a:rPr>
              <a:t>Memory Semantic Fabric</a:t>
            </a:r>
            <a:endParaRPr kumimoji="0" lang="en-US" sz="1800" b="0" i="0" u="none" strike="noStrike" cap="none" normalizeH="0" baseline="0" dirty="0" smtClean="0">
              <a:ln>
                <a:noFill/>
              </a:ln>
              <a:solidFill>
                <a:schemeClr val="tx1"/>
              </a:solidFill>
              <a:effectLst/>
              <a:latin typeface="Arial" charset="0"/>
            </a:endParaRPr>
          </a:p>
        </p:txBody>
      </p:sp>
      <p:cxnSp>
        <p:nvCxnSpPr>
          <p:cNvPr id="18" name="Straight Connector 17"/>
          <p:cNvCxnSpPr>
            <a:stCxn id="6" idx="3"/>
          </p:cNvCxnSpPr>
          <p:nvPr/>
        </p:nvCxnSpPr>
        <p:spPr bwMode="auto">
          <a:xfrm>
            <a:off x="3124200" y="2133600"/>
            <a:ext cx="533400" cy="762000"/>
          </a:xfrm>
          <a:prstGeom prst="line">
            <a:avLst/>
          </a:prstGeom>
          <a:solidFill>
            <a:schemeClr val="accent1"/>
          </a:solidFill>
          <a:ln w="38100" cap="flat" cmpd="sng" algn="ctr">
            <a:solidFill>
              <a:srgbClr val="66FFFF"/>
            </a:solidFill>
            <a:prstDash val="solid"/>
            <a:round/>
            <a:headEnd type="none" w="med" len="med"/>
            <a:tailEnd type="none" w="med" len="med"/>
          </a:ln>
          <a:effectLst/>
        </p:spPr>
      </p:cxnSp>
      <p:cxnSp>
        <p:nvCxnSpPr>
          <p:cNvPr id="19" name="Straight Connector 18"/>
          <p:cNvCxnSpPr>
            <a:stCxn id="7" idx="3"/>
          </p:cNvCxnSpPr>
          <p:nvPr/>
        </p:nvCxnSpPr>
        <p:spPr bwMode="auto">
          <a:xfrm>
            <a:off x="3124200" y="2971800"/>
            <a:ext cx="533400" cy="228600"/>
          </a:xfrm>
          <a:prstGeom prst="line">
            <a:avLst/>
          </a:prstGeom>
          <a:solidFill>
            <a:schemeClr val="accent1"/>
          </a:solidFill>
          <a:ln w="38100" cap="flat" cmpd="sng" algn="ctr">
            <a:solidFill>
              <a:srgbClr val="66FFFF"/>
            </a:solidFill>
            <a:prstDash val="solid"/>
            <a:round/>
            <a:headEnd type="none" w="med" len="med"/>
            <a:tailEnd type="none" w="med" len="med"/>
          </a:ln>
          <a:effectLst/>
        </p:spPr>
      </p:cxnSp>
      <p:cxnSp>
        <p:nvCxnSpPr>
          <p:cNvPr id="22" name="Straight Connector 21"/>
          <p:cNvCxnSpPr>
            <a:stCxn id="8" idx="3"/>
          </p:cNvCxnSpPr>
          <p:nvPr/>
        </p:nvCxnSpPr>
        <p:spPr bwMode="auto">
          <a:xfrm flipV="1">
            <a:off x="3124200" y="3505200"/>
            <a:ext cx="533400" cy="304800"/>
          </a:xfrm>
          <a:prstGeom prst="line">
            <a:avLst/>
          </a:prstGeom>
          <a:solidFill>
            <a:schemeClr val="accent1"/>
          </a:solidFill>
          <a:ln w="38100" cap="flat" cmpd="sng" algn="ctr">
            <a:solidFill>
              <a:srgbClr val="66FFFF"/>
            </a:solidFill>
            <a:prstDash val="solid"/>
            <a:round/>
            <a:headEnd type="none" w="med" len="med"/>
            <a:tailEnd type="none" w="med" len="med"/>
          </a:ln>
          <a:effectLst/>
        </p:spPr>
      </p:cxnSp>
      <p:cxnSp>
        <p:nvCxnSpPr>
          <p:cNvPr id="26" name="Straight Connector 25"/>
          <p:cNvCxnSpPr>
            <a:stCxn id="9" idx="3"/>
          </p:cNvCxnSpPr>
          <p:nvPr/>
        </p:nvCxnSpPr>
        <p:spPr bwMode="auto">
          <a:xfrm flipV="1">
            <a:off x="3124200" y="3886200"/>
            <a:ext cx="533400" cy="762000"/>
          </a:xfrm>
          <a:prstGeom prst="line">
            <a:avLst/>
          </a:prstGeom>
          <a:solidFill>
            <a:schemeClr val="accent1"/>
          </a:solidFill>
          <a:ln w="38100" cap="flat" cmpd="sng" algn="ctr">
            <a:solidFill>
              <a:srgbClr val="66FFFF"/>
            </a:solidFill>
            <a:prstDash val="solid"/>
            <a:round/>
            <a:headEnd type="none" w="med" len="med"/>
            <a:tailEnd type="none" w="med" len="med"/>
          </a:ln>
          <a:effectLst/>
        </p:spPr>
      </p:cxnSp>
      <p:cxnSp>
        <p:nvCxnSpPr>
          <p:cNvPr id="29" name="Straight Connector 28"/>
          <p:cNvCxnSpPr>
            <a:stCxn id="16" idx="3"/>
          </p:cNvCxnSpPr>
          <p:nvPr/>
        </p:nvCxnSpPr>
        <p:spPr bwMode="auto">
          <a:xfrm>
            <a:off x="4572000" y="3390900"/>
            <a:ext cx="685800" cy="0"/>
          </a:xfrm>
          <a:prstGeom prst="line">
            <a:avLst/>
          </a:prstGeom>
          <a:solidFill>
            <a:schemeClr val="accent1"/>
          </a:solidFill>
          <a:ln w="38100" cap="flat" cmpd="sng" algn="ctr">
            <a:solidFill>
              <a:srgbClr val="66FFFF"/>
            </a:solidFill>
            <a:prstDash val="solid"/>
            <a:round/>
            <a:headEnd type="none" w="med" len="med"/>
            <a:tailEnd type="none" w="med" len="med"/>
          </a:ln>
          <a:effectLst/>
        </p:spPr>
      </p:cxnSp>
      <p:sp>
        <p:nvSpPr>
          <p:cNvPr id="37" name="Rectangle 36"/>
          <p:cNvSpPr/>
          <p:nvPr/>
        </p:nvSpPr>
        <p:spPr>
          <a:xfrm>
            <a:off x="457200" y="5276671"/>
            <a:ext cx="8305800" cy="1200329"/>
          </a:xfrm>
          <a:prstGeom prst="rect">
            <a:avLst/>
          </a:prstGeom>
        </p:spPr>
        <p:txBody>
          <a:bodyPr wrap="square">
            <a:spAutoFit/>
          </a:bodyPr>
          <a:lstStyle/>
          <a:p>
            <a:pPr marL="234950" indent="-234950" algn="ctr"/>
            <a:r>
              <a:rPr lang="en-US" sz="2400" dirty="0" smtClean="0"/>
              <a:t>Increased flexibility to provision memory from a shared pool</a:t>
            </a:r>
          </a:p>
          <a:p>
            <a:pPr marL="234950" indent="-234950" algn="ctr"/>
            <a:r>
              <a:rPr lang="en-US" sz="2400" dirty="0" smtClean="0"/>
              <a:t>Pass data or VM’s between servers without moving bits</a:t>
            </a:r>
          </a:p>
          <a:p>
            <a:pPr marL="234950" indent="-234950" algn="ctr"/>
            <a:r>
              <a:rPr lang="en-US" sz="2400" dirty="0" smtClean="0"/>
              <a:t>Enabled at rack scale using silicon photonics</a:t>
            </a:r>
            <a:endParaRPr lang="en-US" sz="2400" dirty="0"/>
          </a:p>
        </p:txBody>
      </p:sp>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5195"/>
      </a:dk2>
      <a:lt2>
        <a:srgbClr val="EEECE1"/>
      </a:lt2>
      <a:accent1>
        <a:srgbClr val="3C6FBD"/>
      </a:accent1>
      <a:accent2>
        <a:srgbClr val="E55302"/>
      </a:accent2>
      <a:accent3>
        <a:srgbClr val="78B9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rgbClr val="6D6E7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1889</TotalTime>
  <Words>657</Words>
  <Application>Microsoft Office PowerPoint</Application>
  <PresentationFormat>On-screen Show (4:3)</PresentationFormat>
  <Paragraphs>123</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NVM as a Disruptive Technology</vt:lpstr>
      <vt:lpstr>Non-Volatile Memory Vision</vt:lpstr>
      <vt:lpstr>Next Generation Scalable NVM</vt:lpstr>
      <vt:lpstr>Merging Storage and Memory</vt:lpstr>
      <vt:lpstr>Storage Latency is Changing</vt:lpstr>
      <vt:lpstr>Interconnect and Software Will Soon Dominate Latency</vt:lpstr>
      <vt:lpstr>Opportunities with Next Generation NVM</vt:lpstr>
      <vt:lpstr>Application View of IO Elimination</vt:lpstr>
      <vt:lpstr>Memory Disaggregation</vt:lpstr>
      <vt:lpstr>Application View of  Memory Properties</vt:lpstr>
      <vt:lpstr>Abstractions need to account for…</vt:lpstr>
      <vt:lpstr>Thriving in Chaos</vt:lpstr>
      <vt:lpstr>Thank You</vt:lpstr>
    </vt:vector>
  </TitlesOfParts>
  <Company>admin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Bill@Mellanox.com</dc:creator>
  <cp:lastModifiedBy>Doug Voigt 1</cp:lastModifiedBy>
  <cp:revision>63</cp:revision>
  <dcterms:created xsi:type="dcterms:W3CDTF">2014-03-17T13:46:32Z</dcterms:created>
  <dcterms:modified xsi:type="dcterms:W3CDTF">2014-03-28T15:34:19Z</dcterms:modified>
</cp:coreProperties>
</file>