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722" r:id="rId2"/>
    <p:sldMasterId id="2147483730" r:id="rId3"/>
  </p:sldMasterIdLst>
  <p:notesMasterIdLst>
    <p:notesMasterId r:id="rId32"/>
  </p:notesMasterIdLst>
  <p:handoutMasterIdLst>
    <p:handoutMasterId r:id="rId33"/>
  </p:handoutMasterIdLst>
  <p:sldIdLst>
    <p:sldId id="296" r:id="rId4"/>
    <p:sldId id="271" r:id="rId5"/>
    <p:sldId id="263" r:id="rId6"/>
    <p:sldId id="290" r:id="rId7"/>
    <p:sldId id="273" r:id="rId8"/>
    <p:sldId id="264" r:id="rId9"/>
    <p:sldId id="281" r:id="rId10"/>
    <p:sldId id="276" r:id="rId11"/>
    <p:sldId id="292" r:id="rId12"/>
    <p:sldId id="277" r:id="rId13"/>
    <p:sldId id="278" r:id="rId14"/>
    <p:sldId id="279" r:id="rId15"/>
    <p:sldId id="282" r:id="rId16"/>
    <p:sldId id="280" r:id="rId17"/>
    <p:sldId id="283" r:id="rId18"/>
    <p:sldId id="284" r:id="rId19"/>
    <p:sldId id="285" r:id="rId20"/>
    <p:sldId id="297" r:id="rId21"/>
    <p:sldId id="286" r:id="rId22"/>
    <p:sldId id="294" r:id="rId23"/>
    <p:sldId id="289" r:id="rId24"/>
    <p:sldId id="274" r:id="rId25"/>
    <p:sldId id="272" r:id="rId26"/>
    <p:sldId id="287" r:id="rId27"/>
    <p:sldId id="293" r:id="rId28"/>
    <p:sldId id="291" r:id="rId29"/>
    <p:sldId id="288" r:id="rId30"/>
    <p:sldId id="298" r:id="rId31"/>
  </p:sldIdLst>
  <p:sldSz cx="9144000" cy="6858000" type="screen4x3"/>
  <p:notesSz cx="7077075" cy="9051925"/>
  <p:defaultTextStyle>
    <a:defPPr>
      <a:defRPr lang="en-US"/>
    </a:defPPr>
    <a:lvl1pPr algn="l" defTabSz="457200" rtl="0" fontAlgn="base">
      <a:spcBef>
        <a:spcPct val="0"/>
      </a:spcBef>
      <a:spcAft>
        <a:spcPct val="0"/>
      </a:spcAft>
      <a:defRPr kern="1200">
        <a:solidFill>
          <a:schemeClr val="tx1"/>
        </a:solidFill>
        <a:latin typeface="Arial"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oward Pritchard" initials="H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5302"/>
    <a:srgbClr val="6D6E71"/>
    <a:srgbClr val="0051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35" autoAdjust="0"/>
    <p:restoredTop sz="98561" autoAdjust="0"/>
  </p:normalViewPr>
  <p:slideViewPr>
    <p:cSldViewPr snapToGrid="0">
      <p:cViewPr>
        <p:scale>
          <a:sx n="66" d="100"/>
          <a:sy n="66" d="100"/>
        </p:scale>
        <p:origin x="-1974" y="-636"/>
      </p:cViewPr>
      <p:guideLst>
        <p:guide orient="horz" pos="2112"/>
        <p:guide pos="1296"/>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8" d="100"/>
          <a:sy n="88" d="100"/>
        </p:scale>
        <p:origin x="-3822" y="-120"/>
      </p:cViewPr>
      <p:guideLst>
        <p:guide orient="horz" pos="2851"/>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commentAuthors" Target="commentAuthor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596"/>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sz="quarter" idx="1"/>
          </p:nvPr>
        </p:nvSpPr>
        <p:spPr>
          <a:xfrm>
            <a:off x="4008705" y="0"/>
            <a:ext cx="3066733" cy="452596"/>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55524409-AA6D-49FE-A0C8-CA282E6A6A91}" type="datetime1">
              <a:rPr lang="en-US"/>
              <a:pPr>
                <a:defRPr/>
              </a:pPr>
              <a:t>3/30/2014</a:t>
            </a:fld>
            <a:endParaRPr lang="en-US"/>
          </a:p>
        </p:txBody>
      </p:sp>
      <p:sp>
        <p:nvSpPr>
          <p:cNvPr id="4" name="Footer Placeholder 3"/>
          <p:cNvSpPr>
            <a:spLocks noGrp="1"/>
          </p:cNvSpPr>
          <p:nvPr>
            <p:ph type="ftr" sz="quarter" idx="2"/>
          </p:nvPr>
        </p:nvSpPr>
        <p:spPr>
          <a:xfrm>
            <a:off x="0" y="8597758"/>
            <a:ext cx="3066733" cy="452596"/>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5" name="Slide Number Placeholder 4"/>
          <p:cNvSpPr>
            <a:spLocks noGrp="1"/>
          </p:cNvSpPr>
          <p:nvPr>
            <p:ph type="sldNum" sz="quarter" idx="3"/>
          </p:nvPr>
        </p:nvSpPr>
        <p:spPr>
          <a:xfrm>
            <a:off x="4008705" y="8597758"/>
            <a:ext cx="3066733" cy="452596"/>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33CCFEF-DA26-423D-BE49-67E67BA010ED}" type="slidenum">
              <a:rPr lang="en-US"/>
              <a:pPr>
                <a:defRPr/>
              </a:pPr>
              <a:t>‹#›</a:t>
            </a:fld>
            <a:endParaRPr lang="en-US"/>
          </a:p>
        </p:txBody>
      </p:sp>
    </p:spTree>
    <p:extLst>
      <p:ext uri="{BB962C8B-B14F-4D97-AF65-F5344CB8AC3E}">
        <p14:creationId xmlns:p14="http://schemas.microsoft.com/office/powerpoint/2010/main" val="4577545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596"/>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idx="1"/>
          </p:nvPr>
        </p:nvSpPr>
        <p:spPr>
          <a:xfrm>
            <a:off x="4008705" y="0"/>
            <a:ext cx="3066733" cy="452596"/>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DDD60918-725D-44C2-AD5E-9DFE3E31F5F9}" type="datetime1">
              <a:rPr lang="en-US"/>
              <a:pPr>
                <a:defRPr/>
              </a:pPr>
              <a:t>3/30/2014</a:t>
            </a:fld>
            <a:endParaRPr lang="en-US"/>
          </a:p>
        </p:txBody>
      </p:sp>
      <p:sp>
        <p:nvSpPr>
          <p:cNvPr id="4" name="Slide Image Placeholder 3"/>
          <p:cNvSpPr>
            <a:spLocks noGrp="1" noRot="1" noChangeAspect="1"/>
          </p:cNvSpPr>
          <p:nvPr>
            <p:ph type="sldImg" idx="2"/>
          </p:nvPr>
        </p:nvSpPr>
        <p:spPr>
          <a:xfrm>
            <a:off x="1276350" y="679450"/>
            <a:ext cx="4524375" cy="3394075"/>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707708" y="4299665"/>
            <a:ext cx="5661660" cy="4073366"/>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597758"/>
            <a:ext cx="3066733" cy="452596"/>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7" name="Slide Number Placeholder 6"/>
          <p:cNvSpPr>
            <a:spLocks noGrp="1"/>
          </p:cNvSpPr>
          <p:nvPr>
            <p:ph type="sldNum" sz="quarter" idx="5"/>
          </p:nvPr>
        </p:nvSpPr>
        <p:spPr>
          <a:xfrm>
            <a:off x="4008705" y="8597758"/>
            <a:ext cx="3066733" cy="452596"/>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A8C316C-1847-4B6F-ABDB-A71BD91CBF9A}" type="slidenum">
              <a:rPr lang="en-US"/>
              <a:pPr>
                <a:defRPr/>
              </a:pPr>
              <a:t>‹#›</a:t>
            </a:fld>
            <a:endParaRPr lang="en-US"/>
          </a:p>
        </p:txBody>
      </p:sp>
    </p:spTree>
    <p:extLst>
      <p:ext uri="{BB962C8B-B14F-4D97-AF65-F5344CB8AC3E}">
        <p14:creationId xmlns:p14="http://schemas.microsoft.com/office/powerpoint/2010/main" val="223522758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2</a:t>
            </a:fld>
            <a:endParaRPr lang="en-US"/>
          </a:p>
        </p:txBody>
      </p:sp>
    </p:spTree>
    <p:extLst>
      <p:ext uri="{BB962C8B-B14F-4D97-AF65-F5344CB8AC3E}">
        <p14:creationId xmlns:p14="http://schemas.microsoft.com/office/powerpoint/2010/main" val="9527147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11</a:t>
            </a:fld>
            <a:endParaRPr lang="en-US"/>
          </a:p>
        </p:txBody>
      </p:sp>
    </p:spTree>
    <p:extLst>
      <p:ext uri="{BB962C8B-B14F-4D97-AF65-F5344CB8AC3E}">
        <p14:creationId xmlns:p14="http://schemas.microsoft.com/office/powerpoint/2010/main" val="38483490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12</a:t>
            </a:fld>
            <a:endParaRPr lang="en-US"/>
          </a:p>
        </p:txBody>
      </p:sp>
    </p:spTree>
    <p:extLst>
      <p:ext uri="{BB962C8B-B14F-4D97-AF65-F5344CB8AC3E}">
        <p14:creationId xmlns:p14="http://schemas.microsoft.com/office/powerpoint/2010/main" val="4367289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13</a:t>
            </a:fld>
            <a:endParaRPr lang="en-US"/>
          </a:p>
        </p:txBody>
      </p:sp>
    </p:spTree>
    <p:extLst>
      <p:ext uri="{BB962C8B-B14F-4D97-AF65-F5344CB8AC3E}">
        <p14:creationId xmlns:p14="http://schemas.microsoft.com/office/powerpoint/2010/main" val="19790426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14</a:t>
            </a:fld>
            <a:endParaRPr lang="en-US"/>
          </a:p>
        </p:txBody>
      </p:sp>
    </p:spTree>
    <p:extLst>
      <p:ext uri="{BB962C8B-B14F-4D97-AF65-F5344CB8AC3E}">
        <p14:creationId xmlns:p14="http://schemas.microsoft.com/office/powerpoint/2010/main" val="16493468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15</a:t>
            </a:fld>
            <a:endParaRPr lang="en-US"/>
          </a:p>
        </p:txBody>
      </p:sp>
    </p:spTree>
    <p:extLst>
      <p:ext uri="{BB962C8B-B14F-4D97-AF65-F5344CB8AC3E}">
        <p14:creationId xmlns:p14="http://schemas.microsoft.com/office/powerpoint/2010/main" val="32005929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16</a:t>
            </a:fld>
            <a:endParaRPr lang="en-US"/>
          </a:p>
        </p:txBody>
      </p:sp>
    </p:spTree>
    <p:extLst>
      <p:ext uri="{BB962C8B-B14F-4D97-AF65-F5344CB8AC3E}">
        <p14:creationId xmlns:p14="http://schemas.microsoft.com/office/powerpoint/2010/main" val="19076785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17</a:t>
            </a:fld>
            <a:endParaRPr lang="en-US"/>
          </a:p>
        </p:txBody>
      </p:sp>
    </p:spTree>
    <p:extLst>
      <p:ext uri="{BB962C8B-B14F-4D97-AF65-F5344CB8AC3E}">
        <p14:creationId xmlns:p14="http://schemas.microsoft.com/office/powerpoint/2010/main" val="32471981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21</a:t>
            </a:fld>
            <a:endParaRPr lang="en-US"/>
          </a:p>
        </p:txBody>
      </p:sp>
    </p:spTree>
    <p:extLst>
      <p:ext uri="{BB962C8B-B14F-4D97-AF65-F5344CB8AC3E}">
        <p14:creationId xmlns:p14="http://schemas.microsoft.com/office/powerpoint/2010/main" val="4445908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22</a:t>
            </a:fld>
            <a:endParaRPr lang="en-US"/>
          </a:p>
        </p:txBody>
      </p:sp>
    </p:spTree>
    <p:extLst>
      <p:ext uri="{BB962C8B-B14F-4D97-AF65-F5344CB8AC3E}">
        <p14:creationId xmlns:p14="http://schemas.microsoft.com/office/powerpoint/2010/main" val="38469179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23</a:t>
            </a:fld>
            <a:endParaRPr lang="en-US"/>
          </a:p>
        </p:txBody>
      </p:sp>
    </p:spTree>
    <p:extLst>
      <p:ext uri="{BB962C8B-B14F-4D97-AF65-F5344CB8AC3E}">
        <p14:creationId xmlns:p14="http://schemas.microsoft.com/office/powerpoint/2010/main" val="3024640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3</a:t>
            </a:fld>
            <a:endParaRPr lang="en-US"/>
          </a:p>
        </p:txBody>
      </p:sp>
    </p:spTree>
    <p:extLst>
      <p:ext uri="{BB962C8B-B14F-4D97-AF65-F5344CB8AC3E}">
        <p14:creationId xmlns:p14="http://schemas.microsoft.com/office/powerpoint/2010/main" val="34351652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25</a:t>
            </a:fld>
            <a:endParaRPr lang="en-US"/>
          </a:p>
        </p:txBody>
      </p:sp>
    </p:spTree>
    <p:extLst>
      <p:ext uri="{BB962C8B-B14F-4D97-AF65-F5344CB8AC3E}">
        <p14:creationId xmlns:p14="http://schemas.microsoft.com/office/powerpoint/2010/main" val="34351652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27</a:t>
            </a:fld>
            <a:endParaRPr lang="en-US"/>
          </a:p>
        </p:txBody>
      </p:sp>
    </p:spTree>
    <p:extLst>
      <p:ext uri="{BB962C8B-B14F-4D97-AF65-F5344CB8AC3E}">
        <p14:creationId xmlns:p14="http://schemas.microsoft.com/office/powerpoint/2010/main" val="25462066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ordering issue here has to do with a compiler’s view of system memory.  If a compiler is unable to assume if a store of a value X  to address A in the system memory followed by load from the same address A does not return X, </a:t>
            </a:r>
            <a:r>
              <a:rPr lang="en-US" dirty="0"/>
              <a:t> </a:t>
            </a:r>
            <a:r>
              <a:rPr lang="en-US" dirty="0" smtClean="0"/>
              <a:t>things get difficult.  The same goes for the write after read and write after write cases.</a:t>
            </a:r>
          </a:p>
          <a:p>
            <a:r>
              <a:rPr lang="en-US" dirty="0" smtClean="0"/>
              <a:t>This ordering guarantee can actually be difficult for PCI-e based network adaptors, even with a strictly in-order network to satisfy owing to PCI-e posted/non-posted request ordering rules.</a:t>
            </a:r>
          </a:p>
          <a:p>
            <a:r>
              <a:rPr lang="en-US" dirty="0" smtClean="0"/>
              <a:t>As a workaround in such situations, things like hash tables and bloom filters can be used by the compiler to check for possible hazards of previously issued, but not completed remote memory transactions with ones about to be issued.</a:t>
            </a:r>
          </a:p>
          <a:p>
            <a:r>
              <a:rPr lang="en-US" dirty="0" smtClean="0"/>
              <a:t>It would obviously be nice to have hardware solutions to this problem, and APIs that exposed the capabilities of such hardware.</a:t>
            </a:r>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28</a:t>
            </a:fld>
            <a:endParaRPr lang="en-US"/>
          </a:p>
        </p:txBody>
      </p:sp>
    </p:spTree>
    <p:extLst>
      <p:ext uri="{BB962C8B-B14F-4D97-AF65-F5344CB8AC3E}">
        <p14:creationId xmlns:p14="http://schemas.microsoft.com/office/powerpoint/2010/main" val="436728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4</a:t>
            </a:fld>
            <a:endParaRPr lang="en-US"/>
          </a:p>
        </p:txBody>
      </p:sp>
    </p:spTree>
    <p:extLst>
      <p:ext uri="{BB962C8B-B14F-4D97-AF65-F5344CB8AC3E}">
        <p14:creationId xmlns:p14="http://schemas.microsoft.com/office/powerpoint/2010/main" val="21863860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5</a:t>
            </a:fld>
            <a:endParaRPr lang="en-US"/>
          </a:p>
        </p:txBody>
      </p:sp>
    </p:spTree>
    <p:extLst>
      <p:ext uri="{BB962C8B-B14F-4D97-AF65-F5344CB8AC3E}">
        <p14:creationId xmlns:p14="http://schemas.microsoft.com/office/powerpoint/2010/main" val="1567911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6</a:t>
            </a:fld>
            <a:endParaRPr lang="en-US"/>
          </a:p>
        </p:txBody>
      </p:sp>
    </p:spTree>
    <p:extLst>
      <p:ext uri="{BB962C8B-B14F-4D97-AF65-F5344CB8AC3E}">
        <p14:creationId xmlns:p14="http://schemas.microsoft.com/office/powerpoint/2010/main" val="3002276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7</a:t>
            </a:fld>
            <a:endParaRPr lang="en-US"/>
          </a:p>
        </p:txBody>
      </p:sp>
    </p:spTree>
    <p:extLst>
      <p:ext uri="{BB962C8B-B14F-4D97-AF65-F5344CB8AC3E}">
        <p14:creationId xmlns:p14="http://schemas.microsoft.com/office/powerpoint/2010/main" val="30843903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8</a:t>
            </a:fld>
            <a:endParaRPr lang="en-US"/>
          </a:p>
        </p:txBody>
      </p:sp>
    </p:spTree>
    <p:extLst>
      <p:ext uri="{BB962C8B-B14F-4D97-AF65-F5344CB8AC3E}">
        <p14:creationId xmlns:p14="http://schemas.microsoft.com/office/powerpoint/2010/main" val="13951485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9</a:t>
            </a:fld>
            <a:endParaRPr lang="en-US"/>
          </a:p>
        </p:txBody>
      </p:sp>
    </p:spTree>
    <p:extLst>
      <p:ext uri="{BB962C8B-B14F-4D97-AF65-F5344CB8AC3E}">
        <p14:creationId xmlns:p14="http://schemas.microsoft.com/office/powerpoint/2010/main" val="15347532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10</a:t>
            </a:fld>
            <a:endParaRPr lang="en-US"/>
          </a:p>
        </p:txBody>
      </p:sp>
    </p:spTree>
    <p:extLst>
      <p:ext uri="{BB962C8B-B14F-4D97-AF65-F5344CB8AC3E}">
        <p14:creationId xmlns:p14="http://schemas.microsoft.com/office/powerpoint/2010/main" val="36317295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2.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3.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3.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2.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 y="23241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057400" y="2667000"/>
            <a:ext cx="6629400" cy="1546225"/>
          </a:xfrm>
        </p:spPr>
        <p:txBody>
          <a:bodyPr/>
          <a:lstStyle>
            <a:lvl1pPr algn="l">
              <a:defRPr>
                <a:solidFill>
                  <a:srgbClr val="005195"/>
                </a:solidFill>
                <a:latin typeface="Arial"/>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57400" y="4267200"/>
            <a:ext cx="6629400" cy="1066800"/>
          </a:xfrm>
        </p:spPr>
        <p:txBody>
          <a:bodyPr/>
          <a:lstStyle>
            <a:lvl1pPr marL="0" indent="0" algn="l">
              <a:buNone/>
              <a:defRPr>
                <a:solidFill>
                  <a:srgbClr val="6D6E7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p:txBody>
      </p:sp>
      <p:sp>
        <p:nvSpPr>
          <p:cNvPr id="7" name="Footer Placeholder 3"/>
          <p:cNvSpPr>
            <a:spLocks noGrp="1"/>
          </p:cNvSpPr>
          <p:nvPr>
            <p:ph type="ftr" sz="quarter" idx="10"/>
          </p:nvPr>
        </p:nvSpPr>
        <p:spPr>
          <a:xfrm>
            <a:off x="442451" y="6492875"/>
            <a:ext cx="8273709" cy="212725"/>
          </a:xfrm>
        </p:spPr>
        <p:txBody>
          <a:bodyPr/>
          <a:lstStyle/>
          <a:p>
            <a:pPr>
              <a:tabLst>
                <a:tab pos="4119563" algn="ctr"/>
              </a:tabLst>
            </a:pPr>
            <a:r>
              <a:rPr lang="en-US" dirty="0" smtClean="0">
                <a:cs typeface="Arial" pitchFamily="34" charset="0"/>
              </a:rPr>
              <a:t>March 30 – April 2, 2014	#</a:t>
            </a:r>
            <a:r>
              <a:rPr lang="en-US" dirty="0" err="1" smtClean="0">
                <a:cs typeface="Arial" pitchFamily="34" charset="0"/>
              </a:rPr>
              <a:t>OFADevWorkshop</a:t>
            </a:r>
            <a:endParaRPr lang="en-US" dirty="0" smtClean="0">
              <a:cs typeface="Arial" pitchFamily="34" charset="0"/>
            </a:endParaRPr>
          </a:p>
        </p:txBody>
      </p:sp>
    </p:spTree>
    <p:extLst>
      <p:ext uri="{BB962C8B-B14F-4D97-AF65-F5344CB8AC3E}">
        <p14:creationId xmlns:p14="http://schemas.microsoft.com/office/powerpoint/2010/main" val="3921295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0"/>
          </p:nvPr>
        </p:nvSpPr>
        <p:spPr/>
        <p:txBody>
          <a:bodyPr/>
          <a:lstStyle/>
          <a:p>
            <a:pPr>
              <a:tabLst>
                <a:tab pos="4119563" algn="ctr"/>
              </a:tabLst>
            </a:pPr>
            <a:r>
              <a:rPr lang="en-US" dirty="0" smtClean="0">
                <a:solidFill>
                  <a:prstClr val="white"/>
                </a:solidFill>
                <a:cs typeface="Arial" pitchFamily="34" charset="0"/>
              </a:rPr>
              <a:t>March 30 – April 2, 2014	#OFADevWorkshop</a:t>
            </a:r>
          </a:p>
        </p:txBody>
      </p:sp>
      <p:sp>
        <p:nvSpPr>
          <p:cNvPr id="9" name="Slide Number Placeholder 8"/>
          <p:cNvSpPr>
            <a:spLocks noGrp="1"/>
          </p:cNvSpPr>
          <p:nvPr>
            <p:ph type="sldNum" sz="quarter" idx="11"/>
          </p:nvPr>
        </p:nvSpPr>
        <p:spPr/>
        <p:txBody>
          <a:bodyPr/>
          <a:lstStyle/>
          <a:p>
            <a:fld id="{62C27CB9-1700-439E-B0BF-EDD2C915F92E}"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997938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Footer Placeholder 9"/>
          <p:cNvSpPr>
            <a:spLocks noGrp="1"/>
          </p:cNvSpPr>
          <p:nvPr>
            <p:ph type="ftr" sz="quarter" idx="10"/>
          </p:nvPr>
        </p:nvSpPr>
        <p:spPr/>
        <p:txBody>
          <a:bodyPr/>
          <a:lstStyle/>
          <a:p>
            <a:pPr>
              <a:tabLst>
                <a:tab pos="4119563" algn="ctr"/>
              </a:tabLst>
            </a:pPr>
            <a:r>
              <a:rPr lang="en-US" dirty="0" smtClean="0">
                <a:solidFill>
                  <a:prstClr val="white"/>
                </a:solidFill>
                <a:cs typeface="Arial" pitchFamily="34" charset="0"/>
              </a:rPr>
              <a:t>March 30 – April 2, 2014	#OFADevWorkshop</a:t>
            </a:r>
          </a:p>
        </p:txBody>
      </p:sp>
      <p:sp>
        <p:nvSpPr>
          <p:cNvPr id="11" name="Slide Number Placeholder 10"/>
          <p:cNvSpPr>
            <a:spLocks noGrp="1"/>
          </p:cNvSpPr>
          <p:nvPr>
            <p:ph type="sldNum" sz="quarter" idx="11"/>
          </p:nvPr>
        </p:nvSpPr>
        <p:spPr/>
        <p:txBody>
          <a:bodyPr/>
          <a:lstStyle/>
          <a:p>
            <a:fld id="{62C27CB9-1700-439E-B0BF-EDD2C915F92E}"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9141359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Footer Placeholder 5"/>
          <p:cNvSpPr>
            <a:spLocks noGrp="1"/>
          </p:cNvSpPr>
          <p:nvPr>
            <p:ph type="ftr" sz="quarter" idx="10"/>
          </p:nvPr>
        </p:nvSpPr>
        <p:spPr/>
        <p:txBody>
          <a:bodyPr/>
          <a:lstStyle/>
          <a:p>
            <a:pPr>
              <a:tabLst>
                <a:tab pos="4119563" algn="ctr"/>
              </a:tabLst>
            </a:pPr>
            <a:r>
              <a:rPr lang="en-US" dirty="0" smtClean="0">
                <a:solidFill>
                  <a:prstClr val="white"/>
                </a:solidFill>
                <a:cs typeface="Arial" pitchFamily="34" charset="0"/>
              </a:rPr>
              <a:t>March 30 – April 2, 2014	#OFADevWorkshop</a:t>
            </a:r>
          </a:p>
        </p:txBody>
      </p:sp>
      <p:sp>
        <p:nvSpPr>
          <p:cNvPr id="7" name="Slide Number Placeholder 6"/>
          <p:cNvSpPr>
            <a:spLocks noGrp="1"/>
          </p:cNvSpPr>
          <p:nvPr>
            <p:ph type="sldNum" sz="quarter" idx="11"/>
          </p:nvPr>
        </p:nvSpPr>
        <p:spPr/>
        <p:txBody>
          <a:bodyPr/>
          <a:lstStyle/>
          <a:p>
            <a:fld id="{62C27CB9-1700-439E-B0BF-EDD2C915F92E}"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410161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tabLst>
                <a:tab pos="4119563" algn="ctr"/>
              </a:tabLst>
            </a:pPr>
            <a:r>
              <a:rPr lang="en-US" dirty="0" smtClean="0">
                <a:solidFill>
                  <a:prstClr val="white"/>
                </a:solidFill>
                <a:cs typeface="Arial" pitchFamily="34" charset="0"/>
              </a:rPr>
              <a:t>March 30 – April 2, 2014	#OFADevWorkshop</a:t>
            </a:r>
          </a:p>
        </p:txBody>
      </p:sp>
      <p:sp>
        <p:nvSpPr>
          <p:cNvPr id="6" name="Slide Number Placeholder 5"/>
          <p:cNvSpPr>
            <a:spLocks noGrp="1"/>
          </p:cNvSpPr>
          <p:nvPr>
            <p:ph type="sldNum" sz="quarter" idx="11"/>
          </p:nvPr>
        </p:nvSpPr>
        <p:spPr/>
        <p:txBody>
          <a:bodyPr/>
          <a:lstStyle/>
          <a:p>
            <a:fld id="{62C27CB9-1700-439E-B0BF-EDD2C915F92E}"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4432334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vider">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rotWithShape="1">
          <a:blip r:embed="rId3">
            <a:extLst>
              <a:ext uri="{28A0092B-C50C-407E-A947-70E740481C1C}">
                <a14:useLocalDpi xmlns:a14="http://schemas.microsoft.com/office/drawing/2010/main" val="0"/>
              </a:ext>
            </a:extLst>
          </a:blip>
          <a:srcRect b="7056"/>
          <a:stretch/>
        </p:blipFill>
        <p:spPr bwMode="auto">
          <a:xfrm>
            <a:off x="1560352" y="3928884"/>
            <a:ext cx="2281808" cy="2120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200" y="2589380"/>
            <a:ext cx="8229600" cy="1049323"/>
          </a:xfrm>
        </p:spPr>
        <p:txBody>
          <a:bodyPr/>
          <a:lstStyle>
            <a:lvl1pPr algn="ctr">
              <a:defRPr sz="3600">
                <a:solidFill>
                  <a:srgbClr val="005195"/>
                </a:solidFill>
                <a:latin typeface="Arial"/>
                <a:cs typeface="Arial"/>
              </a:defRPr>
            </a:lvl1pPr>
          </a:lstStyle>
          <a:p>
            <a:r>
              <a:rPr lang="en-US" dirty="0" smtClean="0"/>
              <a:t>Click to edit Master title style</a:t>
            </a:r>
            <a:endParaRPr lang="en-US" dirty="0"/>
          </a:p>
        </p:txBody>
      </p:sp>
      <p:grpSp>
        <p:nvGrpSpPr>
          <p:cNvPr id="12" name="Group 11"/>
          <p:cNvGrpSpPr/>
          <p:nvPr userDrawn="1"/>
        </p:nvGrpSpPr>
        <p:grpSpPr>
          <a:xfrm>
            <a:off x="5054894" y="4004545"/>
            <a:ext cx="2180000" cy="2029002"/>
            <a:chOff x="5075853" y="3477159"/>
            <a:chExt cx="3077649" cy="2864472"/>
          </a:xfrm>
        </p:grpSpPr>
        <p:pic>
          <p:nvPicPr>
            <p:cNvPr id="7"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l="6424"/>
            <a:stretch/>
          </p:blipFill>
          <p:spPr bwMode="auto">
            <a:xfrm>
              <a:off x="5231038" y="3477159"/>
              <a:ext cx="2922464" cy="28644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userDrawn="1"/>
          </p:nvSpPr>
          <p:spPr>
            <a:xfrm>
              <a:off x="5075854" y="3511866"/>
              <a:ext cx="206913" cy="523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pic>
          <p:nvPicPr>
            <p:cNvPr id="9" name="Picture 2"/>
            <p:cNvPicPr>
              <a:picLocks noChangeAspect="1" noChangeArrowheads="1"/>
            </p:cNvPicPr>
            <p:nvPr userDrawn="1"/>
          </p:nvPicPr>
          <p:blipFill rotWithShape="1">
            <a:blip r:embed="rId5">
              <a:extLst>
                <a:ext uri="{28A0092B-C50C-407E-A947-70E740481C1C}">
                  <a14:useLocalDpi xmlns:a14="http://schemas.microsoft.com/office/drawing/2010/main" val="0"/>
                </a:ext>
              </a:extLst>
            </a:blip>
            <a:srcRect/>
            <a:stretch/>
          </p:blipFill>
          <p:spPr bwMode="auto">
            <a:xfrm>
              <a:off x="5231038" y="3564205"/>
              <a:ext cx="51729" cy="17558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9"/>
            <p:cNvSpPr/>
            <p:nvPr userDrawn="1"/>
          </p:nvSpPr>
          <p:spPr>
            <a:xfrm>
              <a:off x="5075853" y="5363807"/>
              <a:ext cx="206913" cy="9289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sp>
        <p:nvSpPr>
          <p:cNvPr id="13" name="TextBox 12"/>
          <p:cNvSpPr txBox="1"/>
          <p:nvPr userDrawn="1"/>
        </p:nvSpPr>
        <p:spPr>
          <a:xfrm>
            <a:off x="3428653" y="6414571"/>
            <a:ext cx="2334998" cy="369332"/>
          </a:xfrm>
          <a:prstGeom prst="rect">
            <a:avLst/>
          </a:prstGeom>
          <a:noFill/>
        </p:spPr>
        <p:txBody>
          <a:bodyPr wrap="none" rtlCol="0">
            <a:spAutoFit/>
          </a:bodyPr>
          <a:lstStyle/>
          <a:p>
            <a:r>
              <a:rPr lang="en-US" b="1" dirty="0" smtClean="0">
                <a:solidFill>
                  <a:prstClr val="white"/>
                </a:solidFill>
                <a:cs typeface="Arial" pitchFamily="34" charset="0"/>
              </a:rPr>
              <a:t>#OFADevWorkshop</a:t>
            </a:r>
            <a:endParaRPr lang="en-US" b="1" dirty="0" smtClean="0">
              <a:solidFill>
                <a:prstClr val="white"/>
              </a:solidFill>
            </a:endParaRPr>
          </a:p>
        </p:txBody>
      </p:sp>
    </p:spTree>
    <p:extLst>
      <p:ext uri="{BB962C8B-B14F-4D97-AF65-F5344CB8AC3E}">
        <p14:creationId xmlns:p14="http://schemas.microsoft.com/office/powerpoint/2010/main" val="3614767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 y="23241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057400" y="2667000"/>
            <a:ext cx="6629400" cy="1546225"/>
          </a:xfrm>
        </p:spPr>
        <p:txBody>
          <a:bodyPr/>
          <a:lstStyle>
            <a:lvl1pPr algn="l">
              <a:defRPr>
                <a:solidFill>
                  <a:srgbClr val="005195"/>
                </a:solidFill>
                <a:latin typeface="Arial"/>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57400" y="4267200"/>
            <a:ext cx="6629400" cy="1066800"/>
          </a:xfrm>
        </p:spPr>
        <p:txBody>
          <a:bodyPr/>
          <a:lstStyle>
            <a:lvl1pPr marL="0" indent="0" algn="l">
              <a:buNone/>
              <a:defRPr>
                <a:solidFill>
                  <a:srgbClr val="6D6E7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p:txBody>
      </p:sp>
      <p:grpSp>
        <p:nvGrpSpPr>
          <p:cNvPr id="7" name="Group 6"/>
          <p:cNvGrpSpPr/>
          <p:nvPr userDrawn="1"/>
        </p:nvGrpSpPr>
        <p:grpSpPr>
          <a:xfrm>
            <a:off x="183087" y="3811049"/>
            <a:ext cx="1538825" cy="1432236"/>
            <a:chOff x="5075853" y="3477159"/>
            <a:chExt cx="3077649" cy="2864472"/>
          </a:xfrm>
        </p:grpSpPr>
        <p:pic>
          <p:nvPicPr>
            <p:cNvPr id="8"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l="6424"/>
            <a:stretch/>
          </p:blipFill>
          <p:spPr bwMode="auto">
            <a:xfrm>
              <a:off x="5231038" y="3477159"/>
              <a:ext cx="2922464" cy="28644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userDrawn="1"/>
          </p:nvSpPr>
          <p:spPr>
            <a:xfrm>
              <a:off x="5075854" y="3511866"/>
              <a:ext cx="206913" cy="523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pic>
          <p:nvPicPr>
            <p:cNvPr id="10" name="Picture 2"/>
            <p:cNvPicPr>
              <a:picLocks noChangeAspect="1" noChangeArrowheads="1"/>
            </p:cNvPicPr>
            <p:nvPr userDrawn="1"/>
          </p:nvPicPr>
          <p:blipFill rotWithShape="1">
            <a:blip r:embed="rId5">
              <a:extLst>
                <a:ext uri="{28A0092B-C50C-407E-A947-70E740481C1C}">
                  <a14:useLocalDpi xmlns:a14="http://schemas.microsoft.com/office/drawing/2010/main" val="0"/>
                </a:ext>
              </a:extLst>
            </a:blip>
            <a:srcRect/>
            <a:stretch/>
          </p:blipFill>
          <p:spPr bwMode="auto">
            <a:xfrm>
              <a:off x="5231038" y="3564205"/>
              <a:ext cx="51729" cy="17558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ectangle 10"/>
            <p:cNvSpPr/>
            <p:nvPr userDrawn="1"/>
          </p:nvSpPr>
          <p:spPr>
            <a:xfrm>
              <a:off x="5075853" y="5363807"/>
              <a:ext cx="206913" cy="9289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spTree>
    <p:extLst>
      <p:ext uri="{BB962C8B-B14F-4D97-AF65-F5344CB8AC3E}">
        <p14:creationId xmlns:p14="http://schemas.microsoft.com/office/powerpoint/2010/main" val="7153432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p>
            <a:pPr>
              <a:tabLst>
                <a:tab pos="4119563" algn="ctr"/>
              </a:tabLst>
            </a:pPr>
            <a:r>
              <a:rPr lang="en-US" dirty="0" smtClean="0">
                <a:solidFill>
                  <a:prstClr val="white"/>
                </a:solidFill>
                <a:cs typeface="Arial" pitchFamily="34" charset="0"/>
              </a:rPr>
              <a:t>March 30 – April 2, 2014	#OFADevWorkshop</a:t>
            </a:r>
          </a:p>
        </p:txBody>
      </p:sp>
      <p:sp>
        <p:nvSpPr>
          <p:cNvPr id="8" name="Slide Number Placeholder 7"/>
          <p:cNvSpPr>
            <a:spLocks noGrp="1"/>
          </p:cNvSpPr>
          <p:nvPr>
            <p:ph type="sldNum" sz="quarter" idx="11"/>
          </p:nvPr>
        </p:nvSpPr>
        <p:spPr/>
        <p:txBody>
          <a:bodyPr/>
          <a:lstStyle/>
          <a:p>
            <a:fld id="{62C27CB9-1700-439E-B0BF-EDD2C915F92E}"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0443919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0"/>
          </p:nvPr>
        </p:nvSpPr>
        <p:spPr/>
        <p:txBody>
          <a:bodyPr/>
          <a:lstStyle/>
          <a:p>
            <a:pPr>
              <a:tabLst>
                <a:tab pos="4119563" algn="ctr"/>
              </a:tabLst>
            </a:pPr>
            <a:r>
              <a:rPr lang="en-US" dirty="0" smtClean="0">
                <a:solidFill>
                  <a:prstClr val="white"/>
                </a:solidFill>
                <a:cs typeface="Arial" pitchFamily="34" charset="0"/>
              </a:rPr>
              <a:t>March 30 – April 2, 2014	#OFADevWorkshop</a:t>
            </a:r>
          </a:p>
        </p:txBody>
      </p:sp>
      <p:sp>
        <p:nvSpPr>
          <p:cNvPr id="9" name="Slide Number Placeholder 8"/>
          <p:cNvSpPr>
            <a:spLocks noGrp="1"/>
          </p:cNvSpPr>
          <p:nvPr>
            <p:ph type="sldNum" sz="quarter" idx="11"/>
          </p:nvPr>
        </p:nvSpPr>
        <p:spPr/>
        <p:txBody>
          <a:bodyPr/>
          <a:lstStyle/>
          <a:p>
            <a:fld id="{62C27CB9-1700-439E-B0BF-EDD2C915F92E}"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1955812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Footer Placeholder 9"/>
          <p:cNvSpPr>
            <a:spLocks noGrp="1"/>
          </p:cNvSpPr>
          <p:nvPr>
            <p:ph type="ftr" sz="quarter" idx="10"/>
          </p:nvPr>
        </p:nvSpPr>
        <p:spPr/>
        <p:txBody>
          <a:bodyPr/>
          <a:lstStyle/>
          <a:p>
            <a:pPr>
              <a:tabLst>
                <a:tab pos="4119563" algn="ctr"/>
              </a:tabLst>
            </a:pPr>
            <a:r>
              <a:rPr lang="en-US" dirty="0" smtClean="0">
                <a:solidFill>
                  <a:prstClr val="white"/>
                </a:solidFill>
                <a:cs typeface="Arial" pitchFamily="34" charset="0"/>
              </a:rPr>
              <a:t>March 30 – April 2, 2014	#OFADevWorkshop</a:t>
            </a:r>
          </a:p>
        </p:txBody>
      </p:sp>
      <p:sp>
        <p:nvSpPr>
          <p:cNvPr id="11" name="Slide Number Placeholder 10"/>
          <p:cNvSpPr>
            <a:spLocks noGrp="1"/>
          </p:cNvSpPr>
          <p:nvPr>
            <p:ph type="sldNum" sz="quarter" idx="11"/>
          </p:nvPr>
        </p:nvSpPr>
        <p:spPr/>
        <p:txBody>
          <a:bodyPr/>
          <a:lstStyle/>
          <a:p>
            <a:fld id="{62C27CB9-1700-439E-B0BF-EDD2C915F92E}"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5509816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Footer Placeholder 5"/>
          <p:cNvSpPr>
            <a:spLocks noGrp="1"/>
          </p:cNvSpPr>
          <p:nvPr>
            <p:ph type="ftr" sz="quarter" idx="10"/>
          </p:nvPr>
        </p:nvSpPr>
        <p:spPr/>
        <p:txBody>
          <a:bodyPr/>
          <a:lstStyle/>
          <a:p>
            <a:pPr>
              <a:tabLst>
                <a:tab pos="4119563" algn="ctr"/>
              </a:tabLst>
            </a:pPr>
            <a:r>
              <a:rPr lang="en-US" dirty="0" smtClean="0">
                <a:solidFill>
                  <a:prstClr val="white"/>
                </a:solidFill>
                <a:cs typeface="Arial" pitchFamily="34" charset="0"/>
              </a:rPr>
              <a:t>March 30 – April 2, 2014	#OFADevWorkshop</a:t>
            </a:r>
          </a:p>
        </p:txBody>
      </p:sp>
      <p:sp>
        <p:nvSpPr>
          <p:cNvPr id="7" name="Slide Number Placeholder 6"/>
          <p:cNvSpPr>
            <a:spLocks noGrp="1"/>
          </p:cNvSpPr>
          <p:nvPr>
            <p:ph type="sldNum" sz="quarter" idx="11"/>
          </p:nvPr>
        </p:nvSpPr>
        <p:spPr/>
        <p:txBody>
          <a:bodyPr/>
          <a:lstStyle/>
          <a:p>
            <a:fld id="{62C27CB9-1700-439E-B0BF-EDD2C915F92E}"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229515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3"/>
          <p:cNvSpPr>
            <a:spLocks noGrp="1"/>
          </p:cNvSpPr>
          <p:nvPr>
            <p:ph type="ftr" sz="quarter" idx="10"/>
          </p:nvPr>
        </p:nvSpPr>
        <p:spPr>
          <a:xfrm>
            <a:off x="442451" y="6492875"/>
            <a:ext cx="8273709" cy="212725"/>
          </a:xfrm>
        </p:spPr>
        <p:txBody>
          <a:bodyPr/>
          <a:lstStyle/>
          <a:p>
            <a:pPr>
              <a:tabLst>
                <a:tab pos="4119563" algn="ctr"/>
              </a:tabLst>
            </a:pPr>
            <a:r>
              <a:rPr lang="en-US" dirty="0" smtClean="0">
                <a:cs typeface="Arial" pitchFamily="34" charset="0"/>
              </a:rPr>
              <a:t>March 30 – April 2, 2014	#</a:t>
            </a:r>
            <a:r>
              <a:rPr lang="en-US" dirty="0" err="1" smtClean="0">
                <a:cs typeface="Arial" pitchFamily="34" charset="0"/>
              </a:rPr>
              <a:t>OFADevWorkshop</a:t>
            </a:r>
            <a:endParaRPr lang="en-US" dirty="0" smtClean="0">
              <a:cs typeface="Arial" pitchFamily="34" charset="0"/>
            </a:endParaRPr>
          </a:p>
        </p:txBody>
      </p:sp>
      <p:sp>
        <p:nvSpPr>
          <p:cNvPr id="8" name="Slide Number Placeholder 4"/>
          <p:cNvSpPr>
            <a:spLocks noGrp="1"/>
          </p:cNvSpPr>
          <p:nvPr>
            <p:ph type="sldNum" sz="quarter" idx="11"/>
          </p:nvPr>
        </p:nvSpPr>
        <p:spPr>
          <a:xfrm>
            <a:off x="7659328" y="6492875"/>
            <a:ext cx="1086463" cy="212725"/>
          </a:xfrm>
        </p:spPr>
        <p:txBody>
          <a:bodyPr/>
          <a:lstStyle/>
          <a:p>
            <a:fld id="{62C27CB9-1700-439E-B0BF-EDD2C915F92E}" type="slidenum">
              <a:rPr lang="en-US" smtClean="0"/>
              <a:pPr/>
              <a:t>‹#›</a:t>
            </a:fld>
            <a:endParaRPr lang="en-US" dirty="0"/>
          </a:p>
        </p:txBody>
      </p:sp>
    </p:spTree>
    <p:extLst>
      <p:ext uri="{BB962C8B-B14F-4D97-AF65-F5344CB8AC3E}">
        <p14:creationId xmlns:p14="http://schemas.microsoft.com/office/powerpoint/2010/main" val="13173948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tabLst>
                <a:tab pos="4119563" algn="ctr"/>
              </a:tabLst>
            </a:pPr>
            <a:r>
              <a:rPr lang="en-US" dirty="0" smtClean="0">
                <a:solidFill>
                  <a:prstClr val="white"/>
                </a:solidFill>
                <a:cs typeface="Arial" pitchFamily="34" charset="0"/>
              </a:rPr>
              <a:t>March 30 – April 2, 2014	#OFADevWorkshop</a:t>
            </a:r>
          </a:p>
        </p:txBody>
      </p:sp>
      <p:sp>
        <p:nvSpPr>
          <p:cNvPr id="6" name="Slide Number Placeholder 5"/>
          <p:cNvSpPr>
            <a:spLocks noGrp="1"/>
          </p:cNvSpPr>
          <p:nvPr>
            <p:ph type="sldNum" sz="quarter" idx="11"/>
          </p:nvPr>
        </p:nvSpPr>
        <p:spPr/>
        <p:txBody>
          <a:bodyPr/>
          <a:lstStyle/>
          <a:p>
            <a:fld id="{62C27CB9-1700-439E-B0BF-EDD2C915F92E}"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6753813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vider">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rotWithShape="1">
          <a:blip r:embed="rId3">
            <a:extLst>
              <a:ext uri="{28A0092B-C50C-407E-A947-70E740481C1C}">
                <a14:useLocalDpi xmlns:a14="http://schemas.microsoft.com/office/drawing/2010/main" val="0"/>
              </a:ext>
            </a:extLst>
          </a:blip>
          <a:srcRect b="7056"/>
          <a:stretch/>
        </p:blipFill>
        <p:spPr bwMode="auto">
          <a:xfrm>
            <a:off x="1560352" y="3928884"/>
            <a:ext cx="2281808" cy="2120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200" y="2589380"/>
            <a:ext cx="8229600" cy="1049323"/>
          </a:xfrm>
        </p:spPr>
        <p:txBody>
          <a:bodyPr/>
          <a:lstStyle>
            <a:lvl1pPr algn="ctr">
              <a:defRPr sz="3600">
                <a:solidFill>
                  <a:srgbClr val="005195"/>
                </a:solidFill>
                <a:latin typeface="Arial"/>
                <a:cs typeface="Arial"/>
              </a:defRPr>
            </a:lvl1pPr>
          </a:lstStyle>
          <a:p>
            <a:r>
              <a:rPr lang="en-US" dirty="0" smtClean="0"/>
              <a:t>Click to edit Master title style</a:t>
            </a:r>
            <a:endParaRPr lang="en-US" dirty="0"/>
          </a:p>
        </p:txBody>
      </p:sp>
      <p:grpSp>
        <p:nvGrpSpPr>
          <p:cNvPr id="12" name="Group 11"/>
          <p:cNvGrpSpPr/>
          <p:nvPr userDrawn="1"/>
        </p:nvGrpSpPr>
        <p:grpSpPr>
          <a:xfrm>
            <a:off x="5054894" y="4004545"/>
            <a:ext cx="2180000" cy="2029002"/>
            <a:chOff x="5075853" y="3477159"/>
            <a:chExt cx="3077649" cy="2864472"/>
          </a:xfrm>
        </p:grpSpPr>
        <p:pic>
          <p:nvPicPr>
            <p:cNvPr id="7"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l="6424"/>
            <a:stretch/>
          </p:blipFill>
          <p:spPr bwMode="auto">
            <a:xfrm>
              <a:off x="5231038" y="3477159"/>
              <a:ext cx="2922464" cy="28644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userDrawn="1"/>
          </p:nvSpPr>
          <p:spPr>
            <a:xfrm>
              <a:off x="5075854" y="3511866"/>
              <a:ext cx="206913" cy="523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pic>
          <p:nvPicPr>
            <p:cNvPr id="9" name="Picture 2"/>
            <p:cNvPicPr>
              <a:picLocks noChangeAspect="1" noChangeArrowheads="1"/>
            </p:cNvPicPr>
            <p:nvPr userDrawn="1"/>
          </p:nvPicPr>
          <p:blipFill rotWithShape="1">
            <a:blip r:embed="rId5">
              <a:extLst>
                <a:ext uri="{28A0092B-C50C-407E-A947-70E740481C1C}">
                  <a14:useLocalDpi xmlns:a14="http://schemas.microsoft.com/office/drawing/2010/main" val="0"/>
                </a:ext>
              </a:extLst>
            </a:blip>
            <a:srcRect/>
            <a:stretch/>
          </p:blipFill>
          <p:spPr bwMode="auto">
            <a:xfrm>
              <a:off x="5231038" y="3564205"/>
              <a:ext cx="51729" cy="17558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9"/>
            <p:cNvSpPr/>
            <p:nvPr userDrawn="1"/>
          </p:nvSpPr>
          <p:spPr>
            <a:xfrm>
              <a:off x="5075853" y="5363807"/>
              <a:ext cx="206913" cy="9289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sp>
        <p:nvSpPr>
          <p:cNvPr id="13" name="TextBox 12"/>
          <p:cNvSpPr txBox="1"/>
          <p:nvPr userDrawn="1"/>
        </p:nvSpPr>
        <p:spPr>
          <a:xfrm>
            <a:off x="3428653" y="6414571"/>
            <a:ext cx="2334998" cy="369332"/>
          </a:xfrm>
          <a:prstGeom prst="rect">
            <a:avLst/>
          </a:prstGeom>
          <a:noFill/>
        </p:spPr>
        <p:txBody>
          <a:bodyPr wrap="none" rtlCol="0">
            <a:spAutoFit/>
          </a:bodyPr>
          <a:lstStyle/>
          <a:p>
            <a:r>
              <a:rPr lang="en-US" b="1" dirty="0" smtClean="0">
                <a:solidFill>
                  <a:prstClr val="white"/>
                </a:solidFill>
                <a:cs typeface="Arial" pitchFamily="34" charset="0"/>
              </a:rPr>
              <a:t>#OFADevWorkshop</a:t>
            </a:r>
            <a:endParaRPr lang="en-US" b="1" dirty="0" smtClean="0">
              <a:solidFill>
                <a:prstClr val="white"/>
              </a:solidFill>
            </a:endParaRPr>
          </a:p>
        </p:txBody>
      </p:sp>
    </p:spTree>
    <p:extLst>
      <p:ext uri="{BB962C8B-B14F-4D97-AF65-F5344CB8AC3E}">
        <p14:creationId xmlns:p14="http://schemas.microsoft.com/office/powerpoint/2010/main" val="3046710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3"/>
          <p:cNvSpPr>
            <a:spLocks noGrp="1"/>
          </p:cNvSpPr>
          <p:nvPr>
            <p:ph type="ftr" sz="quarter" idx="10"/>
          </p:nvPr>
        </p:nvSpPr>
        <p:spPr>
          <a:xfrm>
            <a:off x="442451" y="6492875"/>
            <a:ext cx="8273709" cy="212725"/>
          </a:xfrm>
        </p:spPr>
        <p:txBody>
          <a:bodyPr/>
          <a:lstStyle/>
          <a:p>
            <a:pPr>
              <a:tabLst>
                <a:tab pos="4119563" algn="ctr"/>
              </a:tabLst>
            </a:pPr>
            <a:r>
              <a:rPr lang="en-US" dirty="0" smtClean="0">
                <a:cs typeface="Arial" pitchFamily="34" charset="0"/>
              </a:rPr>
              <a:t>March 30 – April 2, 2014	#</a:t>
            </a:r>
            <a:r>
              <a:rPr lang="en-US" dirty="0" err="1" smtClean="0">
                <a:cs typeface="Arial" pitchFamily="34" charset="0"/>
              </a:rPr>
              <a:t>OFADevWorkshop</a:t>
            </a:r>
            <a:endParaRPr lang="en-US" dirty="0" smtClean="0">
              <a:cs typeface="Arial" pitchFamily="34" charset="0"/>
            </a:endParaRPr>
          </a:p>
        </p:txBody>
      </p:sp>
      <p:sp>
        <p:nvSpPr>
          <p:cNvPr id="9" name="Slide Number Placeholder 4"/>
          <p:cNvSpPr>
            <a:spLocks noGrp="1"/>
          </p:cNvSpPr>
          <p:nvPr>
            <p:ph type="sldNum" sz="quarter" idx="11"/>
          </p:nvPr>
        </p:nvSpPr>
        <p:spPr>
          <a:xfrm>
            <a:off x="7659328" y="6492875"/>
            <a:ext cx="1086463" cy="212725"/>
          </a:xfrm>
        </p:spPr>
        <p:txBody>
          <a:bodyPr/>
          <a:lstStyle/>
          <a:p>
            <a:fld id="{62C27CB9-1700-439E-B0BF-EDD2C915F92E}" type="slidenum">
              <a:rPr lang="en-US" smtClean="0"/>
              <a:pPr/>
              <a:t>‹#›</a:t>
            </a:fld>
            <a:endParaRPr lang="en-US" dirty="0"/>
          </a:p>
        </p:txBody>
      </p:sp>
    </p:spTree>
    <p:extLst>
      <p:ext uri="{BB962C8B-B14F-4D97-AF65-F5344CB8AC3E}">
        <p14:creationId xmlns:p14="http://schemas.microsoft.com/office/powerpoint/2010/main" val="1701427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Footer Placeholder 3"/>
          <p:cNvSpPr>
            <a:spLocks noGrp="1"/>
          </p:cNvSpPr>
          <p:nvPr>
            <p:ph type="ftr" sz="quarter" idx="10"/>
          </p:nvPr>
        </p:nvSpPr>
        <p:spPr>
          <a:xfrm>
            <a:off x="442451" y="6492875"/>
            <a:ext cx="8273709" cy="212725"/>
          </a:xfrm>
        </p:spPr>
        <p:txBody>
          <a:bodyPr/>
          <a:lstStyle/>
          <a:p>
            <a:pPr>
              <a:tabLst>
                <a:tab pos="4119563" algn="ctr"/>
              </a:tabLst>
            </a:pPr>
            <a:r>
              <a:rPr lang="en-US" dirty="0" smtClean="0">
                <a:cs typeface="Arial" pitchFamily="34" charset="0"/>
              </a:rPr>
              <a:t>March 30 – April 2, 2014	#</a:t>
            </a:r>
            <a:r>
              <a:rPr lang="en-US" dirty="0" err="1" smtClean="0">
                <a:cs typeface="Arial" pitchFamily="34" charset="0"/>
              </a:rPr>
              <a:t>OFADevWorkshop</a:t>
            </a:r>
            <a:endParaRPr lang="en-US" dirty="0" smtClean="0">
              <a:cs typeface="Arial" pitchFamily="34" charset="0"/>
            </a:endParaRPr>
          </a:p>
        </p:txBody>
      </p:sp>
      <p:sp>
        <p:nvSpPr>
          <p:cNvPr id="11" name="Slide Number Placeholder 4"/>
          <p:cNvSpPr>
            <a:spLocks noGrp="1"/>
          </p:cNvSpPr>
          <p:nvPr>
            <p:ph type="sldNum" sz="quarter" idx="11"/>
          </p:nvPr>
        </p:nvSpPr>
        <p:spPr>
          <a:xfrm>
            <a:off x="7659328" y="6492875"/>
            <a:ext cx="1086463" cy="212725"/>
          </a:xfrm>
        </p:spPr>
        <p:txBody>
          <a:bodyPr/>
          <a:lstStyle/>
          <a:p>
            <a:fld id="{62C27CB9-1700-439E-B0BF-EDD2C915F92E}" type="slidenum">
              <a:rPr lang="en-US" smtClean="0"/>
              <a:pPr/>
              <a:t>‹#›</a:t>
            </a:fld>
            <a:endParaRPr lang="en-US" dirty="0"/>
          </a:p>
        </p:txBody>
      </p:sp>
    </p:spTree>
    <p:extLst>
      <p:ext uri="{BB962C8B-B14F-4D97-AF65-F5344CB8AC3E}">
        <p14:creationId xmlns:p14="http://schemas.microsoft.com/office/powerpoint/2010/main" val="2821751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Footer Placeholder 3"/>
          <p:cNvSpPr>
            <a:spLocks noGrp="1"/>
          </p:cNvSpPr>
          <p:nvPr>
            <p:ph type="ftr" sz="quarter" idx="10"/>
          </p:nvPr>
        </p:nvSpPr>
        <p:spPr>
          <a:xfrm>
            <a:off x="442451" y="6492875"/>
            <a:ext cx="8273709" cy="212725"/>
          </a:xfrm>
        </p:spPr>
        <p:txBody>
          <a:bodyPr/>
          <a:lstStyle/>
          <a:p>
            <a:pPr>
              <a:tabLst>
                <a:tab pos="4119563" algn="ctr"/>
              </a:tabLst>
            </a:pPr>
            <a:r>
              <a:rPr lang="en-US" dirty="0" smtClean="0">
                <a:cs typeface="Arial" pitchFamily="34" charset="0"/>
              </a:rPr>
              <a:t>March 30 – April 2, 2014	#</a:t>
            </a:r>
            <a:r>
              <a:rPr lang="en-US" dirty="0" err="1" smtClean="0">
                <a:cs typeface="Arial" pitchFamily="34" charset="0"/>
              </a:rPr>
              <a:t>OFADevWorkshop</a:t>
            </a:r>
            <a:endParaRPr lang="en-US" dirty="0" smtClean="0">
              <a:cs typeface="Arial" pitchFamily="34" charset="0"/>
            </a:endParaRPr>
          </a:p>
        </p:txBody>
      </p:sp>
      <p:sp>
        <p:nvSpPr>
          <p:cNvPr id="7" name="Slide Number Placeholder 4"/>
          <p:cNvSpPr>
            <a:spLocks noGrp="1"/>
          </p:cNvSpPr>
          <p:nvPr>
            <p:ph type="sldNum" sz="quarter" idx="11"/>
          </p:nvPr>
        </p:nvSpPr>
        <p:spPr>
          <a:xfrm>
            <a:off x="7659328" y="6492875"/>
            <a:ext cx="1086463" cy="212725"/>
          </a:xfrm>
        </p:spPr>
        <p:txBody>
          <a:bodyPr/>
          <a:lstStyle/>
          <a:p>
            <a:fld id="{62C27CB9-1700-439E-B0BF-EDD2C915F92E}" type="slidenum">
              <a:rPr lang="en-US" smtClean="0"/>
              <a:pPr/>
              <a:t>‹#›</a:t>
            </a:fld>
            <a:endParaRPr lang="en-US" dirty="0"/>
          </a:p>
        </p:txBody>
      </p:sp>
    </p:spTree>
    <p:extLst>
      <p:ext uri="{BB962C8B-B14F-4D97-AF65-F5344CB8AC3E}">
        <p14:creationId xmlns:p14="http://schemas.microsoft.com/office/powerpoint/2010/main" val="170068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a:xfrm>
            <a:off x="442451" y="6492875"/>
            <a:ext cx="8273709" cy="212725"/>
          </a:xfrm>
        </p:spPr>
        <p:txBody>
          <a:bodyPr/>
          <a:lstStyle/>
          <a:p>
            <a:pPr>
              <a:tabLst>
                <a:tab pos="4119563" algn="ctr"/>
              </a:tabLst>
            </a:pPr>
            <a:r>
              <a:rPr lang="en-US" dirty="0" smtClean="0">
                <a:cs typeface="Arial" pitchFamily="34" charset="0"/>
              </a:rPr>
              <a:t>March 30 – April 2, 2014	#</a:t>
            </a:r>
            <a:r>
              <a:rPr lang="en-US" dirty="0" err="1" smtClean="0">
                <a:cs typeface="Arial" pitchFamily="34" charset="0"/>
              </a:rPr>
              <a:t>OFADevWorkshop</a:t>
            </a:r>
            <a:endParaRPr lang="en-US" dirty="0" smtClean="0">
              <a:cs typeface="Arial" pitchFamily="34" charset="0"/>
            </a:endParaRPr>
          </a:p>
        </p:txBody>
      </p:sp>
      <p:sp>
        <p:nvSpPr>
          <p:cNvPr id="6" name="Slide Number Placeholder 4"/>
          <p:cNvSpPr>
            <a:spLocks noGrp="1"/>
          </p:cNvSpPr>
          <p:nvPr>
            <p:ph type="sldNum" sz="quarter" idx="11"/>
          </p:nvPr>
        </p:nvSpPr>
        <p:spPr>
          <a:xfrm>
            <a:off x="7659328" y="6492875"/>
            <a:ext cx="1086463" cy="212725"/>
          </a:xfrm>
        </p:spPr>
        <p:txBody>
          <a:bodyPr/>
          <a:lstStyle/>
          <a:p>
            <a:fld id="{62C27CB9-1700-439E-B0BF-EDD2C915F92E}" type="slidenum">
              <a:rPr lang="en-US" smtClean="0"/>
              <a:pPr/>
              <a:t>‹#›</a:t>
            </a:fld>
            <a:endParaRPr lang="en-US" dirty="0"/>
          </a:p>
        </p:txBody>
      </p:sp>
    </p:spTree>
    <p:extLst>
      <p:ext uri="{BB962C8B-B14F-4D97-AF65-F5344CB8AC3E}">
        <p14:creationId xmlns:p14="http://schemas.microsoft.com/office/powerpoint/2010/main" val="14941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vider">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69342" y="4148421"/>
            <a:ext cx="2281506" cy="2281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200" y="2667000"/>
            <a:ext cx="8229600" cy="1546225"/>
          </a:xfrm>
        </p:spPr>
        <p:txBody>
          <a:bodyPr/>
          <a:lstStyle>
            <a:lvl1pPr algn="ctr">
              <a:defRPr sz="3600">
                <a:solidFill>
                  <a:srgbClr val="005195"/>
                </a:solidFill>
                <a:latin typeface="Arial"/>
                <a:cs typeface="Arial"/>
              </a:defRPr>
            </a:lvl1pPr>
          </a:lstStyle>
          <a:p>
            <a:r>
              <a:rPr lang="en-US" dirty="0" smtClean="0"/>
              <a:t>Click to edit Master title style</a:t>
            </a:r>
            <a:endParaRPr lang="en-US" dirty="0"/>
          </a:p>
        </p:txBody>
      </p:sp>
      <p:sp>
        <p:nvSpPr>
          <p:cNvPr id="8" name="Footer Placeholder 4"/>
          <p:cNvSpPr>
            <a:spLocks noGrp="1"/>
          </p:cNvSpPr>
          <p:nvPr>
            <p:ph type="ftr" sz="quarter" idx="11"/>
          </p:nvPr>
        </p:nvSpPr>
        <p:spPr>
          <a:xfrm>
            <a:off x="381000" y="6416675"/>
            <a:ext cx="2895600" cy="365125"/>
          </a:xfrm>
        </p:spPr>
        <p:txBody>
          <a:bodyPr/>
          <a:lstStyle>
            <a:lvl1pPr>
              <a:defRPr/>
            </a:lvl1pPr>
          </a:lstStyle>
          <a:p>
            <a:pPr>
              <a:defRPr/>
            </a:pPr>
            <a:r>
              <a:rPr lang="en-US" smtClean="0">
                <a:cs typeface="Arial" pitchFamily="34" charset="0"/>
              </a:rPr>
              <a:t>March 30 – April 2, 2014 #OFADevWorkshop</a:t>
            </a:r>
            <a:endParaRPr lang="en-US" dirty="0"/>
          </a:p>
        </p:txBody>
      </p:sp>
    </p:spTree>
    <p:extLst>
      <p:ext uri="{BB962C8B-B14F-4D97-AF65-F5344CB8AC3E}">
        <p14:creationId xmlns:p14="http://schemas.microsoft.com/office/powerpoint/2010/main" val="3897514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 y="23241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057400" y="2667000"/>
            <a:ext cx="6629400" cy="1546225"/>
          </a:xfrm>
        </p:spPr>
        <p:txBody>
          <a:bodyPr/>
          <a:lstStyle>
            <a:lvl1pPr algn="l">
              <a:defRPr>
                <a:solidFill>
                  <a:srgbClr val="005195"/>
                </a:solidFill>
                <a:latin typeface="Arial"/>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57400" y="4267200"/>
            <a:ext cx="6629400" cy="1066800"/>
          </a:xfrm>
        </p:spPr>
        <p:txBody>
          <a:bodyPr/>
          <a:lstStyle>
            <a:lvl1pPr marL="0" indent="0" algn="l">
              <a:buNone/>
              <a:defRPr>
                <a:solidFill>
                  <a:srgbClr val="6D6E7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p:txBody>
      </p:sp>
      <p:grpSp>
        <p:nvGrpSpPr>
          <p:cNvPr id="7" name="Group 6"/>
          <p:cNvGrpSpPr/>
          <p:nvPr userDrawn="1"/>
        </p:nvGrpSpPr>
        <p:grpSpPr>
          <a:xfrm>
            <a:off x="183087" y="3811049"/>
            <a:ext cx="1538825" cy="1432236"/>
            <a:chOff x="5075853" y="3477159"/>
            <a:chExt cx="3077649" cy="2864472"/>
          </a:xfrm>
        </p:grpSpPr>
        <p:pic>
          <p:nvPicPr>
            <p:cNvPr id="8"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l="6424"/>
            <a:stretch/>
          </p:blipFill>
          <p:spPr bwMode="auto">
            <a:xfrm>
              <a:off x="5231038" y="3477159"/>
              <a:ext cx="2922464" cy="28644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userDrawn="1"/>
          </p:nvSpPr>
          <p:spPr>
            <a:xfrm>
              <a:off x="5075854" y="3511866"/>
              <a:ext cx="206913" cy="523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pic>
          <p:nvPicPr>
            <p:cNvPr id="10" name="Picture 2"/>
            <p:cNvPicPr>
              <a:picLocks noChangeAspect="1" noChangeArrowheads="1"/>
            </p:cNvPicPr>
            <p:nvPr userDrawn="1"/>
          </p:nvPicPr>
          <p:blipFill rotWithShape="1">
            <a:blip r:embed="rId5">
              <a:extLst>
                <a:ext uri="{28A0092B-C50C-407E-A947-70E740481C1C}">
                  <a14:useLocalDpi xmlns:a14="http://schemas.microsoft.com/office/drawing/2010/main" val="0"/>
                </a:ext>
              </a:extLst>
            </a:blip>
            <a:srcRect/>
            <a:stretch/>
          </p:blipFill>
          <p:spPr bwMode="auto">
            <a:xfrm>
              <a:off x="5231038" y="3564205"/>
              <a:ext cx="51729" cy="17558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ectangle 10"/>
            <p:cNvSpPr/>
            <p:nvPr userDrawn="1"/>
          </p:nvSpPr>
          <p:spPr>
            <a:xfrm>
              <a:off x="5075853" y="5363807"/>
              <a:ext cx="206913" cy="9289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spTree>
    <p:extLst>
      <p:ext uri="{BB962C8B-B14F-4D97-AF65-F5344CB8AC3E}">
        <p14:creationId xmlns:p14="http://schemas.microsoft.com/office/powerpoint/2010/main" val="1857098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p>
            <a:pPr>
              <a:tabLst>
                <a:tab pos="4119563" algn="ctr"/>
              </a:tabLst>
            </a:pPr>
            <a:r>
              <a:rPr lang="en-US" dirty="0" smtClean="0">
                <a:solidFill>
                  <a:prstClr val="white"/>
                </a:solidFill>
                <a:cs typeface="Arial" pitchFamily="34" charset="0"/>
              </a:rPr>
              <a:t>March 30 – April 2, 2014	#OFADevWorkshop</a:t>
            </a:r>
          </a:p>
        </p:txBody>
      </p:sp>
      <p:sp>
        <p:nvSpPr>
          <p:cNvPr id="8" name="Slide Number Placeholder 7"/>
          <p:cNvSpPr>
            <a:spLocks noGrp="1"/>
          </p:cNvSpPr>
          <p:nvPr>
            <p:ph type="sldNum" sz="quarter" idx="11"/>
          </p:nvPr>
        </p:nvSpPr>
        <p:spPr/>
        <p:txBody>
          <a:bodyPr/>
          <a:lstStyle/>
          <a:p>
            <a:fld id="{62C27CB9-1700-439E-B0BF-EDD2C915F92E}"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784651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2.jpeg"/><Relationship Id="rId4" Type="http://schemas.openxmlformats.org/officeDocument/2006/relationships/slideLayout" Target="../slideLayouts/slideLayout11.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10" Type="http://schemas.openxmlformats.org/officeDocument/2006/relationships/image" Target="../media/image2.jpeg"/><Relationship Id="rId4" Type="http://schemas.openxmlformats.org/officeDocument/2006/relationships/slideLayout" Target="../slideLayouts/slideLayout18.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9" descr="ribbon_small_rgb.jpg"/>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1371600"/>
            <a:ext cx="9144000"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sp>
        <p:nvSpPr>
          <p:cNvPr id="1028" name="Title Placeholder 1"/>
          <p:cNvSpPr>
            <a:spLocks noGrp="1"/>
          </p:cNvSpPr>
          <p:nvPr>
            <p:ph type="title"/>
          </p:nvPr>
        </p:nvSpPr>
        <p:spPr bwMode="auto">
          <a:xfrm>
            <a:off x="457200" y="228600"/>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457200" y="1601788"/>
            <a:ext cx="8229600" cy="464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791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charset="0"/>
                <a:ea typeface="ＭＳ Ｐゴシック" pitchFamily="4" charset="-128"/>
                <a:cs typeface="Arial" charset="0"/>
              </a:defRPr>
            </a:lvl1pPr>
          </a:lstStyle>
          <a:p>
            <a:pPr>
              <a:defRPr/>
            </a:pPr>
            <a:endParaRPr lang="en-US" dirty="0"/>
          </a:p>
        </p:txBody>
      </p:sp>
      <p:sp>
        <p:nvSpPr>
          <p:cNvPr id="5" name="Footer Placeholder 4"/>
          <p:cNvSpPr>
            <a:spLocks noGrp="1"/>
          </p:cNvSpPr>
          <p:nvPr>
            <p:ph type="ftr" sz="quarter" idx="3"/>
          </p:nvPr>
        </p:nvSpPr>
        <p:spPr>
          <a:xfrm>
            <a:off x="457200" y="64166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latin typeface="Arial" charset="0"/>
                <a:ea typeface="ＭＳ Ｐゴシック" pitchFamily="4" charset="-128"/>
                <a:cs typeface="Arial" charset="0"/>
              </a:defRPr>
            </a:lvl1pPr>
          </a:lstStyle>
          <a:p>
            <a:pPr>
              <a:defRPr/>
            </a:pPr>
            <a:r>
              <a:rPr lang="en-US" smtClean="0">
                <a:cs typeface="Arial" pitchFamily="34" charset="0"/>
              </a:rPr>
              <a:t>March 30 – April 2, 2014 #OFADevWorkshop</a:t>
            </a:r>
            <a:endParaRPr lang="en-US" dirty="0"/>
          </a:p>
        </p:txBody>
      </p:sp>
      <p:sp>
        <p:nvSpPr>
          <p:cNvPr id="6" name="Slide Number Placeholder 5"/>
          <p:cNvSpPr>
            <a:spLocks noGrp="1"/>
          </p:cNvSpPr>
          <p:nvPr>
            <p:ph type="sldNum" sz="quarter" idx="4"/>
          </p:nvPr>
        </p:nvSpPr>
        <p:spPr>
          <a:xfrm>
            <a:off x="6553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Arial" charset="0"/>
                <a:ea typeface="ＭＳ Ｐゴシック" pitchFamily="4" charset="-128"/>
                <a:cs typeface="Arial" charset="0"/>
              </a:defRPr>
            </a:lvl1pPr>
          </a:lstStyle>
          <a:p>
            <a:pPr>
              <a:defRPr/>
            </a:pPr>
            <a:fld id="{F7B81D13-1DB3-4B73-9678-C0230533172F}" type="slidenum">
              <a:rPr lang="en-US"/>
              <a:pPr>
                <a:defRPr/>
              </a:pPr>
              <a:t>‹#›</a:t>
            </a:fld>
            <a:endParaRPr lang="en-US"/>
          </a:p>
        </p:txBody>
      </p:sp>
      <p:pic>
        <p:nvPicPr>
          <p:cNvPr id="1033" name="Picture 6" descr="OpenFabric_Alliance_Logo_ppt.jp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8001000" y="228600"/>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 name="Straight Connector 20"/>
          <p:cNvCxnSpPr/>
          <p:nvPr userDrawn="1"/>
        </p:nvCxnSpPr>
        <p:spPr>
          <a:xfrm>
            <a:off x="0" y="1447800"/>
            <a:ext cx="9144000" cy="1588"/>
          </a:xfrm>
          <a:prstGeom prst="line">
            <a:avLst/>
          </a:prstGeom>
          <a:ln w="12700" cap="flat" cmpd="sng" algn="ctr">
            <a:solidFill>
              <a:srgbClr val="E5530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720" r:id="rId1"/>
    <p:sldLayoutId id="2147483713" r:id="rId2"/>
    <p:sldLayoutId id="2147483714" r:id="rId3"/>
    <p:sldLayoutId id="2147483715" r:id="rId4"/>
    <p:sldLayoutId id="2147483716" r:id="rId5"/>
    <p:sldLayoutId id="2147483717" r:id="rId6"/>
    <p:sldLayoutId id="2147483721" r:id="rId7"/>
  </p:sldLayoutIdLst>
  <p:hf hdr="0" dt="0"/>
  <p:txStyles>
    <p:titleStyle>
      <a:lvl1pPr algn="l" defTabSz="457200" rtl="0" eaLnBrk="0" fontAlgn="base" hangingPunct="0">
        <a:spcBef>
          <a:spcPct val="0"/>
        </a:spcBef>
        <a:spcAft>
          <a:spcPct val="0"/>
        </a:spcAft>
        <a:defRPr sz="4000" kern="1200">
          <a:solidFill>
            <a:srgbClr val="005195"/>
          </a:solidFill>
          <a:latin typeface="Arial"/>
          <a:ea typeface="MS PGothic" pitchFamily="34" charset="-128"/>
          <a:cs typeface="Arial"/>
        </a:defRPr>
      </a:lvl1pPr>
      <a:lvl2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2pPr>
      <a:lvl3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3pPr>
      <a:lvl4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4pPr>
      <a:lvl5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5pPr>
      <a:lvl6pPr marL="457200" algn="l" defTabSz="457200" rtl="0" fontAlgn="base">
        <a:spcBef>
          <a:spcPct val="0"/>
        </a:spcBef>
        <a:spcAft>
          <a:spcPct val="0"/>
        </a:spcAft>
        <a:defRPr sz="4000">
          <a:solidFill>
            <a:srgbClr val="005195"/>
          </a:solidFill>
          <a:latin typeface="Arial" charset="0"/>
          <a:ea typeface="ＭＳ Ｐゴシック" pitchFamily="4" charset="-128"/>
        </a:defRPr>
      </a:lvl6pPr>
      <a:lvl7pPr marL="914400" algn="l" defTabSz="457200" rtl="0" fontAlgn="base">
        <a:spcBef>
          <a:spcPct val="0"/>
        </a:spcBef>
        <a:spcAft>
          <a:spcPct val="0"/>
        </a:spcAft>
        <a:defRPr sz="4000">
          <a:solidFill>
            <a:srgbClr val="005195"/>
          </a:solidFill>
          <a:latin typeface="Arial" charset="0"/>
          <a:ea typeface="ＭＳ Ｐゴシック" pitchFamily="4" charset="-128"/>
        </a:defRPr>
      </a:lvl7pPr>
      <a:lvl8pPr marL="1371600" algn="l" defTabSz="457200" rtl="0" fontAlgn="base">
        <a:spcBef>
          <a:spcPct val="0"/>
        </a:spcBef>
        <a:spcAft>
          <a:spcPct val="0"/>
        </a:spcAft>
        <a:defRPr sz="4000">
          <a:solidFill>
            <a:srgbClr val="005195"/>
          </a:solidFill>
          <a:latin typeface="Arial" charset="0"/>
          <a:ea typeface="ＭＳ Ｐゴシック" pitchFamily="4" charset="-128"/>
        </a:defRPr>
      </a:lvl8pPr>
      <a:lvl9pPr marL="1828800" algn="l" defTabSz="457200" rtl="0" fontAlgn="base">
        <a:spcBef>
          <a:spcPct val="0"/>
        </a:spcBef>
        <a:spcAft>
          <a:spcPct val="0"/>
        </a:spcAft>
        <a:defRPr sz="4000">
          <a:solidFill>
            <a:srgbClr val="005195"/>
          </a:solidFill>
          <a:latin typeface="Arial" charset="0"/>
          <a:ea typeface="ＭＳ Ｐゴシック" pitchFamily="4" charset="-128"/>
        </a:defRPr>
      </a:lvl9pPr>
    </p:titleStyle>
    <p:bodyStyle>
      <a:lvl1pPr marL="342900" indent="-342900" algn="l" defTabSz="457200" rtl="0" eaLnBrk="0" fontAlgn="base" hangingPunct="0">
        <a:spcBef>
          <a:spcPct val="20000"/>
        </a:spcBef>
        <a:spcAft>
          <a:spcPct val="0"/>
        </a:spcAft>
        <a:buFont typeface="Arial" pitchFamily="34" charset="0"/>
        <a:buChar char="•"/>
        <a:defRPr sz="2800" kern="1200">
          <a:solidFill>
            <a:schemeClr val="tx1"/>
          </a:solidFill>
          <a:latin typeface="Arial"/>
          <a:ea typeface="MS PGothic" pitchFamily="34" charset="-128"/>
          <a:cs typeface="Arial"/>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Arial"/>
          <a:ea typeface="MS PGothic" pitchFamily="34" charset="-128"/>
          <a:cs typeface="Arial"/>
        </a:defRPr>
      </a:lvl2pPr>
      <a:lvl3pPr marL="1143000" indent="-228600" algn="l" defTabSz="457200" rtl="0" eaLnBrk="0" fontAlgn="base" hangingPunct="0">
        <a:spcBef>
          <a:spcPct val="20000"/>
        </a:spcBef>
        <a:spcAft>
          <a:spcPct val="0"/>
        </a:spcAft>
        <a:buFont typeface="Arial" pitchFamily="34" charset="0"/>
        <a:buChar char="•"/>
        <a:defRPr sz="2000" kern="1200">
          <a:solidFill>
            <a:schemeClr val="tx1"/>
          </a:solidFill>
          <a:latin typeface="Arial"/>
          <a:ea typeface="MS PGothic" pitchFamily="34"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4pPr>
      <a:lvl5pPr marL="20574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1026" name="Picture 9" descr="ribbon_small_rgb.jpg"/>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1371600"/>
            <a:ext cx="9144000"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itle Placeholder 1"/>
          <p:cNvSpPr>
            <a:spLocks noGrp="1"/>
          </p:cNvSpPr>
          <p:nvPr>
            <p:ph type="title"/>
          </p:nvPr>
        </p:nvSpPr>
        <p:spPr bwMode="auto">
          <a:xfrm>
            <a:off x="457200" y="228600"/>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457200" y="1601788"/>
            <a:ext cx="8229600" cy="464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3" name="Picture 6" descr="OpenFabric_Alliance_Logo_ppt.jp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8001000" y="228600"/>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 name="Straight Connector 20"/>
          <p:cNvCxnSpPr/>
          <p:nvPr userDrawn="1"/>
        </p:nvCxnSpPr>
        <p:spPr>
          <a:xfrm>
            <a:off x="0" y="1447800"/>
            <a:ext cx="9144000" cy="1588"/>
          </a:xfrm>
          <a:prstGeom prst="line">
            <a:avLst/>
          </a:prstGeom>
          <a:ln w="12700" cap="flat" cmpd="sng" algn="ctr">
            <a:solidFill>
              <a:srgbClr val="E5530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2" name="Footer Placeholder 1"/>
          <p:cNvSpPr>
            <a:spLocks noGrp="1"/>
          </p:cNvSpPr>
          <p:nvPr>
            <p:ph type="ftr" sz="quarter" idx="3"/>
          </p:nvPr>
        </p:nvSpPr>
        <p:spPr>
          <a:xfrm>
            <a:off x="442451" y="6492875"/>
            <a:ext cx="8273709" cy="212725"/>
          </a:xfrm>
          <a:prstGeom prst="rect">
            <a:avLst/>
          </a:prstGeom>
        </p:spPr>
        <p:txBody>
          <a:bodyPr vert="horz" lIns="91440" tIns="45720" rIns="91440" bIns="45720" rtlCol="0" anchor="ctr"/>
          <a:lstStyle>
            <a:lvl1pPr algn="l">
              <a:defRPr sz="1200">
                <a:solidFill>
                  <a:schemeClr val="bg1"/>
                </a:solidFill>
              </a:defRPr>
            </a:lvl1pPr>
          </a:lstStyle>
          <a:p>
            <a:pPr>
              <a:tabLst>
                <a:tab pos="4119563" algn="ctr"/>
              </a:tabLst>
            </a:pPr>
            <a:r>
              <a:rPr lang="en-US" dirty="0" smtClean="0">
                <a:solidFill>
                  <a:prstClr val="white"/>
                </a:solidFill>
                <a:cs typeface="Arial" pitchFamily="34" charset="0"/>
              </a:rPr>
              <a:t>March 30 – April 2, 2014	#OFADevWorkshop</a:t>
            </a:r>
          </a:p>
        </p:txBody>
      </p:sp>
      <p:sp>
        <p:nvSpPr>
          <p:cNvPr id="3" name="Slide Number Placeholder 2"/>
          <p:cNvSpPr>
            <a:spLocks noGrp="1"/>
          </p:cNvSpPr>
          <p:nvPr>
            <p:ph type="sldNum" sz="quarter" idx="4"/>
          </p:nvPr>
        </p:nvSpPr>
        <p:spPr>
          <a:xfrm>
            <a:off x="7659328" y="6492875"/>
            <a:ext cx="1086463" cy="212725"/>
          </a:xfrm>
          <a:prstGeom prst="rect">
            <a:avLst/>
          </a:prstGeom>
        </p:spPr>
        <p:txBody>
          <a:bodyPr vert="horz" lIns="91440" tIns="45720" rIns="91440" bIns="45720" rtlCol="0" anchor="ctr"/>
          <a:lstStyle>
            <a:lvl1pPr algn="r">
              <a:defRPr sz="1200">
                <a:solidFill>
                  <a:schemeClr val="bg1"/>
                </a:solidFill>
              </a:defRPr>
            </a:lvl1pPr>
          </a:lstStyle>
          <a:p>
            <a:fld id="{62C27CB9-1700-439E-B0BF-EDD2C915F92E}"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20834577"/>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Lst>
  <p:hf hdr="0" dt="0"/>
  <p:txStyles>
    <p:titleStyle>
      <a:lvl1pPr algn="l" defTabSz="457200" rtl="0" eaLnBrk="0" fontAlgn="base" hangingPunct="0">
        <a:spcBef>
          <a:spcPct val="0"/>
        </a:spcBef>
        <a:spcAft>
          <a:spcPct val="0"/>
        </a:spcAft>
        <a:defRPr sz="4000" kern="1200">
          <a:solidFill>
            <a:srgbClr val="005195"/>
          </a:solidFill>
          <a:latin typeface="Arial"/>
          <a:ea typeface="MS PGothic" pitchFamily="34" charset="-128"/>
          <a:cs typeface="Arial"/>
        </a:defRPr>
      </a:lvl1pPr>
      <a:lvl2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2pPr>
      <a:lvl3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3pPr>
      <a:lvl4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4pPr>
      <a:lvl5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5pPr>
      <a:lvl6pPr marL="457200" algn="l" defTabSz="457200" rtl="0" fontAlgn="base">
        <a:spcBef>
          <a:spcPct val="0"/>
        </a:spcBef>
        <a:spcAft>
          <a:spcPct val="0"/>
        </a:spcAft>
        <a:defRPr sz="4000">
          <a:solidFill>
            <a:srgbClr val="005195"/>
          </a:solidFill>
          <a:latin typeface="Arial" charset="0"/>
          <a:ea typeface="ＭＳ Ｐゴシック" pitchFamily="4" charset="-128"/>
        </a:defRPr>
      </a:lvl6pPr>
      <a:lvl7pPr marL="914400" algn="l" defTabSz="457200" rtl="0" fontAlgn="base">
        <a:spcBef>
          <a:spcPct val="0"/>
        </a:spcBef>
        <a:spcAft>
          <a:spcPct val="0"/>
        </a:spcAft>
        <a:defRPr sz="4000">
          <a:solidFill>
            <a:srgbClr val="005195"/>
          </a:solidFill>
          <a:latin typeface="Arial" charset="0"/>
          <a:ea typeface="ＭＳ Ｐゴシック" pitchFamily="4" charset="-128"/>
        </a:defRPr>
      </a:lvl7pPr>
      <a:lvl8pPr marL="1371600" algn="l" defTabSz="457200" rtl="0" fontAlgn="base">
        <a:spcBef>
          <a:spcPct val="0"/>
        </a:spcBef>
        <a:spcAft>
          <a:spcPct val="0"/>
        </a:spcAft>
        <a:defRPr sz="4000">
          <a:solidFill>
            <a:srgbClr val="005195"/>
          </a:solidFill>
          <a:latin typeface="Arial" charset="0"/>
          <a:ea typeface="ＭＳ Ｐゴシック" pitchFamily="4" charset="-128"/>
        </a:defRPr>
      </a:lvl8pPr>
      <a:lvl9pPr marL="1828800" algn="l" defTabSz="457200" rtl="0" fontAlgn="base">
        <a:spcBef>
          <a:spcPct val="0"/>
        </a:spcBef>
        <a:spcAft>
          <a:spcPct val="0"/>
        </a:spcAft>
        <a:defRPr sz="4000">
          <a:solidFill>
            <a:srgbClr val="005195"/>
          </a:solidFill>
          <a:latin typeface="Arial" charset="0"/>
          <a:ea typeface="ＭＳ Ｐゴシック" pitchFamily="4" charset="-128"/>
        </a:defRPr>
      </a:lvl9pPr>
    </p:titleStyle>
    <p:bodyStyle>
      <a:lvl1pPr marL="342900" indent="-342900" algn="l" defTabSz="457200" rtl="0" eaLnBrk="0" fontAlgn="base" hangingPunct="0">
        <a:spcBef>
          <a:spcPct val="20000"/>
        </a:spcBef>
        <a:spcAft>
          <a:spcPct val="0"/>
        </a:spcAft>
        <a:buFont typeface="Arial" pitchFamily="34" charset="0"/>
        <a:buChar char="•"/>
        <a:defRPr sz="2800" kern="1200">
          <a:solidFill>
            <a:schemeClr val="tx1"/>
          </a:solidFill>
          <a:latin typeface="Arial"/>
          <a:ea typeface="MS PGothic" pitchFamily="34" charset="-128"/>
          <a:cs typeface="Arial"/>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Arial"/>
          <a:ea typeface="MS PGothic" pitchFamily="34" charset="-128"/>
          <a:cs typeface="Arial"/>
        </a:defRPr>
      </a:lvl2pPr>
      <a:lvl3pPr marL="1143000" indent="-228600" algn="l" defTabSz="457200" rtl="0" eaLnBrk="0" fontAlgn="base" hangingPunct="0">
        <a:spcBef>
          <a:spcPct val="20000"/>
        </a:spcBef>
        <a:spcAft>
          <a:spcPct val="0"/>
        </a:spcAft>
        <a:buFont typeface="Arial" pitchFamily="34" charset="0"/>
        <a:buChar char="•"/>
        <a:defRPr sz="2000" kern="1200">
          <a:solidFill>
            <a:schemeClr val="tx1"/>
          </a:solidFill>
          <a:latin typeface="Arial"/>
          <a:ea typeface="MS PGothic" pitchFamily="34"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4pPr>
      <a:lvl5pPr marL="20574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1026" name="Picture 9" descr="ribbon_small_rgb.jpg"/>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1371600"/>
            <a:ext cx="9144000"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itle Placeholder 1"/>
          <p:cNvSpPr>
            <a:spLocks noGrp="1"/>
          </p:cNvSpPr>
          <p:nvPr>
            <p:ph type="title"/>
          </p:nvPr>
        </p:nvSpPr>
        <p:spPr bwMode="auto">
          <a:xfrm>
            <a:off x="457200" y="228600"/>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457200" y="1601788"/>
            <a:ext cx="8229600" cy="464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3" name="Picture 6" descr="OpenFabric_Alliance_Logo_ppt.jp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8001000" y="228600"/>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 name="Straight Connector 20"/>
          <p:cNvCxnSpPr/>
          <p:nvPr userDrawn="1"/>
        </p:nvCxnSpPr>
        <p:spPr>
          <a:xfrm>
            <a:off x="0" y="1447800"/>
            <a:ext cx="9144000" cy="1588"/>
          </a:xfrm>
          <a:prstGeom prst="line">
            <a:avLst/>
          </a:prstGeom>
          <a:ln w="12700" cap="flat" cmpd="sng" algn="ctr">
            <a:solidFill>
              <a:srgbClr val="E5530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2" name="Footer Placeholder 1"/>
          <p:cNvSpPr>
            <a:spLocks noGrp="1"/>
          </p:cNvSpPr>
          <p:nvPr>
            <p:ph type="ftr" sz="quarter" idx="3"/>
          </p:nvPr>
        </p:nvSpPr>
        <p:spPr>
          <a:xfrm>
            <a:off x="442451" y="6492875"/>
            <a:ext cx="8273709" cy="212725"/>
          </a:xfrm>
          <a:prstGeom prst="rect">
            <a:avLst/>
          </a:prstGeom>
        </p:spPr>
        <p:txBody>
          <a:bodyPr vert="horz" lIns="91440" tIns="45720" rIns="91440" bIns="45720" rtlCol="0" anchor="ctr"/>
          <a:lstStyle>
            <a:lvl1pPr algn="l">
              <a:defRPr sz="1200">
                <a:solidFill>
                  <a:schemeClr val="bg1"/>
                </a:solidFill>
              </a:defRPr>
            </a:lvl1pPr>
          </a:lstStyle>
          <a:p>
            <a:pPr>
              <a:tabLst>
                <a:tab pos="4119563" algn="ctr"/>
              </a:tabLst>
            </a:pPr>
            <a:r>
              <a:rPr lang="en-US" dirty="0" smtClean="0">
                <a:solidFill>
                  <a:prstClr val="white"/>
                </a:solidFill>
                <a:cs typeface="Arial" pitchFamily="34" charset="0"/>
              </a:rPr>
              <a:t>March 30 – April 2, 2014	#OFADevWorkshop</a:t>
            </a:r>
          </a:p>
        </p:txBody>
      </p:sp>
      <p:sp>
        <p:nvSpPr>
          <p:cNvPr id="3" name="Slide Number Placeholder 2"/>
          <p:cNvSpPr>
            <a:spLocks noGrp="1"/>
          </p:cNvSpPr>
          <p:nvPr>
            <p:ph type="sldNum" sz="quarter" idx="4"/>
          </p:nvPr>
        </p:nvSpPr>
        <p:spPr>
          <a:xfrm>
            <a:off x="7659328" y="6492875"/>
            <a:ext cx="1086463" cy="212725"/>
          </a:xfrm>
          <a:prstGeom prst="rect">
            <a:avLst/>
          </a:prstGeom>
        </p:spPr>
        <p:txBody>
          <a:bodyPr vert="horz" lIns="91440" tIns="45720" rIns="91440" bIns="45720" rtlCol="0" anchor="ctr"/>
          <a:lstStyle>
            <a:lvl1pPr algn="r">
              <a:defRPr sz="1200">
                <a:solidFill>
                  <a:schemeClr val="bg1"/>
                </a:solidFill>
              </a:defRPr>
            </a:lvl1pPr>
          </a:lstStyle>
          <a:p>
            <a:fld id="{62C27CB9-1700-439E-B0BF-EDD2C915F92E}"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339744628"/>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Lst>
  <p:hf hdr="0" dt="0"/>
  <p:txStyles>
    <p:titleStyle>
      <a:lvl1pPr algn="l" defTabSz="457200" rtl="0" eaLnBrk="0" fontAlgn="base" hangingPunct="0">
        <a:spcBef>
          <a:spcPct val="0"/>
        </a:spcBef>
        <a:spcAft>
          <a:spcPct val="0"/>
        </a:spcAft>
        <a:defRPr sz="4000" kern="1200">
          <a:solidFill>
            <a:srgbClr val="005195"/>
          </a:solidFill>
          <a:latin typeface="Arial"/>
          <a:ea typeface="MS PGothic" pitchFamily="34" charset="-128"/>
          <a:cs typeface="Arial"/>
        </a:defRPr>
      </a:lvl1pPr>
      <a:lvl2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2pPr>
      <a:lvl3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3pPr>
      <a:lvl4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4pPr>
      <a:lvl5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5pPr>
      <a:lvl6pPr marL="457200" algn="l" defTabSz="457200" rtl="0" fontAlgn="base">
        <a:spcBef>
          <a:spcPct val="0"/>
        </a:spcBef>
        <a:spcAft>
          <a:spcPct val="0"/>
        </a:spcAft>
        <a:defRPr sz="4000">
          <a:solidFill>
            <a:srgbClr val="005195"/>
          </a:solidFill>
          <a:latin typeface="Arial" charset="0"/>
          <a:ea typeface="ＭＳ Ｐゴシック" pitchFamily="4" charset="-128"/>
        </a:defRPr>
      </a:lvl6pPr>
      <a:lvl7pPr marL="914400" algn="l" defTabSz="457200" rtl="0" fontAlgn="base">
        <a:spcBef>
          <a:spcPct val="0"/>
        </a:spcBef>
        <a:spcAft>
          <a:spcPct val="0"/>
        </a:spcAft>
        <a:defRPr sz="4000">
          <a:solidFill>
            <a:srgbClr val="005195"/>
          </a:solidFill>
          <a:latin typeface="Arial" charset="0"/>
          <a:ea typeface="ＭＳ Ｐゴシック" pitchFamily="4" charset="-128"/>
        </a:defRPr>
      </a:lvl7pPr>
      <a:lvl8pPr marL="1371600" algn="l" defTabSz="457200" rtl="0" fontAlgn="base">
        <a:spcBef>
          <a:spcPct val="0"/>
        </a:spcBef>
        <a:spcAft>
          <a:spcPct val="0"/>
        </a:spcAft>
        <a:defRPr sz="4000">
          <a:solidFill>
            <a:srgbClr val="005195"/>
          </a:solidFill>
          <a:latin typeface="Arial" charset="0"/>
          <a:ea typeface="ＭＳ Ｐゴシック" pitchFamily="4" charset="-128"/>
        </a:defRPr>
      </a:lvl8pPr>
      <a:lvl9pPr marL="1828800" algn="l" defTabSz="457200" rtl="0" fontAlgn="base">
        <a:spcBef>
          <a:spcPct val="0"/>
        </a:spcBef>
        <a:spcAft>
          <a:spcPct val="0"/>
        </a:spcAft>
        <a:defRPr sz="4000">
          <a:solidFill>
            <a:srgbClr val="005195"/>
          </a:solidFill>
          <a:latin typeface="Arial" charset="0"/>
          <a:ea typeface="ＭＳ Ｐゴシック" pitchFamily="4" charset="-128"/>
        </a:defRPr>
      </a:lvl9pPr>
    </p:titleStyle>
    <p:bodyStyle>
      <a:lvl1pPr marL="342900" indent="-342900" algn="l" defTabSz="457200" rtl="0" eaLnBrk="0" fontAlgn="base" hangingPunct="0">
        <a:spcBef>
          <a:spcPct val="20000"/>
        </a:spcBef>
        <a:spcAft>
          <a:spcPct val="0"/>
        </a:spcAft>
        <a:buFont typeface="Arial" pitchFamily="34" charset="0"/>
        <a:buChar char="•"/>
        <a:defRPr sz="2800" kern="1200">
          <a:solidFill>
            <a:schemeClr val="tx1"/>
          </a:solidFill>
          <a:latin typeface="Arial"/>
          <a:ea typeface="MS PGothic" pitchFamily="34" charset="-128"/>
          <a:cs typeface="Arial"/>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Arial"/>
          <a:ea typeface="MS PGothic" pitchFamily="34" charset="-128"/>
          <a:cs typeface="Arial"/>
        </a:defRPr>
      </a:lvl2pPr>
      <a:lvl3pPr marL="1143000" indent="-228600" algn="l" defTabSz="457200" rtl="0" eaLnBrk="0" fontAlgn="base" hangingPunct="0">
        <a:spcBef>
          <a:spcPct val="20000"/>
        </a:spcBef>
        <a:spcAft>
          <a:spcPct val="0"/>
        </a:spcAft>
        <a:buFont typeface="Arial" pitchFamily="34" charset="0"/>
        <a:buChar char="•"/>
        <a:defRPr sz="2000" kern="1200">
          <a:solidFill>
            <a:schemeClr val="tx1"/>
          </a:solidFill>
          <a:latin typeface="Arial"/>
          <a:ea typeface="MS PGothic" pitchFamily="34"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4pPr>
      <a:lvl5pPr marL="20574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05.ibm.com/e-business/linkweb/publications/servlet/pbi.wss?CTY=US&amp;FNC=SRX&amp;PBL=SA23-2273-03" TargetMode="External"/><Relationship Id="rId2" Type="http://schemas.openxmlformats.org/officeDocument/2006/relationships/hyperlink" Target="http://openshmem.org/" TargetMode="External"/><Relationship Id="rId1" Type="http://schemas.openxmlformats.org/officeDocument/2006/relationships/slideLayout" Target="../slideLayouts/slideLayout2.xml"/><Relationship Id="rId6" Type="http://schemas.openxmlformats.org/officeDocument/2006/relationships/hyperlink" Target="http://www.openfabrics.org/downloads/OFWG/" TargetMode="External"/><Relationship Id="rId5" Type="http://schemas.openxmlformats.org/officeDocument/2006/relationships/hyperlink" Target="http://www.cs.sandia.gov/Portals/portals4-spec.html" TargetMode="External"/><Relationship Id="rId4" Type="http://schemas.openxmlformats.org/officeDocument/2006/relationships/hyperlink" Target="http://docs.cray.com/books/S-2446-3103/S-2446-3103.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pPr eaLnBrk="1" hangingPunct="1"/>
            <a:r>
              <a:rPr lang="en-US" sz="3600" dirty="0" smtClean="0"/>
              <a:t>SHMEM/PGAS Developer Community Feedback for OFI Working Group</a:t>
            </a:r>
            <a:endParaRPr lang="en-US" sz="3600" dirty="0" smtClean="0">
              <a:latin typeface="Arial" pitchFamily="34" charset="0"/>
              <a:cs typeface="Arial" pitchFamily="34" charset="0"/>
            </a:endParaRPr>
          </a:p>
        </p:txBody>
      </p:sp>
      <p:sp>
        <p:nvSpPr>
          <p:cNvPr id="3075" name="Subtitle 2"/>
          <p:cNvSpPr>
            <a:spLocks noGrp="1"/>
          </p:cNvSpPr>
          <p:nvPr>
            <p:ph type="subTitle" idx="1"/>
          </p:nvPr>
        </p:nvSpPr>
        <p:spPr>
          <a:xfrm>
            <a:off x="2057400" y="4631184"/>
            <a:ext cx="6629400" cy="686540"/>
          </a:xfrm>
        </p:spPr>
        <p:txBody>
          <a:bodyPr/>
          <a:lstStyle/>
          <a:p>
            <a:pPr eaLnBrk="1" hangingPunct="1"/>
            <a:r>
              <a:rPr lang="en-US" dirty="0">
                <a:latin typeface="Arial" pitchFamily="34" charset="0"/>
                <a:cs typeface="Arial" pitchFamily="34" charset="0"/>
              </a:rPr>
              <a:t>#OFADevWorkshop</a:t>
            </a:r>
            <a:endParaRPr lang="en-US" dirty="0" smtClean="0">
              <a:latin typeface="Arial" pitchFamily="34" charset="0"/>
              <a:cs typeface="Arial" pitchFamily="34" charset="0"/>
            </a:endParaRPr>
          </a:p>
        </p:txBody>
      </p:sp>
      <p:sp>
        <p:nvSpPr>
          <p:cNvPr id="4" name="Content Placeholder 1"/>
          <p:cNvSpPr txBox="1">
            <a:spLocks/>
          </p:cNvSpPr>
          <p:nvPr/>
        </p:nvSpPr>
        <p:spPr>
          <a:xfrm>
            <a:off x="2117892" y="5401559"/>
            <a:ext cx="6858000" cy="1046375"/>
          </a:xfrm>
          <a:prstGeom prst="rect">
            <a:avLst/>
          </a:prstGeom>
        </p:spPr>
        <p:txBody>
          <a:bodyPr>
            <a:noAutofit/>
          </a:bodyPr>
          <a:lstStyle/>
          <a:p>
            <a:pPr defTabSz="914400" fontAlgn="auto">
              <a:spcAft>
                <a:spcPts val="0"/>
              </a:spcAft>
              <a:buClr>
                <a:srgbClr val="E55302"/>
              </a:buClr>
              <a:buSzPct val="85000"/>
              <a:buFont typeface="Wingdings 2"/>
              <a:buNone/>
              <a:defRPr/>
            </a:pPr>
            <a:r>
              <a:rPr lang="en-US" sz="2000" dirty="0" smtClean="0">
                <a:solidFill>
                  <a:srgbClr val="0070C0"/>
                </a:solidFill>
                <a:latin typeface="Century Gothic" pitchFamily="34" charset="0"/>
              </a:rPr>
              <a:t>Howard Pritchard, Cray Inc.</a:t>
            </a:r>
            <a:r>
              <a:rPr lang="en-US" sz="2400" b="1" dirty="0" smtClean="0">
                <a:solidFill>
                  <a:prstClr val="black"/>
                </a:solidFill>
                <a:latin typeface="Century Gothic" pitchFamily="34" charset="0"/>
              </a:rPr>
              <a:t/>
            </a:r>
            <a:br>
              <a:rPr lang="en-US" sz="2400" b="1" dirty="0" smtClean="0">
                <a:solidFill>
                  <a:prstClr val="black"/>
                </a:solidFill>
                <a:latin typeface="Century Gothic" pitchFamily="34" charset="0"/>
              </a:rPr>
            </a:br>
            <a:r>
              <a:rPr lang="en-US" sz="2400" b="1" dirty="0" smtClean="0">
                <a:solidFill>
                  <a:prstClr val="black"/>
                </a:solidFill>
                <a:latin typeface="Century Gothic" pitchFamily="34" charset="0"/>
              </a:rPr>
              <a:t/>
            </a:r>
            <a:br>
              <a:rPr lang="en-US" sz="2400" b="1" dirty="0" smtClean="0">
                <a:solidFill>
                  <a:prstClr val="black"/>
                </a:solidFill>
                <a:latin typeface="Century Gothic" pitchFamily="34" charset="0"/>
              </a:rPr>
            </a:br>
            <a:endParaRPr lang="en-US" sz="2400" b="1" dirty="0" smtClean="0">
              <a:solidFill>
                <a:prstClr val="black"/>
              </a:solidFill>
              <a:latin typeface="Century Gothic" pitchFamily="34" charset="0"/>
            </a:endParaRPr>
          </a:p>
        </p:txBody>
      </p:sp>
    </p:spTree>
    <p:extLst>
      <p:ext uri="{BB962C8B-B14F-4D97-AF65-F5344CB8AC3E}">
        <p14:creationId xmlns:p14="http://schemas.microsoft.com/office/powerpoint/2010/main" val="23574983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Memory Registration API Requirements (2)</a:t>
            </a:r>
            <a:endParaRPr lang="en-US" dirty="0"/>
          </a:p>
        </p:txBody>
      </p:sp>
      <p:sp>
        <p:nvSpPr>
          <p:cNvPr id="3" name="Content Placeholder 2"/>
          <p:cNvSpPr>
            <a:spLocks noGrp="1"/>
          </p:cNvSpPr>
          <p:nvPr>
            <p:ph idx="1"/>
          </p:nvPr>
        </p:nvSpPr>
        <p:spPr/>
        <p:txBody>
          <a:bodyPr>
            <a:normAutofit/>
          </a:bodyPr>
          <a:lstStyle/>
          <a:p>
            <a:r>
              <a:rPr lang="en-US" sz="2000" dirty="0"/>
              <a:t>On-demand paging option requirements</a:t>
            </a:r>
            <a:endParaRPr lang="en-US" sz="1600" dirty="0"/>
          </a:p>
          <a:p>
            <a:pPr lvl="1"/>
            <a:r>
              <a:rPr lang="en-US" sz="1600" dirty="0"/>
              <a:t>Want flexibility to do on-demand paging when requested, but may also want “pinned” pages method, specified by application</a:t>
            </a:r>
          </a:p>
          <a:p>
            <a:pPr lvl="1"/>
            <a:r>
              <a:rPr lang="en-US" sz="1600" dirty="0"/>
              <a:t>PGAS compiler has to have control of memory allocation to avoid needing this – but often compiler does have control of heap allocator, etc.</a:t>
            </a:r>
          </a:p>
          <a:p>
            <a:pPr lvl="1"/>
            <a:r>
              <a:rPr lang="en-US" sz="1600" dirty="0"/>
              <a:t>Fortran 2008, possible future versions of UPC may still find this useful</a:t>
            </a:r>
          </a:p>
          <a:p>
            <a:pPr lvl="1"/>
            <a:r>
              <a:rPr lang="en-US" sz="1600" dirty="0"/>
              <a:t>Maybe also be helpful for library based one-sided models, esp. if </a:t>
            </a:r>
            <a:r>
              <a:rPr lang="en-US" sz="1600" dirty="0" smtClean="0"/>
              <a:t>specifications relax current restrictions </a:t>
            </a:r>
            <a:r>
              <a:rPr lang="en-US" sz="1600" dirty="0"/>
              <a:t>on what memory is remotely accessible become more relaxed</a:t>
            </a:r>
          </a:p>
          <a:p>
            <a:pPr marL="0" indent="0">
              <a:buNone/>
            </a:pPr>
            <a:endParaRPr lang="en-US" sz="2000" dirty="0" smtClean="0"/>
          </a:p>
          <a:p>
            <a:r>
              <a:rPr lang="en-US" sz="2000" dirty="0" smtClean="0"/>
              <a:t>Fortran 2008 (</a:t>
            </a:r>
            <a:r>
              <a:rPr lang="en-US" sz="2000" dirty="0" err="1" smtClean="0"/>
              <a:t>CoArray</a:t>
            </a:r>
            <a:r>
              <a:rPr lang="en-US" sz="2000" dirty="0" smtClean="0"/>
              <a:t>) in particular could benefit from ability to register large amounts of virtual memory that may be only sparsely populated</a:t>
            </a:r>
          </a:p>
          <a:p>
            <a:pPr marL="0" indent="0">
              <a:buNone/>
            </a:pPr>
            <a:endParaRPr lang="en-US" dirty="0"/>
          </a:p>
        </p:txBody>
      </p:sp>
      <p:sp>
        <p:nvSpPr>
          <p:cNvPr id="4" name="Slide Number Placeholder 5"/>
          <p:cNvSpPr>
            <a:spLocks noGrp="1"/>
          </p:cNvSpPr>
          <p:nvPr>
            <p:ph type="sldNum" sz="quarter" idx="11"/>
          </p:nvPr>
        </p:nvSpPr>
        <p:spPr>
          <a:xfrm>
            <a:off x="6553200" y="6356350"/>
            <a:ext cx="2133600" cy="365125"/>
          </a:xfrm>
        </p:spPr>
        <p:txBody>
          <a:bodyPr/>
          <a:lstStyle/>
          <a:p>
            <a:fld id="{3656716D-305E-46ED-ADB5-AFC71496ED62}" type="slidenum">
              <a:rPr lang="en-US" smtClean="0"/>
              <a:t>10</a:t>
            </a:fld>
            <a:endParaRPr lang="en-US"/>
          </a:p>
        </p:txBody>
      </p:sp>
      <p:sp>
        <p:nvSpPr>
          <p:cNvPr id="5" name="Footer Placeholder 4"/>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Tree>
    <p:extLst>
      <p:ext uri="{BB962C8B-B14F-4D97-AF65-F5344CB8AC3E}">
        <p14:creationId xmlns:p14="http://schemas.microsoft.com/office/powerpoint/2010/main" val="16709278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Small remote memory reference API requirements – </a:t>
            </a:r>
            <a:r>
              <a:rPr lang="en-US" dirty="0" err="1" smtClean="0"/>
              <a:t>perf</a:t>
            </a:r>
            <a:r>
              <a:rPr lang="en-US" dirty="0" smtClean="0"/>
              <a:t> and ops</a:t>
            </a:r>
            <a:endParaRPr lang="en-US" dirty="0"/>
          </a:p>
        </p:txBody>
      </p:sp>
      <p:sp>
        <p:nvSpPr>
          <p:cNvPr id="3" name="Content Placeholder 2"/>
          <p:cNvSpPr>
            <a:spLocks noGrp="1"/>
          </p:cNvSpPr>
          <p:nvPr>
            <p:ph idx="1"/>
          </p:nvPr>
        </p:nvSpPr>
        <p:spPr/>
        <p:txBody>
          <a:bodyPr>
            <a:normAutofit/>
          </a:bodyPr>
          <a:lstStyle/>
          <a:p>
            <a:r>
              <a:rPr lang="en-US" sz="2000" dirty="0" smtClean="0"/>
              <a:t>PGAS compilers implemented directly on top of native RDMA functionality need an API that can deliver high performance for small non-blocking PUTs (stores) and GETs (loads).  Typical remote memory accesses much smaller than for MPI programs and many more of them</a:t>
            </a:r>
            <a:endParaRPr lang="en-US" sz="1600" dirty="0"/>
          </a:p>
          <a:p>
            <a:pPr marL="285750"/>
            <a:r>
              <a:rPr lang="en-US" sz="2000" dirty="0" smtClean="0"/>
              <a:t>Atomic memory ops are important </a:t>
            </a:r>
          </a:p>
          <a:p>
            <a:pPr marL="285750"/>
            <a:r>
              <a:rPr lang="en-US" sz="2000" dirty="0" smtClean="0"/>
              <a:t>Put with various completion notification mechanisms – more on this in a later slide</a:t>
            </a:r>
          </a:p>
          <a:p>
            <a:pPr marL="285750"/>
            <a:r>
              <a:rPr lang="en-US" sz="2000" dirty="0" smtClean="0"/>
              <a:t>Small </a:t>
            </a:r>
            <a:r>
              <a:rPr lang="en-US" sz="2000" i="1" dirty="0" smtClean="0"/>
              <a:t>partially</a:t>
            </a:r>
            <a:r>
              <a:rPr lang="en-US" sz="2000" dirty="0" smtClean="0"/>
              <a:t> blocking put requirement (till safe to reuse local buffer)</a:t>
            </a:r>
          </a:p>
          <a:p>
            <a:pPr marL="685800" lvl="1"/>
            <a:r>
              <a:rPr lang="en-US" sz="1600" dirty="0" err="1"/>
              <a:t>Shmem</a:t>
            </a:r>
            <a:r>
              <a:rPr lang="en-US" sz="1600" dirty="0"/>
              <a:t> on top of portals4/non-blocking puts semantics example – cost of implementing </a:t>
            </a:r>
            <a:r>
              <a:rPr lang="en-US" sz="1600" dirty="0" smtClean="0"/>
              <a:t>partially blocking </a:t>
            </a:r>
            <a:r>
              <a:rPr lang="en-US" sz="1600" dirty="0"/>
              <a:t>on top of non-blocking</a:t>
            </a:r>
            <a:r>
              <a:rPr lang="en-US" sz="1600" dirty="0" smtClean="0"/>
              <a:t>? </a:t>
            </a:r>
            <a:endParaRPr lang="en-US" sz="1600" dirty="0"/>
          </a:p>
          <a:p>
            <a:pPr marL="685800" lvl="1"/>
            <a:endParaRPr lang="en-US" sz="1600" dirty="0" smtClean="0"/>
          </a:p>
          <a:p>
            <a:pPr marL="400050" lvl="1" indent="0">
              <a:buNone/>
            </a:pPr>
            <a:endParaRPr lang="en-US" dirty="0"/>
          </a:p>
        </p:txBody>
      </p:sp>
      <p:sp>
        <p:nvSpPr>
          <p:cNvPr id="4" name="Slide Number Placeholder 5"/>
          <p:cNvSpPr>
            <a:spLocks noGrp="1"/>
          </p:cNvSpPr>
          <p:nvPr>
            <p:ph type="sldNum" sz="quarter" idx="11"/>
          </p:nvPr>
        </p:nvSpPr>
        <p:spPr>
          <a:xfrm>
            <a:off x="6553200" y="6356350"/>
            <a:ext cx="2133600" cy="365125"/>
          </a:xfrm>
        </p:spPr>
        <p:txBody>
          <a:bodyPr/>
          <a:lstStyle/>
          <a:p>
            <a:fld id="{3656716D-305E-46ED-ADB5-AFC71496ED62}" type="slidenum">
              <a:rPr lang="en-US" smtClean="0"/>
              <a:t>11</a:t>
            </a:fld>
            <a:endParaRPr lang="en-US"/>
          </a:p>
        </p:txBody>
      </p:sp>
      <p:sp>
        <p:nvSpPr>
          <p:cNvPr id="5" name="Footer Placeholder 4"/>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Tree>
    <p:extLst>
      <p:ext uri="{BB962C8B-B14F-4D97-AF65-F5344CB8AC3E}">
        <p14:creationId xmlns:p14="http://schemas.microsoft.com/office/powerpoint/2010/main" val="34719983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Small remote memory reference API requirements - ordering</a:t>
            </a:r>
            <a:endParaRPr lang="en-US" dirty="0"/>
          </a:p>
        </p:txBody>
      </p:sp>
      <p:sp>
        <p:nvSpPr>
          <p:cNvPr id="3" name="Content Placeholder 2"/>
          <p:cNvSpPr>
            <a:spLocks noGrp="1"/>
          </p:cNvSpPr>
          <p:nvPr>
            <p:ph idx="1"/>
          </p:nvPr>
        </p:nvSpPr>
        <p:spPr>
          <a:xfrm>
            <a:off x="457200" y="1601788"/>
            <a:ext cx="8229600" cy="1068841"/>
          </a:xfrm>
        </p:spPr>
        <p:txBody>
          <a:bodyPr>
            <a:normAutofit/>
          </a:bodyPr>
          <a:lstStyle/>
          <a:p>
            <a:pPr marL="0" indent="0">
              <a:buNone/>
            </a:pPr>
            <a:r>
              <a:rPr lang="en-US" sz="2000" dirty="0" smtClean="0"/>
              <a:t>PGAS compilers in particular have a special ordering requirement: Need to be able to correctly handle WAW, WAR, and RAW from a given initiator to a given target address:</a:t>
            </a:r>
            <a:endParaRPr lang="en-US" sz="2400" dirty="0" smtClean="0"/>
          </a:p>
          <a:p>
            <a:pPr marL="0" indent="0">
              <a:buNone/>
            </a:pPr>
            <a:endParaRPr lang="en-US" dirty="0"/>
          </a:p>
        </p:txBody>
      </p:sp>
      <p:sp>
        <p:nvSpPr>
          <p:cNvPr id="4" name="Slide Number Placeholder 5"/>
          <p:cNvSpPr>
            <a:spLocks noGrp="1"/>
          </p:cNvSpPr>
          <p:nvPr>
            <p:ph type="sldNum" sz="quarter" idx="11"/>
          </p:nvPr>
        </p:nvSpPr>
        <p:spPr>
          <a:xfrm>
            <a:off x="6553200" y="6356350"/>
            <a:ext cx="2133600" cy="365125"/>
          </a:xfrm>
        </p:spPr>
        <p:txBody>
          <a:bodyPr/>
          <a:lstStyle/>
          <a:p>
            <a:fld id="{3656716D-305E-46ED-ADB5-AFC71496ED62}" type="slidenum">
              <a:rPr lang="en-US" smtClean="0"/>
              <a:t>12</a:t>
            </a:fld>
            <a:endParaRPr lang="en-US"/>
          </a:p>
        </p:txBody>
      </p:sp>
      <p:sp>
        <p:nvSpPr>
          <p:cNvPr id="6" name="Footer Placeholder 5"/>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
        <p:nvSpPr>
          <p:cNvPr id="7" name="Rounded Rectangle 6"/>
          <p:cNvSpPr/>
          <p:nvPr/>
        </p:nvSpPr>
        <p:spPr>
          <a:xfrm>
            <a:off x="783771" y="3033486"/>
            <a:ext cx="1509486" cy="59508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a:off x="5355771" y="3425372"/>
            <a:ext cx="113211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972457" y="3149601"/>
            <a:ext cx="1146629" cy="369332"/>
          </a:xfrm>
          <a:prstGeom prst="rect">
            <a:avLst/>
          </a:prstGeom>
          <a:noFill/>
        </p:spPr>
        <p:txBody>
          <a:bodyPr wrap="square" rtlCol="0">
            <a:spAutoFit/>
          </a:bodyPr>
          <a:lstStyle/>
          <a:p>
            <a:r>
              <a:rPr lang="en-US" dirty="0" smtClean="0"/>
              <a:t>Initiator A</a:t>
            </a:r>
          </a:p>
        </p:txBody>
      </p:sp>
      <p:sp>
        <p:nvSpPr>
          <p:cNvPr id="15" name="Rounded Rectangle 14"/>
          <p:cNvSpPr/>
          <p:nvPr/>
        </p:nvSpPr>
        <p:spPr>
          <a:xfrm>
            <a:off x="6959481" y="3084288"/>
            <a:ext cx="1509486" cy="59508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extBox 12"/>
          <p:cNvSpPr txBox="1"/>
          <p:nvPr/>
        </p:nvSpPr>
        <p:spPr>
          <a:xfrm>
            <a:off x="7090231" y="3200244"/>
            <a:ext cx="1400510" cy="369332"/>
          </a:xfrm>
          <a:prstGeom prst="rect">
            <a:avLst/>
          </a:prstGeom>
          <a:noFill/>
        </p:spPr>
        <p:txBody>
          <a:bodyPr wrap="square" rtlCol="0">
            <a:spAutoFit/>
          </a:bodyPr>
          <a:lstStyle/>
          <a:p>
            <a:r>
              <a:rPr lang="en-US" dirty="0" smtClean="0"/>
              <a:t>Target B</a:t>
            </a:r>
          </a:p>
        </p:txBody>
      </p:sp>
      <p:sp>
        <p:nvSpPr>
          <p:cNvPr id="25" name="Freeform 24"/>
          <p:cNvSpPr/>
          <p:nvPr/>
        </p:nvSpPr>
        <p:spPr>
          <a:xfrm>
            <a:off x="2830286" y="3120571"/>
            <a:ext cx="1741969" cy="580572"/>
          </a:xfrm>
          <a:custGeom>
            <a:avLst/>
            <a:gdLst>
              <a:gd name="connsiteX0" fmla="*/ 0 w 1741969"/>
              <a:gd name="connsiteY0" fmla="*/ 0 h 580572"/>
              <a:gd name="connsiteX1" fmla="*/ 1741714 w 1741969"/>
              <a:gd name="connsiteY1" fmla="*/ 290286 h 580572"/>
              <a:gd name="connsiteX2" fmla="*/ 101600 w 1741969"/>
              <a:gd name="connsiteY2" fmla="*/ 580572 h 580572"/>
            </a:gdLst>
            <a:ahLst/>
            <a:cxnLst>
              <a:cxn ang="0">
                <a:pos x="connsiteX0" y="connsiteY0"/>
              </a:cxn>
              <a:cxn ang="0">
                <a:pos x="connsiteX1" y="connsiteY1"/>
              </a:cxn>
              <a:cxn ang="0">
                <a:pos x="connsiteX2" y="connsiteY2"/>
              </a:cxn>
            </a:cxnLst>
            <a:rect l="l" t="t" r="r" b="b"/>
            <a:pathLst>
              <a:path w="1741969" h="580572">
                <a:moveTo>
                  <a:pt x="0" y="0"/>
                </a:moveTo>
                <a:cubicBezTo>
                  <a:pt x="862390" y="96762"/>
                  <a:pt x="1724781" y="193524"/>
                  <a:pt x="1741714" y="290286"/>
                </a:cubicBezTo>
                <a:cubicBezTo>
                  <a:pt x="1758647" y="387048"/>
                  <a:pt x="930123" y="483810"/>
                  <a:pt x="101600" y="580572"/>
                </a:cubicBezTo>
              </a:path>
            </a:pathLst>
          </a:custGeom>
          <a:noFill/>
          <a:ln w="25400">
            <a:tailEnd type="stealth" w="lg" len="lg"/>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ounded Rectangle 26"/>
          <p:cNvSpPr/>
          <p:nvPr/>
        </p:nvSpPr>
        <p:spPr>
          <a:xfrm>
            <a:off x="805545" y="3926100"/>
            <a:ext cx="1509486" cy="59508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TextBox 27"/>
          <p:cNvSpPr txBox="1"/>
          <p:nvPr/>
        </p:nvSpPr>
        <p:spPr>
          <a:xfrm>
            <a:off x="1008745" y="4027701"/>
            <a:ext cx="1146629" cy="369332"/>
          </a:xfrm>
          <a:prstGeom prst="rect">
            <a:avLst/>
          </a:prstGeom>
          <a:noFill/>
        </p:spPr>
        <p:txBody>
          <a:bodyPr wrap="square" rtlCol="0">
            <a:spAutoFit/>
          </a:bodyPr>
          <a:lstStyle/>
          <a:p>
            <a:r>
              <a:rPr lang="en-US" dirty="0" smtClean="0"/>
              <a:t>Initiator A</a:t>
            </a:r>
          </a:p>
        </p:txBody>
      </p:sp>
      <p:cxnSp>
        <p:nvCxnSpPr>
          <p:cNvPr id="29" name="Straight Arrow Connector 28"/>
          <p:cNvCxnSpPr/>
          <p:nvPr/>
        </p:nvCxnSpPr>
        <p:spPr>
          <a:xfrm>
            <a:off x="3011763" y="4201874"/>
            <a:ext cx="113211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4869506" y="3911587"/>
            <a:ext cx="1741969" cy="580572"/>
          </a:xfrm>
          <a:custGeom>
            <a:avLst/>
            <a:gdLst>
              <a:gd name="connsiteX0" fmla="*/ 0 w 1741969"/>
              <a:gd name="connsiteY0" fmla="*/ 0 h 580572"/>
              <a:gd name="connsiteX1" fmla="*/ 1741714 w 1741969"/>
              <a:gd name="connsiteY1" fmla="*/ 290286 h 580572"/>
              <a:gd name="connsiteX2" fmla="*/ 101600 w 1741969"/>
              <a:gd name="connsiteY2" fmla="*/ 580572 h 580572"/>
            </a:gdLst>
            <a:ahLst/>
            <a:cxnLst>
              <a:cxn ang="0">
                <a:pos x="connsiteX0" y="connsiteY0"/>
              </a:cxn>
              <a:cxn ang="0">
                <a:pos x="connsiteX1" y="connsiteY1"/>
              </a:cxn>
              <a:cxn ang="0">
                <a:pos x="connsiteX2" y="connsiteY2"/>
              </a:cxn>
            </a:cxnLst>
            <a:rect l="l" t="t" r="r" b="b"/>
            <a:pathLst>
              <a:path w="1741969" h="580572">
                <a:moveTo>
                  <a:pt x="0" y="0"/>
                </a:moveTo>
                <a:cubicBezTo>
                  <a:pt x="862390" y="96762"/>
                  <a:pt x="1724781" y="193524"/>
                  <a:pt x="1741714" y="290286"/>
                </a:cubicBezTo>
                <a:cubicBezTo>
                  <a:pt x="1758647" y="387048"/>
                  <a:pt x="930123" y="483810"/>
                  <a:pt x="101600" y="580572"/>
                </a:cubicBezTo>
              </a:path>
            </a:pathLst>
          </a:custGeom>
          <a:noFill/>
          <a:ln w="25400">
            <a:tailEnd type="stealth" w="lg" len="lg"/>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ounded Rectangle 30"/>
          <p:cNvSpPr/>
          <p:nvPr/>
        </p:nvSpPr>
        <p:spPr>
          <a:xfrm>
            <a:off x="6981255" y="3991416"/>
            <a:ext cx="1509486" cy="59508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TextBox 31"/>
          <p:cNvSpPr txBox="1"/>
          <p:nvPr/>
        </p:nvSpPr>
        <p:spPr>
          <a:xfrm>
            <a:off x="7162801" y="4056729"/>
            <a:ext cx="1400510" cy="369332"/>
          </a:xfrm>
          <a:prstGeom prst="rect">
            <a:avLst/>
          </a:prstGeom>
          <a:noFill/>
        </p:spPr>
        <p:txBody>
          <a:bodyPr wrap="square" rtlCol="0">
            <a:spAutoFit/>
          </a:bodyPr>
          <a:lstStyle/>
          <a:p>
            <a:r>
              <a:rPr lang="en-US" dirty="0" smtClean="0"/>
              <a:t>Target B</a:t>
            </a:r>
          </a:p>
        </p:txBody>
      </p:sp>
      <p:sp>
        <p:nvSpPr>
          <p:cNvPr id="33" name="Content Placeholder 2"/>
          <p:cNvSpPr txBox="1">
            <a:spLocks/>
          </p:cNvSpPr>
          <p:nvPr/>
        </p:nvSpPr>
        <p:spPr bwMode="auto">
          <a:xfrm>
            <a:off x="609600" y="5106922"/>
            <a:ext cx="8229600" cy="1424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0" fontAlgn="base" hangingPunct="0">
              <a:spcBef>
                <a:spcPct val="20000"/>
              </a:spcBef>
              <a:spcAft>
                <a:spcPct val="0"/>
              </a:spcAft>
              <a:buFont typeface="Arial" pitchFamily="34" charset="0"/>
              <a:buChar char="•"/>
              <a:defRPr sz="2800" kern="1200">
                <a:solidFill>
                  <a:schemeClr val="tx1"/>
                </a:solidFill>
                <a:latin typeface="Arial"/>
                <a:ea typeface="MS PGothic" pitchFamily="34" charset="-128"/>
                <a:cs typeface="Arial"/>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Arial"/>
                <a:ea typeface="MS PGothic" pitchFamily="34" charset="-128"/>
                <a:cs typeface="Arial"/>
              </a:defRPr>
            </a:lvl2pPr>
            <a:lvl3pPr marL="1143000" indent="-228600" algn="l" defTabSz="457200" rtl="0" eaLnBrk="0" fontAlgn="base" hangingPunct="0">
              <a:spcBef>
                <a:spcPct val="20000"/>
              </a:spcBef>
              <a:spcAft>
                <a:spcPct val="0"/>
              </a:spcAft>
              <a:buFont typeface="Arial" pitchFamily="34" charset="0"/>
              <a:buChar char="•"/>
              <a:defRPr sz="2000" kern="1200">
                <a:solidFill>
                  <a:schemeClr val="tx1"/>
                </a:solidFill>
                <a:latin typeface="Arial"/>
                <a:ea typeface="MS PGothic" pitchFamily="34"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4pPr>
            <a:lvl5pPr marL="20574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Problem is one getting correctness while maintaining performance.  If X != Y, then no need to order operations, only if X == Y is ordering necessary.   For Cray compiler, its been found for most PGAS apps X != Y is the far more common case. </a:t>
            </a:r>
            <a:r>
              <a:rPr lang="en-US" sz="2000" dirty="0"/>
              <a:t> </a:t>
            </a:r>
            <a:r>
              <a:rPr lang="en-US" sz="2000" dirty="0" smtClean="0"/>
              <a:t> </a:t>
            </a:r>
            <a:endParaRPr lang="en-US" sz="1400" dirty="0" smtClean="0"/>
          </a:p>
          <a:p>
            <a:pPr marL="285750"/>
            <a:endParaRPr lang="en-US" sz="2400" dirty="0" smtClean="0"/>
          </a:p>
          <a:p>
            <a:pPr marL="0" indent="0">
              <a:buFont typeface="Arial" pitchFamily="34" charset="0"/>
              <a:buNone/>
            </a:pPr>
            <a:endParaRPr lang="en-US" dirty="0"/>
          </a:p>
        </p:txBody>
      </p:sp>
      <p:sp>
        <p:nvSpPr>
          <p:cNvPr id="19" name="TextBox 18"/>
          <p:cNvSpPr txBox="1"/>
          <p:nvPr/>
        </p:nvSpPr>
        <p:spPr>
          <a:xfrm>
            <a:off x="5228564" y="2732711"/>
            <a:ext cx="1400510" cy="369332"/>
          </a:xfrm>
          <a:prstGeom prst="rect">
            <a:avLst/>
          </a:prstGeom>
          <a:noFill/>
        </p:spPr>
        <p:txBody>
          <a:bodyPr wrap="square" rtlCol="0">
            <a:spAutoFit/>
          </a:bodyPr>
          <a:lstStyle/>
          <a:p>
            <a:r>
              <a:rPr lang="en-US" dirty="0" err="1" smtClean="0"/>
              <a:t>addr</a:t>
            </a:r>
            <a:r>
              <a:rPr lang="en-US" dirty="0" smtClean="0"/>
              <a:t> X</a:t>
            </a:r>
          </a:p>
        </p:txBody>
      </p:sp>
      <p:sp>
        <p:nvSpPr>
          <p:cNvPr id="21" name="TextBox 20"/>
          <p:cNvSpPr txBox="1"/>
          <p:nvPr/>
        </p:nvSpPr>
        <p:spPr>
          <a:xfrm>
            <a:off x="3319976" y="2739971"/>
            <a:ext cx="1400510" cy="369332"/>
          </a:xfrm>
          <a:prstGeom prst="rect">
            <a:avLst/>
          </a:prstGeom>
          <a:noFill/>
        </p:spPr>
        <p:txBody>
          <a:bodyPr wrap="square" rtlCol="0">
            <a:spAutoFit/>
          </a:bodyPr>
          <a:lstStyle/>
          <a:p>
            <a:r>
              <a:rPr lang="en-US" dirty="0" err="1" smtClean="0"/>
              <a:t>addr</a:t>
            </a:r>
            <a:r>
              <a:rPr lang="en-US" dirty="0" smtClean="0"/>
              <a:t> </a:t>
            </a:r>
            <a:r>
              <a:rPr lang="en-US" dirty="0"/>
              <a:t>Y</a:t>
            </a:r>
            <a:endParaRPr lang="en-US" dirty="0" smtClean="0"/>
          </a:p>
        </p:txBody>
      </p:sp>
    </p:spTree>
    <p:extLst>
      <p:ext uri="{BB962C8B-B14F-4D97-AF65-F5344CB8AC3E}">
        <p14:creationId xmlns:p14="http://schemas.microsoft.com/office/powerpoint/2010/main" val="27130521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28600"/>
            <a:ext cx="8064631" cy="1143000"/>
          </a:xfrm>
        </p:spPr>
        <p:txBody>
          <a:bodyPr>
            <a:normAutofit fontScale="90000"/>
          </a:bodyPr>
          <a:lstStyle/>
          <a:p>
            <a:pPr algn="l"/>
            <a:r>
              <a:rPr lang="en-US" dirty="0" smtClean="0"/>
              <a:t>Small remote memory reference API requirements – Atomic memory ops</a:t>
            </a:r>
            <a:endParaRPr lang="en-US" dirty="0"/>
          </a:p>
        </p:txBody>
      </p:sp>
      <p:sp>
        <p:nvSpPr>
          <p:cNvPr id="3" name="Content Placeholder 2"/>
          <p:cNvSpPr>
            <a:spLocks noGrp="1"/>
          </p:cNvSpPr>
          <p:nvPr>
            <p:ph idx="1"/>
          </p:nvPr>
        </p:nvSpPr>
        <p:spPr/>
        <p:txBody>
          <a:bodyPr>
            <a:normAutofit/>
          </a:bodyPr>
          <a:lstStyle/>
          <a:p>
            <a:pPr marL="285750"/>
            <a:r>
              <a:rPr lang="en-US" sz="2000" dirty="0" smtClean="0"/>
              <a:t>Rich set of AMOs also useful – need more than FADD and CSWAP.</a:t>
            </a:r>
          </a:p>
          <a:p>
            <a:pPr marL="285750"/>
            <a:r>
              <a:rPr lang="en-US" sz="2000" dirty="0" smtClean="0"/>
              <a:t>Multi-element AMOs for active message support, etc.</a:t>
            </a:r>
          </a:p>
          <a:p>
            <a:pPr marL="285750"/>
            <a:r>
              <a:rPr lang="en-US" sz="2000" dirty="0" smtClean="0"/>
              <a:t>Nice to have AMOs that can support MCS lock algorithm at scale – implies possibly needing 128 bit AMOs</a:t>
            </a:r>
          </a:p>
          <a:p>
            <a:pPr marL="285750"/>
            <a:r>
              <a:rPr lang="en-US" sz="2000" dirty="0" smtClean="0"/>
              <a:t>At least two kinds of AMO performance characteristics:</a:t>
            </a:r>
          </a:p>
          <a:p>
            <a:pPr marL="685800" lvl="1"/>
            <a:r>
              <a:rPr lang="en-US" sz="1600" dirty="0" smtClean="0"/>
              <a:t>Low latency but reliable (either fail or succeed, result being reported back to initiator).  This allows use of locks, queues, etc. without giving up on resilience to transient network errors.  </a:t>
            </a:r>
          </a:p>
          <a:p>
            <a:pPr marL="685800" lvl="1"/>
            <a:r>
              <a:rPr lang="en-US" sz="1600" dirty="0" smtClean="0"/>
              <a:t>“At memory” computation, but only need a good enough answer.  Throughput more important than reliability.  Example is GUPS.</a:t>
            </a:r>
            <a:endParaRPr lang="en-US" sz="2000" dirty="0" smtClean="0"/>
          </a:p>
          <a:p>
            <a:pPr marL="285750"/>
            <a:r>
              <a:rPr lang="en-US" sz="2000" dirty="0" smtClean="0"/>
              <a:t>32/16 bit granularity ops would be useful in addition to 64 bit and possibly 128 bit.</a:t>
            </a:r>
          </a:p>
          <a:p>
            <a:pPr marL="285750"/>
            <a:r>
              <a:rPr lang="en-US" sz="2000" dirty="0" smtClean="0"/>
              <a:t>AMO cache (on NIC) coherency issues -  </a:t>
            </a:r>
            <a:r>
              <a:rPr lang="en-US" sz="2000" dirty="0"/>
              <a:t>m</a:t>
            </a:r>
            <a:r>
              <a:rPr lang="en-US" sz="2000" dirty="0" smtClean="0"/>
              <a:t>ay need functionality in any API for this.</a:t>
            </a:r>
            <a:endParaRPr lang="en-US" sz="2000" i="1" dirty="0" smtClean="0"/>
          </a:p>
          <a:p>
            <a:pPr marL="0" indent="0">
              <a:buNone/>
            </a:pPr>
            <a:endParaRPr lang="en-US" sz="2000" dirty="0" smtClean="0"/>
          </a:p>
          <a:p>
            <a:pPr marL="285750"/>
            <a:endParaRPr lang="en-US" sz="2400" dirty="0" smtClean="0"/>
          </a:p>
          <a:p>
            <a:pPr marL="0" indent="0">
              <a:buNone/>
            </a:pPr>
            <a:endParaRPr lang="en-US" dirty="0"/>
          </a:p>
        </p:txBody>
      </p:sp>
      <p:sp>
        <p:nvSpPr>
          <p:cNvPr id="4" name="Slide Number Placeholder 5"/>
          <p:cNvSpPr>
            <a:spLocks noGrp="1"/>
          </p:cNvSpPr>
          <p:nvPr>
            <p:ph type="sldNum" sz="quarter" idx="11"/>
          </p:nvPr>
        </p:nvSpPr>
        <p:spPr>
          <a:xfrm>
            <a:off x="6553200" y="6356350"/>
            <a:ext cx="2133600" cy="365125"/>
          </a:xfrm>
        </p:spPr>
        <p:txBody>
          <a:bodyPr/>
          <a:lstStyle/>
          <a:p>
            <a:fld id="{3656716D-305E-46ED-ADB5-AFC71496ED62}" type="slidenum">
              <a:rPr lang="en-US" smtClean="0"/>
              <a:t>13</a:t>
            </a:fld>
            <a:endParaRPr lang="en-US"/>
          </a:p>
        </p:txBody>
      </p:sp>
      <p:sp>
        <p:nvSpPr>
          <p:cNvPr id="5" name="Footer Placeholder 4"/>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Tree>
    <p:extLst>
      <p:ext uri="{BB962C8B-B14F-4D97-AF65-F5344CB8AC3E}">
        <p14:creationId xmlns:p14="http://schemas.microsoft.com/office/powerpoint/2010/main" val="12539021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a:t>R</a:t>
            </a:r>
            <a:r>
              <a:rPr lang="en-US" sz="3200" dirty="0" smtClean="0"/>
              <a:t>emote memory reference API requirements – completion notification</a:t>
            </a:r>
            <a:endParaRPr lang="en-US" sz="3200" dirty="0"/>
          </a:p>
        </p:txBody>
      </p:sp>
      <p:sp>
        <p:nvSpPr>
          <p:cNvPr id="3" name="Content Placeholder 2"/>
          <p:cNvSpPr>
            <a:spLocks noGrp="1"/>
          </p:cNvSpPr>
          <p:nvPr>
            <p:ph idx="1"/>
          </p:nvPr>
        </p:nvSpPr>
        <p:spPr/>
        <p:txBody>
          <a:bodyPr>
            <a:normAutofit fontScale="92500" lnSpcReduction="10000"/>
          </a:bodyPr>
          <a:lstStyle/>
          <a:p>
            <a:pPr marL="0" indent="0">
              <a:buNone/>
            </a:pPr>
            <a:endParaRPr lang="en-US" sz="1600" dirty="0"/>
          </a:p>
          <a:p>
            <a:pPr marL="285750"/>
            <a:r>
              <a:rPr lang="en-US" sz="2400" dirty="0" smtClean="0"/>
              <a:t>Lightweight completion notification is very desirable, especially for PUTs.  </a:t>
            </a:r>
          </a:p>
          <a:p>
            <a:pPr marL="685800" lvl="1"/>
            <a:r>
              <a:rPr lang="en-US" sz="2000" dirty="0" smtClean="0"/>
              <a:t>Put with flag (delivered at target after payload)</a:t>
            </a:r>
          </a:p>
          <a:p>
            <a:pPr marL="685800" lvl="1"/>
            <a:r>
              <a:rPr lang="en-US" sz="2000" dirty="0" smtClean="0"/>
              <a:t>Counter-like completion mechanism at target</a:t>
            </a:r>
          </a:p>
          <a:p>
            <a:pPr marL="685800" lvl="1"/>
            <a:r>
              <a:rPr lang="en-US" sz="2000" dirty="0" smtClean="0"/>
              <a:t>At initiator side want notification of local completion (safe to reuse buffer), and global completion (safe to tell another process it can access the data at the target node).</a:t>
            </a:r>
          </a:p>
          <a:p>
            <a:pPr marL="285750"/>
            <a:r>
              <a:rPr lang="en-US" sz="2400" dirty="0" smtClean="0"/>
              <a:t>Ideally allow for batching of groups of PUT/GET requests with a single completion notification at the initiator.</a:t>
            </a:r>
            <a:endParaRPr lang="en-US" sz="2000" dirty="0" smtClean="0"/>
          </a:p>
          <a:p>
            <a:pPr marL="285750"/>
            <a:r>
              <a:rPr lang="en-US" sz="2400" dirty="0" smtClean="0"/>
              <a:t>Get completion information at target of the get operation:</a:t>
            </a:r>
          </a:p>
          <a:p>
            <a:pPr marL="685800" lvl="1"/>
            <a:r>
              <a:rPr lang="en-US" sz="2000" dirty="0" smtClean="0"/>
              <a:t>Data in the get buffer has been read and heading over the wire, i.e. target can reuse the buffer</a:t>
            </a:r>
          </a:p>
          <a:p>
            <a:pPr marL="685800" lvl="1"/>
            <a:r>
              <a:rPr lang="en-US" sz="2000" dirty="0" smtClean="0"/>
              <a:t>Data has arrived in initiator’s memory</a:t>
            </a:r>
          </a:p>
          <a:p>
            <a:pPr marL="0" indent="0">
              <a:buNone/>
            </a:pPr>
            <a:endParaRPr lang="en-US" dirty="0"/>
          </a:p>
        </p:txBody>
      </p:sp>
      <p:sp>
        <p:nvSpPr>
          <p:cNvPr id="4" name="Slide Number Placeholder 5"/>
          <p:cNvSpPr>
            <a:spLocks noGrp="1"/>
          </p:cNvSpPr>
          <p:nvPr>
            <p:ph type="sldNum" sz="quarter" idx="11"/>
          </p:nvPr>
        </p:nvSpPr>
        <p:spPr>
          <a:xfrm>
            <a:off x="6553200" y="6356350"/>
            <a:ext cx="2133600" cy="365125"/>
          </a:xfrm>
        </p:spPr>
        <p:txBody>
          <a:bodyPr/>
          <a:lstStyle/>
          <a:p>
            <a:fld id="{3656716D-305E-46ED-ADB5-AFC71496ED62}" type="slidenum">
              <a:rPr lang="en-US" smtClean="0"/>
              <a:t>14</a:t>
            </a:fld>
            <a:endParaRPr lang="en-US"/>
          </a:p>
        </p:txBody>
      </p:sp>
      <p:sp>
        <p:nvSpPr>
          <p:cNvPr id="5" name="Footer Placeholder 4"/>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Tree>
    <p:extLst>
      <p:ext uri="{BB962C8B-B14F-4D97-AF65-F5344CB8AC3E}">
        <p14:creationId xmlns:p14="http://schemas.microsoft.com/office/powerpoint/2010/main" val="22403805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Other Requests</a:t>
            </a:r>
            <a:endParaRPr lang="en-US" sz="3200" dirty="0"/>
          </a:p>
        </p:txBody>
      </p:sp>
      <p:sp>
        <p:nvSpPr>
          <p:cNvPr id="3" name="Content Placeholder 2"/>
          <p:cNvSpPr>
            <a:spLocks noGrp="1"/>
          </p:cNvSpPr>
          <p:nvPr>
            <p:ph idx="1"/>
          </p:nvPr>
        </p:nvSpPr>
        <p:spPr/>
        <p:txBody>
          <a:bodyPr>
            <a:normAutofit/>
          </a:bodyPr>
          <a:lstStyle/>
          <a:p>
            <a:r>
              <a:rPr lang="en-US" sz="2400" dirty="0" smtClean="0"/>
              <a:t>Option for fences between RDMA transactions – already there?</a:t>
            </a:r>
          </a:p>
          <a:p>
            <a:pPr marL="285750"/>
            <a:r>
              <a:rPr lang="en-US" sz="2400" dirty="0" smtClean="0"/>
              <a:t>Per transfer network ordering options would be great</a:t>
            </a:r>
          </a:p>
          <a:p>
            <a:pPr marL="285750"/>
            <a:r>
              <a:rPr lang="en-US" sz="2400" dirty="0" smtClean="0"/>
              <a:t>For large RDMA writes - piggyback message data (more than 32 bits of </a:t>
            </a:r>
            <a:r>
              <a:rPr lang="en-US" sz="2400" dirty="0" err="1" smtClean="0"/>
              <a:t>imm</a:t>
            </a:r>
            <a:r>
              <a:rPr lang="en-US" sz="2400" dirty="0" smtClean="0"/>
              <a:t> data) coming along with bulk data – </a:t>
            </a:r>
            <a:r>
              <a:rPr lang="en-US" sz="2400" dirty="0" err="1" smtClean="0"/>
              <a:t>Gasnet</a:t>
            </a:r>
            <a:r>
              <a:rPr lang="en-US" sz="2400" dirty="0" smtClean="0"/>
              <a:t> request – handler invocation</a:t>
            </a:r>
          </a:p>
          <a:p>
            <a:pPr marL="0" indent="0">
              <a:buNone/>
            </a:pPr>
            <a:endParaRPr lang="en-US" dirty="0"/>
          </a:p>
        </p:txBody>
      </p:sp>
      <p:sp>
        <p:nvSpPr>
          <p:cNvPr id="4" name="Slide Number Placeholder 5"/>
          <p:cNvSpPr>
            <a:spLocks noGrp="1"/>
          </p:cNvSpPr>
          <p:nvPr>
            <p:ph type="sldNum" sz="quarter" idx="11"/>
          </p:nvPr>
        </p:nvSpPr>
        <p:spPr>
          <a:xfrm>
            <a:off x="6553200" y="6356350"/>
            <a:ext cx="2133600" cy="365125"/>
          </a:xfrm>
        </p:spPr>
        <p:txBody>
          <a:bodyPr/>
          <a:lstStyle/>
          <a:p>
            <a:fld id="{3656716D-305E-46ED-ADB5-AFC71496ED62}" type="slidenum">
              <a:rPr lang="en-US" smtClean="0"/>
              <a:t>15</a:t>
            </a:fld>
            <a:endParaRPr lang="en-US"/>
          </a:p>
        </p:txBody>
      </p:sp>
      <p:sp>
        <p:nvSpPr>
          <p:cNvPr id="5" name="Footer Placeholder 4"/>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Tree>
    <p:extLst>
      <p:ext uri="{BB962C8B-B14F-4D97-AF65-F5344CB8AC3E}">
        <p14:creationId xmlns:p14="http://schemas.microsoft.com/office/powerpoint/2010/main" val="4575368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Collectives</a:t>
            </a:r>
            <a:endParaRPr lang="en-US" sz="3200" dirty="0"/>
          </a:p>
        </p:txBody>
      </p:sp>
      <p:sp>
        <p:nvSpPr>
          <p:cNvPr id="3" name="Content Placeholder 2"/>
          <p:cNvSpPr>
            <a:spLocks noGrp="1"/>
          </p:cNvSpPr>
          <p:nvPr>
            <p:ph idx="1"/>
          </p:nvPr>
        </p:nvSpPr>
        <p:spPr/>
        <p:txBody>
          <a:bodyPr>
            <a:normAutofit/>
          </a:bodyPr>
          <a:lstStyle/>
          <a:p>
            <a:r>
              <a:rPr lang="en-US" sz="2400" dirty="0" smtClean="0"/>
              <a:t>Would be nice to not have to reinvent the wheel for multiple, often concurrently used program models, e.g. app using SHMEM and MPI</a:t>
            </a:r>
          </a:p>
          <a:p>
            <a:pPr lvl="1"/>
            <a:r>
              <a:rPr lang="en-US" sz="2000" dirty="0" smtClean="0"/>
              <a:t>A lower level common interface for frequently used collective operations – barrier, reductions, coalesce (</a:t>
            </a:r>
            <a:r>
              <a:rPr lang="en-US" sz="2000" dirty="0" err="1" smtClean="0"/>
              <a:t>allgather</a:t>
            </a:r>
            <a:r>
              <a:rPr lang="en-US" sz="2000" dirty="0" smtClean="0"/>
              <a:t>), </a:t>
            </a:r>
            <a:r>
              <a:rPr lang="en-US" sz="2000" dirty="0" err="1" smtClean="0"/>
              <a:t>alltoall</a:t>
            </a:r>
            <a:r>
              <a:rPr lang="en-US" sz="2000" dirty="0" smtClean="0"/>
              <a:t> </a:t>
            </a:r>
          </a:p>
          <a:p>
            <a:pPr lvl="1"/>
            <a:r>
              <a:rPr lang="en-US" sz="2000" dirty="0" smtClean="0"/>
              <a:t>Flat would be better, not have to do special on-node (within a cache coherent domain) operations within the SHMEM/PGAS implementation</a:t>
            </a:r>
            <a:endParaRPr lang="en-US" sz="2400" dirty="0" smtClean="0"/>
          </a:p>
          <a:p>
            <a:pPr marL="0" indent="0">
              <a:buNone/>
            </a:pPr>
            <a:endParaRPr lang="en-US" dirty="0"/>
          </a:p>
        </p:txBody>
      </p:sp>
      <p:sp>
        <p:nvSpPr>
          <p:cNvPr id="4" name="Slide Number Placeholder 5"/>
          <p:cNvSpPr>
            <a:spLocks noGrp="1"/>
          </p:cNvSpPr>
          <p:nvPr>
            <p:ph type="sldNum" sz="quarter" idx="11"/>
          </p:nvPr>
        </p:nvSpPr>
        <p:spPr>
          <a:xfrm>
            <a:off x="6553200" y="6356350"/>
            <a:ext cx="2133600" cy="365125"/>
          </a:xfrm>
        </p:spPr>
        <p:txBody>
          <a:bodyPr/>
          <a:lstStyle/>
          <a:p>
            <a:fld id="{3656716D-305E-46ED-ADB5-AFC71496ED62}" type="slidenum">
              <a:rPr lang="en-US" smtClean="0"/>
              <a:t>16</a:t>
            </a:fld>
            <a:endParaRPr lang="en-US"/>
          </a:p>
        </p:txBody>
      </p:sp>
      <p:sp>
        <p:nvSpPr>
          <p:cNvPr id="5" name="Footer Placeholder 4"/>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Tree>
    <p:extLst>
      <p:ext uri="{BB962C8B-B14F-4D97-AF65-F5344CB8AC3E}">
        <p14:creationId xmlns:p14="http://schemas.microsoft.com/office/powerpoint/2010/main" val="24036776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Active Message Support</a:t>
            </a:r>
            <a:endParaRPr lang="en-US" sz="3200" dirty="0"/>
          </a:p>
        </p:txBody>
      </p:sp>
      <p:sp>
        <p:nvSpPr>
          <p:cNvPr id="3" name="Content Placeholder 2"/>
          <p:cNvSpPr>
            <a:spLocks noGrp="1"/>
          </p:cNvSpPr>
          <p:nvPr>
            <p:ph idx="1"/>
          </p:nvPr>
        </p:nvSpPr>
        <p:spPr>
          <a:xfrm>
            <a:off x="438346" y="1719607"/>
            <a:ext cx="8229600" cy="4525963"/>
          </a:xfrm>
        </p:spPr>
        <p:txBody>
          <a:bodyPr>
            <a:normAutofit fontScale="85000" lnSpcReduction="10000"/>
          </a:bodyPr>
          <a:lstStyle/>
          <a:p>
            <a:r>
              <a:rPr lang="en-US" sz="2000" dirty="0" smtClean="0"/>
              <a:t>Two general types of uses</a:t>
            </a:r>
          </a:p>
          <a:p>
            <a:pPr lvl="1"/>
            <a:r>
              <a:rPr lang="en-US" sz="2000" dirty="0" smtClean="0"/>
              <a:t>Lower performance need for RPC-like capabilities implied by some types of operations, e.g. </a:t>
            </a:r>
            <a:r>
              <a:rPr lang="en-US" sz="2000" dirty="0" err="1" smtClean="0"/>
              <a:t>upc_global_alloc</a:t>
            </a:r>
            <a:endParaRPr lang="en-US" sz="2000" dirty="0" smtClean="0"/>
          </a:p>
          <a:p>
            <a:pPr lvl="1"/>
            <a:r>
              <a:rPr lang="en-US" sz="2000" dirty="0" smtClean="0"/>
              <a:t>Higher performance needed for PGAS languages implemented using an Active Message paradigm, as well as other active message based program models like Charm++ </a:t>
            </a:r>
          </a:p>
          <a:p>
            <a:pPr marL="285750"/>
            <a:r>
              <a:rPr lang="en-US" sz="2000" dirty="0" smtClean="0"/>
              <a:t>API should support sending of requests to pre-initialized queues, for which the target has registered callback functions to process the data sent from initiator.  Payload can be restricted to small size ~256 bytes or less.</a:t>
            </a:r>
          </a:p>
          <a:p>
            <a:pPr marL="285750"/>
            <a:r>
              <a:rPr lang="en-US" sz="2000" dirty="0" smtClean="0"/>
              <a:t>Initiator of message should get response back that message has arrived, optionally that message has been consumed by callback function</a:t>
            </a:r>
          </a:p>
          <a:p>
            <a:pPr marL="285750"/>
            <a:r>
              <a:rPr lang="en-US" sz="2000" dirty="0" smtClean="0"/>
              <a:t>Implementation needs to be able to handle transient network errors, message is delivered once and only once to target</a:t>
            </a:r>
          </a:p>
          <a:p>
            <a:pPr marL="285750"/>
            <a:r>
              <a:rPr lang="en-US" sz="2000" dirty="0" smtClean="0"/>
              <a:t>Some applications may require ordering of messages from a given initiator to given target, would be good to be able to specify this at queue initialization.</a:t>
            </a:r>
          </a:p>
          <a:p>
            <a:pPr marL="285750"/>
            <a:r>
              <a:rPr lang="en-US" sz="2000" dirty="0" smtClean="0"/>
              <a:t>Flow control is important.  </a:t>
            </a:r>
          </a:p>
          <a:p>
            <a:pPr marL="285750"/>
            <a:endParaRPr lang="en-US" sz="2000" dirty="0" smtClean="0"/>
          </a:p>
          <a:p>
            <a:pPr marL="0" indent="0">
              <a:buNone/>
            </a:pPr>
            <a:endParaRPr lang="en-US" dirty="0"/>
          </a:p>
        </p:txBody>
      </p:sp>
      <p:sp>
        <p:nvSpPr>
          <p:cNvPr id="4" name="Slide Number Placeholder 5"/>
          <p:cNvSpPr>
            <a:spLocks noGrp="1"/>
          </p:cNvSpPr>
          <p:nvPr>
            <p:ph type="sldNum" sz="quarter" idx="11"/>
          </p:nvPr>
        </p:nvSpPr>
        <p:spPr>
          <a:xfrm>
            <a:off x="6553200" y="6356350"/>
            <a:ext cx="2133600" cy="365125"/>
          </a:xfrm>
        </p:spPr>
        <p:txBody>
          <a:bodyPr/>
          <a:lstStyle/>
          <a:p>
            <a:fld id="{3656716D-305E-46ED-ADB5-AFC71496ED62}" type="slidenum">
              <a:rPr lang="en-US" smtClean="0"/>
              <a:t>17</a:t>
            </a:fld>
            <a:endParaRPr lang="en-US"/>
          </a:p>
        </p:txBody>
      </p:sp>
      <p:sp>
        <p:nvSpPr>
          <p:cNvPr id="5" name="Footer Placeholder 4"/>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Tree>
    <p:extLst>
      <p:ext uri="{BB962C8B-B14F-4D97-AF65-F5344CB8AC3E}">
        <p14:creationId xmlns:p14="http://schemas.microsoft.com/office/powerpoint/2010/main" val="11136791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Going Work</a:t>
            </a:r>
            <a:endParaRPr lang="en-US" dirty="0"/>
          </a:p>
        </p:txBody>
      </p:sp>
      <p:sp>
        <p:nvSpPr>
          <p:cNvPr id="3" name="Content Placeholder 2"/>
          <p:cNvSpPr>
            <a:spLocks noGrp="1"/>
          </p:cNvSpPr>
          <p:nvPr>
            <p:ph idx="1"/>
          </p:nvPr>
        </p:nvSpPr>
        <p:spPr/>
        <p:txBody>
          <a:bodyPr/>
          <a:lstStyle/>
          <a:p>
            <a:r>
              <a:rPr lang="en-US" dirty="0" smtClean="0"/>
              <a:t>Working with DOE Office of Science Co-design teams to collect additional, future </a:t>
            </a:r>
            <a:r>
              <a:rPr lang="en-US" dirty="0" smtClean="0"/>
              <a:t>requirements  particularly for new program models like Legion.</a:t>
            </a:r>
          </a:p>
          <a:p>
            <a:endParaRPr lang="en-US" dirty="0" smtClean="0"/>
          </a:p>
          <a:p>
            <a:r>
              <a:rPr lang="en-US" dirty="0" smtClean="0"/>
              <a:t>Soliciting focused input from Charm++, PAMI end users, etc.</a:t>
            </a:r>
            <a:endParaRPr lang="en-US" dirty="0"/>
          </a:p>
        </p:txBody>
      </p:sp>
      <p:sp>
        <p:nvSpPr>
          <p:cNvPr id="4" name="Footer Placeholder 3"/>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
        <p:nvSpPr>
          <p:cNvPr id="5" name="Slide Number Placeholder 4"/>
          <p:cNvSpPr>
            <a:spLocks noGrp="1"/>
          </p:cNvSpPr>
          <p:nvPr>
            <p:ph type="sldNum" sz="quarter" idx="11"/>
          </p:nvPr>
        </p:nvSpPr>
        <p:spPr/>
        <p:txBody>
          <a:bodyPr/>
          <a:lstStyle/>
          <a:p>
            <a:fld id="{62C27CB9-1700-439E-B0BF-EDD2C915F92E}" type="slidenum">
              <a:rPr lang="en-US" smtClean="0"/>
              <a:pPr/>
              <a:t>18</a:t>
            </a:fld>
            <a:endParaRPr lang="en-US" dirty="0"/>
          </a:p>
        </p:txBody>
      </p:sp>
    </p:spTree>
    <p:extLst>
      <p:ext uri="{BB962C8B-B14F-4D97-AF65-F5344CB8AC3E}">
        <p14:creationId xmlns:p14="http://schemas.microsoft.com/office/powerpoint/2010/main" val="19888615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References</a:t>
            </a:r>
            <a:endParaRPr lang="en-US" dirty="0"/>
          </a:p>
        </p:txBody>
      </p:sp>
      <p:sp>
        <p:nvSpPr>
          <p:cNvPr id="3" name="Content Placeholder 2"/>
          <p:cNvSpPr>
            <a:spLocks noGrp="1"/>
          </p:cNvSpPr>
          <p:nvPr>
            <p:ph idx="1"/>
          </p:nvPr>
        </p:nvSpPr>
        <p:spPr/>
        <p:txBody>
          <a:bodyPr/>
          <a:lstStyle/>
          <a:p>
            <a:pPr marL="0" indent="0">
              <a:buNone/>
            </a:pPr>
            <a:endParaRPr lang="en-US" sz="2000" dirty="0" smtClean="0"/>
          </a:p>
          <a:p>
            <a:r>
              <a:rPr lang="en-US" sz="2000" dirty="0" smtClean="0">
                <a:hlinkClick r:id="rId2"/>
              </a:rPr>
              <a:t>http</a:t>
            </a:r>
            <a:r>
              <a:rPr lang="en-US" sz="2000" dirty="0">
                <a:hlinkClick r:id="rId2"/>
              </a:rPr>
              <a:t>://openshmem.org</a:t>
            </a:r>
            <a:r>
              <a:rPr lang="en-US" sz="2000" dirty="0" smtClean="0">
                <a:hlinkClick r:id="rId2"/>
              </a:rPr>
              <a:t>/</a:t>
            </a:r>
            <a:endParaRPr lang="en-US" sz="2000" dirty="0" smtClean="0"/>
          </a:p>
          <a:p>
            <a:r>
              <a:rPr lang="en-US" sz="2000" b="1" dirty="0">
                <a:hlinkClick r:id="rId3"/>
              </a:rPr>
              <a:t>BM Parallel Environment Runtime Edition Version 1 Release 2: PAMI Programming Guide (SA23-2273-03</a:t>
            </a:r>
            <a:r>
              <a:rPr lang="en-US" sz="2000" b="1" dirty="0" smtClean="0">
                <a:hlinkClick r:id="rId3"/>
              </a:rPr>
              <a:t>)</a:t>
            </a:r>
            <a:endParaRPr lang="en-US" sz="2000" b="1" dirty="0" smtClean="0"/>
          </a:p>
          <a:p>
            <a:r>
              <a:rPr lang="en-US" sz="2000" b="1" dirty="0" smtClean="0">
                <a:hlinkClick r:id="rId4"/>
              </a:rPr>
              <a:t>Using the GNI and DMAPP APIs</a:t>
            </a:r>
            <a:endParaRPr lang="en-US" sz="2000" b="1" dirty="0" smtClean="0"/>
          </a:p>
          <a:p>
            <a:r>
              <a:rPr lang="en-US" sz="2000" dirty="0">
                <a:hlinkClick r:id="rId5"/>
              </a:rPr>
              <a:t>http://</a:t>
            </a:r>
            <a:r>
              <a:rPr lang="en-US" sz="2000" dirty="0" smtClean="0">
                <a:hlinkClick r:id="rId5"/>
              </a:rPr>
              <a:t>www.cs.sandia.gov/Portals/portals4-spec.html</a:t>
            </a:r>
            <a:endParaRPr lang="en-US" sz="2000" b="1" dirty="0" smtClean="0"/>
          </a:p>
          <a:p>
            <a:r>
              <a:rPr lang="en-US" sz="2000" dirty="0">
                <a:hlinkClick r:id="rId6"/>
              </a:rPr>
              <a:t>http://www.openfabrics.org/downloads/OFWG/</a:t>
            </a:r>
            <a:endParaRPr lang="en-US" sz="2000" dirty="0"/>
          </a:p>
          <a:p>
            <a:endParaRPr lang="en-US" sz="2000" dirty="0" smtClean="0"/>
          </a:p>
          <a:p>
            <a:endParaRPr lang="en-US" sz="2000" dirty="0" smtClean="0"/>
          </a:p>
          <a:p>
            <a:pPr marL="0" indent="0">
              <a:buNone/>
            </a:pPr>
            <a:endParaRPr lang="en-US" dirty="0" smtClean="0"/>
          </a:p>
        </p:txBody>
      </p:sp>
      <p:sp>
        <p:nvSpPr>
          <p:cNvPr id="4" name="Slide Number Placeholder 5"/>
          <p:cNvSpPr>
            <a:spLocks noGrp="1"/>
          </p:cNvSpPr>
          <p:nvPr>
            <p:ph type="sldNum" sz="quarter" idx="11"/>
          </p:nvPr>
        </p:nvSpPr>
        <p:spPr>
          <a:xfrm>
            <a:off x="6553200" y="6356350"/>
            <a:ext cx="2133600" cy="365125"/>
          </a:xfrm>
        </p:spPr>
        <p:txBody>
          <a:bodyPr/>
          <a:lstStyle/>
          <a:p>
            <a:fld id="{3656716D-305E-46ED-ADB5-AFC71496ED62}" type="slidenum">
              <a:rPr lang="en-US" smtClean="0"/>
              <a:t>19</a:t>
            </a:fld>
            <a:endParaRPr lang="en-US"/>
          </a:p>
        </p:txBody>
      </p:sp>
      <p:sp>
        <p:nvSpPr>
          <p:cNvPr id="5" name="Footer Placeholder 4"/>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Tree>
    <p:extLst>
      <p:ext uri="{BB962C8B-B14F-4D97-AF65-F5344CB8AC3E}">
        <p14:creationId xmlns:p14="http://schemas.microsoft.com/office/powerpoint/2010/main" val="26456666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Outline</a:t>
            </a:r>
            <a:endParaRPr lang="en-US" dirty="0"/>
          </a:p>
        </p:txBody>
      </p:sp>
      <p:sp>
        <p:nvSpPr>
          <p:cNvPr id="3" name="Content Placeholder 2"/>
          <p:cNvSpPr>
            <a:spLocks noGrp="1"/>
          </p:cNvSpPr>
          <p:nvPr>
            <p:ph idx="1"/>
          </p:nvPr>
        </p:nvSpPr>
        <p:spPr/>
        <p:txBody>
          <a:bodyPr>
            <a:normAutofit/>
          </a:bodyPr>
          <a:lstStyle/>
          <a:p>
            <a:r>
              <a:rPr lang="en-US" dirty="0" smtClean="0"/>
              <a:t>Brief SHMEM and PGAS intro</a:t>
            </a:r>
          </a:p>
          <a:p>
            <a:r>
              <a:rPr lang="en-US" dirty="0" smtClean="0"/>
              <a:t>Feedback from developers concerning API requirements</a:t>
            </a:r>
          </a:p>
          <a:p>
            <a:pPr lvl="1"/>
            <a:r>
              <a:rPr lang="en-US" dirty="0" smtClean="0"/>
              <a:t>Endpoint considerations</a:t>
            </a:r>
          </a:p>
          <a:p>
            <a:pPr lvl="1"/>
            <a:r>
              <a:rPr lang="en-US" dirty="0" smtClean="0"/>
              <a:t>Memory registration</a:t>
            </a:r>
          </a:p>
          <a:p>
            <a:pPr lvl="1"/>
            <a:r>
              <a:rPr lang="en-US" dirty="0" smtClean="0"/>
              <a:t>Remote memory references</a:t>
            </a:r>
          </a:p>
          <a:p>
            <a:pPr lvl="1"/>
            <a:r>
              <a:rPr lang="en-US" dirty="0" smtClean="0"/>
              <a:t>Collectives</a:t>
            </a:r>
          </a:p>
          <a:p>
            <a:pPr lvl="1"/>
            <a:r>
              <a:rPr lang="en-US" dirty="0" smtClean="0"/>
              <a:t>Active messages</a:t>
            </a:r>
          </a:p>
          <a:p>
            <a:r>
              <a:rPr lang="en-US" dirty="0" smtClean="0"/>
              <a:t>On going work</a:t>
            </a:r>
          </a:p>
        </p:txBody>
      </p:sp>
      <p:sp>
        <p:nvSpPr>
          <p:cNvPr id="4" name="Slide Number Placeholder 5"/>
          <p:cNvSpPr>
            <a:spLocks noGrp="1"/>
          </p:cNvSpPr>
          <p:nvPr>
            <p:ph type="sldNum" sz="quarter" idx="11"/>
          </p:nvPr>
        </p:nvSpPr>
        <p:spPr>
          <a:xfrm>
            <a:off x="6553200" y="6356350"/>
            <a:ext cx="2133600" cy="365125"/>
          </a:xfrm>
        </p:spPr>
        <p:txBody>
          <a:bodyPr/>
          <a:lstStyle/>
          <a:p>
            <a:fld id="{3656716D-305E-46ED-ADB5-AFC71496ED62}" type="slidenum">
              <a:rPr lang="en-US" smtClean="0"/>
              <a:t>2</a:t>
            </a:fld>
            <a:endParaRPr lang="en-US"/>
          </a:p>
        </p:txBody>
      </p:sp>
      <p:sp>
        <p:nvSpPr>
          <p:cNvPr id="5" name="Footer Placeholder 4"/>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Tree>
    <p:extLst>
      <p:ext uri="{BB962C8B-B14F-4D97-AF65-F5344CB8AC3E}">
        <p14:creationId xmlns:p14="http://schemas.microsoft.com/office/powerpoint/2010/main" val="32629518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Tree>
    <p:extLst>
      <p:ext uri="{BB962C8B-B14F-4D97-AF65-F5344CB8AC3E}">
        <p14:creationId xmlns:p14="http://schemas.microsoft.com/office/powerpoint/2010/main" val="22851609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dirty="0" smtClean="0"/>
              <a:t>This material was assembled with help of the following organizations/people</a:t>
            </a:r>
            <a:endParaRPr lang="en-US" sz="3200" dirty="0"/>
          </a:p>
        </p:txBody>
      </p:sp>
      <p:sp>
        <p:nvSpPr>
          <p:cNvPr id="3" name="Content Placeholder 2"/>
          <p:cNvSpPr>
            <a:spLocks noGrp="1"/>
          </p:cNvSpPr>
          <p:nvPr>
            <p:ph idx="1"/>
          </p:nvPr>
        </p:nvSpPr>
        <p:spPr>
          <a:xfrm>
            <a:off x="457200" y="1611313"/>
            <a:ext cx="8229600" cy="4646612"/>
          </a:xfrm>
        </p:spPr>
        <p:txBody>
          <a:bodyPr>
            <a:normAutofit/>
          </a:bodyPr>
          <a:lstStyle/>
          <a:p>
            <a:pPr marL="0" indent="0">
              <a:buNone/>
            </a:pPr>
            <a:r>
              <a:rPr lang="en-US" sz="1400" dirty="0" smtClean="0"/>
              <a:t>Los Alamos National Lab</a:t>
            </a:r>
          </a:p>
          <a:p>
            <a:pPr marL="400050" lvl="1" indent="0">
              <a:buNone/>
            </a:pPr>
            <a:r>
              <a:rPr lang="en-US" sz="1000" dirty="0" err="1" smtClean="0"/>
              <a:t>Latchesar</a:t>
            </a:r>
            <a:r>
              <a:rPr lang="en-US" sz="1000" dirty="0" smtClean="0"/>
              <a:t> </a:t>
            </a:r>
            <a:r>
              <a:rPr lang="en-US" sz="1000" dirty="0" err="1" smtClean="0"/>
              <a:t>Ionkov</a:t>
            </a:r>
            <a:endParaRPr lang="en-US" sz="1000" dirty="0" smtClean="0"/>
          </a:p>
          <a:p>
            <a:pPr marL="400050" lvl="1" indent="0">
              <a:buNone/>
            </a:pPr>
            <a:r>
              <a:rPr lang="en-US" sz="1000" dirty="0" smtClean="0"/>
              <a:t>Ginger Young</a:t>
            </a:r>
          </a:p>
          <a:p>
            <a:pPr marL="0" indent="0">
              <a:buNone/>
            </a:pPr>
            <a:r>
              <a:rPr lang="en-US" sz="1400" dirty="0" smtClean="0"/>
              <a:t>Oak Ridge National Lab</a:t>
            </a:r>
          </a:p>
          <a:p>
            <a:pPr marL="400050" lvl="1" indent="0">
              <a:buNone/>
            </a:pPr>
            <a:r>
              <a:rPr lang="en-US" sz="1000" dirty="0" smtClean="0"/>
              <a:t>Steve Poole</a:t>
            </a:r>
          </a:p>
          <a:p>
            <a:pPr marL="400050" lvl="1" indent="0">
              <a:buNone/>
            </a:pPr>
            <a:r>
              <a:rPr lang="en-US" sz="1000" dirty="0" smtClean="0"/>
              <a:t>Pavel </a:t>
            </a:r>
            <a:r>
              <a:rPr lang="en-US" sz="1000" dirty="0" err="1" smtClean="0"/>
              <a:t>Shamis</a:t>
            </a:r>
            <a:endParaRPr lang="en-US" sz="1000" dirty="0" smtClean="0"/>
          </a:p>
          <a:p>
            <a:pPr marL="0" indent="0">
              <a:buNone/>
            </a:pPr>
            <a:r>
              <a:rPr lang="en-US" sz="1400" dirty="0" smtClean="0"/>
              <a:t>Sandia National Lab</a:t>
            </a:r>
          </a:p>
          <a:p>
            <a:pPr marL="400050" lvl="1" indent="0">
              <a:buNone/>
            </a:pPr>
            <a:r>
              <a:rPr lang="en-US" sz="1000" dirty="0" smtClean="0"/>
              <a:t>Brian Barrett</a:t>
            </a:r>
          </a:p>
          <a:p>
            <a:pPr marL="0" indent="0">
              <a:buNone/>
            </a:pPr>
            <a:r>
              <a:rPr lang="en-US" sz="1400" dirty="0" smtClean="0"/>
              <a:t>Intel</a:t>
            </a:r>
          </a:p>
          <a:p>
            <a:pPr marL="400050" lvl="1" indent="0">
              <a:buNone/>
            </a:pPr>
            <a:r>
              <a:rPr lang="en-US" sz="1000" dirty="0" smtClean="0"/>
              <a:t>David Addison</a:t>
            </a:r>
          </a:p>
          <a:p>
            <a:pPr marL="400050" lvl="1" indent="0">
              <a:buNone/>
            </a:pPr>
            <a:r>
              <a:rPr lang="en-US" sz="1000" dirty="0" smtClean="0"/>
              <a:t>Charles Archer</a:t>
            </a:r>
          </a:p>
          <a:p>
            <a:pPr marL="400050" lvl="1" indent="0">
              <a:buNone/>
            </a:pPr>
            <a:r>
              <a:rPr lang="en-US" sz="1000" dirty="0" err="1" smtClean="0"/>
              <a:t>Sayantan</a:t>
            </a:r>
            <a:r>
              <a:rPr lang="en-US" sz="1000" dirty="0" smtClean="0"/>
              <a:t> Sur</a:t>
            </a:r>
          </a:p>
          <a:p>
            <a:pPr marL="0" indent="0">
              <a:buNone/>
            </a:pPr>
            <a:r>
              <a:rPr lang="en-US" sz="1400" dirty="0" err="1" smtClean="0"/>
              <a:t>Mellanox</a:t>
            </a:r>
            <a:endParaRPr lang="en-US" sz="1400" dirty="0" smtClean="0"/>
          </a:p>
          <a:p>
            <a:pPr marL="400050" lvl="1" indent="0">
              <a:buNone/>
            </a:pPr>
            <a:r>
              <a:rPr lang="en-US" sz="1000" dirty="0" err="1" smtClean="0"/>
              <a:t>Liran</a:t>
            </a:r>
            <a:r>
              <a:rPr lang="en-US" sz="1000" dirty="0" smtClean="0"/>
              <a:t> </a:t>
            </a:r>
            <a:r>
              <a:rPr lang="en-US" sz="1000" dirty="0" err="1" smtClean="0"/>
              <a:t>Liss</a:t>
            </a:r>
            <a:endParaRPr lang="en-US" sz="1000" dirty="0" smtClean="0"/>
          </a:p>
          <a:p>
            <a:pPr marL="0" indent="0">
              <a:buNone/>
            </a:pPr>
            <a:r>
              <a:rPr lang="en-US" sz="1400" dirty="0" smtClean="0"/>
              <a:t>Cray</a:t>
            </a:r>
          </a:p>
          <a:p>
            <a:pPr marL="400050" lvl="1" indent="0">
              <a:buNone/>
            </a:pPr>
            <a:r>
              <a:rPr lang="en-US" sz="1000" dirty="0" smtClean="0"/>
              <a:t>Monika ten Bruggencate</a:t>
            </a:r>
          </a:p>
          <a:p>
            <a:pPr marL="400050" lvl="1" indent="0">
              <a:buNone/>
            </a:pPr>
            <a:r>
              <a:rPr lang="en-US" sz="1000" dirty="0" smtClean="0"/>
              <a:t>Howard Pritchard (scribe)</a:t>
            </a:r>
            <a:endParaRPr lang="en-US" dirty="0"/>
          </a:p>
          <a:p>
            <a:pPr marL="400050" lvl="1" indent="0">
              <a:buNone/>
            </a:pPr>
            <a:endParaRPr lang="en-US" sz="1000" dirty="0" smtClean="0"/>
          </a:p>
          <a:p>
            <a:pPr marL="0" indent="0">
              <a:buNone/>
            </a:pPr>
            <a:r>
              <a:rPr lang="en-US" sz="1400" dirty="0" smtClean="0"/>
              <a:t>Input was also obtained from Paul Hargrove (LBL) and Jeff Hammond (ANL), and others.</a:t>
            </a:r>
          </a:p>
        </p:txBody>
      </p:sp>
      <p:sp>
        <p:nvSpPr>
          <p:cNvPr id="4" name="Slide Number Placeholder 5"/>
          <p:cNvSpPr>
            <a:spLocks noGrp="1"/>
          </p:cNvSpPr>
          <p:nvPr>
            <p:ph type="sldNum" sz="quarter" idx="11"/>
          </p:nvPr>
        </p:nvSpPr>
        <p:spPr>
          <a:xfrm>
            <a:off x="6553200" y="6356350"/>
            <a:ext cx="2133600" cy="365125"/>
          </a:xfrm>
        </p:spPr>
        <p:txBody>
          <a:bodyPr/>
          <a:lstStyle/>
          <a:p>
            <a:fld id="{3656716D-305E-46ED-ADB5-AFC71496ED62}" type="slidenum">
              <a:rPr lang="en-US" smtClean="0"/>
              <a:t>21</a:t>
            </a:fld>
            <a:endParaRPr lang="en-US"/>
          </a:p>
        </p:txBody>
      </p:sp>
      <p:sp>
        <p:nvSpPr>
          <p:cNvPr id="5" name="Footer Placeholder 4"/>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Tree>
    <p:extLst>
      <p:ext uri="{BB962C8B-B14F-4D97-AF65-F5344CB8AC3E}">
        <p14:creationId xmlns:p14="http://schemas.microsoft.com/office/powerpoint/2010/main" val="21901577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UPC/Fortran 2008(2)</a:t>
            </a:r>
            <a:endParaRPr lang="en-US" dirty="0"/>
          </a:p>
        </p:txBody>
      </p:sp>
      <p:sp>
        <p:nvSpPr>
          <p:cNvPr id="5" name="Slide Number Placeholder 4"/>
          <p:cNvSpPr>
            <a:spLocks noGrp="1"/>
          </p:cNvSpPr>
          <p:nvPr>
            <p:ph type="sldNum" sz="quarter" idx="11"/>
          </p:nvPr>
        </p:nvSpPr>
        <p:spPr>
          <a:xfrm>
            <a:off x="6553200" y="6416675"/>
            <a:ext cx="2133600" cy="365125"/>
          </a:xfrm>
        </p:spPr>
        <p:txBody>
          <a:bodyPr/>
          <a:lstStyle/>
          <a:p>
            <a:pPr>
              <a:defRPr/>
            </a:pPr>
            <a:fld id="{2DC9411F-985C-4C31-9366-848682A48BDF}" type="slidenum">
              <a:rPr lang="en-US" smtClean="0"/>
              <a:pPr>
                <a:defRPr/>
              </a:pPr>
              <a:t>22</a:t>
            </a:fld>
            <a:endParaRPr lang="en-US"/>
          </a:p>
        </p:txBody>
      </p:sp>
      <p:sp>
        <p:nvSpPr>
          <p:cNvPr id="8" name="Rectangle 7"/>
          <p:cNvSpPr/>
          <p:nvPr/>
        </p:nvSpPr>
        <p:spPr>
          <a:xfrm>
            <a:off x="476053" y="1631685"/>
            <a:ext cx="6641184" cy="4154984"/>
          </a:xfrm>
          <a:prstGeom prst="rect">
            <a:avLst/>
          </a:prstGeom>
        </p:spPr>
        <p:txBody>
          <a:bodyPr wrap="square">
            <a:spAutoFit/>
          </a:bodyPr>
          <a:lstStyle/>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   .</a:t>
            </a:r>
          </a:p>
          <a:p>
            <a:r>
              <a:rPr lang="en-US" sz="1200" dirty="0">
                <a:latin typeface="Courier New" panose="02070309020205020404" pitchFamily="49" charset="0"/>
                <a:cs typeface="Courier New" panose="02070309020205020404" pitchFamily="49" charset="0"/>
              </a:rPr>
              <a:t>#include &lt;</a:t>
            </a:r>
            <a:r>
              <a:rPr lang="en-US" sz="1200" dirty="0" err="1">
                <a:latin typeface="Courier New" panose="02070309020205020404" pitchFamily="49" charset="0"/>
                <a:cs typeface="Courier New" panose="02070309020205020404" pitchFamily="49" charset="0"/>
              </a:rPr>
              <a:t>upc.h</a:t>
            </a:r>
            <a:r>
              <a:rPr lang="en-US" sz="1200" dirty="0">
                <a:latin typeface="Courier New" panose="02070309020205020404" pitchFamily="49" charset="0"/>
                <a:cs typeface="Courier New" panose="02070309020205020404" pitchFamily="49" charset="0"/>
              </a:rPr>
              <a:t>&gt;</a:t>
            </a:r>
          </a:p>
          <a:p>
            <a:r>
              <a:rPr lang="en-US" sz="1200" dirty="0">
                <a:latin typeface="Courier New" panose="02070309020205020404" pitchFamily="49" charset="0"/>
                <a:cs typeface="Courier New" panose="02070309020205020404" pitchFamily="49" charset="0"/>
              </a:rPr>
              <a:t>   </a:t>
            </a:r>
            <a:r>
              <a:rPr lang="en-US" sz="1200" dirty="0" smtClean="0">
                <a:latin typeface="Courier New" panose="02070309020205020404" pitchFamily="49" charset="0"/>
                <a:cs typeface="Courier New" panose="02070309020205020404" pitchFamily="49" charset="0"/>
              </a:rPr>
              <a:t>.</a:t>
            </a:r>
            <a:endParaRPr lang="en-US" sz="1200" dirty="0">
              <a:latin typeface="Courier New" panose="02070309020205020404" pitchFamily="49" charset="0"/>
              <a:cs typeface="Courier New" panose="02070309020205020404" pitchFamily="49" charset="0"/>
            </a:endParaRP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long *shared </a:t>
            </a:r>
            <a:r>
              <a:rPr lang="en-US" sz="1200" dirty="0" err="1">
                <a:latin typeface="Courier New" panose="02070309020205020404" pitchFamily="49" charset="0"/>
                <a:cs typeface="Courier New" panose="02070309020205020404" pitchFamily="49" charset="0"/>
              </a:rPr>
              <a:t>sh_ptr</a:t>
            </a:r>
            <a:r>
              <a:rPr lang="en-US" sz="1200" dirty="0">
                <a:latin typeface="Courier New" panose="02070309020205020404" pitchFamily="49" charset="0"/>
                <a:cs typeface="Courier New" panose="02070309020205020404" pitchFamily="49" charset="0"/>
              </a:rPr>
              <a:t>[THREADS];</a:t>
            </a:r>
          </a:p>
          <a:p>
            <a:r>
              <a:rPr lang="en-US" sz="1200" dirty="0">
                <a:latin typeface="Courier New" panose="02070309020205020404" pitchFamily="49" charset="0"/>
                <a:cs typeface="Courier New" panose="02070309020205020404" pitchFamily="49" charset="0"/>
              </a:rPr>
              <a:t>long *</a:t>
            </a:r>
            <a:r>
              <a:rPr lang="en-US" sz="1200" dirty="0" err="1">
                <a:latin typeface="Courier New" panose="02070309020205020404" pitchFamily="49" charset="0"/>
                <a:cs typeface="Courier New" panose="02070309020205020404" pitchFamily="49" charset="0"/>
              </a:rPr>
              <a:t>my_mallocd_array</a:t>
            </a:r>
            <a:r>
              <a:rPr lang="en-US" sz="1200" dirty="0">
                <a:latin typeface="Courier New" panose="02070309020205020404" pitchFamily="49" charset="0"/>
                <a:cs typeface="Courier New" panose="02070309020205020404" pitchFamily="49" charset="0"/>
              </a:rPr>
              <a:t> = NULL;</a:t>
            </a:r>
          </a:p>
          <a:p>
            <a:r>
              <a:rPr lang="en-US" sz="1200" dirty="0">
                <a:latin typeface="Courier New" panose="02070309020205020404" pitchFamily="49" charset="0"/>
                <a:cs typeface="Courier New" panose="02070309020205020404" pitchFamily="49" charset="0"/>
              </a:rPr>
              <a:t>long *</a:t>
            </a:r>
            <a:r>
              <a:rPr lang="en-US" sz="1200" dirty="0" err="1">
                <a:latin typeface="Courier New" panose="02070309020205020404" pitchFamily="49" charset="0"/>
                <a:cs typeface="Courier New" panose="02070309020205020404" pitchFamily="49" charset="0"/>
              </a:rPr>
              <a:t>thread_zeros_array</a:t>
            </a:r>
            <a:r>
              <a:rPr lang="en-US" sz="1200" dirty="0">
                <a:latin typeface="Courier New" panose="02070309020205020404" pitchFamily="49" charset="0"/>
                <a:cs typeface="Courier New" panose="02070309020205020404" pitchFamily="49" charset="0"/>
              </a:rPr>
              <a:t> = NULL;</a:t>
            </a: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if (MYTHREAD == 0) {</a:t>
            </a:r>
          </a:p>
          <a:p>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my_mallocd_array</a:t>
            </a:r>
            <a:r>
              <a:rPr lang="en-US" sz="1200" dirty="0">
                <a:latin typeface="Courier New" panose="02070309020205020404" pitchFamily="49" charset="0"/>
                <a:cs typeface="Courier New" panose="02070309020205020404" pitchFamily="49" charset="0"/>
              </a:rPr>
              <a:t> = (long *)</a:t>
            </a:r>
            <a:r>
              <a:rPr lang="en-US" sz="1200" dirty="0" err="1">
                <a:latin typeface="Courier New" panose="02070309020205020404" pitchFamily="49" charset="0"/>
                <a:cs typeface="Courier New" panose="02070309020205020404" pitchFamily="49" charset="0"/>
              </a:rPr>
              <a:t>malloc</a:t>
            </a:r>
            <a:r>
              <a:rPr lang="en-US" sz="1200" dirty="0">
                <a:latin typeface="Courier New" panose="02070309020205020404" pitchFamily="49" charset="0"/>
                <a:cs typeface="Courier New" panose="02070309020205020404" pitchFamily="49" charset="0"/>
              </a:rPr>
              <a:t>(1000 * </a:t>
            </a:r>
            <a:r>
              <a:rPr lang="en-US" sz="1200" dirty="0" err="1">
                <a:latin typeface="Courier New" panose="02070309020205020404" pitchFamily="49" charset="0"/>
                <a:cs typeface="Courier New" panose="02070309020205020404" pitchFamily="49" charset="0"/>
              </a:rPr>
              <a:t>sizeof</a:t>
            </a:r>
            <a:r>
              <a:rPr lang="en-US" sz="1200" dirty="0">
                <a:latin typeface="Courier New" panose="02070309020205020404" pitchFamily="49" charset="0"/>
                <a:cs typeface="Courier New" panose="02070309020205020404" pitchFamily="49" charset="0"/>
              </a:rPr>
              <a:t>(long));</a:t>
            </a:r>
          </a:p>
          <a:p>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sh_ptr</a:t>
            </a:r>
            <a:r>
              <a:rPr lang="en-US" sz="1200" dirty="0">
                <a:latin typeface="Courier New" panose="02070309020205020404" pitchFamily="49" charset="0"/>
                <a:cs typeface="Courier New" panose="02070309020205020404" pitchFamily="49" charset="0"/>
              </a:rPr>
              <a:t>[0] = </a:t>
            </a:r>
            <a:r>
              <a:rPr lang="en-US" sz="1200" dirty="0" err="1">
                <a:latin typeface="Courier New" panose="02070309020205020404" pitchFamily="49" charset="0"/>
                <a:cs typeface="Courier New" panose="02070309020205020404" pitchFamily="49" charset="0"/>
              </a:rPr>
              <a:t>my_mallocd_array</a:t>
            </a:r>
            <a:r>
              <a:rPr lang="en-US" sz="1200" dirty="0">
                <a:latin typeface="Courier New" panose="02070309020205020404" pitchFamily="49" charset="0"/>
                <a:cs typeface="Courier New" panose="02070309020205020404" pitchFamily="49" charset="0"/>
              </a:rPr>
              <a:t>;</a:t>
            </a:r>
          </a:p>
          <a:p>
            <a:r>
              <a:rPr lang="en-US" sz="1200" dirty="0">
                <a:latin typeface="Courier New" panose="02070309020205020404" pitchFamily="49" charset="0"/>
                <a:cs typeface="Courier New" panose="02070309020205020404" pitchFamily="49" charset="0"/>
              </a:rPr>
              <a:t>}</a:t>
            </a:r>
          </a:p>
          <a:p>
            <a:r>
              <a:rPr lang="en-US" sz="1200" dirty="0" err="1" smtClean="0">
                <a:latin typeface="Courier New" panose="02070309020205020404" pitchFamily="49" charset="0"/>
                <a:cs typeface="Courier New" panose="02070309020205020404" pitchFamily="49" charset="0"/>
              </a:rPr>
              <a:t>upc_barrier</a:t>
            </a:r>
            <a:r>
              <a:rPr lang="en-US" sz="1200" dirty="0" smtClean="0">
                <a:latin typeface="Courier New" panose="02070309020205020404" pitchFamily="49" charset="0"/>
                <a:cs typeface="Courier New" panose="02070309020205020404" pitchFamily="49" charset="0"/>
              </a:rPr>
              <a:t>(100);</a:t>
            </a:r>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if (MYTHREAD == 1) {</a:t>
            </a:r>
          </a:p>
          <a:p>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thread_zeros_array</a:t>
            </a:r>
            <a:r>
              <a:rPr lang="en-US" sz="1200" dirty="0">
                <a:latin typeface="Courier New" panose="02070309020205020404" pitchFamily="49" charset="0"/>
                <a:cs typeface="Courier New" panose="02070309020205020404" pitchFamily="49" charset="0"/>
              </a:rPr>
              <a:t> = </a:t>
            </a:r>
            <a:r>
              <a:rPr lang="en-US" sz="1200" dirty="0" err="1" smtClean="0">
                <a:latin typeface="Courier New" panose="02070309020205020404" pitchFamily="49" charset="0"/>
                <a:cs typeface="Courier New" panose="02070309020205020404" pitchFamily="49" charset="0"/>
              </a:rPr>
              <a:t>sh_ptr</a:t>
            </a:r>
            <a:r>
              <a:rPr lang="en-US" sz="1200" dirty="0" smtClean="0">
                <a:latin typeface="Courier New" panose="02070309020205020404" pitchFamily="49" charset="0"/>
                <a:cs typeface="Courier New" panose="02070309020205020404" pitchFamily="49" charset="0"/>
              </a:rPr>
              <a:t>[0</a:t>
            </a:r>
            <a:r>
              <a:rPr lang="en-US" sz="1200" dirty="0">
                <a:latin typeface="Courier New" panose="02070309020205020404" pitchFamily="49" charset="0"/>
                <a:cs typeface="Courier New" panose="02070309020205020404" pitchFamily="49" charset="0"/>
              </a:rPr>
              <a:t>];</a:t>
            </a:r>
          </a:p>
          <a:p>
            <a:r>
              <a:rPr lang="en-US" sz="1200" dirty="0">
                <a:latin typeface="Courier New" panose="02070309020205020404" pitchFamily="49" charset="0"/>
                <a:cs typeface="Courier New" panose="02070309020205020404" pitchFamily="49" charset="0"/>
              </a:rPr>
              <a:t>   for (</a:t>
            </a:r>
            <a:r>
              <a:rPr lang="en-US" sz="1200" dirty="0" err="1">
                <a:latin typeface="Courier New" panose="02070309020205020404" pitchFamily="49" charset="0"/>
                <a:cs typeface="Courier New" panose="02070309020205020404" pitchFamily="49" charset="0"/>
              </a:rPr>
              <a:t>int</a:t>
            </a:r>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i</a:t>
            </a:r>
            <a:r>
              <a:rPr lang="en-US" sz="1200" dirty="0">
                <a:latin typeface="Courier New" panose="02070309020205020404" pitchFamily="49" charset="0"/>
                <a:cs typeface="Courier New" panose="02070309020205020404" pitchFamily="49" charset="0"/>
              </a:rPr>
              <a:t>=0;i&lt;10;i++) </a:t>
            </a:r>
            <a:r>
              <a:rPr lang="en-US" sz="1200" dirty="0" err="1">
                <a:latin typeface="Courier New" panose="02070309020205020404" pitchFamily="49" charset="0"/>
                <a:cs typeface="Courier New" panose="02070309020205020404" pitchFamily="49" charset="0"/>
              </a:rPr>
              <a:t>thread_zeros_array</a:t>
            </a:r>
            <a:r>
              <a:rPr lang="en-US" sz="1200" dirty="0">
                <a:latin typeface="Courier New" panose="02070309020205020404" pitchFamily="49" charset="0"/>
                <a:cs typeface="Courier New" panose="02070309020205020404" pitchFamily="49" charset="0"/>
              </a:rPr>
              <a:t>[</a:t>
            </a:r>
            <a:r>
              <a:rPr lang="en-US" sz="1200" dirty="0" err="1">
                <a:latin typeface="Courier New" panose="02070309020205020404" pitchFamily="49" charset="0"/>
                <a:cs typeface="Courier New" panose="02070309020205020404" pitchFamily="49" charset="0"/>
              </a:rPr>
              <a:t>i</a:t>
            </a:r>
            <a:r>
              <a:rPr lang="en-US" sz="1200" dirty="0">
                <a:latin typeface="Courier New" panose="02070309020205020404" pitchFamily="49" charset="0"/>
                <a:cs typeface="Courier New" panose="02070309020205020404" pitchFamily="49" charset="0"/>
              </a:rPr>
              <a:t>] = 0xdeadbeef;</a:t>
            </a:r>
          </a:p>
          <a:p>
            <a:r>
              <a:rPr lang="en-US" sz="1200" dirty="0">
                <a:latin typeface="Courier New" panose="02070309020205020404" pitchFamily="49" charset="0"/>
                <a:cs typeface="Courier New" panose="02070309020205020404" pitchFamily="49" charset="0"/>
              </a:rPr>
              <a:t>}</a:t>
            </a:r>
          </a:p>
          <a:p>
            <a:r>
              <a:rPr lang="en-US" sz="1200" dirty="0" err="1" smtClean="0">
                <a:latin typeface="Courier New" panose="02070309020205020404" pitchFamily="49" charset="0"/>
                <a:cs typeface="Courier New" panose="02070309020205020404" pitchFamily="49" charset="0"/>
              </a:rPr>
              <a:t>upc_barrier</a:t>
            </a:r>
            <a:r>
              <a:rPr lang="en-US" sz="1200" dirty="0">
                <a:latin typeface="Courier New" panose="02070309020205020404" pitchFamily="49" charset="0"/>
                <a:cs typeface="Courier New" panose="02070309020205020404" pitchFamily="49" charset="0"/>
              </a:rPr>
              <a:t>(</a:t>
            </a:r>
            <a:r>
              <a:rPr lang="en-US" sz="1200" dirty="0" smtClean="0">
                <a:latin typeface="Courier New" panose="02070309020205020404" pitchFamily="49" charset="0"/>
                <a:cs typeface="Courier New" panose="02070309020205020404" pitchFamily="49" charset="0"/>
              </a:rPr>
              <a:t>101);</a:t>
            </a:r>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if (MYTHREAD == 0) {</a:t>
            </a:r>
          </a:p>
          <a:p>
            <a:r>
              <a:rPr lang="en-US" sz="1200" dirty="0">
                <a:latin typeface="Courier New" panose="02070309020205020404" pitchFamily="49" charset="0"/>
                <a:cs typeface="Courier New" panose="02070309020205020404" pitchFamily="49" charset="0"/>
              </a:rPr>
              <a:t>    for (</a:t>
            </a:r>
            <a:r>
              <a:rPr lang="en-US" sz="1200" dirty="0" err="1">
                <a:latin typeface="Courier New" panose="02070309020205020404" pitchFamily="49" charset="0"/>
                <a:cs typeface="Courier New" panose="02070309020205020404" pitchFamily="49" charset="0"/>
              </a:rPr>
              <a:t>int</a:t>
            </a:r>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i</a:t>
            </a:r>
            <a:r>
              <a:rPr lang="en-US" sz="1200" dirty="0">
                <a:latin typeface="Courier New" panose="02070309020205020404" pitchFamily="49" charset="0"/>
                <a:cs typeface="Courier New" panose="02070309020205020404" pitchFamily="49" charset="0"/>
              </a:rPr>
              <a:t>=0;i&lt;10;i++) assert(</a:t>
            </a:r>
            <a:r>
              <a:rPr lang="en-US" sz="1200" dirty="0" err="1">
                <a:latin typeface="Courier New" panose="02070309020205020404" pitchFamily="49" charset="0"/>
                <a:cs typeface="Courier New" panose="02070309020205020404" pitchFamily="49" charset="0"/>
              </a:rPr>
              <a:t>my_mallocd_array</a:t>
            </a:r>
            <a:r>
              <a:rPr lang="en-US" sz="1200" dirty="0">
                <a:latin typeface="Courier New" panose="02070309020205020404" pitchFamily="49" charset="0"/>
                <a:cs typeface="Courier New" panose="02070309020205020404" pitchFamily="49" charset="0"/>
              </a:rPr>
              <a:t>[</a:t>
            </a:r>
            <a:r>
              <a:rPr lang="en-US" sz="1200" dirty="0" err="1">
                <a:latin typeface="Courier New" panose="02070309020205020404" pitchFamily="49" charset="0"/>
                <a:cs typeface="Courier New" panose="02070309020205020404" pitchFamily="49" charset="0"/>
              </a:rPr>
              <a:t>i</a:t>
            </a:r>
            <a:r>
              <a:rPr lang="en-US" sz="1200" dirty="0">
                <a:latin typeface="Courier New" panose="02070309020205020404" pitchFamily="49" charset="0"/>
                <a:cs typeface="Courier New" panose="02070309020205020404" pitchFamily="49" charset="0"/>
              </a:rPr>
              <a:t>] == 0xdeadbeef);</a:t>
            </a:r>
          </a:p>
          <a:p>
            <a:r>
              <a:rPr lang="en-US" sz="1200" dirty="0">
                <a:latin typeface="Courier New" panose="02070309020205020404" pitchFamily="49" charset="0"/>
                <a:cs typeface="Courier New" panose="02070309020205020404" pitchFamily="49" charset="0"/>
              </a:rPr>
              <a:t>}</a:t>
            </a:r>
          </a:p>
        </p:txBody>
      </p:sp>
      <p:sp>
        <p:nvSpPr>
          <p:cNvPr id="9" name="TextBox 8"/>
          <p:cNvSpPr txBox="1"/>
          <p:nvPr/>
        </p:nvSpPr>
        <p:spPr>
          <a:xfrm>
            <a:off x="5957739" y="1932495"/>
            <a:ext cx="2818615" cy="738664"/>
          </a:xfrm>
          <a:prstGeom prst="rect">
            <a:avLst/>
          </a:prstGeom>
          <a:noFill/>
        </p:spPr>
        <p:txBody>
          <a:bodyPr wrap="square" rtlCol="0">
            <a:spAutoFit/>
          </a:bodyPr>
          <a:lstStyle/>
          <a:p>
            <a:r>
              <a:rPr lang="en-US" sz="1400" dirty="0" smtClean="0"/>
              <a:t>Array of shared pointers to private long (likely preregistered with NIC) </a:t>
            </a:r>
          </a:p>
        </p:txBody>
      </p:sp>
      <p:cxnSp>
        <p:nvCxnSpPr>
          <p:cNvPr id="11" name="Straight Arrow Connector 10"/>
          <p:cNvCxnSpPr>
            <a:stCxn id="9" idx="1"/>
          </p:cNvCxnSpPr>
          <p:nvPr/>
        </p:nvCxnSpPr>
        <p:spPr>
          <a:xfrm flipH="1">
            <a:off x="3271101" y="2301827"/>
            <a:ext cx="2686638" cy="37538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476053" y="5958770"/>
            <a:ext cx="7828961" cy="523220"/>
          </a:xfrm>
          <a:prstGeom prst="rect">
            <a:avLst/>
          </a:prstGeom>
          <a:noFill/>
        </p:spPr>
        <p:txBody>
          <a:bodyPr wrap="square" rtlCol="0">
            <a:spAutoFit/>
          </a:bodyPr>
          <a:lstStyle/>
          <a:p>
            <a:r>
              <a:rPr lang="en-US" sz="1400" dirty="0" smtClean="0"/>
              <a:t>This is </a:t>
            </a:r>
            <a:r>
              <a:rPr lang="en-US" sz="1400" dirty="0" smtClean="0">
                <a:solidFill>
                  <a:srgbClr val="FF0000"/>
                </a:solidFill>
              </a:rPr>
              <a:t>not</a:t>
            </a:r>
            <a:r>
              <a:rPr lang="en-US" sz="1400" dirty="0" smtClean="0"/>
              <a:t> currently a legal UPC code example, but Fortran 2008 equivalent is.  Just did not want to use Fortran for example. </a:t>
            </a:r>
          </a:p>
        </p:txBody>
      </p:sp>
      <p:sp>
        <p:nvSpPr>
          <p:cNvPr id="14" name="TextBox 13"/>
          <p:cNvSpPr txBox="1"/>
          <p:nvPr/>
        </p:nvSpPr>
        <p:spPr>
          <a:xfrm>
            <a:off x="6110138" y="2820186"/>
            <a:ext cx="2818615" cy="307777"/>
          </a:xfrm>
          <a:prstGeom prst="rect">
            <a:avLst/>
          </a:prstGeom>
          <a:noFill/>
        </p:spPr>
        <p:txBody>
          <a:bodyPr wrap="square" rtlCol="0">
            <a:spAutoFit/>
          </a:bodyPr>
          <a:lstStyle/>
          <a:p>
            <a:r>
              <a:rPr lang="en-US" sz="1400" dirty="0"/>
              <a:t>p</a:t>
            </a:r>
            <a:r>
              <a:rPr lang="en-US" sz="1400" dirty="0" smtClean="0"/>
              <a:t>rivate pointers to private long</a:t>
            </a:r>
          </a:p>
        </p:txBody>
      </p:sp>
      <p:cxnSp>
        <p:nvCxnSpPr>
          <p:cNvPr id="15" name="Straight Arrow Connector 14"/>
          <p:cNvCxnSpPr>
            <a:stCxn id="14" idx="1"/>
          </p:cNvCxnSpPr>
          <p:nvPr/>
        </p:nvCxnSpPr>
        <p:spPr>
          <a:xfrm flipH="1" flipV="1">
            <a:off x="3412503" y="2903456"/>
            <a:ext cx="2697635" cy="7061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14" idx="1"/>
          </p:cNvCxnSpPr>
          <p:nvPr/>
        </p:nvCxnSpPr>
        <p:spPr>
          <a:xfrm flipH="1">
            <a:off x="3516198" y="2974075"/>
            <a:ext cx="2593940" cy="802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6033153" y="3853722"/>
            <a:ext cx="2818615" cy="954107"/>
          </a:xfrm>
          <a:prstGeom prst="rect">
            <a:avLst/>
          </a:prstGeom>
          <a:noFill/>
        </p:spPr>
        <p:txBody>
          <a:bodyPr wrap="square" rtlCol="0">
            <a:spAutoFit/>
          </a:bodyPr>
          <a:lstStyle/>
          <a:p>
            <a:r>
              <a:rPr lang="en-US" sz="1400" dirty="0" smtClean="0"/>
              <a:t>Compiler translates this into an underlying RDMA get(load), including retrieval of </a:t>
            </a:r>
            <a:r>
              <a:rPr lang="en-US" sz="1400" dirty="0" err="1" smtClean="0"/>
              <a:t>mem</a:t>
            </a:r>
            <a:r>
              <a:rPr lang="en-US" sz="1400" dirty="0" smtClean="0"/>
              <a:t> </a:t>
            </a:r>
            <a:r>
              <a:rPr lang="en-US" sz="1400" dirty="0" err="1" smtClean="0"/>
              <a:t>reg</a:t>
            </a:r>
            <a:r>
              <a:rPr lang="en-US" sz="1400" dirty="0" smtClean="0"/>
              <a:t> info, etc.</a:t>
            </a:r>
          </a:p>
        </p:txBody>
      </p:sp>
      <p:cxnSp>
        <p:nvCxnSpPr>
          <p:cNvPr id="20" name="Straight Arrow Connector 19"/>
          <p:cNvCxnSpPr/>
          <p:nvPr/>
        </p:nvCxnSpPr>
        <p:spPr>
          <a:xfrm flipH="1">
            <a:off x="3796645" y="4115332"/>
            <a:ext cx="2161094" cy="39068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6033153" y="4933361"/>
            <a:ext cx="3252249" cy="307777"/>
          </a:xfrm>
          <a:prstGeom prst="rect">
            <a:avLst/>
          </a:prstGeom>
          <a:noFill/>
        </p:spPr>
        <p:txBody>
          <a:bodyPr wrap="square" rtlCol="0">
            <a:spAutoFit/>
          </a:bodyPr>
          <a:lstStyle/>
          <a:p>
            <a:r>
              <a:rPr lang="en-US" sz="1400" dirty="0" smtClean="0"/>
              <a:t>Compiler translates into RDMA put </a:t>
            </a:r>
          </a:p>
        </p:txBody>
      </p:sp>
      <p:cxnSp>
        <p:nvCxnSpPr>
          <p:cNvPr id="23" name="Straight Arrow Connector 22"/>
          <p:cNvCxnSpPr>
            <a:stCxn id="22" idx="1"/>
          </p:cNvCxnSpPr>
          <p:nvPr/>
        </p:nvCxnSpPr>
        <p:spPr>
          <a:xfrm flipH="1" flipV="1">
            <a:off x="4877192" y="4826524"/>
            <a:ext cx="1155961" cy="26072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 name="Footer Placeholder 2"/>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Tree>
    <p:extLst>
      <p:ext uri="{BB962C8B-B14F-4D97-AF65-F5344CB8AC3E}">
        <p14:creationId xmlns:p14="http://schemas.microsoft.com/office/powerpoint/2010/main" val="35776675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Views of PGAS – implementing and using</a:t>
            </a:r>
            <a:endParaRPr lang="en-US" dirty="0"/>
          </a:p>
        </p:txBody>
      </p:sp>
      <p:sp>
        <p:nvSpPr>
          <p:cNvPr id="5" name="Slide Number Placeholder 4"/>
          <p:cNvSpPr>
            <a:spLocks noGrp="1"/>
          </p:cNvSpPr>
          <p:nvPr>
            <p:ph type="sldNum" sz="quarter" idx="11"/>
          </p:nvPr>
        </p:nvSpPr>
        <p:spPr>
          <a:xfrm>
            <a:off x="6553200" y="6416675"/>
            <a:ext cx="2133600" cy="365125"/>
          </a:xfrm>
        </p:spPr>
        <p:txBody>
          <a:bodyPr/>
          <a:lstStyle/>
          <a:p>
            <a:pPr>
              <a:defRPr/>
            </a:pPr>
            <a:fld id="{2DC9411F-985C-4C31-9366-848682A48BDF}" type="slidenum">
              <a:rPr lang="en-US" smtClean="0"/>
              <a:pPr>
                <a:defRPr/>
              </a:pPr>
              <a:t>23</a:t>
            </a:fld>
            <a:endParaRPr lang="en-US"/>
          </a:p>
        </p:txBody>
      </p:sp>
      <p:grpSp>
        <p:nvGrpSpPr>
          <p:cNvPr id="7" name="Group 6"/>
          <p:cNvGrpSpPr/>
          <p:nvPr/>
        </p:nvGrpSpPr>
        <p:grpSpPr>
          <a:xfrm>
            <a:off x="518473" y="1857074"/>
            <a:ext cx="3205114" cy="952107"/>
            <a:chOff x="556181" y="2177592"/>
            <a:chExt cx="3205114" cy="952107"/>
          </a:xfrm>
        </p:grpSpPr>
        <p:sp>
          <p:nvSpPr>
            <p:cNvPr id="54" name="Rounded Rectangle 53"/>
            <p:cNvSpPr/>
            <p:nvPr/>
          </p:nvSpPr>
          <p:spPr>
            <a:xfrm>
              <a:off x="556181" y="2177592"/>
              <a:ext cx="3205114" cy="952107"/>
            </a:xfrm>
            <a:prstGeom prst="roundRect">
              <a:avLst/>
            </a:prstGeom>
            <a:gradFill>
              <a:gsLst>
                <a:gs pos="0">
                  <a:schemeClr val="accent6">
                    <a:lumMod val="75000"/>
                  </a:schemeClr>
                </a:gs>
                <a:gs pos="100000">
                  <a:schemeClr val="accent6">
                    <a:lumMod val="40000"/>
                    <a:lumOff val="6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TextBox 54"/>
            <p:cNvSpPr txBox="1"/>
            <p:nvPr/>
          </p:nvSpPr>
          <p:spPr>
            <a:xfrm>
              <a:off x="886120" y="2330479"/>
              <a:ext cx="2582944" cy="646331"/>
            </a:xfrm>
            <a:prstGeom prst="rect">
              <a:avLst/>
            </a:prstGeom>
            <a:noFill/>
          </p:spPr>
          <p:txBody>
            <a:bodyPr wrap="square" rtlCol="0">
              <a:spAutoFit/>
            </a:bodyPr>
            <a:lstStyle/>
            <a:p>
              <a:r>
                <a:rPr lang="en-US" dirty="0" smtClean="0">
                  <a:solidFill>
                    <a:schemeClr val="bg1"/>
                  </a:solidFill>
                </a:rPr>
                <a:t>Active Message Based Implementations</a:t>
              </a:r>
            </a:p>
          </p:txBody>
        </p:sp>
      </p:grpSp>
      <p:grpSp>
        <p:nvGrpSpPr>
          <p:cNvPr id="8" name="Group 7"/>
          <p:cNvGrpSpPr/>
          <p:nvPr/>
        </p:nvGrpSpPr>
        <p:grpSpPr>
          <a:xfrm>
            <a:off x="4355185" y="2836381"/>
            <a:ext cx="3205114" cy="952107"/>
            <a:chOff x="4309695" y="2193309"/>
            <a:chExt cx="3205114" cy="952107"/>
          </a:xfrm>
        </p:grpSpPr>
        <p:sp>
          <p:nvSpPr>
            <p:cNvPr id="56" name="Rounded Rectangle 55"/>
            <p:cNvSpPr/>
            <p:nvPr/>
          </p:nvSpPr>
          <p:spPr>
            <a:xfrm>
              <a:off x="4309695" y="2193309"/>
              <a:ext cx="3205114" cy="952107"/>
            </a:xfrm>
            <a:prstGeom prst="roundRect">
              <a:avLst/>
            </a:prstGeom>
            <a:gradFill>
              <a:gsLst>
                <a:gs pos="0">
                  <a:schemeClr val="accent6">
                    <a:lumMod val="75000"/>
                  </a:schemeClr>
                </a:gs>
                <a:gs pos="100000">
                  <a:schemeClr val="accent6">
                    <a:lumMod val="40000"/>
                    <a:lumOff val="6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TextBox 56"/>
            <p:cNvSpPr txBox="1"/>
            <p:nvPr/>
          </p:nvSpPr>
          <p:spPr>
            <a:xfrm>
              <a:off x="4639634" y="2360328"/>
              <a:ext cx="2582944" cy="646331"/>
            </a:xfrm>
            <a:prstGeom prst="rect">
              <a:avLst/>
            </a:prstGeom>
            <a:noFill/>
          </p:spPr>
          <p:txBody>
            <a:bodyPr wrap="square" rtlCol="0">
              <a:spAutoFit/>
            </a:bodyPr>
            <a:lstStyle/>
            <a:p>
              <a:r>
                <a:rPr lang="en-US" dirty="0" smtClean="0">
                  <a:solidFill>
                    <a:schemeClr val="bg1"/>
                  </a:solidFill>
                </a:rPr>
                <a:t>Pure (almost) one-sided implementations</a:t>
              </a:r>
            </a:p>
          </p:txBody>
        </p:sp>
      </p:grpSp>
      <p:grpSp>
        <p:nvGrpSpPr>
          <p:cNvPr id="6" name="Group 5"/>
          <p:cNvGrpSpPr/>
          <p:nvPr/>
        </p:nvGrpSpPr>
        <p:grpSpPr>
          <a:xfrm>
            <a:off x="320505" y="4184565"/>
            <a:ext cx="3205114" cy="952107"/>
            <a:chOff x="518473" y="4528051"/>
            <a:chExt cx="3205114" cy="952107"/>
          </a:xfrm>
        </p:grpSpPr>
        <p:sp>
          <p:nvSpPr>
            <p:cNvPr id="58" name="Rounded Rectangle 57"/>
            <p:cNvSpPr/>
            <p:nvPr/>
          </p:nvSpPr>
          <p:spPr>
            <a:xfrm>
              <a:off x="518473" y="4528051"/>
              <a:ext cx="3205114" cy="95210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TextBox 58"/>
            <p:cNvSpPr txBox="1"/>
            <p:nvPr/>
          </p:nvSpPr>
          <p:spPr>
            <a:xfrm>
              <a:off x="659871" y="4662084"/>
              <a:ext cx="3035431" cy="646331"/>
            </a:xfrm>
            <a:prstGeom prst="rect">
              <a:avLst/>
            </a:prstGeom>
            <a:noFill/>
          </p:spPr>
          <p:txBody>
            <a:bodyPr wrap="square" rtlCol="0">
              <a:spAutoFit/>
            </a:bodyPr>
            <a:lstStyle/>
            <a:p>
              <a:r>
                <a:rPr lang="en-US" dirty="0" smtClean="0">
                  <a:solidFill>
                    <a:schemeClr val="bg1"/>
                  </a:solidFill>
                </a:rPr>
                <a:t>Productivity more important than performance</a:t>
              </a:r>
            </a:p>
          </p:txBody>
        </p:sp>
      </p:grpSp>
      <p:grpSp>
        <p:nvGrpSpPr>
          <p:cNvPr id="3" name="Group 2"/>
          <p:cNvGrpSpPr/>
          <p:nvPr/>
        </p:nvGrpSpPr>
        <p:grpSpPr>
          <a:xfrm>
            <a:off x="2139884" y="5359188"/>
            <a:ext cx="3439142" cy="952107"/>
            <a:chOff x="4319122" y="4561084"/>
            <a:chExt cx="3439142" cy="952107"/>
          </a:xfrm>
        </p:grpSpPr>
        <p:sp>
          <p:nvSpPr>
            <p:cNvPr id="60" name="Rounded Rectangle 59"/>
            <p:cNvSpPr/>
            <p:nvPr/>
          </p:nvSpPr>
          <p:spPr>
            <a:xfrm>
              <a:off x="4319122" y="4561084"/>
              <a:ext cx="3205114" cy="95210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TextBox 60"/>
            <p:cNvSpPr txBox="1"/>
            <p:nvPr/>
          </p:nvSpPr>
          <p:spPr>
            <a:xfrm>
              <a:off x="4356823" y="4673079"/>
              <a:ext cx="3401441" cy="646331"/>
            </a:xfrm>
            <a:prstGeom prst="rect">
              <a:avLst/>
            </a:prstGeom>
            <a:noFill/>
          </p:spPr>
          <p:txBody>
            <a:bodyPr wrap="square" rtlCol="0">
              <a:spAutoFit/>
            </a:bodyPr>
            <a:lstStyle/>
            <a:p>
              <a:r>
                <a:rPr lang="en-US" dirty="0" smtClean="0">
                  <a:solidFill>
                    <a:schemeClr val="bg1"/>
                  </a:solidFill>
                </a:rPr>
                <a:t>Expect SHMEM, etc. to beat MPI on performance</a:t>
              </a:r>
            </a:p>
          </p:txBody>
        </p:sp>
      </p:grpSp>
      <p:sp>
        <p:nvSpPr>
          <p:cNvPr id="9" name="TextBox 8"/>
          <p:cNvSpPr txBox="1"/>
          <p:nvPr/>
        </p:nvSpPr>
        <p:spPr>
          <a:xfrm>
            <a:off x="4355185" y="2031159"/>
            <a:ext cx="2916170" cy="369332"/>
          </a:xfrm>
          <a:prstGeom prst="rect">
            <a:avLst/>
          </a:prstGeom>
          <a:noFill/>
        </p:spPr>
        <p:txBody>
          <a:bodyPr wrap="square" rtlCol="0">
            <a:spAutoFit/>
          </a:bodyPr>
          <a:lstStyle/>
          <a:p>
            <a:r>
              <a:rPr lang="en-US" dirty="0">
                <a:solidFill>
                  <a:srgbClr val="6D6E71"/>
                </a:solidFill>
              </a:rPr>
              <a:t>i</a:t>
            </a:r>
            <a:r>
              <a:rPr lang="en-US" dirty="0" smtClean="0">
                <a:solidFill>
                  <a:srgbClr val="6D6E71"/>
                </a:solidFill>
              </a:rPr>
              <a:t>mplementer viewpoints</a:t>
            </a:r>
          </a:p>
        </p:txBody>
      </p:sp>
      <p:sp>
        <p:nvSpPr>
          <p:cNvPr id="18" name="TextBox 17"/>
          <p:cNvSpPr txBox="1"/>
          <p:nvPr/>
        </p:nvSpPr>
        <p:spPr>
          <a:xfrm>
            <a:off x="4235000" y="4305675"/>
            <a:ext cx="3325299" cy="369332"/>
          </a:xfrm>
          <a:prstGeom prst="rect">
            <a:avLst/>
          </a:prstGeom>
          <a:noFill/>
        </p:spPr>
        <p:txBody>
          <a:bodyPr wrap="square" rtlCol="0">
            <a:spAutoFit/>
          </a:bodyPr>
          <a:lstStyle/>
          <a:p>
            <a:r>
              <a:rPr lang="en-US" dirty="0">
                <a:solidFill>
                  <a:srgbClr val="6D6E71"/>
                </a:solidFill>
              </a:rPr>
              <a:t>u</a:t>
            </a:r>
            <a:r>
              <a:rPr lang="en-US" dirty="0" smtClean="0">
                <a:solidFill>
                  <a:srgbClr val="6D6E71"/>
                </a:solidFill>
              </a:rPr>
              <a:t>ser viewpoints</a:t>
            </a:r>
          </a:p>
        </p:txBody>
      </p:sp>
      <p:grpSp>
        <p:nvGrpSpPr>
          <p:cNvPr id="19" name="Group 18"/>
          <p:cNvGrpSpPr/>
          <p:nvPr/>
        </p:nvGrpSpPr>
        <p:grpSpPr>
          <a:xfrm>
            <a:off x="5551784" y="4893012"/>
            <a:ext cx="3439142" cy="988190"/>
            <a:chOff x="4319122" y="4561084"/>
            <a:chExt cx="3439142" cy="988190"/>
          </a:xfrm>
        </p:grpSpPr>
        <p:sp>
          <p:nvSpPr>
            <p:cNvPr id="20" name="Rounded Rectangle 19"/>
            <p:cNvSpPr/>
            <p:nvPr/>
          </p:nvSpPr>
          <p:spPr>
            <a:xfrm>
              <a:off x="4319122" y="4561084"/>
              <a:ext cx="3205114" cy="95210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extBox 20"/>
            <p:cNvSpPr txBox="1"/>
            <p:nvPr/>
          </p:nvSpPr>
          <p:spPr>
            <a:xfrm>
              <a:off x="4356823" y="4625944"/>
              <a:ext cx="3401441" cy="923330"/>
            </a:xfrm>
            <a:prstGeom prst="rect">
              <a:avLst/>
            </a:prstGeom>
            <a:noFill/>
          </p:spPr>
          <p:txBody>
            <a:bodyPr wrap="square" rtlCol="0">
              <a:spAutoFit/>
            </a:bodyPr>
            <a:lstStyle/>
            <a:p>
              <a:r>
                <a:rPr lang="en-US" dirty="0" smtClean="0">
                  <a:solidFill>
                    <a:schemeClr val="bg1"/>
                  </a:solidFill>
                </a:rPr>
                <a:t>Want to use SHMEM, etc. inside MPI app for performance reasons</a:t>
              </a:r>
            </a:p>
          </p:txBody>
        </p:sp>
      </p:grpSp>
      <p:sp>
        <p:nvSpPr>
          <p:cNvPr id="4" name="Footer Placeholder 3"/>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Tree>
    <p:extLst>
      <p:ext uri="{BB962C8B-B14F-4D97-AF65-F5344CB8AC3E}">
        <p14:creationId xmlns:p14="http://schemas.microsoft.com/office/powerpoint/2010/main" val="24055586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lstStyle/>
          <a:p>
            <a:r>
              <a:rPr lang="en-US" dirty="0" smtClean="0"/>
              <a:t>Backup Material</a:t>
            </a:r>
            <a:endParaRPr lang="en-US" dirty="0"/>
          </a:p>
        </p:txBody>
      </p:sp>
      <p:sp>
        <p:nvSpPr>
          <p:cNvPr id="3" name="Slide Number Placeholder 5"/>
          <p:cNvSpPr>
            <a:spLocks noGrp="1"/>
          </p:cNvSpPr>
          <p:nvPr>
            <p:ph type="sldNum" sz="quarter" idx="11"/>
          </p:nvPr>
        </p:nvSpPr>
        <p:spPr>
          <a:xfrm>
            <a:off x="6553200" y="6356350"/>
            <a:ext cx="2133600" cy="365125"/>
          </a:xfrm>
        </p:spPr>
        <p:txBody>
          <a:bodyPr/>
          <a:lstStyle/>
          <a:p>
            <a:fld id="{3656716D-305E-46ED-ADB5-AFC71496ED62}" type="slidenum">
              <a:rPr lang="en-US" smtClean="0"/>
              <a:t>24</a:t>
            </a:fld>
            <a:endParaRPr lang="en-US"/>
          </a:p>
        </p:txBody>
      </p:sp>
      <p:sp>
        <p:nvSpPr>
          <p:cNvPr id="4" name="Footer Placeholder 3"/>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Tree>
    <p:extLst>
      <p:ext uri="{BB962C8B-B14F-4D97-AF65-F5344CB8AC3E}">
        <p14:creationId xmlns:p14="http://schemas.microsoft.com/office/powerpoint/2010/main" val="26751395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Open)SHMEM - example</a:t>
            </a:r>
            <a:endParaRPr lang="en-US" dirty="0"/>
          </a:p>
        </p:txBody>
      </p:sp>
      <p:sp>
        <p:nvSpPr>
          <p:cNvPr id="5" name="Slide Number Placeholder 4"/>
          <p:cNvSpPr>
            <a:spLocks noGrp="1"/>
          </p:cNvSpPr>
          <p:nvPr>
            <p:ph type="sldNum" sz="quarter" idx="11"/>
          </p:nvPr>
        </p:nvSpPr>
        <p:spPr>
          <a:xfrm>
            <a:off x="6553200" y="6416675"/>
            <a:ext cx="2133600" cy="365125"/>
          </a:xfrm>
        </p:spPr>
        <p:txBody>
          <a:bodyPr/>
          <a:lstStyle/>
          <a:p>
            <a:pPr>
              <a:defRPr/>
            </a:pPr>
            <a:fld id="{2DC9411F-985C-4C31-9366-848682A48BDF}" type="slidenum">
              <a:rPr lang="en-US" smtClean="0"/>
              <a:pPr>
                <a:defRPr/>
              </a:pPr>
              <a:t>25</a:t>
            </a:fld>
            <a:endParaRPr lang="en-US"/>
          </a:p>
        </p:txBody>
      </p:sp>
      <p:sp>
        <p:nvSpPr>
          <p:cNvPr id="6" name="Rectangle 5"/>
          <p:cNvSpPr/>
          <p:nvPr/>
        </p:nvSpPr>
        <p:spPr>
          <a:xfrm>
            <a:off x="514350" y="1368385"/>
            <a:ext cx="7467600" cy="5478423"/>
          </a:xfrm>
          <a:prstGeom prst="rect">
            <a:avLst/>
          </a:prstGeom>
        </p:spPr>
        <p:txBody>
          <a:bodyPr wrap="square">
            <a:spAutoFit/>
          </a:bodyPr>
          <a:lstStyle/>
          <a:p>
            <a:r>
              <a:rPr lang="en-US" sz="1000" dirty="0">
                <a:latin typeface="Courier New" panose="02070309020205020404" pitchFamily="49" charset="0"/>
                <a:cs typeface="Courier New" panose="02070309020205020404" pitchFamily="49" charset="0"/>
              </a:rPr>
              <a:t> </a:t>
            </a:r>
            <a:r>
              <a:rPr lang="en-US" sz="1000" dirty="0" smtClean="0">
                <a:latin typeface="Courier New" panose="02070309020205020404" pitchFamily="49" charset="0"/>
                <a:cs typeface="Courier New" panose="02070309020205020404" pitchFamily="49" charset="0"/>
              </a:rPr>
              <a:t>       .</a:t>
            </a:r>
          </a:p>
          <a:p>
            <a:r>
              <a:rPr lang="en-US" sz="1000" dirty="0" smtClean="0">
                <a:latin typeface="Courier New" panose="02070309020205020404" pitchFamily="49" charset="0"/>
                <a:cs typeface="Courier New" panose="02070309020205020404" pitchFamily="49" charset="0"/>
              </a:rPr>
              <a:t>        .</a:t>
            </a:r>
          </a:p>
          <a:p>
            <a:r>
              <a:rPr lang="en-US" sz="1000" dirty="0" smtClean="0">
                <a:latin typeface="Courier New" panose="02070309020205020404" pitchFamily="49" charset="0"/>
                <a:cs typeface="Courier New" panose="02070309020205020404" pitchFamily="49" charset="0"/>
              </a:rPr>
              <a:t>        .</a:t>
            </a:r>
            <a:endParaRPr lang="en-US" sz="1000" dirty="0">
              <a:latin typeface="Courier New" panose="02070309020205020404" pitchFamily="49" charset="0"/>
              <a:cs typeface="Courier New" panose="02070309020205020404" pitchFamily="49" charset="0"/>
            </a:endParaRPr>
          </a:p>
          <a:p>
            <a:r>
              <a:rPr lang="en-US" sz="1000" dirty="0">
                <a:latin typeface="Courier New" panose="02070309020205020404" pitchFamily="49" charset="0"/>
                <a:cs typeface="Courier New" panose="02070309020205020404" pitchFamily="49" charset="0"/>
              </a:rPr>
              <a:t>#include &lt;</a:t>
            </a:r>
            <a:r>
              <a:rPr lang="en-US" sz="1000" dirty="0" err="1">
                <a:latin typeface="Courier New" panose="02070309020205020404" pitchFamily="49" charset="0"/>
                <a:cs typeface="Courier New" panose="02070309020205020404" pitchFamily="49" charset="0"/>
              </a:rPr>
              <a:t>mpp</a:t>
            </a:r>
            <a:r>
              <a:rPr lang="en-US" sz="1000" dirty="0">
                <a:latin typeface="Courier New" panose="02070309020205020404" pitchFamily="49" charset="0"/>
                <a:cs typeface="Courier New" panose="02070309020205020404" pitchFamily="49" charset="0"/>
              </a:rPr>
              <a:t>/</a:t>
            </a:r>
            <a:r>
              <a:rPr lang="en-US" sz="1000" dirty="0" err="1">
                <a:latin typeface="Courier New" panose="02070309020205020404" pitchFamily="49" charset="0"/>
                <a:cs typeface="Courier New" panose="02070309020205020404" pitchFamily="49" charset="0"/>
              </a:rPr>
              <a:t>shmem.h</a:t>
            </a:r>
            <a:r>
              <a:rPr lang="en-US" sz="1000" dirty="0">
                <a:latin typeface="Courier New" panose="02070309020205020404" pitchFamily="49" charset="0"/>
                <a:cs typeface="Courier New" panose="02070309020205020404" pitchFamily="49" charset="0"/>
              </a:rPr>
              <a:t>&gt;</a:t>
            </a:r>
          </a:p>
          <a:p>
            <a:endParaRPr lang="en-US" sz="1000" dirty="0">
              <a:latin typeface="Courier New" panose="02070309020205020404" pitchFamily="49" charset="0"/>
              <a:cs typeface="Courier New" panose="02070309020205020404" pitchFamily="49" charset="0"/>
            </a:endParaRPr>
          </a:p>
          <a:p>
            <a:r>
              <a:rPr lang="en-US" sz="1000" dirty="0">
                <a:latin typeface="Courier New" panose="02070309020205020404" pitchFamily="49" charset="0"/>
                <a:cs typeface="Courier New" panose="02070309020205020404" pitchFamily="49" charset="0"/>
              </a:rPr>
              <a:t>long </a:t>
            </a:r>
            <a:r>
              <a:rPr lang="en-US" sz="1000" dirty="0" err="1">
                <a:latin typeface="Courier New" panose="02070309020205020404" pitchFamily="49" charset="0"/>
                <a:cs typeface="Courier New" panose="02070309020205020404" pitchFamily="49" charset="0"/>
              </a:rPr>
              <a:t>target_array</a:t>
            </a:r>
            <a:r>
              <a:rPr lang="en-US" sz="1000" dirty="0">
                <a:latin typeface="Courier New" panose="02070309020205020404" pitchFamily="49" charset="0"/>
                <a:cs typeface="Courier New" panose="02070309020205020404" pitchFamily="49" charset="0"/>
              </a:rPr>
              <a:t>[1000];</a:t>
            </a:r>
          </a:p>
          <a:p>
            <a:endParaRPr lang="en-US" sz="1000" dirty="0">
              <a:latin typeface="Courier New" panose="02070309020205020404" pitchFamily="49" charset="0"/>
              <a:cs typeface="Courier New" panose="02070309020205020404" pitchFamily="49" charset="0"/>
            </a:endParaRPr>
          </a:p>
          <a:p>
            <a:r>
              <a:rPr lang="en-US" sz="1000" dirty="0" err="1">
                <a:latin typeface="Courier New" panose="02070309020205020404" pitchFamily="49" charset="0"/>
                <a:cs typeface="Courier New" panose="02070309020205020404" pitchFamily="49" charset="0"/>
              </a:rPr>
              <a:t>int</a:t>
            </a:r>
            <a:r>
              <a:rPr lang="en-US" sz="1000" dirty="0">
                <a:latin typeface="Courier New" panose="02070309020205020404" pitchFamily="49" charset="0"/>
                <a:cs typeface="Courier New" panose="02070309020205020404" pitchFamily="49" charset="0"/>
              </a:rPr>
              <a:t> main(</a:t>
            </a:r>
            <a:r>
              <a:rPr lang="en-US" sz="1000" dirty="0" err="1">
                <a:latin typeface="Courier New" panose="02070309020205020404" pitchFamily="49" charset="0"/>
                <a:cs typeface="Courier New" panose="02070309020205020404" pitchFamily="49" charset="0"/>
              </a:rPr>
              <a:t>int</a:t>
            </a:r>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argc,char</a:t>
            </a:r>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argv</a:t>
            </a:r>
            <a:r>
              <a:rPr lang="en-US" sz="1000" dirty="0">
                <a:latin typeface="Courier New" panose="02070309020205020404" pitchFamily="49" charset="0"/>
                <a:cs typeface="Courier New" panose="02070309020205020404" pitchFamily="49" charset="0"/>
              </a:rPr>
              <a:t>)</a:t>
            </a:r>
          </a:p>
          <a:p>
            <a:r>
              <a:rPr lang="en-US" sz="1000" dirty="0">
                <a:latin typeface="Courier New" panose="02070309020205020404" pitchFamily="49" charset="0"/>
                <a:cs typeface="Courier New" panose="02070309020205020404" pitchFamily="49" charset="0"/>
              </a:rPr>
              <a:t>{</a:t>
            </a:r>
          </a:p>
          <a:p>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int</a:t>
            </a:r>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i</a:t>
            </a:r>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my_pe</a:t>
            </a:r>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n_pes</a:t>
            </a:r>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r_neighbor</a:t>
            </a:r>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l_neighbor</a:t>
            </a:r>
            <a:r>
              <a:rPr lang="en-US" sz="1000" dirty="0">
                <a:latin typeface="Courier New" panose="02070309020205020404" pitchFamily="49" charset="0"/>
                <a:cs typeface="Courier New" panose="02070309020205020404" pitchFamily="49" charset="0"/>
              </a:rPr>
              <a:t>;</a:t>
            </a:r>
          </a:p>
          <a:p>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int</a:t>
            </a:r>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n_elems</a:t>
            </a:r>
            <a:r>
              <a:rPr lang="en-US" sz="1000" dirty="0">
                <a:latin typeface="Courier New" panose="02070309020205020404" pitchFamily="49" charset="0"/>
                <a:cs typeface="Courier New" panose="02070309020205020404" pitchFamily="49" charset="0"/>
              </a:rPr>
              <a:t>;</a:t>
            </a:r>
          </a:p>
          <a:p>
            <a:r>
              <a:rPr lang="en-US" sz="1000" dirty="0">
                <a:latin typeface="Courier New" panose="02070309020205020404" pitchFamily="49" charset="0"/>
                <a:cs typeface="Courier New" panose="02070309020205020404" pitchFamily="49" charset="0"/>
              </a:rPr>
              <a:t>       long *</a:t>
            </a:r>
            <a:r>
              <a:rPr lang="en-US" sz="1000" dirty="0" err="1">
                <a:latin typeface="Courier New" panose="02070309020205020404" pitchFamily="49" charset="0"/>
                <a:cs typeface="Courier New" panose="02070309020205020404" pitchFamily="49" charset="0"/>
              </a:rPr>
              <a:t>source_array</a:t>
            </a:r>
            <a:r>
              <a:rPr lang="en-US" sz="1000" dirty="0">
                <a:latin typeface="Courier New" panose="02070309020205020404" pitchFamily="49" charset="0"/>
                <a:cs typeface="Courier New" panose="02070309020205020404" pitchFamily="49" charset="0"/>
              </a:rPr>
              <a:t>;</a:t>
            </a:r>
          </a:p>
          <a:p>
            <a:endParaRPr lang="en-US" sz="1000" dirty="0">
              <a:latin typeface="Courier New" panose="02070309020205020404" pitchFamily="49" charset="0"/>
              <a:cs typeface="Courier New" panose="02070309020205020404" pitchFamily="49" charset="0"/>
            </a:endParaRPr>
          </a:p>
          <a:p>
            <a:r>
              <a:rPr lang="en-US" sz="1000" dirty="0">
                <a:latin typeface="Courier New" panose="02070309020205020404" pitchFamily="49" charset="0"/>
                <a:cs typeface="Courier New" panose="02070309020205020404" pitchFamily="49" charset="0"/>
              </a:rPr>
              <a:t>       </a:t>
            </a:r>
            <a:r>
              <a:rPr lang="en-US" sz="1000" dirty="0" err="1">
                <a:solidFill>
                  <a:srgbClr val="FF0000"/>
                </a:solidFill>
                <a:latin typeface="Courier New" panose="02070309020205020404" pitchFamily="49" charset="0"/>
                <a:cs typeface="Courier New" panose="02070309020205020404" pitchFamily="49" charset="0"/>
              </a:rPr>
              <a:t>shmem_init</a:t>
            </a:r>
            <a:r>
              <a:rPr lang="en-US" sz="1000" dirty="0">
                <a:solidFill>
                  <a:srgbClr val="FF0000"/>
                </a:solidFill>
                <a:latin typeface="Courier New" panose="02070309020205020404" pitchFamily="49" charset="0"/>
                <a:cs typeface="Courier New" panose="02070309020205020404" pitchFamily="49" charset="0"/>
              </a:rPr>
              <a:t>();</a:t>
            </a:r>
          </a:p>
          <a:p>
            <a:endParaRPr lang="en-US" sz="1000" dirty="0">
              <a:latin typeface="Courier New" panose="02070309020205020404" pitchFamily="49" charset="0"/>
              <a:cs typeface="Courier New" panose="02070309020205020404" pitchFamily="49" charset="0"/>
            </a:endParaRPr>
          </a:p>
          <a:p>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n_elems</a:t>
            </a:r>
            <a:r>
              <a:rPr lang="en-US" sz="1000" dirty="0">
                <a:latin typeface="Courier New" panose="02070309020205020404" pitchFamily="49" charset="0"/>
                <a:cs typeface="Courier New" panose="02070309020205020404" pitchFamily="49" charset="0"/>
              </a:rPr>
              <a:t> = </a:t>
            </a:r>
            <a:r>
              <a:rPr lang="en-US" sz="1000" dirty="0" err="1">
                <a:latin typeface="Courier New" panose="02070309020205020404" pitchFamily="49" charset="0"/>
                <a:cs typeface="Courier New" panose="02070309020205020404" pitchFamily="49" charset="0"/>
              </a:rPr>
              <a:t>sizeof</a:t>
            </a:r>
            <a:r>
              <a:rPr lang="en-US" sz="1000" dirty="0">
                <a:latin typeface="Courier New" panose="02070309020205020404" pitchFamily="49" charset="0"/>
                <a:cs typeface="Courier New" panose="02070309020205020404" pitchFamily="49" charset="0"/>
              </a:rPr>
              <a:t>(</a:t>
            </a:r>
            <a:r>
              <a:rPr lang="en-US" sz="1000" dirty="0" err="1">
                <a:latin typeface="Courier New" panose="02070309020205020404" pitchFamily="49" charset="0"/>
                <a:cs typeface="Courier New" panose="02070309020205020404" pitchFamily="49" charset="0"/>
              </a:rPr>
              <a:t>target_array</a:t>
            </a:r>
            <a:r>
              <a:rPr lang="en-US" sz="1000" dirty="0">
                <a:latin typeface="Courier New" panose="02070309020205020404" pitchFamily="49" charset="0"/>
                <a:cs typeface="Courier New" panose="02070309020205020404" pitchFamily="49" charset="0"/>
              </a:rPr>
              <a:t>)/</a:t>
            </a:r>
            <a:r>
              <a:rPr lang="en-US" sz="1000" dirty="0" err="1">
                <a:latin typeface="Courier New" panose="02070309020205020404" pitchFamily="49" charset="0"/>
                <a:cs typeface="Courier New" panose="02070309020205020404" pitchFamily="49" charset="0"/>
              </a:rPr>
              <a:t>sizeof</a:t>
            </a:r>
            <a:r>
              <a:rPr lang="en-US" sz="1000" dirty="0">
                <a:latin typeface="Courier New" panose="02070309020205020404" pitchFamily="49" charset="0"/>
                <a:cs typeface="Courier New" panose="02070309020205020404" pitchFamily="49" charset="0"/>
              </a:rPr>
              <a:t>(long);</a:t>
            </a:r>
          </a:p>
          <a:p>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my_pe</a:t>
            </a:r>
            <a:r>
              <a:rPr lang="en-US" sz="1000" dirty="0">
                <a:latin typeface="Courier New" panose="02070309020205020404" pitchFamily="49" charset="0"/>
                <a:cs typeface="Courier New" panose="02070309020205020404" pitchFamily="49" charset="0"/>
              </a:rPr>
              <a:t> = </a:t>
            </a:r>
            <a:r>
              <a:rPr lang="en-US" sz="1000" dirty="0" err="1">
                <a:latin typeface="Courier New" panose="02070309020205020404" pitchFamily="49" charset="0"/>
                <a:cs typeface="Courier New" panose="02070309020205020404" pitchFamily="49" charset="0"/>
              </a:rPr>
              <a:t>shmem_my_pe</a:t>
            </a:r>
            <a:r>
              <a:rPr lang="en-US" sz="1000" dirty="0">
                <a:latin typeface="Courier New" panose="02070309020205020404" pitchFamily="49" charset="0"/>
                <a:cs typeface="Courier New" panose="02070309020205020404" pitchFamily="49" charset="0"/>
              </a:rPr>
              <a:t>();</a:t>
            </a:r>
          </a:p>
          <a:p>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n_pes</a:t>
            </a:r>
            <a:r>
              <a:rPr lang="en-US" sz="1000" dirty="0">
                <a:latin typeface="Courier New" panose="02070309020205020404" pitchFamily="49" charset="0"/>
                <a:cs typeface="Courier New" panose="02070309020205020404" pitchFamily="49" charset="0"/>
              </a:rPr>
              <a:t> = </a:t>
            </a:r>
            <a:r>
              <a:rPr lang="en-US" sz="1000" dirty="0" err="1">
                <a:latin typeface="Courier New" panose="02070309020205020404" pitchFamily="49" charset="0"/>
                <a:cs typeface="Courier New" panose="02070309020205020404" pitchFamily="49" charset="0"/>
              </a:rPr>
              <a:t>shmem_n_pes</a:t>
            </a:r>
            <a:r>
              <a:rPr lang="en-US" sz="1000" dirty="0">
                <a:latin typeface="Courier New" panose="02070309020205020404" pitchFamily="49" charset="0"/>
                <a:cs typeface="Courier New" panose="02070309020205020404" pitchFamily="49" charset="0"/>
              </a:rPr>
              <a:t>();</a:t>
            </a:r>
          </a:p>
          <a:p>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r_neighbor</a:t>
            </a:r>
            <a:r>
              <a:rPr lang="en-US" sz="1000" dirty="0">
                <a:latin typeface="Courier New" panose="02070309020205020404" pitchFamily="49" charset="0"/>
                <a:cs typeface="Courier New" panose="02070309020205020404" pitchFamily="49" charset="0"/>
              </a:rPr>
              <a:t> = (</a:t>
            </a:r>
            <a:r>
              <a:rPr lang="en-US" sz="1000" dirty="0" err="1">
                <a:latin typeface="Courier New" panose="02070309020205020404" pitchFamily="49" charset="0"/>
                <a:cs typeface="Courier New" panose="02070309020205020404" pitchFamily="49" charset="0"/>
              </a:rPr>
              <a:t>my_pe</a:t>
            </a:r>
            <a:r>
              <a:rPr lang="en-US" sz="1000" dirty="0">
                <a:latin typeface="Courier New" panose="02070309020205020404" pitchFamily="49" charset="0"/>
                <a:cs typeface="Courier New" panose="02070309020205020404" pitchFamily="49" charset="0"/>
              </a:rPr>
              <a:t> + 1) % </a:t>
            </a:r>
            <a:r>
              <a:rPr lang="en-US" sz="1000" dirty="0" err="1">
                <a:latin typeface="Courier New" panose="02070309020205020404" pitchFamily="49" charset="0"/>
                <a:cs typeface="Courier New" panose="02070309020205020404" pitchFamily="49" charset="0"/>
              </a:rPr>
              <a:t>n_pes</a:t>
            </a:r>
            <a:r>
              <a:rPr lang="en-US" sz="1000" dirty="0">
                <a:latin typeface="Courier New" panose="02070309020205020404" pitchFamily="49" charset="0"/>
                <a:cs typeface="Courier New" panose="02070309020205020404" pitchFamily="49" charset="0"/>
              </a:rPr>
              <a:t>;</a:t>
            </a:r>
          </a:p>
          <a:p>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l_neighbor</a:t>
            </a:r>
            <a:r>
              <a:rPr lang="en-US" sz="1000" dirty="0">
                <a:latin typeface="Courier New" panose="02070309020205020404" pitchFamily="49" charset="0"/>
                <a:cs typeface="Courier New" panose="02070309020205020404" pitchFamily="49" charset="0"/>
              </a:rPr>
              <a:t> = (</a:t>
            </a:r>
            <a:r>
              <a:rPr lang="en-US" sz="1000" dirty="0" err="1">
                <a:latin typeface="Courier New" panose="02070309020205020404" pitchFamily="49" charset="0"/>
                <a:cs typeface="Courier New" panose="02070309020205020404" pitchFamily="49" charset="0"/>
              </a:rPr>
              <a:t>my_pe</a:t>
            </a:r>
            <a:r>
              <a:rPr lang="en-US" sz="1000" dirty="0">
                <a:latin typeface="Courier New" panose="02070309020205020404" pitchFamily="49" charset="0"/>
                <a:cs typeface="Courier New" panose="02070309020205020404" pitchFamily="49" charset="0"/>
              </a:rPr>
              <a:t> + </a:t>
            </a:r>
            <a:r>
              <a:rPr lang="en-US" sz="1000" dirty="0" err="1">
                <a:latin typeface="Courier New" panose="02070309020205020404" pitchFamily="49" charset="0"/>
                <a:cs typeface="Courier New" panose="02070309020205020404" pitchFamily="49" charset="0"/>
              </a:rPr>
              <a:t>n_pes</a:t>
            </a:r>
            <a:r>
              <a:rPr lang="en-US" sz="1000" dirty="0">
                <a:latin typeface="Courier New" panose="02070309020205020404" pitchFamily="49" charset="0"/>
                <a:cs typeface="Courier New" panose="02070309020205020404" pitchFamily="49" charset="0"/>
              </a:rPr>
              <a:t> - 1) % </a:t>
            </a:r>
            <a:r>
              <a:rPr lang="en-US" sz="1000" dirty="0" err="1">
                <a:latin typeface="Courier New" panose="02070309020205020404" pitchFamily="49" charset="0"/>
                <a:cs typeface="Courier New" panose="02070309020205020404" pitchFamily="49" charset="0"/>
              </a:rPr>
              <a:t>n_pes</a:t>
            </a:r>
            <a:r>
              <a:rPr lang="en-US" sz="1000" dirty="0">
                <a:latin typeface="Courier New" panose="02070309020205020404" pitchFamily="49" charset="0"/>
                <a:cs typeface="Courier New" panose="02070309020205020404" pitchFamily="49" charset="0"/>
              </a:rPr>
              <a:t>;</a:t>
            </a:r>
          </a:p>
          <a:p>
            <a:endParaRPr lang="en-US" sz="1000" dirty="0">
              <a:latin typeface="Courier New" panose="02070309020205020404" pitchFamily="49" charset="0"/>
              <a:cs typeface="Courier New" panose="02070309020205020404" pitchFamily="49" charset="0"/>
            </a:endParaRPr>
          </a:p>
          <a:p>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source_array</a:t>
            </a:r>
            <a:r>
              <a:rPr lang="en-US" sz="1000" dirty="0">
                <a:latin typeface="Courier New" panose="02070309020205020404" pitchFamily="49" charset="0"/>
                <a:cs typeface="Courier New" panose="02070309020205020404" pitchFamily="49" charset="0"/>
              </a:rPr>
              <a:t> = (long *)</a:t>
            </a:r>
            <a:r>
              <a:rPr lang="en-US" sz="1000" dirty="0" err="1">
                <a:latin typeface="Courier New" panose="02070309020205020404" pitchFamily="49" charset="0"/>
                <a:cs typeface="Courier New" panose="02070309020205020404" pitchFamily="49" charset="0"/>
              </a:rPr>
              <a:t>malloc</a:t>
            </a:r>
            <a:r>
              <a:rPr lang="en-US" sz="1000" dirty="0">
                <a:latin typeface="Courier New" panose="02070309020205020404" pitchFamily="49" charset="0"/>
                <a:cs typeface="Courier New" panose="02070309020205020404" pitchFamily="49" charset="0"/>
              </a:rPr>
              <a:t>(</a:t>
            </a:r>
            <a:r>
              <a:rPr lang="en-US" sz="1000" dirty="0" err="1">
                <a:latin typeface="Courier New" panose="02070309020205020404" pitchFamily="49" charset="0"/>
                <a:cs typeface="Courier New" panose="02070309020205020404" pitchFamily="49" charset="0"/>
              </a:rPr>
              <a:t>sizeof</a:t>
            </a:r>
            <a:r>
              <a:rPr lang="en-US" sz="1000" dirty="0">
                <a:latin typeface="Courier New" panose="02070309020205020404" pitchFamily="49" charset="0"/>
                <a:cs typeface="Courier New" panose="02070309020205020404" pitchFamily="49" charset="0"/>
              </a:rPr>
              <a:t>(long) * </a:t>
            </a:r>
            <a:r>
              <a:rPr lang="en-US" sz="1000" dirty="0" err="1">
                <a:latin typeface="Courier New" panose="02070309020205020404" pitchFamily="49" charset="0"/>
                <a:cs typeface="Courier New" panose="02070309020205020404" pitchFamily="49" charset="0"/>
              </a:rPr>
              <a:t>n_elems</a:t>
            </a:r>
            <a:r>
              <a:rPr lang="en-US" sz="1000" dirty="0" smtClean="0">
                <a:latin typeface="Courier New" panose="02070309020205020404" pitchFamily="49" charset="0"/>
                <a:cs typeface="Courier New" panose="02070309020205020404" pitchFamily="49" charset="0"/>
              </a:rPr>
              <a:t>);</a:t>
            </a:r>
            <a:endParaRPr lang="en-US" sz="1000" dirty="0">
              <a:latin typeface="Courier New" panose="02070309020205020404" pitchFamily="49" charset="0"/>
              <a:cs typeface="Courier New" panose="02070309020205020404" pitchFamily="49" charset="0"/>
            </a:endParaRPr>
          </a:p>
          <a:p>
            <a:r>
              <a:rPr lang="en-US" sz="1000" dirty="0">
                <a:latin typeface="Courier New" panose="02070309020205020404" pitchFamily="49" charset="0"/>
                <a:cs typeface="Courier New" panose="02070309020205020404" pitchFamily="49" charset="0"/>
              </a:rPr>
              <a:t>       for (</a:t>
            </a:r>
            <a:r>
              <a:rPr lang="en-US" sz="1000" dirty="0" err="1">
                <a:latin typeface="Courier New" panose="02070309020205020404" pitchFamily="49" charset="0"/>
                <a:cs typeface="Courier New" panose="02070309020205020404" pitchFamily="49" charset="0"/>
              </a:rPr>
              <a:t>i</a:t>
            </a:r>
            <a:r>
              <a:rPr lang="en-US" sz="1000" dirty="0">
                <a:latin typeface="Courier New" panose="02070309020205020404" pitchFamily="49" charset="0"/>
                <a:cs typeface="Courier New" panose="02070309020205020404" pitchFamily="49" charset="0"/>
              </a:rPr>
              <a:t>=0;i&lt;</a:t>
            </a:r>
            <a:r>
              <a:rPr lang="en-US" sz="1000" dirty="0" err="1">
                <a:latin typeface="Courier New" panose="02070309020205020404" pitchFamily="49" charset="0"/>
                <a:cs typeface="Courier New" panose="02070309020205020404" pitchFamily="49" charset="0"/>
              </a:rPr>
              <a:t>n_elems;i</a:t>
            </a:r>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source_array</a:t>
            </a:r>
            <a:r>
              <a:rPr lang="en-US" sz="1000" dirty="0">
                <a:latin typeface="Courier New" panose="02070309020205020404" pitchFamily="49" charset="0"/>
                <a:cs typeface="Courier New" panose="02070309020205020404" pitchFamily="49" charset="0"/>
              </a:rPr>
              <a:t>[</a:t>
            </a:r>
            <a:r>
              <a:rPr lang="en-US" sz="1000" dirty="0" err="1">
                <a:latin typeface="Courier New" panose="02070309020205020404" pitchFamily="49" charset="0"/>
                <a:cs typeface="Courier New" panose="02070309020205020404" pitchFamily="49" charset="0"/>
              </a:rPr>
              <a:t>i</a:t>
            </a:r>
            <a:r>
              <a:rPr lang="en-US" sz="1000" dirty="0">
                <a:latin typeface="Courier New" panose="02070309020205020404" pitchFamily="49" charset="0"/>
                <a:cs typeface="Courier New" panose="02070309020205020404" pitchFamily="49" charset="0"/>
              </a:rPr>
              <a:t>] = (long) </a:t>
            </a:r>
            <a:r>
              <a:rPr lang="en-US" sz="1000" dirty="0" err="1">
                <a:latin typeface="Courier New" panose="02070309020205020404" pitchFamily="49" charset="0"/>
                <a:cs typeface="Courier New" panose="02070309020205020404" pitchFamily="49" charset="0"/>
              </a:rPr>
              <a:t>my_pe</a:t>
            </a:r>
            <a:r>
              <a:rPr lang="en-US" sz="1000" dirty="0">
                <a:latin typeface="Courier New" panose="02070309020205020404" pitchFamily="49" charset="0"/>
                <a:cs typeface="Courier New" panose="02070309020205020404" pitchFamily="49" charset="0"/>
              </a:rPr>
              <a:t>;</a:t>
            </a:r>
          </a:p>
          <a:p>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shmem_barrier_all</a:t>
            </a:r>
            <a:r>
              <a:rPr lang="en-US" sz="1000" dirty="0" smtClean="0">
                <a:latin typeface="Courier New" panose="02070309020205020404" pitchFamily="49" charset="0"/>
                <a:cs typeface="Courier New" panose="02070309020205020404" pitchFamily="49" charset="0"/>
              </a:rPr>
              <a:t>();</a:t>
            </a:r>
            <a:endParaRPr lang="en-US" sz="1000" dirty="0">
              <a:latin typeface="Courier New" panose="02070309020205020404" pitchFamily="49" charset="0"/>
              <a:cs typeface="Courier New" panose="02070309020205020404" pitchFamily="49" charset="0"/>
            </a:endParaRPr>
          </a:p>
          <a:p>
            <a:r>
              <a:rPr lang="en-US" sz="1000" dirty="0">
                <a:latin typeface="Courier New" panose="02070309020205020404" pitchFamily="49" charset="0"/>
                <a:cs typeface="Courier New" panose="02070309020205020404" pitchFamily="49" charset="0"/>
              </a:rPr>
              <a:t>       shmem_put64(target_array,source_array,1000,r_neighbor</a:t>
            </a:r>
            <a:r>
              <a:rPr lang="en-US" sz="1000" dirty="0" smtClean="0">
                <a:latin typeface="Courier New" panose="02070309020205020404" pitchFamily="49" charset="0"/>
                <a:cs typeface="Courier New" panose="02070309020205020404" pitchFamily="49" charset="0"/>
              </a:rPr>
              <a:t>);</a:t>
            </a:r>
            <a:endParaRPr lang="en-US" sz="1000" dirty="0">
              <a:latin typeface="Courier New" panose="02070309020205020404" pitchFamily="49" charset="0"/>
              <a:cs typeface="Courier New" panose="02070309020205020404" pitchFamily="49" charset="0"/>
            </a:endParaRPr>
          </a:p>
          <a:p>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shmem_barrier_all</a:t>
            </a:r>
            <a:r>
              <a:rPr lang="en-US" sz="1000" dirty="0">
                <a:latin typeface="Courier New" panose="02070309020205020404" pitchFamily="49" charset="0"/>
                <a:cs typeface="Courier New" panose="02070309020205020404" pitchFamily="49" charset="0"/>
              </a:rPr>
              <a:t>();</a:t>
            </a:r>
          </a:p>
          <a:p>
            <a:endParaRPr lang="en-US" sz="1000" dirty="0">
              <a:latin typeface="Courier New" panose="02070309020205020404" pitchFamily="49" charset="0"/>
              <a:cs typeface="Courier New" panose="02070309020205020404" pitchFamily="49" charset="0"/>
            </a:endParaRPr>
          </a:p>
          <a:p>
            <a:r>
              <a:rPr lang="en-US" sz="1000" dirty="0">
                <a:latin typeface="Courier New" panose="02070309020205020404" pitchFamily="49" charset="0"/>
                <a:cs typeface="Courier New" panose="02070309020205020404" pitchFamily="49" charset="0"/>
              </a:rPr>
              <a:t>       for (</a:t>
            </a:r>
            <a:r>
              <a:rPr lang="en-US" sz="1000" dirty="0" err="1">
                <a:latin typeface="Courier New" panose="02070309020205020404" pitchFamily="49" charset="0"/>
                <a:cs typeface="Courier New" panose="02070309020205020404" pitchFamily="49" charset="0"/>
              </a:rPr>
              <a:t>i</a:t>
            </a:r>
            <a:r>
              <a:rPr lang="en-US" sz="1000" dirty="0">
                <a:latin typeface="Courier New" panose="02070309020205020404" pitchFamily="49" charset="0"/>
                <a:cs typeface="Courier New" panose="02070309020205020404" pitchFamily="49" charset="0"/>
              </a:rPr>
              <a:t>=0;i&lt;</a:t>
            </a:r>
            <a:r>
              <a:rPr lang="en-US" sz="1000" dirty="0" err="1">
                <a:latin typeface="Courier New" panose="02070309020205020404" pitchFamily="49" charset="0"/>
                <a:cs typeface="Courier New" panose="02070309020205020404" pitchFamily="49" charset="0"/>
              </a:rPr>
              <a:t>n_elems;i</a:t>
            </a:r>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            if(</a:t>
            </a:r>
            <a:r>
              <a:rPr lang="en-US" sz="1000" dirty="0" err="1">
                <a:latin typeface="Courier New" panose="02070309020205020404" pitchFamily="49" charset="0"/>
                <a:cs typeface="Courier New" panose="02070309020205020404" pitchFamily="49" charset="0"/>
              </a:rPr>
              <a:t>target_array</a:t>
            </a:r>
            <a:r>
              <a:rPr lang="en-US" sz="1000" dirty="0">
                <a:latin typeface="Courier New" panose="02070309020205020404" pitchFamily="49" charset="0"/>
                <a:cs typeface="Courier New" panose="02070309020205020404" pitchFamily="49" charset="0"/>
              </a:rPr>
              <a:t>[</a:t>
            </a:r>
            <a:r>
              <a:rPr lang="en-US" sz="1000" dirty="0" err="1">
                <a:latin typeface="Courier New" panose="02070309020205020404" pitchFamily="49" charset="0"/>
                <a:cs typeface="Courier New" panose="02070309020205020404" pitchFamily="49" charset="0"/>
              </a:rPr>
              <a:t>i</a:t>
            </a:r>
            <a:r>
              <a:rPr lang="en-US" sz="1000" dirty="0">
                <a:latin typeface="Courier New" panose="02070309020205020404" pitchFamily="49" charset="0"/>
                <a:cs typeface="Courier New" panose="02070309020205020404" pitchFamily="49" charset="0"/>
              </a:rPr>
              <a:t>] != </a:t>
            </a:r>
            <a:r>
              <a:rPr lang="en-US" sz="1000" dirty="0" err="1">
                <a:latin typeface="Courier New" panose="02070309020205020404" pitchFamily="49" charset="0"/>
                <a:cs typeface="Courier New" panose="02070309020205020404" pitchFamily="49" charset="0"/>
              </a:rPr>
              <a:t>l_neighbor</a:t>
            </a:r>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printf</a:t>
            </a:r>
            <a:r>
              <a:rPr lang="en-US" sz="1000" dirty="0">
                <a:latin typeface="Courier New" panose="02070309020205020404" pitchFamily="49" charset="0"/>
                <a:cs typeface="Courier New" panose="02070309020205020404" pitchFamily="49" charset="0"/>
              </a:rPr>
              <a:t>("something's wrong\n");</a:t>
            </a:r>
          </a:p>
          <a:p>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       </a:t>
            </a:r>
            <a:r>
              <a:rPr lang="en-US" sz="1000" dirty="0" err="1">
                <a:solidFill>
                  <a:srgbClr val="FF0000"/>
                </a:solidFill>
                <a:latin typeface="Courier New" panose="02070309020205020404" pitchFamily="49" charset="0"/>
                <a:cs typeface="Courier New" panose="02070309020205020404" pitchFamily="49" charset="0"/>
              </a:rPr>
              <a:t>shmem_finalize</a:t>
            </a:r>
            <a:r>
              <a:rPr lang="en-US" sz="1000" dirty="0">
                <a:solidFill>
                  <a:srgbClr val="FF0000"/>
                </a:solidFill>
                <a:latin typeface="Courier New" panose="02070309020205020404" pitchFamily="49" charset="0"/>
                <a:cs typeface="Courier New" panose="02070309020205020404" pitchFamily="49" charset="0"/>
              </a:rPr>
              <a:t>();</a:t>
            </a:r>
          </a:p>
          <a:p>
            <a:r>
              <a:rPr lang="en-US" sz="1000" dirty="0">
                <a:latin typeface="Courier New" panose="02070309020205020404" pitchFamily="49" charset="0"/>
                <a:cs typeface="Courier New" panose="02070309020205020404" pitchFamily="49" charset="0"/>
              </a:rPr>
              <a:t>       return(0);</a:t>
            </a:r>
          </a:p>
          <a:p>
            <a:r>
              <a:rPr lang="en-US" sz="1000" dirty="0">
                <a:latin typeface="Courier New" panose="02070309020205020404" pitchFamily="49" charset="0"/>
                <a:cs typeface="Courier New" panose="02070309020205020404" pitchFamily="49" charset="0"/>
              </a:rPr>
              <a:t>}</a:t>
            </a:r>
          </a:p>
        </p:txBody>
      </p:sp>
      <p:cxnSp>
        <p:nvCxnSpPr>
          <p:cNvPr id="8" name="Straight Arrow Connector 7"/>
          <p:cNvCxnSpPr/>
          <p:nvPr/>
        </p:nvCxnSpPr>
        <p:spPr>
          <a:xfrm flipH="1">
            <a:off x="2667000" y="3064907"/>
            <a:ext cx="3981450" cy="219289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6210300" y="2587882"/>
            <a:ext cx="2314575" cy="461665"/>
          </a:xfrm>
          <a:prstGeom prst="rect">
            <a:avLst/>
          </a:prstGeom>
          <a:noFill/>
        </p:spPr>
        <p:txBody>
          <a:bodyPr wrap="square" rtlCol="0">
            <a:spAutoFit/>
          </a:bodyPr>
          <a:lstStyle/>
          <a:p>
            <a:r>
              <a:rPr lang="en-US" sz="1200" dirty="0">
                <a:solidFill>
                  <a:srgbClr val="6D6E71"/>
                </a:solidFill>
              </a:rPr>
              <a:t>s</a:t>
            </a:r>
            <a:r>
              <a:rPr lang="en-US" sz="1200" dirty="0" smtClean="0">
                <a:solidFill>
                  <a:srgbClr val="6D6E71"/>
                </a:solidFill>
              </a:rPr>
              <a:t>ymmetric address – array in data segment</a:t>
            </a:r>
          </a:p>
        </p:txBody>
      </p:sp>
      <p:cxnSp>
        <p:nvCxnSpPr>
          <p:cNvPr id="14" name="Straight Arrow Connector 13"/>
          <p:cNvCxnSpPr/>
          <p:nvPr/>
        </p:nvCxnSpPr>
        <p:spPr>
          <a:xfrm flipH="1" flipV="1">
            <a:off x="2933701" y="5476876"/>
            <a:ext cx="3619499" cy="952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6" name="TextBox 55"/>
          <p:cNvSpPr txBox="1"/>
          <p:nvPr/>
        </p:nvSpPr>
        <p:spPr>
          <a:xfrm>
            <a:off x="6648450" y="5246043"/>
            <a:ext cx="3000375" cy="461665"/>
          </a:xfrm>
          <a:prstGeom prst="rect">
            <a:avLst/>
          </a:prstGeom>
          <a:noFill/>
        </p:spPr>
        <p:txBody>
          <a:bodyPr wrap="square" rtlCol="0">
            <a:spAutoFit/>
          </a:bodyPr>
          <a:lstStyle/>
          <a:p>
            <a:r>
              <a:rPr lang="en-US" sz="1200" dirty="0" smtClean="0">
                <a:solidFill>
                  <a:srgbClr val="6D6E71"/>
                </a:solidFill>
              </a:rPr>
              <a:t>Barrier – </a:t>
            </a:r>
            <a:r>
              <a:rPr lang="en-US" sz="1200" dirty="0">
                <a:solidFill>
                  <a:srgbClr val="6D6E71"/>
                </a:solidFill>
              </a:rPr>
              <a:t> </a:t>
            </a:r>
            <a:r>
              <a:rPr lang="en-US" sz="1200" dirty="0" smtClean="0">
                <a:solidFill>
                  <a:srgbClr val="6D6E71"/>
                </a:solidFill>
              </a:rPr>
              <a:t>process and memory synchronization</a:t>
            </a:r>
          </a:p>
        </p:txBody>
      </p:sp>
      <p:sp>
        <p:nvSpPr>
          <p:cNvPr id="30" name="TextBox 29"/>
          <p:cNvSpPr txBox="1"/>
          <p:nvPr/>
        </p:nvSpPr>
        <p:spPr>
          <a:xfrm>
            <a:off x="6553200" y="2028825"/>
            <a:ext cx="2190750" cy="276999"/>
          </a:xfrm>
          <a:prstGeom prst="rect">
            <a:avLst/>
          </a:prstGeom>
          <a:noFill/>
        </p:spPr>
        <p:txBody>
          <a:bodyPr wrap="square" rtlCol="0">
            <a:spAutoFit/>
          </a:bodyPr>
          <a:lstStyle/>
          <a:p>
            <a:r>
              <a:rPr lang="en-US" sz="1200" dirty="0">
                <a:solidFill>
                  <a:srgbClr val="FF0000"/>
                </a:solidFill>
              </a:rPr>
              <a:t>v</a:t>
            </a:r>
            <a:r>
              <a:rPr lang="en-US" sz="1200" dirty="0" smtClean="0">
                <a:solidFill>
                  <a:srgbClr val="FF0000"/>
                </a:solidFill>
              </a:rPr>
              <a:t>endor specific</a:t>
            </a:r>
          </a:p>
        </p:txBody>
      </p:sp>
      <p:sp>
        <p:nvSpPr>
          <p:cNvPr id="3" name="Footer Placeholder 2"/>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Tree>
    <p:extLst>
      <p:ext uri="{BB962C8B-B14F-4D97-AF65-F5344CB8AC3E}">
        <p14:creationId xmlns:p14="http://schemas.microsoft.com/office/powerpoint/2010/main" val="35048420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 </a:t>
            </a:r>
            <a:endParaRPr lang="en-US" dirty="0"/>
          </a:p>
        </p:txBody>
      </p:sp>
      <p:sp>
        <p:nvSpPr>
          <p:cNvPr id="5" name="Slide Number Placeholder 4"/>
          <p:cNvSpPr>
            <a:spLocks noGrp="1"/>
          </p:cNvSpPr>
          <p:nvPr>
            <p:ph type="sldNum" sz="quarter" idx="11"/>
          </p:nvPr>
        </p:nvSpPr>
        <p:spPr>
          <a:xfrm>
            <a:off x="6553200" y="6416675"/>
            <a:ext cx="2133600" cy="365125"/>
          </a:xfrm>
        </p:spPr>
        <p:txBody>
          <a:bodyPr/>
          <a:lstStyle/>
          <a:p>
            <a:pPr>
              <a:defRPr/>
            </a:pPr>
            <a:fld id="{2DC9411F-985C-4C31-9366-848682A48BDF}" type="slidenum">
              <a:rPr lang="en-US" smtClean="0"/>
              <a:pPr>
                <a:defRPr/>
              </a:pPr>
              <a:t>26</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4845" y="1573986"/>
            <a:ext cx="5033963" cy="2783681"/>
          </a:xfrm>
          <a:prstGeom prst="rect">
            <a:avLst/>
          </a:prstGeom>
        </p:spPr>
      </p:pic>
      <p:sp>
        <p:nvSpPr>
          <p:cNvPr id="78" name="TextBox 77"/>
          <p:cNvSpPr txBox="1"/>
          <p:nvPr/>
        </p:nvSpPr>
        <p:spPr>
          <a:xfrm>
            <a:off x="223574" y="3945223"/>
            <a:ext cx="6919177" cy="2585323"/>
          </a:xfrm>
          <a:prstGeom prst="rect">
            <a:avLst/>
          </a:prstGeom>
          <a:noFill/>
        </p:spPr>
        <p:txBody>
          <a:bodyPr wrap="square" rtlCol="0">
            <a:spAutoFit/>
          </a:bodyPr>
          <a:lstStyle/>
          <a:p>
            <a:pPr marL="285750" indent="-285750">
              <a:buFont typeface="Arial" panose="020B0604020202020204" pitchFamily="34" charset="0"/>
              <a:buChar char="•"/>
            </a:pPr>
            <a:r>
              <a:rPr lang="en-US" dirty="0" smtClean="0"/>
              <a:t>Compiler based program model – ‘c’ with extensions </a:t>
            </a:r>
          </a:p>
          <a:p>
            <a:pPr marL="285750" indent="-285750">
              <a:buFont typeface="Arial" panose="020B0604020202020204" pitchFamily="34" charset="0"/>
              <a:buChar char="•"/>
            </a:pPr>
            <a:r>
              <a:rPr lang="en-US" dirty="0" smtClean="0"/>
              <a:t>Each thread (PE in SHMEM model) has affinity to a certain chunk of shared memory</a:t>
            </a:r>
          </a:p>
          <a:p>
            <a:pPr marL="285750" indent="-285750">
              <a:buFont typeface="Arial" panose="020B0604020202020204" pitchFamily="34" charset="0"/>
              <a:buChar char="•"/>
            </a:pPr>
            <a:r>
              <a:rPr lang="en-US" dirty="0" smtClean="0"/>
              <a:t>Objects declared as </a:t>
            </a:r>
            <a:r>
              <a:rPr lang="en-US" i="1" dirty="0" smtClean="0"/>
              <a:t>shared</a:t>
            </a:r>
            <a:r>
              <a:rPr lang="en-US" dirty="0" smtClean="0"/>
              <a:t> are allocated out of shared memory </a:t>
            </a:r>
          </a:p>
          <a:p>
            <a:pPr marL="285750" indent="-285750">
              <a:buFont typeface="Arial" panose="020B0604020202020204" pitchFamily="34" charset="0"/>
              <a:buChar char="•"/>
            </a:pPr>
            <a:r>
              <a:rPr lang="en-US" dirty="0" smtClean="0"/>
              <a:t>Objects can be distributed across the chunks of shared memory in various ways – blocked, round robin, etc.</a:t>
            </a:r>
          </a:p>
          <a:p>
            <a:pPr marL="285750" indent="-285750">
              <a:buFont typeface="Arial" panose="020B0604020202020204" pitchFamily="34" charset="0"/>
              <a:buChar char="•"/>
            </a:pPr>
            <a:r>
              <a:rPr lang="en-US" dirty="0"/>
              <a:t>C</a:t>
            </a:r>
            <a:r>
              <a:rPr lang="en-US" dirty="0" smtClean="0"/>
              <a:t>ollective operations, locks, etc.</a:t>
            </a:r>
          </a:p>
          <a:p>
            <a:pPr marL="285750" indent="-285750">
              <a:buFont typeface="Arial" panose="020B0604020202020204" pitchFamily="34" charset="0"/>
              <a:buChar char="•"/>
            </a:pPr>
            <a:r>
              <a:rPr lang="en-US" dirty="0" smtClean="0"/>
              <a:t>Like MPI, evolving over time</a:t>
            </a:r>
          </a:p>
          <a:p>
            <a:endParaRPr lang="en-US" dirty="0" smtClean="0"/>
          </a:p>
        </p:txBody>
      </p:sp>
      <p:sp>
        <p:nvSpPr>
          <p:cNvPr id="3" name="Footer Placeholder 2"/>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Tree>
    <p:extLst>
      <p:ext uri="{BB962C8B-B14F-4D97-AF65-F5344CB8AC3E}">
        <p14:creationId xmlns:p14="http://schemas.microsoft.com/office/powerpoint/2010/main" val="18495152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28600"/>
            <a:ext cx="8064631" cy="1143000"/>
          </a:xfrm>
        </p:spPr>
        <p:txBody>
          <a:bodyPr>
            <a:normAutofit fontScale="90000"/>
          </a:bodyPr>
          <a:lstStyle/>
          <a:p>
            <a:pPr algn="l"/>
            <a:r>
              <a:rPr lang="en-US" dirty="0" smtClean="0"/>
              <a:t>Small remote memory reference API requirements – AMO survey</a:t>
            </a:r>
            <a:endParaRPr lang="en-US" dirty="0"/>
          </a:p>
        </p:txBody>
      </p:sp>
      <p:sp>
        <p:nvSpPr>
          <p:cNvPr id="4" name="Slide Number Placeholder 5"/>
          <p:cNvSpPr>
            <a:spLocks noGrp="1"/>
          </p:cNvSpPr>
          <p:nvPr>
            <p:ph type="sldNum" sz="quarter" idx="11"/>
          </p:nvPr>
        </p:nvSpPr>
        <p:spPr>
          <a:xfrm>
            <a:off x="6553200" y="6356350"/>
            <a:ext cx="2133600" cy="365125"/>
          </a:xfrm>
        </p:spPr>
        <p:txBody>
          <a:bodyPr/>
          <a:lstStyle/>
          <a:p>
            <a:fld id="{3656716D-305E-46ED-ADB5-AFC71496ED62}" type="slidenum">
              <a:rPr lang="en-US" smtClean="0"/>
              <a:t>27</a:t>
            </a:fld>
            <a:endParaRPr lang="en-US"/>
          </a:p>
        </p:txBody>
      </p:sp>
      <p:graphicFrame>
        <p:nvGraphicFramePr>
          <p:cNvPr id="11" name="Table 10"/>
          <p:cNvGraphicFramePr>
            <a:graphicFrameLocks noGrp="1"/>
          </p:cNvGraphicFramePr>
          <p:nvPr>
            <p:extLst>
              <p:ext uri="{D42A27DB-BD31-4B8C-83A1-F6EECF244321}">
                <p14:modId xmlns:p14="http://schemas.microsoft.com/office/powerpoint/2010/main" val="1797879645"/>
              </p:ext>
            </p:extLst>
          </p:nvPr>
        </p:nvGraphicFramePr>
        <p:xfrm>
          <a:off x="820132" y="1772228"/>
          <a:ext cx="7899662" cy="4328160"/>
        </p:xfrm>
        <a:graphic>
          <a:graphicData uri="http://schemas.openxmlformats.org/drawingml/2006/table">
            <a:tbl>
              <a:tblPr firstRow="1" bandRow="1">
                <a:tableStyleId>{5C22544A-7EE6-4342-B048-85BDC9FD1C3A}</a:tableStyleId>
              </a:tblPr>
              <a:tblGrid>
                <a:gridCol w="2166300"/>
                <a:gridCol w="1315252"/>
                <a:gridCol w="1258245"/>
                <a:gridCol w="2166300"/>
                <a:gridCol w="993565"/>
              </a:tblGrid>
              <a:tr h="285946">
                <a:tc>
                  <a:txBody>
                    <a:bodyPr/>
                    <a:lstStyle/>
                    <a:p>
                      <a:r>
                        <a:rPr lang="en-US" sz="1400" dirty="0" smtClean="0"/>
                        <a:t>Operation</a:t>
                      </a:r>
                      <a:endParaRPr lang="en-US" sz="1400" dirty="0"/>
                    </a:p>
                  </a:txBody>
                  <a:tcPr/>
                </a:tc>
                <a:tc>
                  <a:txBody>
                    <a:bodyPr/>
                    <a:lstStyle/>
                    <a:p>
                      <a:pPr algn="ctr"/>
                      <a:r>
                        <a:rPr lang="en-US" sz="1400" dirty="0" smtClean="0"/>
                        <a:t>IBM BG/Q</a:t>
                      </a:r>
                      <a:endParaRPr lang="en-US" sz="1400" dirty="0"/>
                    </a:p>
                  </a:txBody>
                  <a:tcPr/>
                </a:tc>
                <a:tc>
                  <a:txBody>
                    <a:bodyPr/>
                    <a:lstStyle/>
                    <a:p>
                      <a:pPr algn="ctr"/>
                      <a:r>
                        <a:rPr lang="en-US" sz="1400" dirty="0" smtClean="0"/>
                        <a:t>Cray XC</a:t>
                      </a:r>
                      <a:endParaRPr lang="en-US" sz="1400" dirty="0"/>
                    </a:p>
                  </a:txBody>
                  <a:tcPr/>
                </a:tc>
                <a:tc>
                  <a:txBody>
                    <a:bodyPr/>
                    <a:lstStyle/>
                    <a:p>
                      <a:pPr algn="ctr"/>
                      <a:r>
                        <a:rPr lang="en-US" sz="1400" dirty="0" smtClean="0"/>
                        <a:t>Quadrics SHMEM</a:t>
                      </a:r>
                      <a:endParaRPr lang="en-US" sz="1400" dirty="0"/>
                    </a:p>
                  </a:txBody>
                  <a:tcPr/>
                </a:tc>
                <a:tc>
                  <a:txBody>
                    <a:bodyPr/>
                    <a:lstStyle/>
                    <a:p>
                      <a:pPr algn="ctr"/>
                      <a:r>
                        <a:rPr lang="en-US" dirty="0" smtClean="0"/>
                        <a:t>IB</a:t>
                      </a:r>
                      <a:endParaRPr lang="en-US" dirty="0"/>
                    </a:p>
                  </a:txBody>
                  <a:tcPr/>
                </a:tc>
              </a:tr>
              <a:tr h="285946">
                <a:tc>
                  <a:txBody>
                    <a:bodyPr/>
                    <a:lstStyle/>
                    <a:p>
                      <a:r>
                        <a:rPr lang="en-US" sz="1400" dirty="0" smtClean="0"/>
                        <a:t>swap</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comp &amp; swap</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r>
              <a:tr h="285946">
                <a:tc>
                  <a:txBody>
                    <a:bodyPr/>
                    <a:lstStyle/>
                    <a:p>
                      <a:r>
                        <a:rPr lang="en-US" sz="1400" dirty="0" smtClean="0"/>
                        <a:t>masked swap</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 (AFAX)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add</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r>
              <a:tr h="285946">
                <a:tc>
                  <a:txBody>
                    <a:bodyPr/>
                    <a:lstStyle/>
                    <a:p>
                      <a:r>
                        <a:rPr lang="en-US" sz="1400" dirty="0" smtClean="0"/>
                        <a:t>bitwise or</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bitwise</a:t>
                      </a:r>
                      <a:r>
                        <a:rPr lang="en-US" sz="1400" baseline="0" dirty="0" smtClean="0"/>
                        <a:t> and</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comp</a:t>
                      </a:r>
                      <a:r>
                        <a:rPr lang="en-US" sz="1400" baseline="0" dirty="0" smtClean="0"/>
                        <a:t> &amp; </a:t>
                      </a:r>
                      <a:r>
                        <a:rPr lang="en-US" sz="1400" dirty="0" smtClean="0"/>
                        <a:t>or</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comp &amp; add</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comp &amp; or</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comp &amp; and</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comp &amp; </a:t>
                      </a:r>
                      <a:r>
                        <a:rPr lang="en-US" sz="1400" dirty="0" err="1" smtClean="0"/>
                        <a:t>xor</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min</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max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bl>
          </a:graphicData>
        </a:graphic>
      </p:graphicFrame>
      <p:sp>
        <p:nvSpPr>
          <p:cNvPr id="3" name="Footer Placeholder 2"/>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Tree>
    <p:extLst>
      <p:ext uri="{BB962C8B-B14F-4D97-AF65-F5344CB8AC3E}">
        <p14:creationId xmlns:p14="http://schemas.microsoft.com/office/powerpoint/2010/main" val="40386449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Small remote memory reference API requirements - ordering</a:t>
            </a:r>
            <a:endParaRPr lang="en-US" dirty="0"/>
          </a:p>
        </p:txBody>
      </p:sp>
      <p:sp>
        <p:nvSpPr>
          <p:cNvPr id="3" name="Content Placeholder 2"/>
          <p:cNvSpPr>
            <a:spLocks noGrp="1"/>
          </p:cNvSpPr>
          <p:nvPr>
            <p:ph idx="1"/>
          </p:nvPr>
        </p:nvSpPr>
        <p:spPr>
          <a:xfrm>
            <a:off x="457200" y="1601788"/>
            <a:ext cx="8229600" cy="1537338"/>
          </a:xfrm>
        </p:spPr>
        <p:txBody>
          <a:bodyPr>
            <a:normAutofit/>
          </a:bodyPr>
          <a:lstStyle/>
          <a:p>
            <a:pPr marL="0" indent="0">
              <a:buNone/>
            </a:pPr>
            <a:r>
              <a:rPr lang="en-US" sz="2000" dirty="0" smtClean="0"/>
              <a:t>PGAS compilers in particular have a special ordering requirement:</a:t>
            </a:r>
          </a:p>
          <a:p>
            <a:pPr marL="400050" lvl="1" indent="0">
              <a:buNone/>
            </a:pPr>
            <a:r>
              <a:rPr lang="en-US" sz="1400" dirty="0" smtClean="0"/>
              <a:t>Many PGAS compilers can benefit greatly from hardware which provides protection against WAW,  WAR, and RAW hazards for remote memory references from a given initiator to a given target and address in the target’s address space.  </a:t>
            </a:r>
          </a:p>
          <a:p>
            <a:pPr marL="285750"/>
            <a:endParaRPr lang="en-US" sz="2400" dirty="0" smtClean="0"/>
          </a:p>
          <a:p>
            <a:pPr marL="0" indent="0">
              <a:buNone/>
            </a:pPr>
            <a:endParaRPr lang="en-US" dirty="0"/>
          </a:p>
        </p:txBody>
      </p:sp>
      <p:sp>
        <p:nvSpPr>
          <p:cNvPr id="4" name="Slide Number Placeholder 5"/>
          <p:cNvSpPr>
            <a:spLocks noGrp="1"/>
          </p:cNvSpPr>
          <p:nvPr>
            <p:ph type="sldNum" sz="quarter" idx="11"/>
          </p:nvPr>
        </p:nvSpPr>
        <p:spPr>
          <a:xfrm>
            <a:off x="6553200" y="6356350"/>
            <a:ext cx="2133600" cy="365125"/>
          </a:xfrm>
        </p:spPr>
        <p:txBody>
          <a:bodyPr/>
          <a:lstStyle/>
          <a:p>
            <a:fld id="{3656716D-305E-46ED-ADB5-AFC71496ED62}" type="slidenum">
              <a:rPr lang="en-US" smtClean="0"/>
              <a:t>28</a:t>
            </a:fld>
            <a:endParaRPr lang="en-US"/>
          </a:p>
        </p:txBody>
      </p:sp>
      <p:sp>
        <p:nvSpPr>
          <p:cNvPr id="5" name="Rectangle 4"/>
          <p:cNvSpPr/>
          <p:nvPr/>
        </p:nvSpPr>
        <p:spPr>
          <a:xfrm>
            <a:off x="447773" y="3055133"/>
            <a:ext cx="8168325" cy="3162404"/>
          </a:xfrm>
          <a:prstGeom prst="rect">
            <a:avLst/>
          </a:prstGeom>
        </p:spPr>
        <p:txBody>
          <a:bodyPr wrap="square">
            <a:spAutoFit/>
          </a:bodyPr>
          <a:lstStyle/>
          <a:p>
            <a:endParaRPr lang="en-US" sz="1050" dirty="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   .</a:t>
            </a:r>
          </a:p>
          <a:p>
            <a:r>
              <a:rPr lang="en-US" sz="1050" dirty="0">
                <a:latin typeface="Courier New" panose="02070309020205020404" pitchFamily="49" charset="0"/>
                <a:cs typeface="Courier New" panose="02070309020205020404" pitchFamily="49" charset="0"/>
              </a:rPr>
              <a:t>#include &lt;</a:t>
            </a:r>
            <a:r>
              <a:rPr lang="en-US" sz="1050" dirty="0" err="1" smtClean="0">
                <a:latin typeface="Courier New" panose="02070309020205020404" pitchFamily="49" charset="0"/>
                <a:cs typeface="Courier New" panose="02070309020205020404" pitchFamily="49" charset="0"/>
              </a:rPr>
              <a:t>upc_relaxed.h</a:t>
            </a:r>
            <a:r>
              <a:rPr lang="en-US" sz="1050" dirty="0">
                <a:latin typeface="Courier New" panose="02070309020205020404" pitchFamily="49" charset="0"/>
                <a:cs typeface="Courier New" panose="02070309020205020404" pitchFamily="49" charset="0"/>
              </a:rPr>
              <a:t>&gt;</a:t>
            </a:r>
          </a:p>
          <a:p>
            <a:r>
              <a:rPr lang="en-US" sz="1050" dirty="0">
                <a:latin typeface="Courier New" panose="02070309020205020404" pitchFamily="49" charset="0"/>
                <a:cs typeface="Courier New" panose="02070309020205020404" pitchFamily="49" charset="0"/>
              </a:rPr>
              <a:t>   </a:t>
            </a:r>
            <a:r>
              <a:rPr lang="en-US" sz="1050" dirty="0" smtClean="0">
                <a:latin typeface="Courier New" panose="02070309020205020404" pitchFamily="49" charset="0"/>
                <a:cs typeface="Courier New" panose="02070309020205020404" pitchFamily="49" charset="0"/>
              </a:rPr>
              <a:t>.</a:t>
            </a:r>
            <a:endParaRPr lang="en-US" sz="1050" dirty="0">
              <a:latin typeface="Courier New" panose="02070309020205020404" pitchFamily="49" charset="0"/>
              <a:cs typeface="Courier New" panose="02070309020205020404" pitchFamily="49" charset="0"/>
            </a:endParaRPr>
          </a:p>
          <a:p>
            <a:endParaRPr lang="en-US" sz="1050" dirty="0" smtClean="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v</a:t>
            </a:r>
            <a:r>
              <a:rPr lang="en-US" sz="1050" dirty="0" smtClean="0">
                <a:latin typeface="Courier New" panose="02070309020205020404" pitchFamily="49" charset="0"/>
                <a:cs typeface="Courier New" panose="02070309020205020404" pitchFamily="49" charset="0"/>
              </a:rPr>
              <a:t>oid </a:t>
            </a:r>
            <a:r>
              <a:rPr lang="en-US" sz="1050" dirty="0" err="1" smtClean="0">
                <a:latin typeface="Courier New" panose="02070309020205020404" pitchFamily="49" charset="0"/>
                <a:cs typeface="Courier New" panose="02070309020205020404" pitchFamily="49" charset="0"/>
              </a:rPr>
              <a:t>update_shared_array</a:t>
            </a:r>
            <a:r>
              <a:rPr lang="en-US" sz="1050" dirty="0" smtClean="0">
                <a:latin typeface="Courier New" panose="02070309020205020404" pitchFamily="49" charset="0"/>
                <a:cs typeface="Courier New" panose="02070309020205020404" pitchFamily="49" charset="0"/>
              </a:rPr>
              <a:t>(shared long *</a:t>
            </a:r>
            <a:r>
              <a:rPr lang="en-US" sz="1050" dirty="0" err="1" smtClean="0">
                <a:latin typeface="Courier New" panose="02070309020205020404" pitchFamily="49" charset="0"/>
                <a:cs typeface="Courier New" panose="02070309020205020404" pitchFamily="49" charset="0"/>
              </a:rPr>
              <a:t>g_array</a:t>
            </a:r>
            <a:r>
              <a:rPr lang="en-US" sz="1050" dirty="0" smtClean="0">
                <a:latin typeface="Courier New" panose="02070309020205020404" pitchFamily="49" charset="0"/>
                <a:cs typeface="Courier New" panose="02070309020205020404" pitchFamily="49" charset="0"/>
              </a:rPr>
              <a:t>, long *</a:t>
            </a:r>
            <a:r>
              <a:rPr lang="en-US" sz="1050" dirty="0" err="1" smtClean="0">
                <a:latin typeface="Courier New" panose="02070309020205020404" pitchFamily="49" charset="0"/>
                <a:cs typeface="Courier New" panose="02070309020205020404" pitchFamily="49" charset="0"/>
              </a:rPr>
              <a:t>local_data</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int</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g_idx</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int</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nupdates</a:t>
            </a:r>
            <a:r>
              <a:rPr lang="en-US" sz="1050" dirty="0" smtClean="0">
                <a:latin typeface="Courier New" panose="02070309020205020404" pitchFamily="49" charset="0"/>
                <a:cs typeface="Courier New" panose="02070309020205020404" pitchFamily="49" charset="0"/>
              </a:rPr>
              <a:t>)</a:t>
            </a:r>
          </a:p>
          <a:p>
            <a:r>
              <a:rPr lang="en-US" sz="1050" dirty="0" smtClean="0">
                <a:latin typeface="Courier New" panose="02070309020205020404" pitchFamily="49" charset="0"/>
                <a:cs typeface="Courier New" panose="02070309020205020404" pitchFamily="49" charset="0"/>
              </a:rPr>
              <a:t>{</a:t>
            </a:r>
          </a:p>
          <a:p>
            <a:r>
              <a:rPr lang="en-US" sz="1050" dirty="0">
                <a:latin typeface="Courier New" panose="02070309020205020404" pitchFamily="49" charset="0"/>
                <a:cs typeface="Courier New" panose="02070309020205020404" pitchFamily="49" charset="0"/>
              </a:rPr>
              <a:t> </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int</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i</a:t>
            </a:r>
            <a:r>
              <a:rPr lang="en-US" sz="1050" dirty="0" smtClean="0">
                <a:latin typeface="Courier New" panose="02070309020205020404" pitchFamily="49" charset="0"/>
                <a:cs typeface="Courier New" panose="02070309020205020404" pitchFamily="49" charset="0"/>
              </a:rPr>
              <a:t>;</a:t>
            </a:r>
          </a:p>
          <a:p>
            <a:endParaRPr lang="en-US" sz="1050" dirty="0">
              <a:latin typeface="Courier New" panose="02070309020205020404" pitchFamily="49" charset="0"/>
              <a:cs typeface="Courier New" panose="02070309020205020404" pitchFamily="49" charset="0"/>
            </a:endParaRPr>
          </a:p>
          <a:p>
            <a:r>
              <a:rPr lang="en-US" sz="1050" dirty="0" smtClean="0">
                <a:latin typeface="Courier New" panose="02070309020205020404" pitchFamily="49" charset="0"/>
                <a:cs typeface="Courier New" panose="02070309020205020404" pitchFamily="49" charset="0"/>
              </a:rPr>
              <a:t>   for (</a:t>
            </a:r>
            <a:r>
              <a:rPr lang="en-US" sz="1050" dirty="0" err="1" smtClean="0">
                <a:latin typeface="Courier New" panose="02070309020205020404" pitchFamily="49" charset="0"/>
                <a:cs typeface="Courier New" panose="02070309020205020404" pitchFamily="49" charset="0"/>
              </a:rPr>
              <a:t>i</a:t>
            </a:r>
            <a:r>
              <a:rPr lang="en-US" sz="1050" dirty="0" smtClean="0">
                <a:latin typeface="Courier New" panose="02070309020205020404" pitchFamily="49" charset="0"/>
                <a:cs typeface="Courier New" panose="02070309020205020404" pitchFamily="49" charset="0"/>
              </a:rPr>
              <a:t>=0;i&lt;</a:t>
            </a:r>
            <a:r>
              <a:rPr lang="en-US" sz="1050" dirty="0" err="1" smtClean="0">
                <a:latin typeface="Courier New" panose="02070309020205020404" pitchFamily="49" charset="0"/>
                <a:cs typeface="Courier New" panose="02070309020205020404" pitchFamily="49" charset="0"/>
              </a:rPr>
              <a:t>nupdates;i</a:t>
            </a:r>
            <a:r>
              <a:rPr lang="en-US" sz="1050" dirty="0" smtClean="0">
                <a:latin typeface="Courier New" panose="02070309020205020404" pitchFamily="49" charset="0"/>
                <a:cs typeface="Courier New" panose="02070309020205020404" pitchFamily="49" charset="0"/>
              </a:rPr>
              <a:t>++) {</a:t>
            </a:r>
          </a:p>
          <a:p>
            <a:r>
              <a:rPr lang="en-US" sz="1050" dirty="0">
                <a:latin typeface="Courier New" panose="02070309020205020404" pitchFamily="49" charset="0"/>
                <a:cs typeface="Courier New" panose="02070309020205020404" pitchFamily="49" charset="0"/>
              </a:rPr>
              <a:t> </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g_array</a:t>
            </a:r>
            <a:r>
              <a:rPr lang="en-US" sz="1050" dirty="0" smtClean="0">
                <a:latin typeface="Courier New" panose="02070309020205020404" pitchFamily="49" charset="0"/>
                <a:cs typeface="Courier New" panose="02070309020205020404" pitchFamily="49" charset="0"/>
              </a:rPr>
              <a:t>[</a:t>
            </a:r>
            <a:r>
              <a:rPr lang="en-US" sz="1050" dirty="0" err="1" smtClean="0">
                <a:latin typeface="Courier New" panose="02070309020205020404" pitchFamily="49" charset="0"/>
                <a:cs typeface="Courier New" panose="02070309020205020404" pitchFamily="49" charset="0"/>
              </a:rPr>
              <a:t>g_idx</a:t>
            </a:r>
            <a:r>
              <a:rPr lang="en-US" sz="1050" dirty="0" smtClean="0">
                <a:latin typeface="Courier New" panose="02070309020205020404" pitchFamily="49" charset="0"/>
                <a:cs typeface="Courier New" panose="02070309020205020404" pitchFamily="49" charset="0"/>
              </a:rPr>
              <a:t>[</a:t>
            </a:r>
            <a:r>
              <a:rPr lang="en-US" sz="1050" dirty="0" err="1" smtClean="0">
                <a:latin typeface="Courier New" panose="02070309020205020404" pitchFamily="49" charset="0"/>
                <a:cs typeface="Courier New" panose="02070309020205020404" pitchFamily="49" charset="0"/>
              </a:rPr>
              <a:t>i</a:t>
            </a:r>
            <a:r>
              <a:rPr lang="en-US" sz="1050" dirty="0" smtClean="0">
                <a:latin typeface="Courier New" panose="02070309020205020404" pitchFamily="49" charset="0"/>
                <a:cs typeface="Courier New" panose="02070309020205020404" pitchFamily="49" charset="0"/>
              </a:rPr>
              <a:t>]] += </a:t>
            </a:r>
            <a:r>
              <a:rPr lang="en-US" sz="1050" dirty="0" err="1" smtClean="0">
                <a:latin typeface="Courier New" panose="02070309020205020404" pitchFamily="49" charset="0"/>
                <a:cs typeface="Courier New" panose="02070309020205020404" pitchFamily="49" charset="0"/>
              </a:rPr>
              <a:t>local_data</a:t>
            </a:r>
            <a:r>
              <a:rPr lang="en-US" sz="1050" dirty="0" smtClean="0">
                <a:latin typeface="Courier New" panose="02070309020205020404" pitchFamily="49" charset="0"/>
                <a:cs typeface="Courier New" panose="02070309020205020404" pitchFamily="49" charset="0"/>
              </a:rPr>
              <a:t>[</a:t>
            </a:r>
            <a:r>
              <a:rPr lang="en-US" sz="1050" dirty="0" err="1" smtClean="0">
                <a:latin typeface="Courier New" panose="02070309020205020404" pitchFamily="49" charset="0"/>
                <a:cs typeface="Courier New" panose="02070309020205020404" pitchFamily="49" charset="0"/>
              </a:rPr>
              <a:t>i</a:t>
            </a:r>
            <a:r>
              <a:rPr lang="en-US" sz="1050" dirty="0" smtClean="0">
                <a:latin typeface="Courier New" panose="02070309020205020404" pitchFamily="49" charset="0"/>
                <a:cs typeface="Courier New" panose="02070309020205020404" pitchFamily="49" charset="0"/>
              </a:rPr>
              <a:t>];</a:t>
            </a:r>
          </a:p>
          <a:p>
            <a:r>
              <a:rPr lang="en-US" sz="1050" dirty="0">
                <a:latin typeface="Courier New" panose="02070309020205020404" pitchFamily="49" charset="0"/>
                <a:cs typeface="Courier New" panose="02070309020205020404" pitchFamily="49" charset="0"/>
              </a:rPr>
              <a:t> </a:t>
            </a:r>
            <a:r>
              <a:rPr lang="en-US" sz="1050" dirty="0" smtClean="0">
                <a:latin typeface="Courier New" panose="02070309020205020404" pitchFamily="49" charset="0"/>
                <a:cs typeface="Courier New" panose="02070309020205020404" pitchFamily="49" charset="0"/>
              </a:rPr>
              <a:t>  }</a:t>
            </a:r>
          </a:p>
          <a:p>
            <a:endParaRPr lang="en-US" sz="1050" dirty="0" smtClean="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 </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upc_barrier</a:t>
            </a:r>
            <a:r>
              <a:rPr lang="en-US" sz="1050" dirty="0" smtClean="0">
                <a:latin typeface="Courier New" panose="02070309020205020404" pitchFamily="49" charset="0"/>
                <a:cs typeface="Courier New" panose="02070309020205020404" pitchFamily="49" charset="0"/>
              </a:rPr>
              <a:t>(0);</a:t>
            </a:r>
          </a:p>
          <a:p>
            <a:endParaRPr lang="en-US" sz="1050" dirty="0" smtClean="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 </a:t>
            </a:r>
            <a:r>
              <a:rPr lang="en-US" sz="1050" dirty="0" smtClean="0">
                <a:latin typeface="Courier New" panose="02070309020205020404" pitchFamily="49" charset="0"/>
                <a:cs typeface="Courier New" panose="02070309020205020404" pitchFamily="49" charset="0"/>
              </a:rPr>
              <a:t>  if(MYTHREAD == 0) {</a:t>
            </a:r>
          </a:p>
          <a:p>
            <a:r>
              <a:rPr lang="en-US" sz="1050" dirty="0">
                <a:latin typeface="Courier New" panose="02070309020205020404" pitchFamily="49" charset="0"/>
                <a:cs typeface="Courier New" panose="02070309020205020404" pitchFamily="49" charset="0"/>
              </a:rPr>
              <a:t> </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printf</a:t>
            </a:r>
            <a:r>
              <a:rPr lang="en-US" sz="1050" dirty="0" smtClean="0">
                <a:latin typeface="Courier New" panose="02070309020205020404" pitchFamily="49" charset="0"/>
                <a:cs typeface="Courier New" panose="02070309020205020404" pitchFamily="49" charset="0"/>
              </a:rPr>
              <a:t>(“Done with work\n”);</a:t>
            </a:r>
          </a:p>
          <a:p>
            <a:r>
              <a:rPr lang="en-US" sz="1050" dirty="0">
                <a:latin typeface="Courier New" panose="02070309020205020404" pitchFamily="49" charset="0"/>
                <a:cs typeface="Courier New" panose="02070309020205020404" pitchFamily="49" charset="0"/>
              </a:rPr>
              <a:t> </a:t>
            </a:r>
            <a:r>
              <a:rPr lang="en-US" sz="1050" dirty="0" smtClean="0">
                <a:latin typeface="Courier New" panose="02070309020205020404" pitchFamily="49" charset="0"/>
                <a:cs typeface="Courier New" panose="02070309020205020404" pitchFamily="49" charset="0"/>
              </a:rPr>
              <a:t>  }</a:t>
            </a:r>
          </a:p>
          <a:p>
            <a:r>
              <a:rPr lang="en-US" sz="1050" dirty="0" smtClean="0">
                <a:latin typeface="Courier New" panose="02070309020205020404" pitchFamily="49" charset="0"/>
                <a:cs typeface="Courier New" panose="02070309020205020404" pitchFamily="49" charset="0"/>
              </a:rPr>
              <a:t>}</a:t>
            </a:r>
            <a:endParaRPr lang="en-US" sz="1050" dirty="0">
              <a:latin typeface="Courier New" panose="02070309020205020404" pitchFamily="49" charset="0"/>
              <a:cs typeface="Courier New" panose="02070309020205020404" pitchFamily="49" charset="0"/>
            </a:endParaRPr>
          </a:p>
        </p:txBody>
      </p:sp>
      <p:sp>
        <p:nvSpPr>
          <p:cNvPr id="11" name="TextBox 10"/>
          <p:cNvSpPr txBox="1"/>
          <p:nvPr/>
        </p:nvSpPr>
        <p:spPr>
          <a:xfrm>
            <a:off x="6089716" y="2686493"/>
            <a:ext cx="2837468" cy="1169551"/>
          </a:xfrm>
          <a:prstGeom prst="rect">
            <a:avLst/>
          </a:prstGeom>
          <a:noFill/>
          <a:ln>
            <a:solidFill>
              <a:schemeClr val="accent6">
                <a:lumMod val="75000"/>
              </a:schemeClr>
            </a:solidFill>
          </a:ln>
        </p:spPr>
        <p:txBody>
          <a:bodyPr wrap="square" rtlCol="0">
            <a:spAutoFit/>
          </a:bodyPr>
          <a:lstStyle/>
          <a:p>
            <a:r>
              <a:rPr lang="en-US" sz="1400" dirty="0">
                <a:solidFill>
                  <a:srgbClr val="6D6E71"/>
                </a:solidFill>
              </a:rPr>
              <a:t>a</a:t>
            </a:r>
            <a:r>
              <a:rPr lang="en-US" sz="1400" dirty="0" smtClean="0">
                <a:solidFill>
                  <a:srgbClr val="6D6E71"/>
                </a:solidFill>
              </a:rPr>
              <a:t>pp knows </a:t>
            </a:r>
            <a:r>
              <a:rPr lang="en-US" sz="1400" dirty="0" err="1" smtClean="0">
                <a:solidFill>
                  <a:srgbClr val="6D6E71"/>
                </a:solidFill>
              </a:rPr>
              <a:t>g_idx</a:t>
            </a:r>
            <a:r>
              <a:rPr lang="en-US" sz="1400" dirty="0" smtClean="0">
                <a:solidFill>
                  <a:srgbClr val="6D6E71"/>
                </a:solidFill>
              </a:rPr>
              <a:t> has no overlap between different threads, but possible repeat of indices for one thread, so no need for locks, etc. in update loop</a:t>
            </a:r>
          </a:p>
        </p:txBody>
      </p:sp>
      <p:sp>
        <p:nvSpPr>
          <p:cNvPr id="18" name="TextBox 17"/>
          <p:cNvSpPr txBox="1"/>
          <p:nvPr/>
        </p:nvSpPr>
        <p:spPr>
          <a:xfrm>
            <a:off x="5448693" y="4428945"/>
            <a:ext cx="3261673" cy="1200329"/>
          </a:xfrm>
          <a:prstGeom prst="rect">
            <a:avLst/>
          </a:prstGeom>
          <a:noFill/>
          <a:ln>
            <a:solidFill>
              <a:schemeClr val="accent6">
                <a:lumMod val="75000"/>
              </a:schemeClr>
            </a:solidFill>
          </a:ln>
        </p:spPr>
        <p:txBody>
          <a:bodyPr wrap="square" rtlCol="0">
            <a:spAutoFit/>
          </a:bodyPr>
          <a:lstStyle/>
          <a:p>
            <a:r>
              <a:rPr lang="en-US" dirty="0" smtClean="0">
                <a:solidFill>
                  <a:srgbClr val="6D6E71"/>
                </a:solidFill>
              </a:rPr>
              <a:t>Problem for compiler is here.</a:t>
            </a:r>
          </a:p>
          <a:p>
            <a:r>
              <a:rPr lang="en-US" dirty="0" smtClean="0">
                <a:solidFill>
                  <a:srgbClr val="6D6E71"/>
                </a:solidFill>
              </a:rPr>
              <a:t>What if for some </a:t>
            </a:r>
            <a:r>
              <a:rPr lang="en-US" dirty="0" err="1" smtClean="0">
                <a:solidFill>
                  <a:srgbClr val="6D6E71"/>
                </a:solidFill>
              </a:rPr>
              <a:t>n,m</a:t>
            </a:r>
            <a:r>
              <a:rPr lang="en-US" dirty="0" smtClean="0">
                <a:solidFill>
                  <a:srgbClr val="6D6E71"/>
                </a:solidFill>
              </a:rPr>
              <a:t> it is the case that </a:t>
            </a:r>
            <a:r>
              <a:rPr lang="en-US" dirty="0" err="1" smtClean="0">
                <a:solidFill>
                  <a:srgbClr val="6D6E71"/>
                </a:solidFill>
              </a:rPr>
              <a:t>g_idx</a:t>
            </a:r>
            <a:r>
              <a:rPr lang="en-US" dirty="0" smtClean="0">
                <a:solidFill>
                  <a:srgbClr val="6D6E71"/>
                </a:solidFill>
              </a:rPr>
              <a:t>[n] == </a:t>
            </a:r>
            <a:r>
              <a:rPr lang="en-US" dirty="0" err="1" smtClean="0">
                <a:solidFill>
                  <a:srgbClr val="6D6E71"/>
                </a:solidFill>
              </a:rPr>
              <a:t>g_idx</a:t>
            </a:r>
            <a:r>
              <a:rPr lang="en-US" dirty="0" smtClean="0">
                <a:solidFill>
                  <a:srgbClr val="6D6E71"/>
                </a:solidFill>
              </a:rPr>
              <a:t>[m].  See notes.</a:t>
            </a:r>
          </a:p>
        </p:txBody>
      </p:sp>
      <p:cxnSp>
        <p:nvCxnSpPr>
          <p:cNvPr id="20" name="Straight Arrow Connector 19"/>
          <p:cNvCxnSpPr/>
          <p:nvPr/>
        </p:nvCxnSpPr>
        <p:spPr>
          <a:xfrm flipH="1" flipV="1">
            <a:off x="4081808" y="4817098"/>
            <a:ext cx="1150070" cy="7351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 name="Footer Placeholder 5"/>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Tree>
    <p:extLst>
      <p:ext uri="{BB962C8B-B14F-4D97-AF65-F5344CB8AC3E}">
        <p14:creationId xmlns:p14="http://schemas.microsoft.com/office/powerpoint/2010/main" val="37024905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(Open)SHMEM</a:t>
            </a:r>
            <a:endParaRPr lang="en-US" dirty="0"/>
          </a:p>
        </p:txBody>
      </p:sp>
      <p:sp>
        <p:nvSpPr>
          <p:cNvPr id="5" name="Slide Number Placeholder 4"/>
          <p:cNvSpPr>
            <a:spLocks noGrp="1"/>
          </p:cNvSpPr>
          <p:nvPr>
            <p:ph type="sldNum" sz="quarter" idx="11"/>
          </p:nvPr>
        </p:nvSpPr>
        <p:spPr>
          <a:xfrm>
            <a:off x="6553200" y="6416675"/>
            <a:ext cx="2133600" cy="365125"/>
          </a:xfrm>
        </p:spPr>
        <p:txBody>
          <a:bodyPr/>
          <a:lstStyle/>
          <a:p>
            <a:pPr>
              <a:defRPr/>
            </a:pPr>
            <a:fld id="{2DC9411F-985C-4C31-9366-848682A48BDF}" type="slidenum">
              <a:rPr lang="en-US" smtClean="0"/>
              <a:pPr>
                <a:defRPr/>
              </a:pPr>
              <a:t>3</a:t>
            </a:fld>
            <a:endParaRPr lang="en-US"/>
          </a:p>
        </p:txBody>
      </p:sp>
      <p:sp>
        <p:nvSpPr>
          <p:cNvPr id="39" name="TextBox 38"/>
          <p:cNvSpPr txBox="1"/>
          <p:nvPr/>
        </p:nvSpPr>
        <p:spPr>
          <a:xfrm>
            <a:off x="7498624" y="3987453"/>
            <a:ext cx="1743958" cy="646331"/>
          </a:xfrm>
          <a:prstGeom prst="rect">
            <a:avLst/>
          </a:prstGeom>
          <a:noFill/>
        </p:spPr>
        <p:txBody>
          <a:bodyPr wrap="square" rtlCol="0">
            <a:spAutoFit/>
          </a:bodyPr>
          <a:lstStyle/>
          <a:p>
            <a:pPr algn="ctr"/>
            <a:r>
              <a:rPr lang="en-US" dirty="0">
                <a:solidFill>
                  <a:srgbClr val="6D6E71"/>
                </a:solidFill>
              </a:rPr>
              <a:t>s</a:t>
            </a:r>
            <a:r>
              <a:rPr lang="en-US" dirty="0" smtClean="0">
                <a:solidFill>
                  <a:srgbClr val="6D6E71"/>
                </a:solidFill>
              </a:rPr>
              <a:t>ymmetric</a:t>
            </a:r>
            <a:br>
              <a:rPr lang="en-US" dirty="0" smtClean="0">
                <a:solidFill>
                  <a:srgbClr val="6D6E71"/>
                </a:solidFill>
              </a:rPr>
            </a:br>
            <a:r>
              <a:rPr lang="en-US" dirty="0" smtClean="0">
                <a:solidFill>
                  <a:srgbClr val="6D6E71"/>
                </a:solidFill>
              </a:rPr>
              <a:t>heap</a:t>
            </a:r>
          </a:p>
        </p:txBody>
      </p:sp>
      <p:grpSp>
        <p:nvGrpSpPr>
          <p:cNvPr id="18" name="Group 17"/>
          <p:cNvGrpSpPr/>
          <p:nvPr/>
        </p:nvGrpSpPr>
        <p:grpSpPr>
          <a:xfrm>
            <a:off x="492166" y="1930118"/>
            <a:ext cx="689706" cy="1926949"/>
            <a:chOff x="492166" y="1930118"/>
            <a:chExt cx="689706" cy="1926949"/>
          </a:xfrm>
        </p:grpSpPr>
        <p:sp>
          <p:nvSpPr>
            <p:cNvPr id="3" name="Rectangle 2"/>
            <p:cNvSpPr/>
            <p:nvPr/>
          </p:nvSpPr>
          <p:spPr>
            <a:xfrm>
              <a:off x="492166" y="1930118"/>
              <a:ext cx="678711" cy="1926949"/>
            </a:xfrm>
            <a:prstGeom prst="rect">
              <a:avLst/>
            </a:prstGeom>
            <a:noFill/>
            <a:ln w="15875">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492166" y="3393650"/>
              <a:ext cx="678711" cy="32993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503161" y="2920567"/>
              <a:ext cx="678711" cy="457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495302" y="2827865"/>
              <a:ext cx="678711" cy="457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angle 34"/>
            <p:cNvSpPr/>
            <p:nvPr/>
          </p:nvSpPr>
          <p:spPr>
            <a:xfrm>
              <a:off x="493734" y="2075438"/>
              <a:ext cx="678711" cy="329939"/>
            </a:xfrm>
            <a:prstGeom prst="rect">
              <a:avLst/>
            </a:prstGeom>
            <a:gradFill>
              <a:gsLst>
                <a:gs pos="0">
                  <a:schemeClr val="accent4">
                    <a:lumMod val="50000"/>
                  </a:schemeClr>
                </a:gs>
                <a:gs pos="100000">
                  <a:schemeClr val="accent4">
                    <a:lumMod val="40000"/>
                    <a:lumOff val="6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3" name="Rectangle 42"/>
          <p:cNvSpPr/>
          <p:nvPr/>
        </p:nvSpPr>
        <p:spPr>
          <a:xfrm>
            <a:off x="1747525" y="1931686"/>
            <a:ext cx="678711" cy="1926949"/>
          </a:xfrm>
          <a:prstGeom prst="rect">
            <a:avLst/>
          </a:prstGeom>
          <a:noFill/>
          <a:ln w="15875">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Rectangle 43"/>
          <p:cNvSpPr/>
          <p:nvPr/>
        </p:nvSpPr>
        <p:spPr>
          <a:xfrm>
            <a:off x="1747525" y="3395218"/>
            <a:ext cx="678711" cy="32993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Rectangle 44"/>
          <p:cNvSpPr/>
          <p:nvPr/>
        </p:nvSpPr>
        <p:spPr>
          <a:xfrm>
            <a:off x="1749093" y="2922135"/>
            <a:ext cx="678711" cy="457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Rectangle 45"/>
          <p:cNvSpPr/>
          <p:nvPr/>
        </p:nvSpPr>
        <p:spPr>
          <a:xfrm>
            <a:off x="1750661" y="2829433"/>
            <a:ext cx="678711" cy="457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Rectangle 46"/>
          <p:cNvSpPr/>
          <p:nvPr/>
        </p:nvSpPr>
        <p:spPr>
          <a:xfrm>
            <a:off x="1749093" y="2077006"/>
            <a:ext cx="678711" cy="329939"/>
          </a:xfrm>
          <a:prstGeom prst="rect">
            <a:avLst/>
          </a:prstGeom>
          <a:gradFill>
            <a:gsLst>
              <a:gs pos="0">
                <a:schemeClr val="accent4">
                  <a:lumMod val="50000"/>
                </a:schemeClr>
              </a:gs>
              <a:gs pos="100000">
                <a:schemeClr val="accent4">
                  <a:lumMod val="40000"/>
                  <a:lumOff val="6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5" name="Group 24"/>
          <p:cNvGrpSpPr/>
          <p:nvPr/>
        </p:nvGrpSpPr>
        <p:grpSpPr>
          <a:xfrm>
            <a:off x="2993457" y="1941113"/>
            <a:ext cx="689706" cy="1926949"/>
            <a:chOff x="2993457" y="1941113"/>
            <a:chExt cx="689706" cy="1926949"/>
          </a:xfrm>
        </p:grpSpPr>
        <p:sp>
          <p:nvSpPr>
            <p:cNvPr id="49" name="Rectangle 48"/>
            <p:cNvSpPr/>
            <p:nvPr/>
          </p:nvSpPr>
          <p:spPr>
            <a:xfrm>
              <a:off x="3001316" y="1941113"/>
              <a:ext cx="678711" cy="1926949"/>
            </a:xfrm>
            <a:prstGeom prst="rect">
              <a:avLst/>
            </a:prstGeom>
            <a:noFill/>
            <a:ln w="15875">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ectangle 49"/>
            <p:cNvSpPr/>
            <p:nvPr/>
          </p:nvSpPr>
          <p:spPr>
            <a:xfrm>
              <a:off x="3001316" y="3404645"/>
              <a:ext cx="678711" cy="32993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2993457" y="2931562"/>
              <a:ext cx="678711" cy="457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3004452" y="2838860"/>
              <a:ext cx="678711" cy="457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3002884" y="2086433"/>
              <a:ext cx="678711" cy="329939"/>
            </a:xfrm>
            <a:prstGeom prst="rect">
              <a:avLst/>
            </a:prstGeom>
            <a:gradFill>
              <a:gsLst>
                <a:gs pos="0">
                  <a:schemeClr val="accent4">
                    <a:lumMod val="50000"/>
                  </a:schemeClr>
                </a:gs>
                <a:gs pos="100000">
                  <a:schemeClr val="accent4">
                    <a:lumMod val="40000"/>
                    <a:lumOff val="6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9" name="Oval 18"/>
          <p:cNvSpPr/>
          <p:nvPr/>
        </p:nvSpPr>
        <p:spPr>
          <a:xfrm>
            <a:off x="4246775" y="2922135"/>
            <a:ext cx="106049" cy="11556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Oval 53"/>
          <p:cNvSpPr/>
          <p:nvPr/>
        </p:nvSpPr>
        <p:spPr>
          <a:xfrm>
            <a:off x="4578288" y="2933130"/>
            <a:ext cx="106049" cy="11556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Oval 54"/>
          <p:cNvSpPr/>
          <p:nvPr/>
        </p:nvSpPr>
        <p:spPr>
          <a:xfrm>
            <a:off x="4919228" y="2934698"/>
            <a:ext cx="106049" cy="11556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57" name="Group 56"/>
          <p:cNvGrpSpPr/>
          <p:nvPr/>
        </p:nvGrpSpPr>
        <p:grpSpPr>
          <a:xfrm>
            <a:off x="5549742" y="1970962"/>
            <a:ext cx="689706" cy="1926949"/>
            <a:chOff x="2993457" y="1941113"/>
            <a:chExt cx="689706" cy="1926949"/>
          </a:xfrm>
        </p:grpSpPr>
        <p:sp>
          <p:nvSpPr>
            <p:cNvPr id="58" name="Rectangle 57"/>
            <p:cNvSpPr/>
            <p:nvPr/>
          </p:nvSpPr>
          <p:spPr>
            <a:xfrm>
              <a:off x="3001316" y="1941113"/>
              <a:ext cx="678711" cy="1926949"/>
            </a:xfrm>
            <a:prstGeom prst="rect">
              <a:avLst/>
            </a:prstGeom>
            <a:noFill/>
            <a:ln w="15875">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3001316" y="3404645"/>
              <a:ext cx="678711" cy="32993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2993457" y="2931562"/>
              <a:ext cx="678711" cy="457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3004452" y="2838860"/>
              <a:ext cx="678711" cy="457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p:cNvSpPr/>
            <p:nvPr/>
          </p:nvSpPr>
          <p:spPr>
            <a:xfrm>
              <a:off x="3002884" y="2086433"/>
              <a:ext cx="678711" cy="329939"/>
            </a:xfrm>
            <a:prstGeom prst="rect">
              <a:avLst/>
            </a:prstGeom>
            <a:gradFill>
              <a:gsLst>
                <a:gs pos="0">
                  <a:schemeClr val="accent4">
                    <a:lumMod val="50000"/>
                  </a:schemeClr>
                </a:gs>
                <a:gs pos="100000">
                  <a:schemeClr val="accent4">
                    <a:lumMod val="40000"/>
                    <a:lumOff val="6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7" name="TextBox 26"/>
          <p:cNvSpPr txBox="1"/>
          <p:nvPr/>
        </p:nvSpPr>
        <p:spPr>
          <a:xfrm>
            <a:off x="503161" y="3978109"/>
            <a:ext cx="910860" cy="369332"/>
          </a:xfrm>
          <a:prstGeom prst="rect">
            <a:avLst/>
          </a:prstGeom>
          <a:noFill/>
        </p:spPr>
        <p:txBody>
          <a:bodyPr wrap="square" rtlCol="0">
            <a:spAutoFit/>
          </a:bodyPr>
          <a:lstStyle/>
          <a:p>
            <a:r>
              <a:rPr lang="en-US" dirty="0" smtClean="0">
                <a:solidFill>
                  <a:srgbClr val="6D6E71"/>
                </a:solidFill>
              </a:rPr>
              <a:t>PE 0</a:t>
            </a:r>
          </a:p>
        </p:txBody>
      </p:sp>
      <p:sp>
        <p:nvSpPr>
          <p:cNvPr id="63" name="TextBox 62"/>
          <p:cNvSpPr txBox="1"/>
          <p:nvPr/>
        </p:nvSpPr>
        <p:spPr>
          <a:xfrm>
            <a:off x="1933098" y="3979675"/>
            <a:ext cx="910860" cy="369332"/>
          </a:xfrm>
          <a:prstGeom prst="rect">
            <a:avLst/>
          </a:prstGeom>
          <a:noFill/>
        </p:spPr>
        <p:txBody>
          <a:bodyPr wrap="square" rtlCol="0">
            <a:spAutoFit/>
          </a:bodyPr>
          <a:lstStyle/>
          <a:p>
            <a:r>
              <a:rPr lang="en-US" dirty="0" smtClean="0">
                <a:solidFill>
                  <a:srgbClr val="6D6E71"/>
                </a:solidFill>
              </a:rPr>
              <a:t>1</a:t>
            </a:r>
          </a:p>
        </p:txBody>
      </p:sp>
      <p:sp>
        <p:nvSpPr>
          <p:cNvPr id="65" name="TextBox 64"/>
          <p:cNvSpPr txBox="1"/>
          <p:nvPr/>
        </p:nvSpPr>
        <p:spPr>
          <a:xfrm>
            <a:off x="3188457" y="3981243"/>
            <a:ext cx="910860" cy="369332"/>
          </a:xfrm>
          <a:prstGeom prst="rect">
            <a:avLst/>
          </a:prstGeom>
          <a:noFill/>
        </p:spPr>
        <p:txBody>
          <a:bodyPr wrap="square" rtlCol="0">
            <a:spAutoFit/>
          </a:bodyPr>
          <a:lstStyle/>
          <a:p>
            <a:r>
              <a:rPr lang="en-US" dirty="0">
                <a:solidFill>
                  <a:srgbClr val="6D6E71"/>
                </a:solidFill>
              </a:rPr>
              <a:t>2</a:t>
            </a:r>
            <a:endParaRPr lang="en-US" dirty="0" smtClean="0">
              <a:solidFill>
                <a:srgbClr val="6D6E71"/>
              </a:solidFill>
            </a:endParaRPr>
          </a:p>
        </p:txBody>
      </p:sp>
      <p:sp>
        <p:nvSpPr>
          <p:cNvPr id="66" name="TextBox 65"/>
          <p:cNvSpPr txBox="1"/>
          <p:nvPr/>
        </p:nvSpPr>
        <p:spPr>
          <a:xfrm>
            <a:off x="5363853" y="3982811"/>
            <a:ext cx="1300899" cy="369332"/>
          </a:xfrm>
          <a:prstGeom prst="rect">
            <a:avLst/>
          </a:prstGeom>
          <a:noFill/>
        </p:spPr>
        <p:txBody>
          <a:bodyPr wrap="square" rtlCol="0">
            <a:spAutoFit/>
          </a:bodyPr>
          <a:lstStyle/>
          <a:p>
            <a:r>
              <a:rPr lang="en-US" dirty="0" smtClean="0">
                <a:solidFill>
                  <a:srgbClr val="6D6E71"/>
                </a:solidFill>
              </a:rPr>
              <a:t>NPES - 1</a:t>
            </a:r>
          </a:p>
        </p:txBody>
      </p:sp>
      <p:sp>
        <p:nvSpPr>
          <p:cNvPr id="68" name="TextBox 67"/>
          <p:cNvSpPr txBox="1"/>
          <p:nvPr/>
        </p:nvSpPr>
        <p:spPr>
          <a:xfrm>
            <a:off x="6237880" y="4719127"/>
            <a:ext cx="2135589" cy="369332"/>
          </a:xfrm>
          <a:prstGeom prst="rect">
            <a:avLst/>
          </a:prstGeom>
          <a:noFill/>
        </p:spPr>
        <p:txBody>
          <a:bodyPr wrap="square" rtlCol="0">
            <a:spAutoFit/>
          </a:bodyPr>
          <a:lstStyle/>
          <a:p>
            <a:pPr algn="ctr"/>
            <a:r>
              <a:rPr lang="en-US" dirty="0" smtClean="0">
                <a:solidFill>
                  <a:srgbClr val="6D6E71"/>
                </a:solidFill>
              </a:rPr>
              <a:t>Data segments</a:t>
            </a:r>
          </a:p>
        </p:txBody>
      </p:sp>
      <p:cxnSp>
        <p:nvCxnSpPr>
          <p:cNvPr id="71" name="Elbow Connector 70"/>
          <p:cNvCxnSpPr>
            <a:stCxn id="39" idx="0"/>
            <a:endCxn id="62" idx="3"/>
          </p:cNvCxnSpPr>
          <p:nvPr/>
        </p:nvCxnSpPr>
        <p:spPr>
          <a:xfrm rot="16200000" flipV="1">
            <a:off x="6451142" y="2067991"/>
            <a:ext cx="1706201" cy="2132723"/>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3" name="Elbow Connector 72"/>
          <p:cNvCxnSpPr>
            <a:stCxn id="68" idx="0"/>
            <a:endCxn id="59" idx="3"/>
          </p:cNvCxnSpPr>
          <p:nvPr/>
        </p:nvCxnSpPr>
        <p:spPr>
          <a:xfrm rot="16200000" flipV="1">
            <a:off x="6211163" y="3624614"/>
            <a:ext cx="1119663" cy="1069363"/>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5" name="Elbow Connector 74"/>
          <p:cNvCxnSpPr>
            <a:stCxn id="68" idx="0"/>
            <a:endCxn id="61" idx="3"/>
          </p:cNvCxnSpPr>
          <p:nvPr/>
        </p:nvCxnSpPr>
        <p:spPr>
          <a:xfrm rot="16200000" flipV="1">
            <a:off x="5858783" y="3272234"/>
            <a:ext cx="1827558" cy="1066227"/>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7" name="Elbow Connector 76"/>
          <p:cNvCxnSpPr>
            <a:stCxn id="68" idx="0"/>
            <a:endCxn id="60" idx="3"/>
          </p:cNvCxnSpPr>
          <p:nvPr/>
        </p:nvCxnSpPr>
        <p:spPr>
          <a:xfrm rot="16200000" flipV="1">
            <a:off x="5899636" y="3313088"/>
            <a:ext cx="1734856" cy="1077222"/>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sp>
        <p:nvSpPr>
          <p:cNvPr id="78" name="TextBox 77"/>
          <p:cNvSpPr txBox="1"/>
          <p:nvPr/>
        </p:nvSpPr>
        <p:spPr>
          <a:xfrm>
            <a:off x="223574" y="4442510"/>
            <a:ext cx="6919177" cy="2308324"/>
          </a:xfrm>
          <a:prstGeom prst="rect">
            <a:avLst/>
          </a:prstGeom>
          <a:noFill/>
        </p:spPr>
        <p:txBody>
          <a:bodyPr wrap="square" rtlCol="0">
            <a:spAutoFit/>
          </a:bodyPr>
          <a:lstStyle/>
          <a:p>
            <a:pPr marL="285750" indent="-285750">
              <a:buFont typeface="Arial" panose="020B0604020202020204" pitchFamily="34" charset="0"/>
              <a:buChar char="•"/>
            </a:pPr>
            <a:r>
              <a:rPr lang="en-US" dirty="0" smtClean="0"/>
              <a:t>Library based one-sided program model</a:t>
            </a:r>
          </a:p>
          <a:p>
            <a:pPr marL="285750" indent="-285750">
              <a:buFont typeface="Arial" panose="020B0604020202020204" pitchFamily="34" charset="0"/>
              <a:buChar char="•"/>
            </a:pPr>
            <a:r>
              <a:rPr lang="en-US" dirty="0" smtClean="0"/>
              <a:t>All ranks (PEs) in the job run the same program (SPMD)</a:t>
            </a:r>
          </a:p>
          <a:p>
            <a:pPr marL="285750" indent="-285750">
              <a:buFont typeface="Arial" panose="020B0604020202020204" pitchFamily="34" charset="0"/>
              <a:buChar char="•"/>
            </a:pPr>
            <a:r>
              <a:rPr lang="en-US" dirty="0" smtClean="0"/>
              <a:t>Only objects in </a:t>
            </a:r>
            <a:r>
              <a:rPr lang="en-US" i="1" dirty="0" smtClean="0"/>
              <a:t>symmetric regions </a:t>
            </a:r>
            <a:r>
              <a:rPr lang="en-US" dirty="0" smtClean="0"/>
              <a:t>– data segment(s), symmetric heap – are guaranteed to be remotely accessible</a:t>
            </a:r>
          </a:p>
          <a:p>
            <a:pPr marL="285750" indent="-285750">
              <a:buFont typeface="Arial" panose="020B0604020202020204" pitchFamily="34" charset="0"/>
              <a:buChar char="•"/>
            </a:pPr>
            <a:r>
              <a:rPr lang="en-US" dirty="0" smtClean="0"/>
              <a:t>Various vendor specific variations/extensions</a:t>
            </a:r>
          </a:p>
          <a:p>
            <a:pPr marL="285750" indent="-285750">
              <a:buFont typeface="Arial" panose="020B0604020202020204" pitchFamily="34" charset="0"/>
              <a:buChar char="•"/>
            </a:pPr>
            <a:r>
              <a:rPr lang="en-US" dirty="0" smtClean="0"/>
              <a:t>Somewhat archaic interface (think Cray T3D), being modernized as part of </a:t>
            </a:r>
            <a:r>
              <a:rPr lang="en-US" dirty="0" err="1" smtClean="0"/>
              <a:t>OpenSHMEM</a:t>
            </a:r>
            <a:r>
              <a:rPr lang="en-US" dirty="0" smtClean="0"/>
              <a:t> effort</a:t>
            </a:r>
          </a:p>
          <a:p>
            <a:endParaRPr lang="en-US" dirty="0" smtClean="0"/>
          </a:p>
        </p:txBody>
      </p:sp>
      <p:sp>
        <p:nvSpPr>
          <p:cNvPr id="82" name="TextBox 81"/>
          <p:cNvSpPr txBox="1"/>
          <p:nvPr/>
        </p:nvSpPr>
        <p:spPr>
          <a:xfrm rot="16200000">
            <a:off x="-489801" y="2753068"/>
            <a:ext cx="1639475" cy="276999"/>
          </a:xfrm>
          <a:prstGeom prst="rect">
            <a:avLst/>
          </a:prstGeom>
          <a:noFill/>
        </p:spPr>
        <p:txBody>
          <a:bodyPr wrap="square" rtlCol="0">
            <a:spAutoFit/>
          </a:bodyPr>
          <a:lstStyle/>
          <a:p>
            <a:pPr algn="ctr"/>
            <a:r>
              <a:rPr lang="en-US" sz="1200" dirty="0" err="1"/>
              <a:t>v</a:t>
            </a:r>
            <a:r>
              <a:rPr lang="en-US" sz="1200" dirty="0" err="1" smtClean="0"/>
              <a:t>addr</a:t>
            </a:r>
            <a:r>
              <a:rPr lang="en-US" sz="1200" dirty="0" smtClean="0"/>
              <a:t> space</a:t>
            </a:r>
          </a:p>
        </p:txBody>
      </p:sp>
      <p:cxnSp>
        <p:nvCxnSpPr>
          <p:cNvPr id="84" name="Straight Arrow Connector 83"/>
          <p:cNvCxnSpPr/>
          <p:nvPr/>
        </p:nvCxnSpPr>
        <p:spPr>
          <a:xfrm flipV="1">
            <a:off x="329937" y="1930118"/>
            <a:ext cx="0" cy="48625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6" name="Straight Arrow Connector 85"/>
          <p:cNvCxnSpPr/>
          <p:nvPr/>
        </p:nvCxnSpPr>
        <p:spPr>
          <a:xfrm flipH="1">
            <a:off x="329936" y="3393650"/>
            <a:ext cx="1" cy="47441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 name="Footer Placeholder 3"/>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Tree>
    <p:extLst>
      <p:ext uri="{BB962C8B-B14F-4D97-AF65-F5344CB8AC3E}">
        <p14:creationId xmlns:p14="http://schemas.microsoft.com/office/powerpoint/2010/main" val="1443871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 </a:t>
            </a:r>
            <a:endParaRPr lang="en-US" dirty="0"/>
          </a:p>
        </p:txBody>
      </p:sp>
      <p:sp>
        <p:nvSpPr>
          <p:cNvPr id="5" name="Slide Number Placeholder 4"/>
          <p:cNvSpPr>
            <a:spLocks noGrp="1"/>
          </p:cNvSpPr>
          <p:nvPr>
            <p:ph type="sldNum" sz="quarter" idx="11"/>
          </p:nvPr>
        </p:nvSpPr>
        <p:spPr>
          <a:xfrm>
            <a:off x="6553200" y="6416675"/>
            <a:ext cx="2133600" cy="365125"/>
          </a:xfrm>
        </p:spPr>
        <p:txBody>
          <a:bodyPr/>
          <a:lstStyle/>
          <a:p>
            <a:pPr>
              <a:defRPr/>
            </a:pPr>
            <a:fld id="{2DC9411F-985C-4C31-9366-848682A48BDF}" type="slidenum">
              <a:rPr lang="en-US" smtClean="0"/>
              <a:pPr>
                <a:defRPr/>
              </a:pPr>
              <a:t>4</a:t>
            </a:fld>
            <a:endParaRPr lang="en-US"/>
          </a:p>
        </p:txBody>
      </p:sp>
      <p:sp>
        <p:nvSpPr>
          <p:cNvPr id="78" name="TextBox 77"/>
          <p:cNvSpPr txBox="1"/>
          <p:nvPr/>
        </p:nvSpPr>
        <p:spPr>
          <a:xfrm>
            <a:off x="307944" y="4025130"/>
            <a:ext cx="5435632" cy="2831544"/>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t>Compiler based program model – ‘c’ with extensions </a:t>
            </a:r>
          </a:p>
          <a:p>
            <a:pPr marL="285750" indent="-285750">
              <a:buFont typeface="Arial" panose="020B0604020202020204" pitchFamily="34" charset="0"/>
              <a:buChar char="•"/>
            </a:pPr>
            <a:r>
              <a:rPr lang="en-US" sz="1600" dirty="0" smtClean="0"/>
              <a:t>Each thread has affinity to a certain chunk of shared memory</a:t>
            </a:r>
          </a:p>
          <a:p>
            <a:pPr marL="285750" indent="-285750">
              <a:buFont typeface="Arial" panose="020B0604020202020204" pitchFamily="34" charset="0"/>
              <a:buChar char="•"/>
            </a:pPr>
            <a:r>
              <a:rPr lang="en-US" sz="1600" dirty="0" smtClean="0"/>
              <a:t>Objects declared as </a:t>
            </a:r>
            <a:r>
              <a:rPr lang="en-US" sz="1600" i="1" dirty="0" smtClean="0"/>
              <a:t>shared</a:t>
            </a:r>
            <a:r>
              <a:rPr lang="en-US" sz="1600" dirty="0" smtClean="0"/>
              <a:t> are allocated out of shared memory </a:t>
            </a:r>
          </a:p>
          <a:p>
            <a:pPr marL="285750" indent="-285750">
              <a:buFont typeface="Arial" panose="020B0604020202020204" pitchFamily="34" charset="0"/>
              <a:buChar char="•"/>
            </a:pPr>
            <a:r>
              <a:rPr lang="en-US" sz="1600" dirty="0" smtClean="0"/>
              <a:t>Objects can be distributed across the chunks of shared memory in various ways – blocked, round robin, etc.</a:t>
            </a:r>
          </a:p>
          <a:p>
            <a:pPr marL="285750" indent="-285750">
              <a:buFont typeface="Arial" panose="020B0604020202020204" pitchFamily="34" charset="0"/>
              <a:buChar char="•"/>
            </a:pPr>
            <a:r>
              <a:rPr lang="en-US" sz="1600" dirty="0"/>
              <a:t>C</a:t>
            </a:r>
            <a:r>
              <a:rPr lang="en-US" sz="1600" dirty="0" smtClean="0"/>
              <a:t>ollective operations, locks, etc.</a:t>
            </a:r>
          </a:p>
          <a:p>
            <a:pPr marL="285750" indent="-285750">
              <a:buFont typeface="Arial" panose="020B0604020202020204" pitchFamily="34" charset="0"/>
              <a:buChar char="•"/>
            </a:pPr>
            <a:r>
              <a:rPr lang="en-US" sz="1600" dirty="0" smtClean="0"/>
              <a:t>Like MPI, evolving over time</a:t>
            </a:r>
          </a:p>
          <a:p>
            <a:pPr marL="285750" indent="-285750">
              <a:buFont typeface="Arial" panose="020B0604020202020204" pitchFamily="34" charset="0"/>
              <a:buChar char="•"/>
            </a:pPr>
            <a:r>
              <a:rPr lang="en-US" sz="1600" dirty="0" smtClean="0"/>
              <a:t>Thread </a:t>
            </a:r>
            <a:r>
              <a:rPr lang="en-US" sz="1600" i="1" dirty="0" smtClean="0"/>
              <a:t>may</a:t>
            </a:r>
            <a:r>
              <a:rPr lang="en-US" sz="1600" dirty="0" smtClean="0"/>
              <a:t> map to SHMEM PE rank enumeration</a:t>
            </a:r>
          </a:p>
          <a:p>
            <a:endParaRPr lang="en-US" dirty="0" smtClean="0"/>
          </a:p>
        </p:txBody>
      </p:sp>
      <p:sp>
        <p:nvSpPr>
          <p:cNvPr id="25" name="Oval 24"/>
          <p:cNvSpPr/>
          <p:nvPr/>
        </p:nvSpPr>
        <p:spPr>
          <a:xfrm>
            <a:off x="3560975" y="2677033"/>
            <a:ext cx="106049" cy="11556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p:nvPr/>
        </p:nvSpPr>
        <p:spPr>
          <a:xfrm>
            <a:off x="3835338" y="2688028"/>
            <a:ext cx="106049" cy="11556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4119128" y="2689596"/>
            <a:ext cx="106049" cy="11556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 name="Group 2"/>
          <p:cNvGrpSpPr/>
          <p:nvPr/>
        </p:nvGrpSpPr>
        <p:grpSpPr>
          <a:xfrm>
            <a:off x="479816" y="1676002"/>
            <a:ext cx="1162805" cy="2334004"/>
            <a:chOff x="479816" y="1676002"/>
            <a:chExt cx="1162805" cy="2334004"/>
          </a:xfrm>
        </p:grpSpPr>
        <p:sp>
          <p:nvSpPr>
            <p:cNvPr id="9" name="Rectangle 8"/>
            <p:cNvSpPr/>
            <p:nvPr/>
          </p:nvSpPr>
          <p:spPr>
            <a:xfrm>
              <a:off x="479816" y="1676002"/>
              <a:ext cx="934205" cy="1926949"/>
            </a:xfrm>
            <a:prstGeom prst="rect">
              <a:avLst/>
            </a:prstGeom>
            <a:noFill/>
            <a:ln w="15875">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482641" y="2889250"/>
              <a:ext cx="921855" cy="71734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484209" y="1676002"/>
              <a:ext cx="920287" cy="1213248"/>
            </a:xfrm>
            <a:prstGeom prst="rec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extBox 33"/>
            <p:cNvSpPr txBox="1"/>
            <p:nvPr/>
          </p:nvSpPr>
          <p:spPr>
            <a:xfrm>
              <a:off x="536544" y="3733007"/>
              <a:ext cx="1106077" cy="276999"/>
            </a:xfrm>
            <a:prstGeom prst="rect">
              <a:avLst/>
            </a:prstGeom>
            <a:noFill/>
          </p:spPr>
          <p:txBody>
            <a:bodyPr wrap="square" rtlCol="0">
              <a:spAutoFit/>
            </a:bodyPr>
            <a:lstStyle/>
            <a:p>
              <a:r>
                <a:rPr lang="en-US" sz="1200" dirty="0" smtClean="0">
                  <a:solidFill>
                    <a:srgbClr val="6D6E71"/>
                  </a:solidFill>
                </a:rPr>
                <a:t>Thread 0</a:t>
              </a:r>
            </a:p>
          </p:txBody>
        </p:sp>
      </p:grpSp>
      <p:sp>
        <p:nvSpPr>
          <p:cNvPr id="36" name="TextBox 35"/>
          <p:cNvSpPr txBox="1"/>
          <p:nvPr/>
        </p:nvSpPr>
        <p:spPr>
          <a:xfrm>
            <a:off x="2708667" y="3729527"/>
            <a:ext cx="910860" cy="276999"/>
          </a:xfrm>
          <a:prstGeom prst="rect">
            <a:avLst/>
          </a:prstGeom>
          <a:noFill/>
        </p:spPr>
        <p:txBody>
          <a:bodyPr wrap="square" rtlCol="0">
            <a:spAutoFit/>
          </a:bodyPr>
          <a:lstStyle/>
          <a:p>
            <a:r>
              <a:rPr lang="en-US" sz="1200" dirty="0">
                <a:solidFill>
                  <a:srgbClr val="6D6E71"/>
                </a:solidFill>
              </a:rPr>
              <a:t>2</a:t>
            </a:r>
            <a:endParaRPr lang="en-US" sz="1200" dirty="0" smtClean="0">
              <a:solidFill>
                <a:srgbClr val="6D6E71"/>
              </a:solidFill>
            </a:endParaRPr>
          </a:p>
        </p:txBody>
      </p:sp>
      <p:sp>
        <p:nvSpPr>
          <p:cNvPr id="37" name="TextBox 36"/>
          <p:cNvSpPr txBox="1"/>
          <p:nvPr/>
        </p:nvSpPr>
        <p:spPr>
          <a:xfrm>
            <a:off x="4385134" y="3690084"/>
            <a:ext cx="1743958" cy="276999"/>
          </a:xfrm>
          <a:prstGeom prst="rect">
            <a:avLst/>
          </a:prstGeom>
          <a:noFill/>
        </p:spPr>
        <p:txBody>
          <a:bodyPr wrap="square" rtlCol="0">
            <a:spAutoFit/>
          </a:bodyPr>
          <a:lstStyle/>
          <a:p>
            <a:r>
              <a:rPr lang="en-US" sz="1200" dirty="0" smtClean="0">
                <a:solidFill>
                  <a:srgbClr val="6D6E71"/>
                </a:solidFill>
              </a:rPr>
              <a:t>THREADS - 1</a:t>
            </a:r>
          </a:p>
        </p:txBody>
      </p:sp>
      <p:sp>
        <p:nvSpPr>
          <p:cNvPr id="43" name="TextBox 42"/>
          <p:cNvSpPr txBox="1"/>
          <p:nvPr/>
        </p:nvSpPr>
        <p:spPr>
          <a:xfrm rot="16200000">
            <a:off x="-604101" y="2507966"/>
            <a:ext cx="1639475" cy="276999"/>
          </a:xfrm>
          <a:prstGeom prst="rect">
            <a:avLst/>
          </a:prstGeom>
          <a:noFill/>
        </p:spPr>
        <p:txBody>
          <a:bodyPr wrap="square" rtlCol="0">
            <a:spAutoFit/>
          </a:bodyPr>
          <a:lstStyle/>
          <a:p>
            <a:pPr algn="ctr"/>
            <a:r>
              <a:rPr lang="en-US" sz="1200" dirty="0" err="1"/>
              <a:t>v</a:t>
            </a:r>
            <a:r>
              <a:rPr lang="en-US" sz="1200" dirty="0" err="1" smtClean="0"/>
              <a:t>addr</a:t>
            </a:r>
            <a:r>
              <a:rPr lang="en-US" sz="1200" dirty="0" smtClean="0"/>
              <a:t> space</a:t>
            </a:r>
          </a:p>
        </p:txBody>
      </p:sp>
      <p:cxnSp>
        <p:nvCxnSpPr>
          <p:cNvPr id="44" name="Straight Arrow Connector 43"/>
          <p:cNvCxnSpPr/>
          <p:nvPr/>
        </p:nvCxnSpPr>
        <p:spPr>
          <a:xfrm flipV="1">
            <a:off x="215637" y="1685016"/>
            <a:ext cx="0" cy="48625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p:nvPr/>
        </p:nvCxnSpPr>
        <p:spPr>
          <a:xfrm flipH="1">
            <a:off x="215636" y="3148548"/>
            <a:ext cx="1" cy="47441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7" name="Rectangle 46"/>
          <p:cNvSpPr/>
          <p:nvPr/>
        </p:nvSpPr>
        <p:spPr>
          <a:xfrm>
            <a:off x="1432316" y="1676002"/>
            <a:ext cx="934205" cy="1926949"/>
          </a:xfrm>
          <a:prstGeom prst="rect">
            <a:avLst/>
          </a:prstGeom>
          <a:noFill/>
          <a:ln w="15875">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ectangle 47"/>
          <p:cNvSpPr/>
          <p:nvPr/>
        </p:nvSpPr>
        <p:spPr>
          <a:xfrm>
            <a:off x="1435141" y="2889250"/>
            <a:ext cx="921855" cy="71734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ectangle 48"/>
          <p:cNvSpPr/>
          <p:nvPr/>
        </p:nvSpPr>
        <p:spPr>
          <a:xfrm>
            <a:off x="1436709" y="1676002"/>
            <a:ext cx="920287" cy="1213248"/>
          </a:xfrm>
          <a:prstGeom prst="rec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2384816" y="1676002"/>
            <a:ext cx="934205" cy="1926949"/>
          </a:xfrm>
          <a:prstGeom prst="rect">
            <a:avLst/>
          </a:prstGeom>
          <a:noFill/>
          <a:ln w="15875">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2387641" y="2889250"/>
            <a:ext cx="921855" cy="71734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2389209" y="1676002"/>
            <a:ext cx="920287" cy="1213248"/>
          </a:xfrm>
          <a:prstGeom prst="rec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TextBox 55"/>
          <p:cNvSpPr txBox="1"/>
          <p:nvPr/>
        </p:nvSpPr>
        <p:spPr>
          <a:xfrm>
            <a:off x="1769232" y="3736141"/>
            <a:ext cx="910860" cy="276999"/>
          </a:xfrm>
          <a:prstGeom prst="rect">
            <a:avLst/>
          </a:prstGeom>
          <a:noFill/>
        </p:spPr>
        <p:txBody>
          <a:bodyPr wrap="square" rtlCol="0">
            <a:spAutoFit/>
          </a:bodyPr>
          <a:lstStyle/>
          <a:p>
            <a:r>
              <a:rPr lang="en-US" sz="1200" dirty="0">
                <a:solidFill>
                  <a:srgbClr val="6D6E71"/>
                </a:solidFill>
              </a:rPr>
              <a:t>1</a:t>
            </a:r>
            <a:endParaRPr lang="en-US" sz="1200" dirty="0" smtClean="0">
              <a:solidFill>
                <a:srgbClr val="6D6E71"/>
              </a:solidFill>
            </a:endParaRPr>
          </a:p>
        </p:txBody>
      </p:sp>
      <p:sp>
        <p:nvSpPr>
          <p:cNvPr id="59" name="Rectangle 58"/>
          <p:cNvSpPr/>
          <p:nvPr/>
        </p:nvSpPr>
        <p:spPr>
          <a:xfrm>
            <a:off x="4413641" y="1685527"/>
            <a:ext cx="934205" cy="1926949"/>
          </a:xfrm>
          <a:prstGeom prst="rect">
            <a:avLst/>
          </a:prstGeom>
          <a:noFill/>
          <a:ln w="15875">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4416466" y="2898775"/>
            <a:ext cx="921855" cy="71734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4418034" y="1685527"/>
            <a:ext cx="920287" cy="1213248"/>
          </a:xfrm>
          <a:prstGeom prst="rec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TextBox 63"/>
          <p:cNvSpPr txBox="1"/>
          <p:nvPr/>
        </p:nvSpPr>
        <p:spPr>
          <a:xfrm>
            <a:off x="6293159" y="2048259"/>
            <a:ext cx="2135589" cy="276999"/>
          </a:xfrm>
          <a:prstGeom prst="rect">
            <a:avLst/>
          </a:prstGeom>
          <a:noFill/>
        </p:spPr>
        <p:txBody>
          <a:bodyPr wrap="square" rtlCol="0">
            <a:spAutoFit/>
          </a:bodyPr>
          <a:lstStyle/>
          <a:p>
            <a:pPr algn="ctr"/>
            <a:r>
              <a:rPr lang="en-US" sz="1200" dirty="0" smtClean="0">
                <a:solidFill>
                  <a:srgbClr val="6D6E71"/>
                </a:solidFill>
              </a:rPr>
              <a:t>shared address space</a:t>
            </a:r>
          </a:p>
        </p:txBody>
      </p:sp>
      <p:sp>
        <p:nvSpPr>
          <p:cNvPr id="65" name="TextBox 64"/>
          <p:cNvSpPr txBox="1"/>
          <p:nvPr/>
        </p:nvSpPr>
        <p:spPr>
          <a:xfrm>
            <a:off x="6343650" y="3162684"/>
            <a:ext cx="2135589" cy="276999"/>
          </a:xfrm>
          <a:prstGeom prst="rect">
            <a:avLst/>
          </a:prstGeom>
          <a:noFill/>
        </p:spPr>
        <p:txBody>
          <a:bodyPr wrap="square" rtlCol="0">
            <a:spAutoFit/>
          </a:bodyPr>
          <a:lstStyle/>
          <a:p>
            <a:pPr algn="ctr"/>
            <a:r>
              <a:rPr lang="en-US" sz="1200" dirty="0" smtClean="0">
                <a:solidFill>
                  <a:srgbClr val="6D6E71"/>
                </a:solidFill>
              </a:rPr>
              <a:t>private address space</a:t>
            </a:r>
          </a:p>
        </p:txBody>
      </p:sp>
      <p:cxnSp>
        <p:nvCxnSpPr>
          <p:cNvPr id="66" name="Straight Arrow Connector 65"/>
          <p:cNvCxnSpPr/>
          <p:nvPr/>
        </p:nvCxnSpPr>
        <p:spPr>
          <a:xfrm flipH="1">
            <a:off x="5457825" y="2186758"/>
            <a:ext cx="80962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p:nvPr/>
        </p:nvCxnSpPr>
        <p:spPr>
          <a:xfrm flipH="1">
            <a:off x="5534025" y="3301183"/>
            <a:ext cx="80962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7" name="TextBox 66"/>
          <p:cNvSpPr txBox="1"/>
          <p:nvPr/>
        </p:nvSpPr>
        <p:spPr>
          <a:xfrm>
            <a:off x="512784" y="2252035"/>
            <a:ext cx="1019657" cy="553998"/>
          </a:xfrm>
          <a:prstGeom prst="rect">
            <a:avLst/>
          </a:prstGeom>
          <a:noFill/>
        </p:spPr>
        <p:txBody>
          <a:bodyPr wrap="square" rtlCol="0">
            <a:spAutoFit/>
          </a:bodyPr>
          <a:lstStyle/>
          <a:p>
            <a:r>
              <a:rPr lang="en-US" sz="1000" dirty="0" smtClean="0">
                <a:solidFill>
                  <a:srgbClr val="6D6E71"/>
                </a:solidFill>
                <a:latin typeface="Courier New" panose="02070309020205020404" pitchFamily="49" charset="0"/>
                <a:cs typeface="Courier New" panose="02070309020205020404" pitchFamily="49" charset="0"/>
              </a:rPr>
              <a:t>x[T*3]</a:t>
            </a:r>
          </a:p>
          <a:p>
            <a:r>
              <a:rPr lang="en-US" sz="1000" dirty="0" smtClean="0">
                <a:solidFill>
                  <a:srgbClr val="6D6E71"/>
                </a:solidFill>
                <a:latin typeface="Courier New" panose="02070309020205020404" pitchFamily="49" charset="0"/>
                <a:cs typeface="Courier New" panose="02070309020205020404" pitchFamily="49" charset="0"/>
              </a:rPr>
              <a:t>x[(T*3)+1]</a:t>
            </a:r>
          </a:p>
          <a:p>
            <a:r>
              <a:rPr lang="en-US" sz="1000" dirty="0" smtClean="0">
                <a:solidFill>
                  <a:srgbClr val="6D6E71"/>
                </a:solidFill>
                <a:latin typeface="Courier New" panose="02070309020205020404" pitchFamily="49" charset="0"/>
                <a:cs typeface="Courier New" panose="02070309020205020404" pitchFamily="49" charset="0"/>
              </a:rPr>
              <a:t>x[(T*3)+2]</a:t>
            </a:r>
          </a:p>
        </p:txBody>
      </p:sp>
      <p:sp>
        <p:nvSpPr>
          <p:cNvPr id="70" name="TextBox 69"/>
          <p:cNvSpPr txBox="1"/>
          <p:nvPr/>
        </p:nvSpPr>
        <p:spPr>
          <a:xfrm>
            <a:off x="536544" y="1738153"/>
            <a:ext cx="607728" cy="553998"/>
          </a:xfrm>
          <a:prstGeom prst="rect">
            <a:avLst/>
          </a:prstGeom>
          <a:noFill/>
        </p:spPr>
        <p:txBody>
          <a:bodyPr wrap="square" rtlCol="0">
            <a:spAutoFit/>
          </a:bodyPr>
          <a:lstStyle/>
          <a:p>
            <a:r>
              <a:rPr lang="en-US" sz="1000" dirty="0" smtClean="0">
                <a:solidFill>
                  <a:srgbClr val="6D6E71"/>
                </a:solidFill>
                <a:latin typeface="Courier New" panose="02070309020205020404" pitchFamily="49" charset="0"/>
                <a:cs typeface="Courier New" panose="02070309020205020404" pitchFamily="49" charset="0"/>
              </a:rPr>
              <a:t>x[0]</a:t>
            </a:r>
          </a:p>
          <a:p>
            <a:r>
              <a:rPr lang="en-US" sz="1000" dirty="0" smtClean="0">
                <a:solidFill>
                  <a:srgbClr val="6D6E71"/>
                </a:solidFill>
                <a:latin typeface="Courier New" panose="02070309020205020404" pitchFamily="49" charset="0"/>
                <a:cs typeface="Courier New" panose="02070309020205020404" pitchFamily="49" charset="0"/>
              </a:rPr>
              <a:t>x[1]</a:t>
            </a:r>
          </a:p>
          <a:p>
            <a:r>
              <a:rPr lang="en-US" sz="1000" dirty="0" smtClean="0">
                <a:solidFill>
                  <a:srgbClr val="6D6E71"/>
                </a:solidFill>
                <a:latin typeface="Courier New" panose="02070309020205020404" pitchFamily="49" charset="0"/>
                <a:cs typeface="Courier New" panose="02070309020205020404" pitchFamily="49" charset="0"/>
              </a:rPr>
              <a:t>x[2]</a:t>
            </a:r>
          </a:p>
        </p:txBody>
      </p:sp>
      <p:sp>
        <p:nvSpPr>
          <p:cNvPr id="71" name="TextBox 70"/>
          <p:cNvSpPr txBox="1"/>
          <p:nvPr/>
        </p:nvSpPr>
        <p:spPr>
          <a:xfrm>
            <a:off x="1414021" y="1732263"/>
            <a:ext cx="607728" cy="553998"/>
          </a:xfrm>
          <a:prstGeom prst="rect">
            <a:avLst/>
          </a:prstGeom>
          <a:noFill/>
        </p:spPr>
        <p:txBody>
          <a:bodyPr wrap="square" rtlCol="0">
            <a:spAutoFit/>
          </a:bodyPr>
          <a:lstStyle/>
          <a:p>
            <a:r>
              <a:rPr lang="en-US" sz="1000" dirty="0" smtClean="0">
                <a:solidFill>
                  <a:srgbClr val="6D6E71"/>
                </a:solidFill>
                <a:latin typeface="Courier New" panose="02070309020205020404" pitchFamily="49" charset="0"/>
                <a:cs typeface="Courier New" panose="02070309020205020404" pitchFamily="49" charset="0"/>
              </a:rPr>
              <a:t>x[3]</a:t>
            </a:r>
          </a:p>
          <a:p>
            <a:r>
              <a:rPr lang="en-US" sz="1000" dirty="0" smtClean="0">
                <a:solidFill>
                  <a:srgbClr val="6D6E71"/>
                </a:solidFill>
                <a:latin typeface="Courier New" panose="02070309020205020404" pitchFamily="49" charset="0"/>
                <a:cs typeface="Courier New" panose="02070309020205020404" pitchFamily="49" charset="0"/>
              </a:rPr>
              <a:t>x[4]</a:t>
            </a:r>
          </a:p>
          <a:p>
            <a:r>
              <a:rPr lang="en-US" sz="1000" dirty="0" smtClean="0">
                <a:solidFill>
                  <a:srgbClr val="6D6E71"/>
                </a:solidFill>
                <a:latin typeface="Courier New" panose="02070309020205020404" pitchFamily="49" charset="0"/>
                <a:cs typeface="Courier New" panose="02070309020205020404" pitchFamily="49" charset="0"/>
              </a:rPr>
              <a:t>x[5]</a:t>
            </a:r>
          </a:p>
        </p:txBody>
      </p:sp>
      <p:sp>
        <p:nvSpPr>
          <p:cNvPr id="72" name="TextBox 71"/>
          <p:cNvSpPr txBox="1"/>
          <p:nvPr/>
        </p:nvSpPr>
        <p:spPr>
          <a:xfrm>
            <a:off x="2405905" y="1738153"/>
            <a:ext cx="607728" cy="553998"/>
          </a:xfrm>
          <a:prstGeom prst="rect">
            <a:avLst/>
          </a:prstGeom>
          <a:noFill/>
        </p:spPr>
        <p:txBody>
          <a:bodyPr wrap="square" rtlCol="0">
            <a:spAutoFit/>
          </a:bodyPr>
          <a:lstStyle/>
          <a:p>
            <a:r>
              <a:rPr lang="en-US" sz="1000" dirty="0" smtClean="0">
                <a:solidFill>
                  <a:srgbClr val="6D6E71"/>
                </a:solidFill>
                <a:latin typeface="Courier New" panose="02070309020205020404" pitchFamily="49" charset="0"/>
                <a:cs typeface="Courier New" panose="02070309020205020404" pitchFamily="49" charset="0"/>
              </a:rPr>
              <a:t>x[6]</a:t>
            </a:r>
          </a:p>
          <a:p>
            <a:r>
              <a:rPr lang="en-US" sz="1000" dirty="0" smtClean="0">
                <a:solidFill>
                  <a:srgbClr val="6D6E71"/>
                </a:solidFill>
                <a:latin typeface="Courier New" panose="02070309020205020404" pitchFamily="49" charset="0"/>
                <a:cs typeface="Courier New" panose="02070309020205020404" pitchFamily="49" charset="0"/>
              </a:rPr>
              <a:t>x[7]</a:t>
            </a:r>
          </a:p>
          <a:p>
            <a:r>
              <a:rPr lang="en-US" sz="1000" dirty="0" smtClean="0">
                <a:solidFill>
                  <a:srgbClr val="6D6E71"/>
                </a:solidFill>
                <a:latin typeface="Courier New" panose="02070309020205020404" pitchFamily="49" charset="0"/>
                <a:cs typeface="Courier New" panose="02070309020205020404" pitchFamily="49" charset="0"/>
              </a:rPr>
              <a:t>x[8]</a:t>
            </a:r>
          </a:p>
        </p:txBody>
      </p:sp>
      <p:sp>
        <p:nvSpPr>
          <p:cNvPr id="73" name="TextBox 72"/>
          <p:cNvSpPr txBox="1"/>
          <p:nvPr/>
        </p:nvSpPr>
        <p:spPr>
          <a:xfrm>
            <a:off x="4385065" y="1758236"/>
            <a:ext cx="1358510" cy="553998"/>
          </a:xfrm>
          <a:prstGeom prst="rect">
            <a:avLst/>
          </a:prstGeom>
          <a:noFill/>
        </p:spPr>
        <p:txBody>
          <a:bodyPr wrap="square" rtlCol="0">
            <a:spAutoFit/>
          </a:bodyPr>
          <a:lstStyle/>
          <a:p>
            <a:r>
              <a:rPr lang="en-US" sz="1000" dirty="0" smtClean="0">
                <a:solidFill>
                  <a:srgbClr val="6D6E71"/>
                </a:solidFill>
                <a:latin typeface="Courier New" panose="02070309020205020404" pitchFamily="49" charset="0"/>
                <a:cs typeface="Courier New" panose="02070309020205020404" pitchFamily="49" charset="0"/>
              </a:rPr>
              <a:t>x[(T-1)*3]</a:t>
            </a:r>
          </a:p>
          <a:p>
            <a:r>
              <a:rPr lang="en-US" sz="1000" dirty="0" smtClean="0">
                <a:solidFill>
                  <a:srgbClr val="6D6E71"/>
                </a:solidFill>
                <a:latin typeface="Courier New" panose="02070309020205020404" pitchFamily="49" charset="0"/>
                <a:cs typeface="Courier New" panose="02070309020205020404" pitchFamily="49" charset="0"/>
              </a:rPr>
              <a:t>x[(T-1)*3+1]</a:t>
            </a:r>
          </a:p>
          <a:p>
            <a:r>
              <a:rPr lang="en-US" sz="1000" dirty="0" smtClean="0">
                <a:solidFill>
                  <a:srgbClr val="6D6E71"/>
                </a:solidFill>
                <a:latin typeface="Courier New" panose="02070309020205020404" pitchFamily="49" charset="0"/>
                <a:cs typeface="Courier New" panose="02070309020205020404" pitchFamily="49" charset="0"/>
              </a:rPr>
              <a:t>x[(T-1)*3+2]</a:t>
            </a:r>
          </a:p>
        </p:txBody>
      </p:sp>
      <p:sp>
        <p:nvSpPr>
          <p:cNvPr id="69" name="TextBox 68"/>
          <p:cNvSpPr txBox="1"/>
          <p:nvPr/>
        </p:nvSpPr>
        <p:spPr>
          <a:xfrm>
            <a:off x="5905254" y="4504817"/>
            <a:ext cx="3281363" cy="738664"/>
          </a:xfrm>
          <a:prstGeom prst="rect">
            <a:avLst/>
          </a:prstGeom>
          <a:noFill/>
        </p:spPr>
        <p:txBody>
          <a:bodyPr wrap="square" rtlCol="0">
            <a:spAutoFit/>
          </a:bodyPr>
          <a:lstStyle/>
          <a:p>
            <a:r>
              <a:rPr lang="en-US" sz="1400" dirty="0" smtClean="0">
                <a:solidFill>
                  <a:srgbClr val="6D6E71"/>
                </a:solidFill>
                <a:latin typeface="Courier New" panose="02070309020205020404" pitchFamily="49" charset="0"/>
                <a:cs typeface="Courier New" panose="02070309020205020404" pitchFamily="49" charset="0"/>
              </a:rPr>
              <a:t>shared [3] </a:t>
            </a:r>
            <a:r>
              <a:rPr lang="en-US" sz="1400" dirty="0" err="1" smtClean="0">
                <a:solidFill>
                  <a:srgbClr val="6D6E71"/>
                </a:solidFill>
                <a:latin typeface="Courier New" panose="02070309020205020404" pitchFamily="49" charset="0"/>
                <a:cs typeface="Courier New" panose="02070309020205020404" pitchFamily="49" charset="0"/>
              </a:rPr>
              <a:t>int</a:t>
            </a:r>
            <a:r>
              <a:rPr lang="en-US" sz="1400" dirty="0" smtClean="0">
                <a:solidFill>
                  <a:srgbClr val="6D6E71"/>
                </a:solidFill>
                <a:latin typeface="Courier New" panose="02070309020205020404" pitchFamily="49" charset="0"/>
                <a:cs typeface="Courier New" panose="02070309020205020404" pitchFamily="49" charset="0"/>
              </a:rPr>
              <a:t> x[(T*3)+3]</a:t>
            </a:r>
            <a:br>
              <a:rPr lang="en-US" sz="1400" dirty="0" smtClean="0">
                <a:solidFill>
                  <a:srgbClr val="6D6E71"/>
                </a:solidFill>
                <a:latin typeface="Courier New" panose="02070309020205020404" pitchFamily="49" charset="0"/>
                <a:cs typeface="Courier New" panose="02070309020205020404" pitchFamily="49" charset="0"/>
              </a:rPr>
            </a:br>
            <a:r>
              <a:rPr lang="en-US" sz="1400" dirty="0" smtClean="0">
                <a:solidFill>
                  <a:srgbClr val="6D6E71"/>
                </a:solidFill>
                <a:latin typeface="Courier New" panose="02070309020205020404" pitchFamily="49" charset="0"/>
                <a:cs typeface="Courier New" panose="02070309020205020404" pitchFamily="49" charset="0"/>
              </a:rPr>
              <a:t>where</a:t>
            </a:r>
          </a:p>
          <a:p>
            <a:r>
              <a:rPr lang="en-US" sz="1400" dirty="0" smtClean="0">
                <a:solidFill>
                  <a:srgbClr val="6D6E71"/>
                </a:solidFill>
                <a:latin typeface="Courier New" panose="02070309020205020404" pitchFamily="49" charset="0"/>
                <a:cs typeface="Courier New" panose="02070309020205020404" pitchFamily="49" charset="0"/>
              </a:rPr>
              <a:t>T = THREADS</a:t>
            </a:r>
          </a:p>
        </p:txBody>
      </p:sp>
      <p:sp>
        <p:nvSpPr>
          <p:cNvPr id="77" name="TextBox 76"/>
          <p:cNvSpPr txBox="1"/>
          <p:nvPr/>
        </p:nvSpPr>
        <p:spPr>
          <a:xfrm>
            <a:off x="5676901" y="3845016"/>
            <a:ext cx="3872158" cy="646331"/>
          </a:xfrm>
          <a:prstGeom prst="rect">
            <a:avLst/>
          </a:prstGeom>
          <a:noFill/>
        </p:spPr>
        <p:txBody>
          <a:bodyPr wrap="square" rtlCol="0">
            <a:spAutoFit/>
          </a:bodyPr>
          <a:lstStyle/>
          <a:p>
            <a:r>
              <a:rPr lang="en-US" dirty="0" smtClean="0">
                <a:solidFill>
                  <a:srgbClr val="6D6E71"/>
                </a:solidFill>
              </a:rPr>
              <a:t>Example for array X as declared below:</a:t>
            </a:r>
          </a:p>
        </p:txBody>
      </p:sp>
      <p:sp>
        <p:nvSpPr>
          <p:cNvPr id="4" name="Footer Placeholder 3"/>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Tree>
    <p:extLst>
      <p:ext uri="{BB962C8B-B14F-4D97-AF65-F5344CB8AC3E}">
        <p14:creationId xmlns:p14="http://schemas.microsoft.com/office/powerpoint/2010/main" val="40073506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Fortran 2008 (</a:t>
            </a:r>
            <a:r>
              <a:rPr lang="en-US" dirty="0" err="1" smtClean="0"/>
              <a:t>CoArrays</a:t>
            </a:r>
            <a:r>
              <a:rPr lang="en-US" dirty="0" smtClean="0"/>
              <a:t> or CAF)</a:t>
            </a:r>
            <a:endParaRPr lang="en-US" dirty="0"/>
          </a:p>
        </p:txBody>
      </p:sp>
      <p:sp>
        <p:nvSpPr>
          <p:cNvPr id="5" name="Slide Number Placeholder 4"/>
          <p:cNvSpPr>
            <a:spLocks noGrp="1"/>
          </p:cNvSpPr>
          <p:nvPr>
            <p:ph type="sldNum" sz="quarter" idx="11"/>
          </p:nvPr>
        </p:nvSpPr>
        <p:spPr>
          <a:xfrm>
            <a:off x="6553200" y="6416675"/>
            <a:ext cx="2133600" cy="365125"/>
          </a:xfrm>
        </p:spPr>
        <p:txBody>
          <a:bodyPr/>
          <a:lstStyle/>
          <a:p>
            <a:pPr>
              <a:defRPr/>
            </a:pPr>
            <a:fld id="{2DC9411F-985C-4C31-9366-848682A48BDF}" type="slidenum">
              <a:rPr lang="en-US" smtClean="0"/>
              <a:pPr>
                <a:defRPr/>
              </a:pPr>
              <a:t>5</a:t>
            </a:fld>
            <a:endParaRPr lang="en-US"/>
          </a:p>
        </p:txBody>
      </p:sp>
      <p:sp>
        <p:nvSpPr>
          <p:cNvPr id="6" name="TextBox 5"/>
          <p:cNvSpPr txBox="1"/>
          <p:nvPr/>
        </p:nvSpPr>
        <p:spPr>
          <a:xfrm>
            <a:off x="697584" y="1960775"/>
            <a:ext cx="7758259" cy="3785652"/>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Also compiler based one-sided program model</a:t>
            </a:r>
            <a:br>
              <a:rPr lang="en-US" sz="2000" dirty="0" smtClean="0"/>
            </a:br>
            <a:endParaRPr lang="en-US" sz="2000" dirty="0" smtClean="0"/>
          </a:p>
          <a:p>
            <a:pPr marL="285750" indent="-285750">
              <a:buFont typeface="Arial" panose="020B0604020202020204" pitchFamily="34" charset="0"/>
              <a:buChar char="•"/>
            </a:pPr>
            <a:r>
              <a:rPr lang="en-US" sz="2000" dirty="0" err="1" smtClean="0"/>
              <a:t>CoArray</a:t>
            </a:r>
            <a:r>
              <a:rPr lang="en-US" sz="2000" dirty="0" smtClean="0"/>
              <a:t> construct part of Fortran 2008 standard</a:t>
            </a:r>
            <a:br>
              <a:rPr lang="en-US" sz="2000" dirty="0" smtClean="0"/>
            </a:br>
            <a:endParaRPr lang="en-US" sz="2000" dirty="0" smtClean="0"/>
          </a:p>
          <a:p>
            <a:pPr marL="285750" indent="-285750">
              <a:buFont typeface="Arial" panose="020B0604020202020204" pitchFamily="34" charset="0"/>
              <a:buChar char="•"/>
            </a:pPr>
            <a:r>
              <a:rPr lang="en-US" sz="2000" dirty="0" smtClean="0"/>
              <a:t>Like SHMEM, currently supports only SPMD model</a:t>
            </a:r>
            <a:br>
              <a:rPr lang="en-US" sz="2000" dirty="0" smtClean="0"/>
            </a:br>
            <a:endParaRPr lang="en-US" sz="2000" dirty="0" smtClean="0"/>
          </a:p>
          <a:p>
            <a:pPr marL="285750" indent="-285750">
              <a:buFont typeface="Arial" panose="020B0604020202020204" pitchFamily="34" charset="0"/>
              <a:buChar char="•"/>
            </a:pPr>
            <a:r>
              <a:rPr lang="en-US" sz="2000" dirty="0" smtClean="0"/>
              <a:t>Address space model closer to SHMEM than UPC</a:t>
            </a:r>
            <a:br>
              <a:rPr lang="en-US" sz="2000" dirty="0" smtClean="0"/>
            </a:br>
            <a:endParaRPr lang="en-US" sz="2000" dirty="0" smtClean="0"/>
          </a:p>
          <a:p>
            <a:pPr marL="285750" indent="-285750">
              <a:buFont typeface="Arial" panose="020B0604020202020204" pitchFamily="34" charset="0"/>
              <a:buChar char="•"/>
            </a:pPr>
            <a:r>
              <a:rPr lang="en-US" sz="2000" dirty="0" smtClean="0"/>
              <a:t>But there is a significant complication with Fortran 2008 (and likely in future versions of UPC).  Basically with Fortran 2008 not a clean separation between "shared" and "private" address spaces.</a:t>
            </a:r>
          </a:p>
        </p:txBody>
      </p:sp>
      <p:sp>
        <p:nvSpPr>
          <p:cNvPr id="3" name="Footer Placeholder 2"/>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Tree>
    <p:extLst>
      <p:ext uri="{BB962C8B-B14F-4D97-AF65-F5344CB8AC3E}">
        <p14:creationId xmlns:p14="http://schemas.microsoft.com/office/powerpoint/2010/main" val="25724473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2632" y="3103774"/>
            <a:ext cx="7467600" cy="1143000"/>
          </a:xfrm>
        </p:spPr>
        <p:txBody>
          <a:bodyPr/>
          <a:lstStyle/>
          <a:p>
            <a:r>
              <a:rPr lang="en-US" dirty="0" smtClean="0"/>
              <a:t>Community Feedback</a:t>
            </a:r>
            <a:endParaRPr lang="en-US" dirty="0"/>
          </a:p>
        </p:txBody>
      </p:sp>
      <p:sp>
        <p:nvSpPr>
          <p:cNvPr id="5" name="Slide Number Placeholder 4"/>
          <p:cNvSpPr>
            <a:spLocks noGrp="1"/>
          </p:cNvSpPr>
          <p:nvPr>
            <p:ph type="sldNum" sz="quarter" idx="11"/>
          </p:nvPr>
        </p:nvSpPr>
        <p:spPr>
          <a:xfrm>
            <a:off x="6553200" y="6416675"/>
            <a:ext cx="2133600" cy="365125"/>
          </a:xfrm>
        </p:spPr>
        <p:txBody>
          <a:bodyPr/>
          <a:lstStyle/>
          <a:p>
            <a:pPr>
              <a:defRPr/>
            </a:pPr>
            <a:fld id="{2DC9411F-985C-4C31-9366-848682A48BDF}" type="slidenum">
              <a:rPr lang="en-US" smtClean="0"/>
              <a:pPr>
                <a:defRPr/>
              </a:pPr>
              <a:t>6</a:t>
            </a:fld>
            <a:endParaRPr lang="en-US"/>
          </a:p>
        </p:txBody>
      </p:sp>
      <p:sp>
        <p:nvSpPr>
          <p:cNvPr id="3" name="Footer Placeholder 2"/>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Tree>
    <p:extLst>
      <p:ext uri="{BB962C8B-B14F-4D97-AF65-F5344CB8AC3E}">
        <p14:creationId xmlns:p14="http://schemas.microsoft.com/office/powerpoint/2010/main" val="12814881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SHMEM/PGAS API Requirements – caveats and disclaimers </a:t>
            </a:r>
            <a:endParaRPr lang="en-US" dirty="0"/>
          </a:p>
        </p:txBody>
      </p:sp>
      <p:sp>
        <p:nvSpPr>
          <p:cNvPr id="3" name="Content Placeholder 2"/>
          <p:cNvSpPr>
            <a:spLocks noGrp="1"/>
          </p:cNvSpPr>
          <p:nvPr>
            <p:ph idx="1"/>
          </p:nvPr>
        </p:nvSpPr>
        <p:spPr>
          <a:xfrm>
            <a:off x="533400" y="1905000"/>
            <a:ext cx="8229600" cy="5029200"/>
          </a:xfrm>
        </p:spPr>
        <p:txBody>
          <a:bodyPr>
            <a:normAutofit/>
          </a:bodyPr>
          <a:lstStyle/>
          <a:p>
            <a:r>
              <a:rPr lang="en-US" sz="2000" dirty="0" smtClean="0"/>
              <a:t>Assume significant degree of overlap with needs of MPI community, e.g.</a:t>
            </a:r>
          </a:p>
          <a:p>
            <a:pPr lvl="1"/>
            <a:r>
              <a:rPr lang="en-US" sz="2000" dirty="0" smtClean="0"/>
              <a:t>Similar needs with respect to supporting  </a:t>
            </a:r>
            <a:r>
              <a:rPr lang="en-US" sz="2000" i="1" dirty="0" smtClean="0"/>
              <a:t>fork</a:t>
            </a:r>
          </a:p>
          <a:p>
            <a:pPr lvl="1"/>
            <a:r>
              <a:rPr lang="en-US" sz="2000" dirty="0" smtClean="0"/>
              <a:t>Similar needs concerning </a:t>
            </a:r>
            <a:r>
              <a:rPr lang="en-US" sz="2000" i="1" dirty="0" err="1" smtClean="0"/>
              <a:t>munmap</a:t>
            </a:r>
            <a:r>
              <a:rPr lang="en-US" sz="2000" i="1" dirty="0" smtClean="0"/>
              <a:t> </a:t>
            </a:r>
            <a:r>
              <a:rPr lang="en-US" sz="2000" dirty="0" smtClean="0"/>
              <a:t>if memory registration/deregistration needs to be managed explicitly by the SHMEM/PGAS runtime </a:t>
            </a:r>
            <a:endParaRPr lang="en-US" sz="2000" i="1" dirty="0" smtClean="0"/>
          </a:p>
          <a:p>
            <a:r>
              <a:rPr lang="en-US" sz="2000" dirty="0" smtClean="0"/>
              <a:t>What are covered here are API requirements more particular to SHMEM/PGAS and similar one-sided program models</a:t>
            </a:r>
          </a:p>
          <a:p>
            <a:r>
              <a:rPr lang="en-US" sz="2000" dirty="0" smtClean="0"/>
              <a:t>As with MPI there are differences of opinion how best to implement runtimes to support these program models – some preferring active message style models, possibly with some RDMA offload – while others prefer a more direct-on-top-of-</a:t>
            </a:r>
            <a:r>
              <a:rPr lang="en-US" sz="2000" dirty="0" err="1" smtClean="0"/>
              <a:t>rdma</a:t>
            </a:r>
            <a:r>
              <a:rPr lang="en-US" sz="2000" dirty="0" smtClean="0"/>
              <a:t> primitives approach</a:t>
            </a:r>
            <a:endParaRPr lang="en-US" sz="1600" dirty="0" smtClean="0"/>
          </a:p>
          <a:p>
            <a:pPr marL="0" indent="0">
              <a:buNone/>
            </a:pPr>
            <a:endParaRPr lang="en-US" dirty="0"/>
          </a:p>
        </p:txBody>
      </p:sp>
      <p:sp>
        <p:nvSpPr>
          <p:cNvPr id="4" name="Slide Number Placeholder 5"/>
          <p:cNvSpPr>
            <a:spLocks noGrp="1"/>
          </p:cNvSpPr>
          <p:nvPr>
            <p:ph type="sldNum" sz="quarter" idx="11"/>
          </p:nvPr>
        </p:nvSpPr>
        <p:spPr>
          <a:xfrm>
            <a:off x="6553200" y="6356350"/>
            <a:ext cx="2133600" cy="365125"/>
          </a:xfrm>
        </p:spPr>
        <p:txBody>
          <a:bodyPr/>
          <a:lstStyle/>
          <a:p>
            <a:fld id="{3656716D-305E-46ED-ADB5-AFC71496ED62}" type="slidenum">
              <a:rPr lang="en-US" smtClean="0"/>
              <a:t>7</a:t>
            </a:fld>
            <a:endParaRPr lang="en-US"/>
          </a:p>
        </p:txBody>
      </p:sp>
      <p:sp>
        <p:nvSpPr>
          <p:cNvPr id="6" name="Footer Placeholder 5"/>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Tree>
    <p:extLst>
      <p:ext uri="{BB962C8B-B14F-4D97-AF65-F5344CB8AC3E}">
        <p14:creationId xmlns:p14="http://schemas.microsoft.com/office/powerpoint/2010/main" val="35195423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API Endpoint Considerations</a:t>
            </a:r>
            <a:endParaRPr lang="en-US" dirty="0"/>
          </a:p>
        </p:txBody>
      </p:sp>
      <p:sp>
        <p:nvSpPr>
          <p:cNvPr id="3" name="Content Placeholder 2"/>
          <p:cNvSpPr>
            <a:spLocks noGrp="1"/>
          </p:cNvSpPr>
          <p:nvPr>
            <p:ph idx="1"/>
          </p:nvPr>
        </p:nvSpPr>
        <p:spPr>
          <a:xfrm>
            <a:off x="457200" y="1600200"/>
            <a:ext cx="8229600" cy="5029200"/>
          </a:xfrm>
        </p:spPr>
        <p:txBody>
          <a:bodyPr>
            <a:normAutofit/>
          </a:bodyPr>
          <a:lstStyle/>
          <a:p>
            <a:r>
              <a:rPr lang="en-US" sz="2000" dirty="0" smtClean="0"/>
              <a:t>Endpoint memory usage needs to be scalable</a:t>
            </a:r>
          </a:p>
          <a:p>
            <a:r>
              <a:rPr lang="en-US" sz="2000" dirty="0" smtClean="0"/>
              <a:t>Low overhead mechanism for enumeration of endpoints, i.e. "ranks" rather than lids, etc.</a:t>
            </a:r>
          </a:p>
          <a:p>
            <a:r>
              <a:rPr lang="en-US" sz="2000" dirty="0" smtClean="0"/>
              <a:t>It would be great to have connectionless (yet reliable)-style endpoints</a:t>
            </a:r>
          </a:p>
          <a:p>
            <a:r>
              <a:rPr lang="en-US" sz="2000" dirty="0" smtClean="0"/>
              <a:t>If connected-style endpoints are the only choice, methods to do both on-demand and full-wire up efficiently would be great</a:t>
            </a:r>
            <a:endParaRPr lang="en-US"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API that supports "thread hot" thread safety model for endpoints.  </a:t>
            </a:r>
            <a:r>
              <a:rPr lang="en-US" sz="2000" dirty="0" smtClean="0"/>
              <a:t/>
            </a:r>
            <a:br>
              <a:rPr lang="en-US" sz="2000" dirty="0" smtClean="0"/>
            </a:br>
            <a:endParaRPr lang="en-US" sz="2000" dirty="0"/>
          </a:p>
          <a:p>
            <a:endParaRPr lang="en-US" sz="2000" dirty="0" smtClean="0"/>
          </a:p>
        </p:txBody>
      </p:sp>
      <p:sp>
        <p:nvSpPr>
          <p:cNvPr id="4" name="Slide Number Placeholder 5"/>
          <p:cNvSpPr>
            <a:spLocks noGrp="1"/>
          </p:cNvSpPr>
          <p:nvPr>
            <p:ph type="sldNum" sz="quarter" idx="11"/>
          </p:nvPr>
        </p:nvSpPr>
        <p:spPr>
          <a:xfrm>
            <a:off x="6553200" y="6356350"/>
            <a:ext cx="2133600" cy="365125"/>
          </a:xfrm>
        </p:spPr>
        <p:txBody>
          <a:bodyPr/>
          <a:lstStyle/>
          <a:p>
            <a:fld id="{3656716D-305E-46ED-ADB5-AFC71496ED62}" type="slidenum">
              <a:rPr lang="en-US" smtClean="0"/>
              <a:t>8</a:t>
            </a:fld>
            <a:endParaRPr lang="en-US"/>
          </a:p>
        </p:txBody>
      </p:sp>
      <p:sp>
        <p:nvSpPr>
          <p:cNvPr id="6" name="Footer Placeholder 5"/>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Tree>
    <p:extLst>
      <p:ext uri="{BB962C8B-B14F-4D97-AF65-F5344CB8AC3E}">
        <p14:creationId xmlns:p14="http://schemas.microsoft.com/office/powerpoint/2010/main" val="17419122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Memory Registration API Requirements (1)</a:t>
            </a:r>
            <a:endParaRPr lang="en-US" dirty="0"/>
          </a:p>
        </p:txBody>
      </p:sp>
      <p:sp>
        <p:nvSpPr>
          <p:cNvPr id="3" name="Content Placeholder 2"/>
          <p:cNvSpPr>
            <a:spLocks noGrp="1"/>
          </p:cNvSpPr>
          <p:nvPr>
            <p:ph idx="1"/>
          </p:nvPr>
        </p:nvSpPr>
        <p:spPr>
          <a:xfrm>
            <a:off x="457200" y="1600200"/>
            <a:ext cx="8229600" cy="5029200"/>
          </a:xfrm>
        </p:spPr>
        <p:txBody>
          <a:bodyPr>
            <a:normAutofit/>
          </a:bodyPr>
          <a:lstStyle/>
          <a:p>
            <a:r>
              <a:rPr lang="en-US" sz="2000" dirty="0" smtClean="0"/>
              <a:t>Necessary evil?</a:t>
            </a:r>
          </a:p>
          <a:p>
            <a:pPr lvl="1"/>
            <a:r>
              <a:rPr lang="en-US" sz="2000" dirty="0" smtClean="0"/>
              <a:t>Some say yes if needed for good performance</a:t>
            </a:r>
          </a:p>
          <a:p>
            <a:r>
              <a:rPr lang="en-US" sz="2000" dirty="0" smtClean="0"/>
              <a:t>Scalability of memory registration is a very important property</a:t>
            </a:r>
          </a:p>
          <a:p>
            <a:pPr lvl="1"/>
            <a:r>
              <a:rPr lang="en-US" sz="2000" dirty="0" smtClean="0"/>
              <a:t>API should be designed to allow for cases where only local memory registration info is required to access remote memory</a:t>
            </a:r>
          </a:p>
          <a:p>
            <a:pPr lvl="1"/>
            <a:r>
              <a:rPr lang="en-US" sz="2000" dirty="0" smtClean="0"/>
              <a:t>Does this lead to security issues?  Have to have some protection mechanism.</a:t>
            </a:r>
          </a:p>
          <a:p>
            <a:r>
              <a:rPr lang="en-US" sz="2000" dirty="0" smtClean="0"/>
              <a:t>An idea - let application supply “</a:t>
            </a:r>
            <a:r>
              <a:rPr lang="en-US" sz="2000" dirty="0" err="1" smtClean="0"/>
              <a:t>r_key</a:t>
            </a:r>
            <a:r>
              <a:rPr lang="en-US" sz="2000" dirty="0" smtClean="0"/>
              <a:t>” values to use </a:t>
            </a:r>
          </a:p>
          <a:p>
            <a:r>
              <a:rPr lang="en-US" sz="2000" dirty="0" err="1"/>
              <a:t>Growable</a:t>
            </a:r>
            <a:r>
              <a:rPr lang="en-US" sz="2000" dirty="0"/>
              <a:t> (both down and up) registrations would also be useful (</a:t>
            </a:r>
            <a:r>
              <a:rPr lang="en-US" sz="2000" dirty="0" err="1"/>
              <a:t>mmap</a:t>
            </a:r>
            <a:r>
              <a:rPr lang="en-US" sz="2000" dirty="0"/>
              <a:t> example)</a:t>
            </a:r>
            <a:endParaRPr lang="en-US" sz="2000" i="1" dirty="0"/>
          </a:p>
          <a:p>
            <a:endParaRPr lang="en-US" sz="2000" dirty="0" smtClean="0"/>
          </a:p>
          <a:p>
            <a:endParaRPr lang="en-US" sz="1600" dirty="0" smtClean="0"/>
          </a:p>
        </p:txBody>
      </p:sp>
      <p:sp>
        <p:nvSpPr>
          <p:cNvPr id="4" name="Slide Number Placeholder 5"/>
          <p:cNvSpPr>
            <a:spLocks noGrp="1"/>
          </p:cNvSpPr>
          <p:nvPr>
            <p:ph type="sldNum" sz="quarter" idx="11"/>
          </p:nvPr>
        </p:nvSpPr>
        <p:spPr>
          <a:xfrm>
            <a:off x="6553200" y="6356350"/>
            <a:ext cx="2133600" cy="365125"/>
          </a:xfrm>
        </p:spPr>
        <p:txBody>
          <a:bodyPr/>
          <a:lstStyle/>
          <a:p>
            <a:fld id="{3656716D-305E-46ED-ADB5-AFC71496ED62}" type="slidenum">
              <a:rPr lang="en-US" smtClean="0"/>
              <a:t>9</a:t>
            </a:fld>
            <a:endParaRPr lang="en-US"/>
          </a:p>
        </p:txBody>
      </p:sp>
      <p:sp>
        <p:nvSpPr>
          <p:cNvPr id="5" name="Footer Placeholder 4"/>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Tree>
    <p:extLst>
      <p:ext uri="{BB962C8B-B14F-4D97-AF65-F5344CB8AC3E}">
        <p14:creationId xmlns:p14="http://schemas.microsoft.com/office/powerpoint/2010/main" val="2532807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5195"/>
      </a:dk2>
      <a:lt2>
        <a:srgbClr val="EEECE1"/>
      </a:lt2>
      <a:accent1>
        <a:srgbClr val="3C6FBD"/>
      </a:accent1>
      <a:accent2>
        <a:srgbClr val="E55302"/>
      </a:accent2>
      <a:accent3>
        <a:srgbClr val="78B9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solidFill>
              <a:srgbClr val="6D6E71"/>
            </a:solidFill>
          </a:defRPr>
        </a:defPPr>
      </a:lstStyle>
    </a:txDef>
  </a:objectDefaults>
  <a:extraClrSchemeLst/>
</a:theme>
</file>

<file path=ppt/theme/theme2.xml><?xml version="1.0" encoding="utf-8"?>
<a:theme xmlns:a="http://schemas.openxmlformats.org/drawingml/2006/main" name="1_Office Theme">
  <a:themeElements>
    <a:clrScheme name="Custom 1">
      <a:dk1>
        <a:sysClr val="windowText" lastClr="000000"/>
      </a:dk1>
      <a:lt1>
        <a:sysClr val="window" lastClr="FFFFFF"/>
      </a:lt1>
      <a:dk2>
        <a:srgbClr val="005195"/>
      </a:dk2>
      <a:lt2>
        <a:srgbClr val="EEECE1"/>
      </a:lt2>
      <a:accent1>
        <a:srgbClr val="3C6FBD"/>
      </a:accent1>
      <a:accent2>
        <a:srgbClr val="E55302"/>
      </a:accent2>
      <a:accent3>
        <a:srgbClr val="78B9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solidFill>
              <a:srgbClr val="6D6E71"/>
            </a:solidFill>
          </a:defRPr>
        </a:defPPr>
      </a:lstStyle>
    </a:txDef>
  </a:objectDefaults>
  <a:extraClrSchemeLst/>
</a:theme>
</file>

<file path=ppt/theme/theme3.xml><?xml version="1.0" encoding="utf-8"?>
<a:theme xmlns:a="http://schemas.openxmlformats.org/drawingml/2006/main" name="2_Office Theme">
  <a:themeElements>
    <a:clrScheme name="Custom 1">
      <a:dk1>
        <a:sysClr val="windowText" lastClr="000000"/>
      </a:dk1>
      <a:lt1>
        <a:sysClr val="window" lastClr="FFFFFF"/>
      </a:lt1>
      <a:dk2>
        <a:srgbClr val="005195"/>
      </a:dk2>
      <a:lt2>
        <a:srgbClr val="EEECE1"/>
      </a:lt2>
      <a:accent1>
        <a:srgbClr val="3C6FBD"/>
      </a:accent1>
      <a:accent2>
        <a:srgbClr val="E55302"/>
      </a:accent2>
      <a:accent3>
        <a:srgbClr val="78B9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solidFill>
              <a:srgbClr val="6D6E71"/>
            </a:solidFill>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4828</TotalTime>
  <Words>2701</Words>
  <Application>Microsoft Office PowerPoint</Application>
  <PresentationFormat>On-screen Show (4:3)</PresentationFormat>
  <Paragraphs>434</Paragraphs>
  <Slides>28</Slides>
  <Notes>22</Notes>
  <HiddenSlides>0</HiddenSlides>
  <MMClips>0</MMClips>
  <ScaleCrop>false</ScaleCrop>
  <HeadingPairs>
    <vt:vector size="4" baseType="variant">
      <vt:variant>
        <vt:lpstr>Theme</vt:lpstr>
      </vt:variant>
      <vt:variant>
        <vt:i4>3</vt:i4>
      </vt:variant>
      <vt:variant>
        <vt:lpstr>Slide Titles</vt:lpstr>
      </vt:variant>
      <vt:variant>
        <vt:i4>28</vt:i4>
      </vt:variant>
    </vt:vector>
  </HeadingPairs>
  <TitlesOfParts>
    <vt:vector size="31" baseType="lpstr">
      <vt:lpstr>Office Theme</vt:lpstr>
      <vt:lpstr>1_Office Theme</vt:lpstr>
      <vt:lpstr>2_Office Theme</vt:lpstr>
      <vt:lpstr>SHMEM/PGAS Developer Community Feedback for OFI Working Group</vt:lpstr>
      <vt:lpstr>Outline</vt:lpstr>
      <vt:lpstr>(Open)SHMEM</vt:lpstr>
      <vt:lpstr>UPC </vt:lpstr>
      <vt:lpstr>Fortran 2008 (CoArrays or CAF)</vt:lpstr>
      <vt:lpstr>Community Feedback</vt:lpstr>
      <vt:lpstr>SHMEM/PGAS API Requirements – caveats and disclaimers </vt:lpstr>
      <vt:lpstr>API Endpoint Considerations</vt:lpstr>
      <vt:lpstr>Memory Registration API Requirements (1)</vt:lpstr>
      <vt:lpstr>Memory Registration API Requirements (2)</vt:lpstr>
      <vt:lpstr>Small remote memory reference API requirements – perf and ops</vt:lpstr>
      <vt:lpstr>Small remote memory reference API requirements - ordering</vt:lpstr>
      <vt:lpstr>Small remote memory reference API requirements – Atomic memory ops</vt:lpstr>
      <vt:lpstr>Remote memory reference API requirements – completion notification</vt:lpstr>
      <vt:lpstr>Other Requests</vt:lpstr>
      <vt:lpstr>Collectives</vt:lpstr>
      <vt:lpstr>Active Message Support</vt:lpstr>
      <vt:lpstr>On Going Work</vt:lpstr>
      <vt:lpstr>References</vt:lpstr>
      <vt:lpstr>Thank You</vt:lpstr>
      <vt:lpstr>This material was assembled with help of the following organizations/people</vt:lpstr>
      <vt:lpstr>UPC/Fortran 2008(2)</vt:lpstr>
      <vt:lpstr>Different Views of PGAS – implementing and using</vt:lpstr>
      <vt:lpstr>Backup Material</vt:lpstr>
      <vt:lpstr>( Open)SHMEM - example</vt:lpstr>
      <vt:lpstr>UPC </vt:lpstr>
      <vt:lpstr>Small remote memory reference API requirements – AMO survey</vt:lpstr>
      <vt:lpstr>Small remote memory reference API requirements - ordering</vt:lpstr>
    </vt:vector>
  </TitlesOfParts>
  <Company>admin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howardp@cray.com</dc:creator>
  <cp:lastModifiedBy>Howard Pritchard</cp:lastModifiedBy>
  <cp:revision>164</cp:revision>
  <cp:lastPrinted>2014-02-25T15:12:31Z</cp:lastPrinted>
  <dcterms:created xsi:type="dcterms:W3CDTF">2013-03-28T19:36:05Z</dcterms:created>
  <dcterms:modified xsi:type="dcterms:W3CDTF">2014-03-31T13:02:36Z</dcterms:modified>
</cp:coreProperties>
</file>