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2" r:id="rId1"/>
  </p:sldMasterIdLst>
  <p:notesMasterIdLst>
    <p:notesMasterId r:id="rId27"/>
  </p:notesMasterIdLst>
  <p:handoutMasterIdLst>
    <p:handoutMasterId r:id="rId28"/>
  </p:handoutMasterIdLst>
  <p:sldIdLst>
    <p:sldId id="262" r:id="rId2"/>
    <p:sldId id="373" r:id="rId3"/>
    <p:sldId id="304" r:id="rId4"/>
    <p:sldId id="360" r:id="rId5"/>
    <p:sldId id="354" r:id="rId6"/>
    <p:sldId id="355" r:id="rId7"/>
    <p:sldId id="357" r:id="rId8"/>
    <p:sldId id="362" r:id="rId9"/>
    <p:sldId id="346" r:id="rId10"/>
    <p:sldId id="348" r:id="rId11"/>
    <p:sldId id="349" r:id="rId12"/>
    <p:sldId id="358" r:id="rId13"/>
    <p:sldId id="351" r:id="rId14"/>
    <p:sldId id="353" r:id="rId15"/>
    <p:sldId id="359" r:id="rId16"/>
    <p:sldId id="363" r:id="rId17"/>
    <p:sldId id="370" r:id="rId18"/>
    <p:sldId id="367" r:id="rId19"/>
    <p:sldId id="364" r:id="rId20"/>
    <p:sldId id="365" r:id="rId21"/>
    <p:sldId id="366" r:id="rId22"/>
    <p:sldId id="369" r:id="rId23"/>
    <p:sldId id="344" r:id="rId24"/>
    <p:sldId id="372" r:id="rId25"/>
    <p:sldId id="371" r:id="rId2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55" autoAdjust="0"/>
    <p:restoredTop sz="94684" autoAdjust="0"/>
  </p:normalViewPr>
  <p:slideViewPr>
    <p:cSldViewPr snapToObjects="1">
      <p:cViewPr varScale="1">
        <p:scale>
          <a:sx n="70" d="100"/>
          <a:sy n="70" d="100"/>
        </p:scale>
        <p:origin x="-1056" y="-96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MPI_Isend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MVAPICH2-Dynamic-Link</c:v>
                </c:pt>
                <c:pt idx="1">
                  <c:v>MVAPICH2-Static-IPO-Link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875</c:v>
                </c:pt>
                <c:pt idx="1">
                  <c:v>809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Verbs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100000"/>
                    <a:shade val="100000"/>
                    <a:satMod val="130000"/>
                  </a:schemeClr>
                </a:gs>
                <a:gs pos="100000">
                  <a:schemeClr val="accent4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MVAPICH2-Dynamic-Link</c:v>
                </c:pt>
                <c:pt idx="1">
                  <c:v>MVAPICH2-Static-IPO-Link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518</c:v>
                </c:pt>
                <c:pt idx="1">
                  <c:v>518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856064"/>
        <c:axId val="34841152"/>
      </c:barChart>
      <c:catAx>
        <c:axId val="968560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4841152"/>
        <c:crosses val="autoZero"/>
        <c:auto val="1"/>
        <c:lblAlgn val="ctr"/>
        <c:lblOffset val="100"/>
        <c:noMultiLvlLbl val="0"/>
      </c:catAx>
      <c:valAx>
        <c:axId val="348411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US" sz="1400" b="0" dirty="0" smtClean="0"/>
                  <a:t>Instructions Retired</a:t>
                </a:r>
              </a:p>
              <a:p>
                <a:pPr>
                  <a:defRPr sz="1400" b="0"/>
                </a:pPr>
                <a:r>
                  <a:rPr lang="en-US" sz="1400" b="0" dirty="0" smtClean="0"/>
                  <a:t>(lower</a:t>
                </a:r>
                <a:r>
                  <a:rPr lang="en-US" sz="1400" b="0" baseline="0" dirty="0" smtClean="0"/>
                  <a:t> is better)</a:t>
                </a:r>
                <a:endParaRPr lang="en-US" sz="1400" b="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68560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99816377540606"/>
          <c:y val="0.90133621673897568"/>
          <c:w val="0.3287670015065966"/>
          <c:h val="7.8193394135582753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F843B8-68A9-49FC-929C-E389253F60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19B729-1CAB-466D-9A3C-8EFA4F73CCF9}">
      <dgm:prSet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en-US" sz="3600" dirty="0" smtClean="0"/>
            <a:t>OFI software will be backward compatible</a:t>
          </a:r>
          <a:endParaRPr lang="en-US" sz="3600" dirty="0"/>
        </a:p>
      </dgm:t>
    </dgm:pt>
    <dgm:pt modelId="{0FAB0770-ECE0-4F3E-8255-71B815EAD671}" type="sibTrans" cxnId="{11FC2BF7-DBEA-422A-BA38-D73A67E48E47}">
      <dgm:prSet/>
      <dgm:spPr/>
      <dgm:t>
        <a:bodyPr/>
        <a:lstStyle/>
        <a:p>
          <a:endParaRPr lang="en-US"/>
        </a:p>
      </dgm:t>
    </dgm:pt>
    <dgm:pt modelId="{8184335D-6243-4E96-84A1-2D30D23C3E91}" type="parTrans" cxnId="{11FC2BF7-DBEA-422A-BA38-D73A67E48E47}">
      <dgm:prSet/>
      <dgm:spPr/>
      <dgm:t>
        <a:bodyPr/>
        <a:lstStyle/>
        <a:p>
          <a:endParaRPr lang="en-US"/>
        </a:p>
      </dgm:t>
    </dgm:pt>
    <dgm:pt modelId="{44732746-87C1-4349-8244-7E19EBD42746}" type="pres">
      <dgm:prSet presAssocID="{A4F843B8-68A9-49FC-929C-E389253F60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2DB027-820E-44E8-9D54-0375F17D5477}" type="pres">
      <dgm:prSet presAssocID="{4E19B729-1CAB-466D-9A3C-8EFA4F73CCF9}" presName="parentText" presStyleLbl="node1" presStyleIdx="0" presStyleCnt="1" custLinFactNeighborY="-2619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FC2BF7-DBEA-422A-BA38-D73A67E48E47}" srcId="{A4F843B8-68A9-49FC-929C-E389253F60D6}" destId="{4E19B729-1CAB-466D-9A3C-8EFA4F73CCF9}" srcOrd="0" destOrd="0" parTransId="{8184335D-6243-4E96-84A1-2D30D23C3E91}" sibTransId="{0FAB0770-ECE0-4F3E-8255-71B815EAD671}"/>
    <dgm:cxn modelId="{940E021C-ECDD-4A09-8375-DE0699A8D687}" type="presOf" srcId="{A4F843B8-68A9-49FC-929C-E389253F60D6}" destId="{44732746-87C1-4349-8244-7E19EBD42746}" srcOrd="0" destOrd="0" presId="urn:microsoft.com/office/officeart/2005/8/layout/vList2"/>
    <dgm:cxn modelId="{08F0652B-86D8-4E12-9087-4D410787ACAA}" type="presOf" srcId="{4E19B729-1CAB-466D-9A3C-8EFA4F73CCF9}" destId="{382DB027-820E-44E8-9D54-0375F17D5477}" srcOrd="0" destOrd="0" presId="urn:microsoft.com/office/officeart/2005/8/layout/vList2"/>
    <dgm:cxn modelId="{9F8A92D1-D4E5-4767-88A8-FED171F12BA4}" type="presParOf" srcId="{44732746-87C1-4349-8244-7E19EBD42746}" destId="{382DB027-820E-44E8-9D54-0375F17D54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1543F1-8C83-4E39-A215-18C3017F3953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0A66CB-AE27-4E2D-A95B-045A7A2A79AA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sz="1800" dirty="0" smtClean="0">
              <a:solidFill>
                <a:schemeClr val="tx1"/>
              </a:solidFill>
            </a:rPr>
            <a:t>Endpoint</a:t>
          </a:r>
          <a:endParaRPr lang="en-US" sz="1800" dirty="0">
            <a:solidFill>
              <a:schemeClr val="tx1"/>
            </a:solidFill>
          </a:endParaRPr>
        </a:p>
      </dgm:t>
    </dgm:pt>
    <dgm:pt modelId="{59AEC611-099D-4C26-AC88-1C787BDE56CA}" type="parTrans" cxnId="{93D46A29-E221-46CA-B708-C11EB27C0434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6BB20F5A-851D-4193-B906-38CCF0BFC936}" type="sibTrans" cxnId="{93D46A29-E221-46CA-B708-C11EB27C0434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40EDE880-9572-4DAF-9C1A-045232312A3D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sz="1800" dirty="0" smtClean="0">
              <a:solidFill>
                <a:schemeClr val="tx1"/>
              </a:solidFill>
            </a:rPr>
            <a:t>Communication type</a:t>
          </a:r>
          <a:endParaRPr lang="en-US" sz="1800" dirty="0">
            <a:solidFill>
              <a:schemeClr val="tx1"/>
            </a:solidFill>
          </a:endParaRPr>
        </a:p>
      </dgm:t>
    </dgm:pt>
    <dgm:pt modelId="{163296F4-8700-4241-B739-CA4475938433}" type="parTrans" cxnId="{19BA5D63-5521-48A2-BAE1-4F8087E7A2C8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2A01122A-B740-4CF1-91B4-03899BCD5AAC}" type="sibTrans" cxnId="{19BA5D63-5521-48A2-BAE1-4F8087E7A2C8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5716BE1E-BA7E-43EB-9B84-E0B91E33E003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sz="1800" dirty="0" smtClean="0">
              <a:solidFill>
                <a:schemeClr val="tx1"/>
              </a:solidFill>
            </a:rPr>
            <a:t>Data transfer flags</a:t>
          </a:r>
          <a:endParaRPr lang="en-US" sz="1800" dirty="0">
            <a:solidFill>
              <a:schemeClr val="tx1"/>
            </a:solidFill>
          </a:endParaRPr>
        </a:p>
      </dgm:t>
    </dgm:pt>
    <dgm:pt modelId="{B776C2DC-E967-4489-8A95-F93E71F3CA7D}" type="parTrans" cxnId="{8400FC80-ACC2-4C19-BD39-B88B13495130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1B15354E-E8F3-451E-92AE-4C3BA2E8B3E1}" type="sibTrans" cxnId="{8400FC80-ACC2-4C19-BD39-B88B13495130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5844CC5A-B25D-4B4C-BE64-240FE3FDC14A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sz="1800" dirty="0" smtClean="0">
              <a:solidFill>
                <a:schemeClr val="tx1"/>
              </a:solidFill>
            </a:rPr>
            <a:t>Capabilities</a:t>
          </a:r>
          <a:endParaRPr lang="en-US" sz="1800" dirty="0">
            <a:solidFill>
              <a:schemeClr val="tx1"/>
            </a:solidFill>
          </a:endParaRPr>
        </a:p>
      </dgm:t>
    </dgm:pt>
    <dgm:pt modelId="{D4B8A813-982F-413E-A5D9-88CF59B0E78A}" type="parTrans" cxnId="{A8753929-2BFC-454F-AF2E-D06242DBD118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AB7EAF65-09C4-43F9-B144-3F7F01AD910D}" type="sibTrans" cxnId="{A8753929-2BFC-454F-AF2E-D06242DBD118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984ECB7F-6A62-4CE6-ABAD-64CD5932126C}" type="pres">
      <dgm:prSet presAssocID="{861543F1-8C83-4E39-A215-18C3017F395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BD265A-8932-448A-B0D6-F0D26F226773}" type="pres">
      <dgm:prSet presAssocID="{550A66CB-AE27-4E2D-A95B-045A7A2A79AA}" presName="centerShape" presStyleLbl="node0" presStyleIdx="0" presStyleCnt="1" custScaleX="148163" custLinFactNeighborX="69570" custLinFactNeighborY="-22626"/>
      <dgm:spPr/>
      <dgm:t>
        <a:bodyPr/>
        <a:lstStyle/>
        <a:p>
          <a:endParaRPr lang="en-US"/>
        </a:p>
      </dgm:t>
    </dgm:pt>
    <dgm:pt modelId="{8D7401C4-56CA-42BA-913D-14576C015560}" type="pres">
      <dgm:prSet presAssocID="{163296F4-8700-4241-B739-CA4475938433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4BACC434-57F7-49CB-81C5-1755DC90E1C9}" type="pres">
      <dgm:prSet presAssocID="{40EDE880-9572-4DAF-9C1A-045232312A3D}" presName="node" presStyleLbl="node1" presStyleIdx="0" presStyleCnt="3" custScaleX="244524" custScaleY="49873" custRadScaleRad="126320" custRadScaleInc="143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D7D7F9-202C-40F3-ADA3-1A11AF2CE48C}" type="pres">
      <dgm:prSet presAssocID="{D4B8A813-982F-413E-A5D9-88CF59B0E78A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EC21D2D6-6E9B-4D6A-B585-0DB72B6233B0}" type="pres">
      <dgm:prSet presAssocID="{5844CC5A-B25D-4B4C-BE64-240FE3FDC14A}" presName="node" presStyleLbl="node1" presStyleIdx="1" presStyleCnt="3" custScaleX="143130" custScaleY="48380" custRadScaleRad="106647" custRadScaleInc="-1044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5440CA-91B4-4743-B870-D8AEF5884E9C}" type="pres">
      <dgm:prSet presAssocID="{B776C2DC-E967-4489-8A95-F93E71F3CA7D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63663ACF-84C7-4F24-9F91-FD50581C0227}" type="pres">
      <dgm:prSet presAssocID="{5716BE1E-BA7E-43EB-9B84-E0B91E33E003}" presName="node" presStyleLbl="node1" presStyleIdx="2" presStyleCnt="3" custScaleX="228348" custScaleY="48266" custRadScaleRad="93412" custRadScaleInc="-2269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39524B-49F1-4994-AFC0-35B88A4BF41F}" type="presOf" srcId="{550A66CB-AE27-4E2D-A95B-045A7A2A79AA}" destId="{B0BD265A-8932-448A-B0D6-F0D26F226773}" srcOrd="0" destOrd="0" presId="urn:microsoft.com/office/officeart/2005/8/layout/radial4"/>
    <dgm:cxn modelId="{2FB3F5A4-DD25-47D9-A4C9-8CBBB6769EB5}" type="presOf" srcId="{40EDE880-9572-4DAF-9C1A-045232312A3D}" destId="{4BACC434-57F7-49CB-81C5-1755DC90E1C9}" srcOrd="0" destOrd="0" presId="urn:microsoft.com/office/officeart/2005/8/layout/radial4"/>
    <dgm:cxn modelId="{93D46A29-E221-46CA-B708-C11EB27C0434}" srcId="{861543F1-8C83-4E39-A215-18C3017F3953}" destId="{550A66CB-AE27-4E2D-A95B-045A7A2A79AA}" srcOrd="0" destOrd="0" parTransId="{59AEC611-099D-4C26-AC88-1C787BDE56CA}" sibTransId="{6BB20F5A-851D-4193-B906-38CCF0BFC936}"/>
    <dgm:cxn modelId="{9CFA7925-ACB1-474F-A958-0FC008D82445}" type="presOf" srcId="{5844CC5A-B25D-4B4C-BE64-240FE3FDC14A}" destId="{EC21D2D6-6E9B-4D6A-B585-0DB72B6233B0}" srcOrd="0" destOrd="0" presId="urn:microsoft.com/office/officeart/2005/8/layout/radial4"/>
    <dgm:cxn modelId="{3BD5F6DF-8784-4062-9BA1-6B168F2754FB}" type="presOf" srcId="{D4B8A813-982F-413E-A5D9-88CF59B0E78A}" destId="{A9D7D7F9-202C-40F3-ADA3-1A11AF2CE48C}" srcOrd="0" destOrd="0" presId="urn:microsoft.com/office/officeart/2005/8/layout/radial4"/>
    <dgm:cxn modelId="{19BA5D63-5521-48A2-BAE1-4F8087E7A2C8}" srcId="{550A66CB-AE27-4E2D-A95B-045A7A2A79AA}" destId="{40EDE880-9572-4DAF-9C1A-045232312A3D}" srcOrd="0" destOrd="0" parTransId="{163296F4-8700-4241-B739-CA4475938433}" sibTransId="{2A01122A-B740-4CF1-91B4-03899BCD5AAC}"/>
    <dgm:cxn modelId="{8400FC80-ACC2-4C19-BD39-B88B13495130}" srcId="{550A66CB-AE27-4E2D-A95B-045A7A2A79AA}" destId="{5716BE1E-BA7E-43EB-9B84-E0B91E33E003}" srcOrd="2" destOrd="0" parTransId="{B776C2DC-E967-4489-8A95-F93E71F3CA7D}" sibTransId="{1B15354E-E8F3-451E-92AE-4C3BA2E8B3E1}"/>
    <dgm:cxn modelId="{1E0BD60D-D41D-45C9-9B7C-1AF8CF562E33}" type="presOf" srcId="{5716BE1E-BA7E-43EB-9B84-E0B91E33E003}" destId="{63663ACF-84C7-4F24-9F91-FD50581C0227}" srcOrd="0" destOrd="0" presId="urn:microsoft.com/office/officeart/2005/8/layout/radial4"/>
    <dgm:cxn modelId="{6FD338C0-CFB2-4F93-86B2-F7EB62A03123}" type="presOf" srcId="{861543F1-8C83-4E39-A215-18C3017F3953}" destId="{984ECB7F-6A62-4CE6-ABAD-64CD5932126C}" srcOrd="0" destOrd="0" presId="urn:microsoft.com/office/officeart/2005/8/layout/radial4"/>
    <dgm:cxn modelId="{5B2407CD-C936-4771-9F98-E752C5A48C4D}" type="presOf" srcId="{163296F4-8700-4241-B739-CA4475938433}" destId="{8D7401C4-56CA-42BA-913D-14576C015560}" srcOrd="0" destOrd="0" presId="urn:microsoft.com/office/officeart/2005/8/layout/radial4"/>
    <dgm:cxn modelId="{9C2A5887-042D-4F8F-B709-44916CCD1A69}" type="presOf" srcId="{B776C2DC-E967-4489-8A95-F93E71F3CA7D}" destId="{565440CA-91B4-4743-B870-D8AEF5884E9C}" srcOrd="0" destOrd="0" presId="urn:microsoft.com/office/officeart/2005/8/layout/radial4"/>
    <dgm:cxn modelId="{A8753929-2BFC-454F-AF2E-D06242DBD118}" srcId="{550A66CB-AE27-4E2D-A95B-045A7A2A79AA}" destId="{5844CC5A-B25D-4B4C-BE64-240FE3FDC14A}" srcOrd="1" destOrd="0" parTransId="{D4B8A813-982F-413E-A5D9-88CF59B0E78A}" sibTransId="{AB7EAF65-09C4-43F9-B144-3F7F01AD910D}"/>
    <dgm:cxn modelId="{75AA0983-067C-4E8B-B000-4CBFAD2C32BB}" type="presParOf" srcId="{984ECB7F-6A62-4CE6-ABAD-64CD5932126C}" destId="{B0BD265A-8932-448A-B0D6-F0D26F226773}" srcOrd="0" destOrd="0" presId="urn:microsoft.com/office/officeart/2005/8/layout/radial4"/>
    <dgm:cxn modelId="{7CEF2DDD-881F-46AE-91DE-8DEFC6288603}" type="presParOf" srcId="{984ECB7F-6A62-4CE6-ABAD-64CD5932126C}" destId="{8D7401C4-56CA-42BA-913D-14576C015560}" srcOrd="1" destOrd="0" presId="urn:microsoft.com/office/officeart/2005/8/layout/radial4"/>
    <dgm:cxn modelId="{657FF3E4-F388-4393-A66C-13F6642D3BFE}" type="presParOf" srcId="{984ECB7F-6A62-4CE6-ABAD-64CD5932126C}" destId="{4BACC434-57F7-49CB-81C5-1755DC90E1C9}" srcOrd="2" destOrd="0" presId="urn:microsoft.com/office/officeart/2005/8/layout/radial4"/>
    <dgm:cxn modelId="{644BC252-B517-4B02-A3FD-5FD06AC46935}" type="presParOf" srcId="{984ECB7F-6A62-4CE6-ABAD-64CD5932126C}" destId="{A9D7D7F9-202C-40F3-ADA3-1A11AF2CE48C}" srcOrd="3" destOrd="0" presId="urn:microsoft.com/office/officeart/2005/8/layout/radial4"/>
    <dgm:cxn modelId="{8341D60E-C2BB-47C1-B3AC-562F1C8996E9}" type="presParOf" srcId="{984ECB7F-6A62-4CE6-ABAD-64CD5932126C}" destId="{EC21D2D6-6E9B-4D6A-B585-0DB72B6233B0}" srcOrd="4" destOrd="0" presId="urn:microsoft.com/office/officeart/2005/8/layout/radial4"/>
    <dgm:cxn modelId="{953BA21C-42BC-48EB-A5E6-9D5E99305938}" type="presParOf" srcId="{984ECB7F-6A62-4CE6-ABAD-64CD5932126C}" destId="{565440CA-91B4-4743-B870-D8AEF5884E9C}" srcOrd="5" destOrd="0" presId="urn:microsoft.com/office/officeart/2005/8/layout/radial4"/>
    <dgm:cxn modelId="{A29C0224-3450-4FF3-BAAC-1FAD652AD718}" type="presParOf" srcId="{984ECB7F-6A62-4CE6-ABAD-64CD5932126C}" destId="{63663ACF-84C7-4F24-9F91-FD50581C022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DB027-820E-44E8-9D54-0375F17D5477}">
      <dsp:nvSpPr>
        <dsp:cNvPr id="0" name=""/>
        <dsp:cNvSpPr/>
      </dsp:nvSpPr>
      <dsp:spPr>
        <a:xfrm>
          <a:off x="0" y="0"/>
          <a:ext cx="4419600" cy="1218308"/>
        </a:xfrm>
        <a:prstGeom prst="round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OFI software will be backward compatible</a:t>
          </a:r>
          <a:endParaRPr lang="en-US" sz="3600" kern="1200" dirty="0"/>
        </a:p>
      </dsp:txBody>
      <dsp:txXfrm>
        <a:off x="59473" y="59473"/>
        <a:ext cx="4300654" cy="10993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D265A-8932-448A-B0D6-F0D26F226773}">
      <dsp:nvSpPr>
        <dsp:cNvPr id="0" name=""/>
        <dsp:cNvSpPr/>
      </dsp:nvSpPr>
      <dsp:spPr>
        <a:xfrm>
          <a:off x="3723435" y="436474"/>
          <a:ext cx="1292670" cy="872465"/>
        </a:xfrm>
        <a:prstGeom prst="ellipse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Endpoint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3912742" y="564244"/>
        <a:ext cx="914056" cy="616925"/>
      </dsp:txXfrm>
    </dsp:sp>
    <dsp:sp modelId="{8D7401C4-56CA-42BA-913D-14576C015560}">
      <dsp:nvSpPr>
        <dsp:cNvPr id="0" name=""/>
        <dsp:cNvSpPr/>
      </dsp:nvSpPr>
      <dsp:spPr>
        <a:xfrm rot="11416745">
          <a:off x="1714317" y="442348"/>
          <a:ext cx="1935928" cy="24865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ACC434-57F7-49CB-81C5-1755DC90E1C9}">
      <dsp:nvSpPr>
        <dsp:cNvPr id="0" name=""/>
        <dsp:cNvSpPr/>
      </dsp:nvSpPr>
      <dsp:spPr>
        <a:xfrm>
          <a:off x="716494" y="228601"/>
          <a:ext cx="2026717" cy="33069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Communication type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726180" y="238287"/>
        <a:ext cx="2007345" cy="311322"/>
      </dsp:txXfrm>
    </dsp:sp>
    <dsp:sp modelId="{A9D7D7F9-202C-40F3-ADA3-1A11AF2CE48C}">
      <dsp:nvSpPr>
        <dsp:cNvPr id="0" name=""/>
        <dsp:cNvSpPr/>
      </dsp:nvSpPr>
      <dsp:spPr>
        <a:xfrm rot="10854574">
          <a:off x="1692718" y="721114"/>
          <a:ext cx="1919324" cy="24865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1D2D6-6E9B-4D6A-B585-0DB72B6233B0}">
      <dsp:nvSpPr>
        <dsp:cNvPr id="0" name=""/>
        <dsp:cNvSpPr/>
      </dsp:nvSpPr>
      <dsp:spPr>
        <a:xfrm>
          <a:off x="1099678" y="669809"/>
          <a:ext cx="1186321" cy="32079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Capabilities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109074" y="679205"/>
        <a:ext cx="1167529" cy="302002"/>
      </dsp:txXfrm>
    </dsp:sp>
    <dsp:sp modelId="{565440CA-91B4-4743-B870-D8AEF5884E9C}">
      <dsp:nvSpPr>
        <dsp:cNvPr id="0" name=""/>
        <dsp:cNvSpPr/>
      </dsp:nvSpPr>
      <dsp:spPr>
        <a:xfrm rot="10343166">
          <a:off x="1712214" y="975223"/>
          <a:ext cx="1921176" cy="24865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663ACF-84C7-4F24-9F91-FD50581C0227}">
      <dsp:nvSpPr>
        <dsp:cNvPr id="0" name=""/>
        <dsp:cNvSpPr/>
      </dsp:nvSpPr>
      <dsp:spPr>
        <a:xfrm>
          <a:off x="774361" y="1066805"/>
          <a:ext cx="1892644" cy="3200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Data transfer flags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783735" y="1076179"/>
        <a:ext cx="1873896" cy="3012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3/31/2014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3/31/2014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13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029D3B-728D-40F7-9120-75B1C7519E0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444F97-8519-40DC-B33D-21A91080948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A674834-1A8B-40BC-80AD-CF4F17145E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" y="6450759"/>
            <a:ext cx="827881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187575"/>
            <a:ext cx="6629400" cy="1546225"/>
          </a:xfrm>
        </p:spPr>
        <p:txBody>
          <a:bodyPr/>
          <a:lstStyle/>
          <a:p>
            <a:r>
              <a:rPr lang="en-US" dirty="0" smtClean="0"/>
              <a:t>Scalable Fabric Interfaces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429000"/>
            <a:ext cx="6629400" cy="1066800"/>
          </a:xfrm>
        </p:spPr>
        <p:txBody>
          <a:bodyPr/>
          <a:lstStyle/>
          <a:p>
            <a:r>
              <a:rPr lang="en-US" dirty="0" smtClean="0"/>
              <a:t>Sean Hefty</a:t>
            </a:r>
          </a:p>
          <a:p>
            <a:r>
              <a:rPr lang="en-US" dirty="0" smtClean="0"/>
              <a:t>Intel Corporation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2025886"/>
              </p:ext>
            </p:extLst>
          </p:nvPr>
        </p:nvGraphicFramePr>
        <p:xfrm>
          <a:off x="2438400" y="4876800"/>
          <a:ext cx="4419600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 Send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For each work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request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Check for available queue space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Check SGL size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Check valid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opcode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Check flags x 2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Check specific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opcode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Switch on QP type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Switch on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opcode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Check flags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For each SGE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Check size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Loop over length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Check flags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Check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Check for last request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Other checks x 3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10793" y="4993287"/>
            <a:ext cx="3282887" cy="569313"/>
            <a:chOff x="0" y="7195"/>
            <a:chExt cx="3479132" cy="795600"/>
          </a:xfrm>
        </p:grpSpPr>
        <p:sp>
          <p:nvSpPr>
            <p:cNvPr id="8" name="Rounded Rectangle 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19+ branches including loops</a:t>
              </a:r>
              <a:endParaRPr lang="en-US" sz="20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10794" y="5657114"/>
            <a:ext cx="3282886" cy="665900"/>
            <a:chOff x="0" y="7195"/>
            <a:chExt cx="3479132" cy="795600"/>
          </a:xfrm>
        </p:grpSpPr>
        <p:sp>
          <p:nvSpPr>
            <p:cNvPr id="11" name="Rounded Rectangle 1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100+ lines of C code</a:t>
              </a:r>
              <a:br>
                <a:rPr lang="en-US" sz="2000" dirty="0" smtClean="0"/>
              </a:br>
              <a:r>
                <a:rPr lang="en-US" sz="2000" dirty="0" smtClean="0"/>
                <a:t>50-60 lines of code to HW</a:t>
              </a:r>
              <a:endParaRPr lang="en-US" sz="2000" kern="1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581400" y="1469938"/>
            <a:ext cx="4902534" cy="663662"/>
            <a:chOff x="3581400" y="1469938"/>
            <a:chExt cx="4902534" cy="663662"/>
          </a:xfrm>
        </p:grpSpPr>
        <p:grpSp>
          <p:nvGrpSpPr>
            <p:cNvPr id="13" name="Group 12"/>
            <p:cNvGrpSpPr/>
            <p:nvPr/>
          </p:nvGrpSpPr>
          <p:grpSpPr>
            <a:xfrm>
              <a:off x="5486400" y="1469938"/>
              <a:ext cx="2997534" cy="663662"/>
              <a:chOff x="0" y="7195"/>
              <a:chExt cx="3479132" cy="795600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dirty="0" smtClean="0"/>
                  <a:t>Most often 1</a:t>
                </a:r>
                <a:br>
                  <a:rPr lang="en-US" sz="2000" dirty="0" smtClean="0"/>
                </a:br>
                <a:r>
                  <a:rPr lang="en-US" sz="2000" dirty="0" smtClean="0"/>
                  <a:t>(overlap operations)</a:t>
                </a:r>
                <a:endParaRPr lang="en-US" sz="2000" kern="1200" dirty="0"/>
              </a:p>
            </p:txBody>
          </p:sp>
        </p:grpSp>
        <p:cxnSp>
          <p:nvCxnSpPr>
            <p:cNvPr id="16" name="Straight Arrow Connector 15"/>
            <p:cNvCxnSpPr/>
            <p:nvPr/>
          </p:nvCxnSpPr>
          <p:spPr>
            <a:xfrm flipH="1">
              <a:off x="3581400" y="1793747"/>
              <a:ext cx="190500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200402" y="2133600"/>
            <a:ext cx="5283532" cy="663662"/>
            <a:chOff x="3200402" y="2133600"/>
            <a:chExt cx="5283532" cy="663662"/>
          </a:xfrm>
        </p:grpSpPr>
        <p:grpSp>
          <p:nvGrpSpPr>
            <p:cNvPr id="18" name="Group 17"/>
            <p:cNvGrpSpPr/>
            <p:nvPr/>
          </p:nvGrpSpPr>
          <p:grpSpPr>
            <a:xfrm>
              <a:off x="5486400" y="2133600"/>
              <a:ext cx="2997534" cy="663662"/>
              <a:chOff x="0" y="7195"/>
              <a:chExt cx="3479132" cy="795600"/>
            </a:xfrm>
          </p:grpSpPr>
          <p:sp>
            <p:nvSpPr>
              <p:cNvPr id="19" name="Rounded Rectangle 18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dirty="0" smtClean="0"/>
                  <a:t>Often 1 or 2</a:t>
                </a:r>
                <a:br>
                  <a:rPr lang="en-US" sz="2000" dirty="0" smtClean="0"/>
                </a:br>
                <a:r>
                  <a:rPr lang="en-US" sz="2000" dirty="0" smtClean="0"/>
                  <a:t>(fixed in source)</a:t>
                </a:r>
                <a:endParaRPr lang="en-US" sz="2000" kern="1200" dirty="0"/>
              </a:p>
            </p:txBody>
          </p:sp>
        </p:grpSp>
        <p:cxnSp>
          <p:nvCxnSpPr>
            <p:cNvPr id="21" name="Straight Arrow Connector 20"/>
            <p:cNvCxnSpPr/>
            <p:nvPr/>
          </p:nvCxnSpPr>
          <p:spPr>
            <a:xfrm flipH="1">
              <a:off x="3200402" y="2438400"/>
              <a:ext cx="228599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3522016" y="2756843"/>
            <a:ext cx="4961918" cy="710017"/>
            <a:chOff x="3522016" y="2756843"/>
            <a:chExt cx="4961918" cy="710017"/>
          </a:xfrm>
        </p:grpSpPr>
        <p:sp>
          <p:nvSpPr>
            <p:cNvPr id="24" name="Rounded Rectangle 23"/>
            <p:cNvSpPr/>
            <p:nvPr/>
          </p:nvSpPr>
          <p:spPr>
            <a:xfrm>
              <a:off x="5486400" y="2803198"/>
              <a:ext cx="2997534" cy="66366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2000" dirty="0"/>
                <a:t>Artifact</a:t>
              </a:r>
              <a:r>
                <a:rPr lang="en-US" dirty="0" smtClean="0"/>
                <a:t> of API</a:t>
              </a:r>
              <a:endParaRPr lang="en-US" dirty="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 flipV="1">
              <a:off x="3522016" y="2756843"/>
              <a:ext cx="1964384" cy="21495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3581399" y="3481136"/>
            <a:ext cx="4902535" cy="663662"/>
            <a:chOff x="3581399" y="3481136"/>
            <a:chExt cx="4902535" cy="663662"/>
          </a:xfrm>
        </p:grpSpPr>
        <p:grpSp>
          <p:nvGrpSpPr>
            <p:cNvPr id="27" name="Group 26"/>
            <p:cNvGrpSpPr/>
            <p:nvPr/>
          </p:nvGrpSpPr>
          <p:grpSpPr>
            <a:xfrm>
              <a:off x="5486400" y="3481136"/>
              <a:ext cx="2997534" cy="663662"/>
              <a:chOff x="0" y="7195"/>
              <a:chExt cx="3479132" cy="795600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9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dirty="0" smtClean="0"/>
                  <a:t>QP type usually fixed in source</a:t>
                </a:r>
                <a:endParaRPr lang="en-US" sz="2000" kern="1200" dirty="0"/>
              </a:p>
            </p:txBody>
          </p:sp>
        </p:grpSp>
        <p:cxnSp>
          <p:nvCxnSpPr>
            <p:cNvPr id="30" name="Straight Arrow Connector 29"/>
            <p:cNvCxnSpPr/>
            <p:nvPr/>
          </p:nvCxnSpPr>
          <p:spPr>
            <a:xfrm flipH="1">
              <a:off x="3581399" y="3617496"/>
              <a:ext cx="190500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2895601" y="4154904"/>
            <a:ext cx="5585231" cy="663662"/>
            <a:chOff x="2895601" y="4154904"/>
            <a:chExt cx="5585231" cy="663662"/>
          </a:xfrm>
        </p:grpSpPr>
        <p:grpSp>
          <p:nvGrpSpPr>
            <p:cNvPr id="31" name="Group 30"/>
            <p:cNvGrpSpPr/>
            <p:nvPr/>
          </p:nvGrpSpPr>
          <p:grpSpPr>
            <a:xfrm>
              <a:off x="5483298" y="4154904"/>
              <a:ext cx="2997534" cy="663662"/>
              <a:chOff x="0" y="7195"/>
              <a:chExt cx="3479132" cy="7956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3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dirty="0" smtClean="0"/>
                  <a:t>Flags may be fixed or app may have taken branches</a:t>
                </a:r>
                <a:endParaRPr lang="en-US" sz="2000" kern="1200" dirty="0"/>
              </a:p>
            </p:txBody>
          </p:sp>
        </p:grpSp>
        <p:cxnSp>
          <p:nvCxnSpPr>
            <p:cNvPr id="34" name="Straight Arrow Connector 33"/>
            <p:cNvCxnSpPr/>
            <p:nvPr/>
          </p:nvCxnSpPr>
          <p:spPr>
            <a:xfrm flipH="1" flipV="1">
              <a:off x="2895601" y="4191000"/>
              <a:ext cx="2587697" cy="17943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35" name="Flowchart: Connector 34"/>
          <p:cNvSpPr/>
          <p:nvPr/>
        </p:nvSpPr>
        <p:spPr>
          <a:xfrm>
            <a:off x="6019800" y="304800"/>
            <a:ext cx="220138" cy="222063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lowchart: Connector 36"/>
          <p:cNvSpPr/>
          <p:nvPr/>
        </p:nvSpPr>
        <p:spPr>
          <a:xfrm>
            <a:off x="7274169" y="304800"/>
            <a:ext cx="214579" cy="222063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019800" y="844737"/>
            <a:ext cx="1468948" cy="222063"/>
            <a:chOff x="6019800" y="844737"/>
            <a:chExt cx="1468948" cy="222063"/>
          </a:xfrm>
        </p:grpSpPr>
        <p:cxnSp>
          <p:nvCxnSpPr>
            <p:cNvPr id="40" name="Straight Connector 39"/>
            <p:cNvCxnSpPr>
              <a:stCxn id="44" idx="6"/>
              <a:endCxn id="45" idx="2"/>
            </p:cNvCxnSpPr>
            <p:nvPr/>
          </p:nvCxnSpPr>
          <p:spPr>
            <a:xfrm>
              <a:off x="6239938" y="955769"/>
              <a:ext cx="1034231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4" name="Flowchart: Connector 43"/>
            <p:cNvSpPr/>
            <p:nvPr/>
          </p:nvSpPr>
          <p:spPr>
            <a:xfrm>
              <a:off x="6019800" y="844737"/>
              <a:ext cx="220138" cy="222063"/>
            </a:xfrm>
            <a:prstGeom prst="flowChartConnector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lowchart: Connector 44"/>
            <p:cNvSpPr/>
            <p:nvPr/>
          </p:nvSpPr>
          <p:spPr>
            <a:xfrm>
              <a:off x="7274169" y="844737"/>
              <a:ext cx="214579" cy="222063"/>
            </a:xfrm>
            <a:prstGeom prst="flowChartConnector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7" name="Straight Connector 46"/>
          <p:cNvCxnSpPr>
            <a:stCxn id="35" idx="4"/>
            <a:endCxn id="44" idx="0"/>
          </p:cNvCxnSpPr>
          <p:nvPr/>
        </p:nvCxnSpPr>
        <p:spPr>
          <a:xfrm>
            <a:off x="6129869" y="526863"/>
            <a:ext cx="0" cy="317874"/>
          </a:xfrm>
          <a:prstGeom prst="line">
            <a:avLst/>
          </a:prstGeom>
          <a:ln>
            <a:prstDash val="sysDot"/>
            <a:tailEnd type="stealth" w="lg" len="lg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017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Scalable Transfer Interfaces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646613"/>
          </a:xfrm>
        </p:spPr>
        <p:txBody>
          <a:bodyPr>
            <a:noAutofit/>
          </a:bodyPr>
          <a:lstStyle/>
          <a:p>
            <a:r>
              <a:rPr lang="en-US" i="1" dirty="0" smtClean="0"/>
              <a:t>Application</a:t>
            </a:r>
            <a:r>
              <a:rPr lang="en-US" dirty="0" smtClean="0"/>
              <a:t> optimized code paths based on usage model</a:t>
            </a:r>
          </a:p>
          <a:p>
            <a:r>
              <a:rPr lang="en-US" dirty="0" smtClean="0"/>
              <a:t>Optimize call(s) for single work request</a:t>
            </a:r>
            <a:endParaRPr lang="en-US" dirty="0"/>
          </a:p>
          <a:p>
            <a:pPr lvl="1"/>
            <a:r>
              <a:rPr lang="en-US" dirty="0" smtClean="0"/>
              <a:t>Single data buffer or 2-entry SGL</a:t>
            </a:r>
          </a:p>
          <a:p>
            <a:pPr lvl="1"/>
            <a:r>
              <a:rPr lang="en-US" dirty="0" smtClean="0"/>
              <a:t>Still support more complex WR lists/SGL</a:t>
            </a:r>
          </a:p>
          <a:p>
            <a:r>
              <a:rPr lang="en-US" dirty="0" smtClean="0"/>
              <a:t>Per endpoint send/receive operations</a:t>
            </a:r>
          </a:p>
          <a:p>
            <a:pPr lvl="1"/>
            <a:r>
              <a:rPr lang="en-US" dirty="0" smtClean="0"/>
              <a:t>Separate RMA function calls</a:t>
            </a:r>
          </a:p>
          <a:p>
            <a:r>
              <a:rPr lang="en-US" dirty="0" smtClean="0"/>
              <a:t>Pre-configure data transfer flags</a:t>
            </a:r>
          </a:p>
          <a:p>
            <a:pPr lvl="1"/>
            <a:r>
              <a:rPr lang="en-US" dirty="0" smtClean="0"/>
              <a:t>Known before post request</a:t>
            </a:r>
          </a:p>
          <a:p>
            <a:pPr lvl="1"/>
            <a:r>
              <a:rPr lang="en-US" dirty="0" smtClean="0"/>
              <a:t>Select software path through provider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0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SFI – Send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86000"/>
            <a:ext cx="4038600" cy="4130675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Allocate WR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Allocate SGE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Format SGE – 3 writes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Format WR – 6 writes</a:t>
            </a:r>
          </a:p>
          <a:p>
            <a:pPr marL="0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Loop 1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Checks – 9 branches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Loop 2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Check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Loop 3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Checks – 3 branches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Checks – 3 branches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10200" y="2389075"/>
            <a:ext cx="3276600" cy="3737088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Direct call – 3 writes</a:t>
            </a:r>
          </a:p>
          <a:p>
            <a:pPr marL="0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Checks – 2 branches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8" name="Flowchart: Connector 37"/>
          <p:cNvSpPr/>
          <p:nvPr/>
        </p:nvSpPr>
        <p:spPr>
          <a:xfrm>
            <a:off x="6019800" y="609600"/>
            <a:ext cx="220138" cy="222063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owchart: Connector 38"/>
          <p:cNvSpPr/>
          <p:nvPr/>
        </p:nvSpPr>
        <p:spPr>
          <a:xfrm>
            <a:off x="6652529" y="317250"/>
            <a:ext cx="228600" cy="228600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owchart: Connector 40"/>
          <p:cNvSpPr/>
          <p:nvPr/>
        </p:nvSpPr>
        <p:spPr>
          <a:xfrm>
            <a:off x="7274169" y="609600"/>
            <a:ext cx="214579" cy="222063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Connector 41"/>
          <p:cNvSpPr/>
          <p:nvPr/>
        </p:nvSpPr>
        <p:spPr>
          <a:xfrm>
            <a:off x="6659540" y="914400"/>
            <a:ext cx="214579" cy="228600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>
            <a:stCxn id="38" idx="7"/>
            <a:endCxn id="39" idx="2"/>
          </p:cNvCxnSpPr>
          <p:nvPr/>
        </p:nvCxnSpPr>
        <p:spPr>
          <a:xfrm flipV="1">
            <a:off x="6207700" y="431550"/>
            <a:ext cx="444829" cy="21057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8" idx="6"/>
            <a:endCxn id="41" idx="2"/>
          </p:cNvCxnSpPr>
          <p:nvPr/>
        </p:nvCxnSpPr>
        <p:spPr>
          <a:xfrm>
            <a:off x="6239938" y="720632"/>
            <a:ext cx="1034231" cy="0"/>
          </a:xfrm>
          <a:prstGeom prst="line">
            <a:avLst/>
          </a:prstGeom>
          <a:ln>
            <a:tailEnd type="stealth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8" idx="5"/>
            <a:endCxn id="42" idx="2"/>
          </p:cNvCxnSpPr>
          <p:nvPr/>
        </p:nvCxnSpPr>
        <p:spPr>
          <a:xfrm>
            <a:off x="6207700" y="799143"/>
            <a:ext cx="451840" cy="22955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9" idx="6"/>
            <a:endCxn id="41" idx="1"/>
          </p:cNvCxnSpPr>
          <p:nvPr/>
        </p:nvCxnSpPr>
        <p:spPr>
          <a:xfrm>
            <a:off x="6881129" y="431550"/>
            <a:ext cx="424464" cy="21057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2" idx="6"/>
            <a:endCxn id="41" idx="3"/>
          </p:cNvCxnSpPr>
          <p:nvPr/>
        </p:nvCxnSpPr>
        <p:spPr>
          <a:xfrm flipV="1">
            <a:off x="6874119" y="799143"/>
            <a:ext cx="431474" cy="22955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562606" y="1571268"/>
            <a:ext cx="2942593" cy="592661"/>
            <a:chOff x="0" y="7195"/>
            <a:chExt cx="3479132" cy="795600"/>
          </a:xfrm>
          <a:solidFill>
            <a:schemeClr val="accent4"/>
          </a:solidFill>
        </p:grpSpPr>
        <p:sp>
          <p:nvSpPr>
            <p:cNvPr id="52" name="Rounded Rectangle 5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50-60 lines of C-code</a:t>
              </a:r>
              <a:endParaRPr lang="en-US" kern="1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334000" y="1600200"/>
            <a:ext cx="2895600" cy="592661"/>
            <a:chOff x="0" y="7195"/>
            <a:chExt cx="3479132" cy="795600"/>
          </a:xfrm>
          <a:solidFill>
            <a:schemeClr val="accent4"/>
          </a:solidFill>
        </p:grpSpPr>
        <p:sp>
          <p:nvSpPr>
            <p:cNvPr id="55" name="Rounded Rectangle 5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25-30 lines of C-code</a:t>
              </a:r>
              <a:endParaRPr lang="en-US" kern="1200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29388" y="3554525"/>
            <a:ext cx="2975812" cy="407875"/>
            <a:chOff x="0" y="7195"/>
            <a:chExt cx="3479132" cy="795600"/>
          </a:xfrm>
        </p:grpSpPr>
        <p:sp>
          <p:nvSpPr>
            <p:cNvPr id="61" name="Rounded Rectangle 6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6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generic send call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0" y="2743200"/>
            <a:ext cx="2895600" cy="407875"/>
            <a:chOff x="0" y="7195"/>
            <a:chExt cx="3479132" cy="795600"/>
          </a:xfrm>
        </p:grpSpPr>
        <p:sp>
          <p:nvSpPr>
            <p:cNvPr id="64" name="Rounded Rectangle 63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65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optimized send call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895600" y="2279673"/>
            <a:ext cx="2133600" cy="692127"/>
            <a:chOff x="0" y="7195"/>
            <a:chExt cx="3479132" cy="795600"/>
          </a:xfrm>
        </p:grpSpPr>
        <p:sp>
          <p:nvSpPr>
            <p:cNvPr id="67" name="Rounded Rectangle 66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Reduce setup cost</a:t>
              </a:r>
              <a:br>
                <a:rPr lang="en-US" sz="2000" kern="1200" dirty="0" smtClean="0"/>
              </a:br>
              <a:r>
                <a:rPr lang="en-US" dirty="0" smtClean="0"/>
                <a:t>-  Tighter data</a:t>
              </a:r>
              <a:endParaRPr lang="en-US" sz="1600" kern="1200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886200" y="3940539"/>
            <a:ext cx="3595030" cy="860061"/>
            <a:chOff x="0" y="7195"/>
            <a:chExt cx="3479132" cy="795600"/>
          </a:xfrm>
        </p:grpSpPr>
        <p:sp>
          <p:nvSpPr>
            <p:cNvPr id="70" name="Rounded Rectangle 6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Eliminate loops and branches</a:t>
              </a:r>
              <a:br>
                <a:rPr lang="en-US" sz="2000" kern="1200" dirty="0" smtClean="0"/>
              </a:br>
              <a:r>
                <a:rPr lang="en-US" dirty="0" smtClean="0"/>
                <a:t>-  Remaining branches predictable</a:t>
              </a:r>
              <a:endParaRPr lang="en-US" kern="1200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540478" y="5235939"/>
            <a:ext cx="3993922" cy="860061"/>
            <a:chOff x="0" y="7195"/>
            <a:chExt cx="3479132" cy="795600"/>
          </a:xfrm>
        </p:grpSpPr>
        <p:sp>
          <p:nvSpPr>
            <p:cNvPr id="76" name="Rounded Rectangle 7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Selective optimization paths to HW</a:t>
              </a:r>
              <a:br>
                <a:rPr lang="en-US" sz="2000" kern="1200" dirty="0" smtClean="0"/>
              </a:br>
              <a:r>
                <a:rPr lang="en-US" dirty="0" smtClean="0"/>
                <a:t>-  Manual function expansion</a:t>
              </a:r>
              <a:endParaRPr lang="en-US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358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2978149" y="3124200"/>
            <a:ext cx="1000125" cy="32184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971800" y="1964159"/>
            <a:ext cx="650873" cy="32184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wr_id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ibv_wc_status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status;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ibv_wc_opcode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vendor_err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byte_len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imm_data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qp_num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src_qp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wc_flags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uint16_t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pkey_index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uint16_t		slid;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uint8_t	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uint8_t	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dlid_path_bits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514600" y="1219200"/>
            <a:ext cx="3108326" cy="495300"/>
            <a:chOff x="0" y="7195"/>
            <a:chExt cx="3479132" cy="795600"/>
          </a:xfrm>
        </p:grpSpPr>
        <p:sp>
          <p:nvSpPr>
            <p:cNvPr id="16" name="Rounded Rectangle 1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Application accessed fields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077222" y="3065522"/>
            <a:ext cx="3838178" cy="744478"/>
            <a:chOff x="0" y="7195"/>
            <a:chExt cx="3479132" cy="795600"/>
          </a:xfrm>
          <a:solidFill>
            <a:schemeClr val="accent4"/>
          </a:solidFill>
        </p:grpSpPr>
        <p:sp>
          <p:nvSpPr>
            <p:cNvPr id="50" name="Rounded Rectangle 4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Provider must fill out all fields, even those ignored by the app</a:t>
              </a:r>
              <a:endParaRPr lang="en-US" sz="20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800600" y="4600576"/>
            <a:ext cx="4114800" cy="1160522"/>
            <a:chOff x="4800600" y="4600576"/>
            <a:chExt cx="4114800" cy="1160522"/>
          </a:xfrm>
        </p:grpSpPr>
        <p:grpSp>
          <p:nvGrpSpPr>
            <p:cNvPr id="46" name="Group 45"/>
            <p:cNvGrpSpPr/>
            <p:nvPr/>
          </p:nvGrpSpPr>
          <p:grpSpPr>
            <a:xfrm>
              <a:off x="5077222" y="4766815"/>
              <a:ext cx="3838178" cy="774640"/>
              <a:chOff x="0" y="7195"/>
              <a:chExt cx="3479132" cy="795600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8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dirty="0" smtClean="0"/>
                  <a:t>Developer must determine if fields apply to their QP</a:t>
                </a:r>
                <a:endParaRPr lang="en-US" sz="2000" kern="1200" dirty="0"/>
              </a:p>
            </p:txBody>
          </p:sp>
        </p:grpSp>
        <p:sp>
          <p:nvSpPr>
            <p:cNvPr id="52" name="Right Brace 51"/>
            <p:cNvSpPr/>
            <p:nvPr/>
          </p:nvSpPr>
          <p:spPr>
            <a:xfrm>
              <a:off x="4800600" y="4600576"/>
              <a:ext cx="228600" cy="1160522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351422" y="1905000"/>
            <a:ext cx="4563978" cy="1066800"/>
            <a:chOff x="4351422" y="1905000"/>
            <a:chExt cx="4563978" cy="1066800"/>
          </a:xfrm>
        </p:grpSpPr>
        <p:grpSp>
          <p:nvGrpSpPr>
            <p:cNvPr id="53" name="Group 52"/>
            <p:cNvGrpSpPr/>
            <p:nvPr/>
          </p:nvGrpSpPr>
          <p:grpSpPr>
            <a:xfrm>
              <a:off x="5077222" y="1905000"/>
              <a:ext cx="3838178" cy="1066800"/>
              <a:chOff x="0" y="7195"/>
              <a:chExt cx="3479132" cy="795600"/>
            </a:xfrm>
          </p:grpSpPr>
          <p:sp>
            <p:nvSpPr>
              <p:cNvPr id="54" name="Rounded Rectangle 53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5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dirty="0" smtClean="0"/>
                  <a:t>App must check both return code and status to determine if a request completed successfully</a:t>
                </a:r>
                <a:endParaRPr lang="en-US" sz="2000" kern="1200" dirty="0"/>
              </a:p>
            </p:txBody>
          </p:sp>
        </p:grpSp>
        <p:cxnSp>
          <p:nvCxnSpPr>
            <p:cNvPr id="56" name="Straight Arrow Connector 55"/>
            <p:cNvCxnSpPr>
              <a:stCxn id="54" idx="1"/>
            </p:cNvCxnSpPr>
            <p:nvPr/>
          </p:nvCxnSpPr>
          <p:spPr>
            <a:xfrm flipH="1">
              <a:off x="4351422" y="2438400"/>
              <a:ext cx="725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5077222" y="5740376"/>
            <a:ext cx="3838178" cy="744478"/>
            <a:chOff x="0" y="7195"/>
            <a:chExt cx="3479132" cy="795600"/>
          </a:xfrm>
          <a:solidFill>
            <a:schemeClr val="accent4"/>
          </a:solidFill>
        </p:grpSpPr>
        <p:sp>
          <p:nvSpPr>
            <p:cNvPr id="62" name="Rounded Rectangle 6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Single structure is 48 bytes</a:t>
              </a:r>
              <a:br>
                <a:rPr lang="en-US" sz="2000" dirty="0" smtClean="0"/>
              </a:br>
              <a:r>
                <a:rPr lang="en-US" sz="2000" dirty="0" smtClean="0"/>
                <a:t>likely to cross </a:t>
              </a:r>
              <a:r>
                <a:rPr lang="en-US" sz="2000" dirty="0" err="1" smtClean="0"/>
                <a:t>cacheline</a:t>
              </a:r>
              <a:r>
                <a:rPr lang="en-US" sz="2000" dirty="0" smtClean="0"/>
                <a:t> boundary</a:t>
              </a:r>
              <a:endParaRPr lang="en-US" sz="2000" kern="1200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5077222" y="3897983"/>
            <a:ext cx="3838178" cy="744478"/>
            <a:chOff x="0" y="7195"/>
            <a:chExt cx="3479132" cy="795600"/>
          </a:xfrm>
          <a:solidFill>
            <a:schemeClr val="accent4"/>
          </a:solidFill>
        </p:grpSpPr>
        <p:sp>
          <p:nvSpPr>
            <p:cNvPr id="65" name="Rounded Rectangle 6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Provider must handle all types of completions from any QP</a:t>
              </a:r>
              <a:endParaRPr lang="en-US" sz="2000" kern="1200" dirty="0"/>
            </a:p>
          </p:txBody>
        </p:sp>
      </p:grpSp>
      <p:sp>
        <p:nvSpPr>
          <p:cNvPr id="38" name="Flowchart: Connector 37"/>
          <p:cNvSpPr/>
          <p:nvPr/>
        </p:nvSpPr>
        <p:spPr>
          <a:xfrm>
            <a:off x="6019800" y="304800"/>
            <a:ext cx="220138" cy="222063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Connector 39"/>
          <p:cNvSpPr/>
          <p:nvPr/>
        </p:nvSpPr>
        <p:spPr>
          <a:xfrm>
            <a:off x="7274169" y="304800"/>
            <a:ext cx="214579" cy="222063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43" idx="0"/>
            <a:endCxn id="40" idx="4"/>
          </p:cNvCxnSpPr>
          <p:nvPr/>
        </p:nvCxnSpPr>
        <p:spPr>
          <a:xfrm flipV="1">
            <a:off x="7381459" y="526863"/>
            <a:ext cx="0" cy="317874"/>
          </a:xfrm>
          <a:prstGeom prst="line">
            <a:avLst/>
          </a:prstGeom>
          <a:ln>
            <a:tailEnd type="stealth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019800" y="526863"/>
            <a:ext cx="220138" cy="539937"/>
            <a:chOff x="6019800" y="526863"/>
            <a:chExt cx="220138" cy="539937"/>
          </a:xfrm>
        </p:grpSpPr>
        <p:cxnSp>
          <p:nvCxnSpPr>
            <p:cNvPr id="44" name="Straight Connector 43"/>
            <p:cNvCxnSpPr>
              <a:stCxn id="38" idx="4"/>
              <a:endCxn id="42" idx="0"/>
            </p:cNvCxnSpPr>
            <p:nvPr/>
          </p:nvCxnSpPr>
          <p:spPr>
            <a:xfrm>
              <a:off x="6129869" y="526863"/>
              <a:ext cx="0" cy="317874"/>
            </a:xfrm>
            <a:prstGeom prst="line">
              <a:avLst/>
            </a:prstGeom>
            <a:ln>
              <a:prstDash val="sysDot"/>
              <a:tailEnd type="stealth" w="lg" len="lg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42" name="Flowchart: Connector 41"/>
            <p:cNvSpPr/>
            <p:nvPr/>
          </p:nvSpPr>
          <p:spPr>
            <a:xfrm>
              <a:off x="6019800" y="844737"/>
              <a:ext cx="220138" cy="222063"/>
            </a:xfrm>
            <a:prstGeom prst="flowChartConnector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239938" y="844737"/>
            <a:ext cx="1248810" cy="222063"/>
            <a:chOff x="6239938" y="844737"/>
            <a:chExt cx="1248810" cy="222063"/>
          </a:xfrm>
        </p:grpSpPr>
        <p:sp>
          <p:nvSpPr>
            <p:cNvPr id="43" name="Flowchart: Connector 42"/>
            <p:cNvSpPr/>
            <p:nvPr/>
          </p:nvSpPr>
          <p:spPr>
            <a:xfrm>
              <a:off x="7274169" y="844737"/>
              <a:ext cx="214579" cy="222063"/>
            </a:xfrm>
            <a:prstGeom prst="flowChartConnector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>
              <a:stCxn id="42" idx="6"/>
              <a:endCxn id="43" idx="2"/>
            </p:cNvCxnSpPr>
            <p:nvPr/>
          </p:nvCxnSpPr>
          <p:spPr>
            <a:xfrm>
              <a:off x="6239938" y="955769"/>
              <a:ext cx="1034231" cy="0"/>
            </a:xfrm>
            <a:prstGeom prst="line">
              <a:avLst/>
            </a:prstGeom>
            <a:ln>
              <a:prstDash val="sysDot"/>
              <a:tailEnd type="stealth" w="lg" len="lg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3935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29" grpId="0" animBg="1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Scalable Completion Interfaces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646613"/>
          </a:xfrm>
        </p:spPr>
        <p:txBody>
          <a:bodyPr/>
          <a:lstStyle/>
          <a:p>
            <a:r>
              <a:rPr lang="en-US" i="1" dirty="0" smtClean="0"/>
              <a:t>Application</a:t>
            </a:r>
            <a:r>
              <a:rPr lang="en-US" dirty="0" smtClean="0"/>
              <a:t> optimized code paths based on usage model</a:t>
            </a:r>
          </a:p>
          <a:p>
            <a:r>
              <a:rPr lang="en-US" dirty="0" smtClean="0"/>
              <a:t>Use compact data structures</a:t>
            </a:r>
            <a:endParaRPr lang="en-US" dirty="0"/>
          </a:p>
          <a:p>
            <a:pPr lvl="1"/>
            <a:r>
              <a:rPr lang="en-US" dirty="0" smtClean="0"/>
              <a:t>Only needed data exchanged across interface</a:t>
            </a:r>
          </a:p>
          <a:p>
            <a:pPr lvl="1"/>
            <a:r>
              <a:rPr lang="en-US" dirty="0" smtClean="0"/>
              <a:t>Limited to fields required by application</a:t>
            </a:r>
          </a:p>
          <a:p>
            <a:pPr lvl="1"/>
            <a:r>
              <a:rPr lang="en-US" dirty="0"/>
              <a:t>Separate addressing from completion data</a:t>
            </a:r>
          </a:p>
          <a:p>
            <a:pPr lvl="1"/>
            <a:r>
              <a:rPr lang="en-US" dirty="0"/>
              <a:t>Report errors ‘out of band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Per CQ operations</a:t>
            </a:r>
          </a:p>
          <a:p>
            <a:pPr lvl="1"/>
            <a:r>
              <a:rPr lang="en-US" dirty="0"/>
              <a:t>Support multiple wait objects</a:t>
            </a:r>
          </a:p>
          <a:p>
            <a:pPr lvl="1"/>
            <a:r>
              <a:rPr lang="en-US" dirty="0" smtClean="0"/>
              <a:t>Allow provider to optimize event signaling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8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2874804" y="3872502"/>
            <a:ext cx="581270" cy="15924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1447800" y="3871088"/>
            <a:ext cx="581270" cy="15924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2161931" y="1524000"/>
            <a:ext cx="581270" cy="15924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SFI – Events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7" name="Flowchart: Connector 36"/>
          <p:cNvSpPr/>
          <p:nvPr/>
        </p:nvSpPr>
        <p:spPr>
          <a:xfrm>
            <a:off x="6019800" y="304800"/>
            <a:ext cx="220138" cy="222063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Connector 39"/>
          <p:cNvSpPr/>
          <p:nvPr/>
        </p:nvSpPr>
        <p:spPr>
          <a:xfrm>
            <a:off x="7274169" y="304800"/>
            <a:ext cx="214579" cy="222063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47" idx="0"/>
            <a:endCxn id="40" idx="4"/>
          </p:cNvCxnSpPr>
          <p:nvPr/>
        </p:nvCxnSpPr>
        <p:spPr>
          <a:xfrm flipV="1">
            <a:off x="7381459" y="526863"/>
            <a:ext cx="0" cy="317874"/>
          </a:xfrm>
          <a:prstGeom prst="line">
            <a:avLst/>
          </a:prstGeom>
          <a:ln>
            <a:tailEnd type="stealth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6019800" y="526863"/>
            <a:ext cx="220138" cy="539937"/>
            <a:chOff x="6019800" y="526863"/>
            <a:chExt cx="220138" cy="539937"/>
          </a:xfrm>
        </p:grpSpPr>
        <p:sp>
          <p:nvSpPr>
            <p:cNvPr id="45" name="Flowchart: Connector 44"/>
            <p:cNvSpPr/>
            <p:nvPr/>
          </p:nvSpPr>
          <p:spPr>
            <a:xfrm>
              <a:off x="6019800" y="844737"/>
              <a:ext cx="220138" cy="222063"/>
            </a:xfrm>
            <a:prstGeom prst="flowChartConnector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>
              <a:stCxn id="37" idx="4"/>
              <a:endCxn id="45" idx="0"/>
            </p:cNvCxnSpPr>
            <p:nvPr/>
          </p:nvCxnSpPr>
          <p:spPr>
            <a:xfrm>
              <a:off x="6129869" y="526863"/>
              <a:ext cx="0" cy="317874"/>
            </a:xfrm>
            <a:prstGeom prst="line">
              <a:avLst/>
            </a:prstGeom>
            <a:ln>
              <a:prstDash val="sysDot"/>
              <a:tailEnd type="stealth" w="lg" len="lg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6239938" y="844737"/>
            <a:ext cx="1248810" cy="222063"/>
            <a:chOff x="6239938" y="844737"/>
            <a:chExt cx="1248810" cy="222063"/>
          </a:xfrm>
        </p:grpSpPr>
        <p:sp>
          <p:nvSpPr>
            <p:cNvPr id="47" name="Flowchart: Connector 46"/>
            <p:cNvSpPr/>
            <p:nvPr/>
          </p:nvSpPr>
          <p:spPr>
            <a:xfrm>
              <a:off x="7274169" y="844737"/>
              <a:ext cx="214579" cy="222063"/>
            </a:xfrm>
            <a:prstGeom prst="flowChartConnector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Connector 57"/>
            <p:cNvCxnSpPr>
              <a:stCxn id="45" idx="6"/>
              <a:endCxn id="47" idx="2"/>
            </p:cNvCxnSpPr>
            <p:nvPr/>
          </p:nvCxnSpPr>
          <p:spPr>
            <a:xfrm>
              <a:off x="6239938" y="955769"/>
              <a:ext cx="1034231" cy="0"/>
            </a:xfrm>
            <a:prstGeom prst="line">
              <a:avLst/>
            </a:prstGeom>
            <a:ln>
              <a:prstDash val="sysDot"/>
              <a:tailEnd type="stealth" w="lg" len="lg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2272224" y="1600200"/>
            <a:ext cx="381000" cy="1483860"/>
            <a:chOff x="1888085" y="1600200"/>
            <a:chExt cx="381000" cy="1483860"/>
          </a:xfrm>
        </p:grpSpPr>
        <p:sp>
          <p:nvSpPr>
            <p:cNvPr id="7" name="Rectangle 6"/>
            <p:cNvSpPr/>
            <p:nvPr/>
          </p:nvSpPr>
          <p:spPr>
            <a:xfrm>
              <a:off x="1888085" y="1600200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888085" y="1714464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888085" y="1828728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888085" y="1942992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888085" y="2056470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1888085" y="2170734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888085" y="2284998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1888085" y="2399262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888085" y="2513526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88085" y="2627004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888085" y="2741268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888085" y="2855532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1888085" y="2969796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549348" y="3925391"/>
            <a:ext cx="381000" cy="1483860"/>
            <a:chOff x="1165209" y="3925391"/>
            <a:chExt cx="381000" cy="1483860"/>
          </a:xfrm>
        </p:grpSpPr>
        <p:sp>
          <p:nvSpPr>
            <p:cNvPr id="105" name="Rectangle 104"/>
            <p:cNvSpPr/>
            <p:nvPr/>
          </p:nvSpPr>
          <p:spPr>
            <a:xfrm>
              <a:off x="1165209" y="3925391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165209" y="4039655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165209" y="4268183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165209" y="4153919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165209" y="4381661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165209" y="4495925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165209" y="4724453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165209" y="4610189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1165209" y="4838717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165209" y="4952195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1165209" y="5066459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165209" y="5180723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165209" y="5294987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974939" y="3925391"/>
            <a:ext cx="381000" cy="1483860"/>
            <a:chOff x="2590800" y="3925391"/>
            <a:chExt cx="381000" cy="1483860"/>
          </a:xfrm>
        </p:grpSpPr>
        <p:sp>
          <p:nvSpPr>
            <p:cNvPr id="119" name="Rectangle 118"/>
            <p:cNvSpPr/>
            <p:nvPr/>
          </p:nvSpPr>
          <p:spPr>
            <a:xfrm>
              <a:off x="2590800" y="3925391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2590800" y="4039655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2590800" y="4268183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2590800" y="4153919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590800" y="4381661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2590800" y="4495925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2590800" y="4610189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2590800" y="4724453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2590800" y="4952195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2590800" y="4838717"/>
              <a:ext cx="381000" cy="11426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590800" y="5066459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2590800" y="5180723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2590800" y="5294987"/>
              <a:ext cx="381000" cy="11426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5" name="Rectangle 134"/>
          <p:cNvSpPr/>
          <p:nvPr/>
        </p:nvSpPr>
        <p:spPr>
          <a:xfrm>
            <a:off x="6393180" y="2969796"/>
            <a:ext cx="381000" cy="1142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6393180" y="3925391"/>
            <a:ext cx="381000" cy="1142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7" name="Straight Connector 136"/>
          <p:cNvCxnSpPr>
            <a:stCxn id="103" idx="2"/>
            <a:endCxn id="105" idx="0"/>
          </p:cNvCxnSpPr>
          <p:nvPr/>
        </p:nvCxnSpPr>
        <p:spPr>
          <a:xfrm rot="5400000">
            <a:off x="1680621" y="3143287"/>
            <a:ext cx="841331" cy="722876"/>
          </a:xfrm>
          <a:prstGeom prst="bentConnector3">
            <a:avLst>
              <a:gd name="adj1" fmla="val 70021"/>
            </a:avLst>
          </a:prstGeom>
          <a:ln>
            <a:prstDash val="sysDot"/>
            <a:tailEnd type="stealth" w="lg" len="lg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8" name="Straight Connector 136"/>
          <p:cNvCxnSpPr>
            <a:stCxn id="103" idx="2"/>
            <a:endCxn id="119" idx="0"/>
          </p:cNvCxnSpPr>
          <p:nvPr/>
        </p:nvCxnSpPr>
        <p:spPr>
          <a:xfrm rot="16200000" flipH="1">
            <a:off x="2393416" y="3153367"/>
            <a:ext cx="841331" cy="702715"/>
          </a:xfrm>
          <a:prstGeom prst="bentConnector3">
            <a:avLst>
              <a:gd name="adj1" fmla="val 69926"/>
            </a:avLst>
          </a:prstGeom>
          <a:ln>
            <a:prstDash val="sysDot"/>
            <a:tailEnd type="stealth" w="lg" len="lg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1399064" y="3173525"/>
            <a:ext cx="2127322" cy="407875"/>
            <a:chOff x="0" y="7195"/>
            <a:chExt cx="3479132" cy="795600"/>
          </a:xfrm>
        </p:grpSpPr>
        <p:sp>
          <p:nvSpPr>
            <p:cNvPr id="61" name="Rounded Rectangle 6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6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read CQ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39" name="Straight Connector 136"/>
          <p:cNvCxnSpPr>
            <a:stCxn id="135" idx="2"/>
            <a:endCxn id="136" idx="0"/>
          </p:cNvCxnSpPr>
          <p:nvPr/>
        </p:nvCxnSpPr>
        <p:spPr>
          <a:xfrm rot="5400000">
            <a:off x="6163015" y="3504725"/>
            <a:ext cx="841331" cy="12700"/>
          </a:xfrm>
          <a:prstGeom prst="bentConnector3">
            <a:avLst>
              <a:gd name="adj1" fmla="val 50000"/>
            </a:avLst>
          </a:prstGeom>
          <a:ln>
            <a:prstDash val="sysDot"/>
            <a:tailEnd type="stealth" w="lg" len="lg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132" name="Group 131"/>
          <p:cNvGrpSpPr/>
          <p:nvPr/>
        </p:nvGrpSpPr>
        <p:grpSpPr>
          <a:xfrm>
            <a:off x="5486400" y="3173525"/>
            <a:ext cx="2127322" cy="407875"/>
            <a:chOff x="0" y="7195"/>
            <a:chExt cx="3479132" cy="795600"/>
          </a:xfrm>
        </p:grpSpPr>
        <p:sp>
          <p:nvSpPr>
            <p:cNvPr id="133" name="Rounded Rectangle 132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34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optimized CQ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Rounded Rectangle 23"/>
          <p:cNvSpPr/>
          <p:nvPr/>
        </p:nvSpPr>
        <p:spPr>
          <a:xfrm>
            <a:off x="571992" y="2058402"/>
            <a:ext cx="1488547" cy="68479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Generic completion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4" name="Rounded Rectangle 143"/>
          <p:cNvSpPr/>
          <p:nvPr/>
        </p:nvSpPr>
        <p:spPr>
          <a:xfrm>
            <a:off x="5826653" y="2456394"/>
            <a:ext cx="1488547" cy="40325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Op context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5" name="Rounded Rectangle 144"/>
          <p:cNvSpPr/>
          <p:nvPr/>
        </p:nvSpPr>
        <p:spPr>
          <a:xfrm>
            <a:off x="446587" y="5546726"/>
            <a:ext cx="3810000" cy="777874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Send: +4-6 writes, +2 branches</a:t>
            </a:r>
          </a:p>
          <a:p>
            <a:r>
              <a:rPr lang="en-US" sz="2000" dirty="0" err="1" smtClean="0"/>
              <a:t>Recv</a:t>
            </a:r>
            <a:r>
              <a:rPr lang="en-US" sz="2000" dirty="0" smtClean="0"/>
              <a:t>: +10-13 writes, +4 branches</a:t>
            </a:r>
            <a:endParaRPr lang="en-US" sz="2000" dirty="0"/>
          </a:p>
        </p:txBody>
      </p:sp>
      <p:sp>
        <p:nvSpPr>
          <p:cNvPr id="146" name="Rounded Rectangle 145"/>
          <p:cNvSpPr/>
          <p:nvPr/>
        </p:nvSpPr>
        <p:spPr>
          <a:xfrm>
            <a:off x="5334000" y="4268130"/>
            <a:ext cx="2514600" cy="45627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+1 write, +0 branches</a:t>
            </a:r>
            <a:endParaRPr lang="en-US" sz="2000" dirty="0"/>
          </a:p>
        </p:txBody>
      </p:sp>
      <p:sp>
        <p:nvSpPr>
          <p:cNvPr id="147" name="Rounded Rectangle 146"/>
          <p:cNvSpPr/>
          <p:nvPr/>
        </p:nvSpPr>
        <p:spPr>
          <a:xfrm>
            <a:off x="3124200" y="1677402"/>
            <a:ext cx="2479511" cy="684798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App selects completion structure</a:t>
            </a:r>
            <a:endParaRPr lang="en-US" sz="2000" dirty="0"/>
          </a:p>
        </p:txBody>
      </p:sp>
      <p:sp>
        <p:nvSpPr>
          <p:cNvPr id="148" name="Rounded Rectangle 147"/>
          <p:cNvSpPr/>
          <p:nvPr/>
        </p:nvSpPr>
        <p:spPr>
          <a:xfrm>
            <a:off x="6283489" y="5005299"/>
            <a:ext cx="2479511" cy="684798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Support provider updating counters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90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5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50"/>
                            </p:stCondLst>
                            <p:childTnLst>
                              <p:par>
                                <p:cTn id="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25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25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25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2" grpId="0" animBg="1"/>
      <p:bldP spid="71" grpId="0" animBg="1"/>
      <p:bldP spid="135" grpId="0" animBg="1"/>
      <p:bldP spid="136" grpId="0" animBg="1"/>
      <p:bldP spid="24" grpId="0" animBg="1"/>
      <p:bldP spid="144" grpId="0" animBg="1"/>
      <p:bldP spid="145" grpId="0" animBg="1"/>
      <p:bldP spid="146" grpId="0" animBg="1"/>
      <p:bldP spid="147" grpId="0" animBg="1"/>
      <p:bldP spid="1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7" name="Diamond 16"/>
          <p:cNvSpPr/>
          <p:nvPr/>
        </p:nvSpPr>
        <p:spPr>
          <a:xfrm>
            <a:off x="2444227" y="1873854"/>
            <a:ext cx="4108973" cy="3993546"/>
          </a:xfrm>
          <a:prstGeom prst="diamond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Puzzle3"/>
          <p:cNvSpPr>
            <a:spLocks noEditPoints="1" noChangeArrowheads="1"/>
          </p:cNvSpPr>
          <p:nvPr/>
        </p:nvSpPr>
        <p:spPr bwMode="auto">
          <a:xfrm>
            <a:off x="4436986" y="2514600"/>
            <a:ext cx="1055038" cy="1417283"/>
          </a:xfrm>
          <a:custGeom>
            <a:avLst/>
            <a:gdLst>
              <a:gd name="T0" fmla="*/ 10391 w 21600"/>
              <a:gd name="T1" fmla="*/ 15806 h 21600"/>
              <a:gd name="T2" fmla="*/ 20551 w 21600"/>
              <a:gd name="T3" fmla="*/ 21088 h 21600"/>
              <a:gd name="T4" fmla="*/ 13180 w 21600"/>
              <a:gd name="T5" fmla="*/ 13801 h 21600"/>
              <a:gd name="T6" fmla="*/ 20551 w 21600"/>
              <a:gd name="T7" fmla="*/ 7025 h 21600"/>
              <a:gd name="T8" fmla="*/ 10500 w 21600"/>
              <a:gd name="T9" fmla="*/ 52 h 21600"/>
              <a:gd name="T10" fmla="*/ 692 w 21600"/>
              <a:gd name="T11" fmla="*/ 6802 h 21600"/>
              <a:gd name="T12" fmla="*/ 8064 w 21600"/>
              <a:gd name="T13" fmla="*/ 13526 h 21600"/>
              <a:gd name="T14" fmla="*/ 692 w 21600"/>
              <a:gd name="T15" fmla="*/ 21088 h 21600"/>
              <a:gd name="T16" fmla="*/ 2273 w 21600"/>
              <a:gd name="T17" fmla="*/ 7719 h 21600"/>
              <a:gd name="T18" fmla="*/ 19149 w 21600"/>
              <a:gd name="T19" fmla="*/ 202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Puzzle1"/>
          <p:cNvSpPr>
            <a:spLocks noEditPoints="1" noChangeArrowheads="1"/>
          </p:cNvSpPr>
          <p:nvPr/>
        </p:nvSpPr>
        <p:spPr bwMode="auto">
          <a:xfrm>
            <a:off x="3130027" y="2943342"/>
            <a:ext cx="1704730" cy="983860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600" dirty="0"/>
          </a:p>
        </p:txBody>
      </p:sp>
      <p:sp>
        <p:nvSpPr>
          <p:cNvPr id="21" name="Puzzle4"/>
          <p:cNvSpPr>
            <a:spLocks noEditPoints="1" noChangeArrowheads="1"/>
          </p:cNvSpPr>
          <p:nvPr/>
        </p:nvSpPr>
        <p:spPr bwMode="auto">
          <a:xfrm>
            <a:off x="3478549" y="3531224"/>
            <a:ext cx="1015261" cy="1650376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Puzzle2"/>
          <p:cNvSpPr>
            <a:spLocks noEditPoints="1" noChangeArrowheads="1"/>
          </p:cNvSpPr>
          <p:nvPr/>
        </p:nvSpPr>
        <p:spPr bwMode="auto">
          <a:xfrm>
            <a:off x="4130135" y="3547138"/>
            <a:ext cx="1683894" cy="1290907"/>
          </a:xfrm>
          <a:custGeom>
            <a:avLst/>
            <a:gdLst>
              <a:gd name="T0" fmla="*/ 11 w 21600"/>
              <a:gd name="T1" fmla="*/ 13386 h 21600"/>
              <a:gd name="T2" fmla="*/ 4202 w 21600"/>
              <a:gd name="T3" fmla="*/ 21161 h 21600"/>
              <a:gd name="T4" fmla="*/ 10400 w 21600"/>
              <a:gd name="T5" fmla="*/ 13909 h 21600"/>
              <a:gd name="T6" fmla="*/ 16821 w 21600"/>
              <a:gd name="T7" fmla="*/ 21190 h 21600"/>
              <a:gd name="T8" fmla="*/ 21600 w 21600"/>
              <a:gd name="T9" fmla="*/ 15083 h 21600"/>
              <a:gd name="T10" fmla="*/ 16889 w 21600"/>
              <a:gd name="T11" fmla="*/ 5739 h 21600"/>
              <a:gd name="T12" fmla="*/ 10800 w 21600"/>
              <a:gd name="T13" fmla="*/ 28 h 21600"/>
              <a:gd name="T14" fmla="*/ 4202 w 21600"/>
              <a:gd name="T15" fmla="*/ 5894 h 21600"/>
              <a:gd name="T16" fmla="*/ 5388 w 21600"/>
              <a:gd name="T17" fmla="*/ 6742 h 21600"/>
              <a:gd name="T18" fmla="*/ 16177 w 21600"/>
              <a:gd name="T19" fmla="*/ 2044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685800" y="914400"/>
            <a:ext cx="4970002" cy="990600"/>
          </a:xfrm>
          <a:prstGeom prst="wedgeRoundRectCallout">
            <a:avLst>
              <a:gd name="adj1" fmla="val -51692"/>
              <a:gd name="adj2" fmla="val 88006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there anything else behind this proposal?</a:t>
            </a:r>
            <a:endParaRPr lang="en-US" sz="2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895339" y="5029200"/>
            <a:ext cx="3486661" cy="946316"/>
          </a:xfrm>
          <a:prstGeom prst="wedgeRoundRectCallout">
            <a:avLst>
              <a:gd name="adj1" fmla="val 63142"/>
              <a:gd name="adj2" fmla="val 99581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two more puzzle pieces.</a:t>
            </a:r>
            <a:endParaRPr lang="en-US" sz="2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54882" y="4871436"/>
            <a:ext cx="2016918" cy="53876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App-centric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12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6" grpId="0" animBg="1"/>
      <p:bldP spid="7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 Interface Mismatch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3371348"/>
              </p:ext>
            </p:extLst>
          </p:nvPr>
        </p:nvGraphicFramePr>
        <p:xfrm>
          <a:off x="3773488" y="1535113"/>
          <a:ext cx="5370512" cy="3494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990600" y="5029200"/>
            <a:ext cx="7169783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/>
              <a:t>MVAPICH2-2.0rc1 (latest) code is used with default configuration options (CH3:mrail)</a:t>
            </a:r>
          </a:p>
          <a:p>
            <a:r>
              <a:rPr lang="en-US" sz="1600" dirty="0" smtClean="0"/>
              <a:t>All userspace instructions are counted for full execution of </a:t>
            </a:r>
            <a:r>
              <a:rPr lang="en-US" sz="1600" dirty="0" err="1" smtClean="0"/>
              <a:t>MPI_Isend</a:t>
            </a:r>
            <a:endParaRPr lang="en-US" sz="1600" dirty="0" smtClean="0"/>
          </a:p>
          <a:p>
            <a:r>
              <a:rPr lang="en-US" sz="1600" dirty="0" smtClean="0"/>
              <a:t>Memory copies and locks are also included in the component that uses them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6800" y="163246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1393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934200" y="163984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1327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003825" y="5867400"/>
            <a:ext cx="7287572" cy="6001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100" dirty="0" smtClean="0"/>
              <a:t>MVAPICH2 lib compile flags: ‘-O3 –DNDEBUG –</a:t>
            </a:r>
            <a:r>
              <a:rPr lang="en-US" sz="1100" dirty="0" err="1" smtClean="0"/>
              <a:t>ipo</a:t>
            </a:r>
            <a:r>
              <a:rPr lang="en-US" sz="1100" dirty="0" smtClean="0"/>
              <a:t>’</a:t>
            </a:r>
          </a:p>
          <a:p>
            <a:r>
              <a:rPr lang="en-US" sz="1100" dirty="0" smtClean="0"/>
              <a:t>App compile flags: ‘-O3 –DNDEBUG –</a:t>
            </a:r>
            <a:r>
              <a:rPr lang="en-US" sz="1100" dirty="0" err="1" smtClean="0"/>
              <a:t>ipo</a:t>
            </a:r>
            <a:r>
              <a:rPr lang="en-US" sz="1100" dirty="0"/>
              <a:t> -</a:t>
            </a:r>
            <a:r>
              <a:rPr lang="en-US" sz="1100" dirty="0" err="1" smtClean="0"/>
              <a:t>finline</a:t>
            </a:r>
            <a:r>
              <a:rPr lang="en-US" sz="1100" dirty="0"/>
              <a:t>-limit=2097152 -no-inline-factor </a:t>
            </a:r>
            <a:r>
              <a:rPr lang="en-US" sz="1100" dirty="0" smtClean="0"/>
              <a:t>-</a:t>
            </a:r>
            <a:r>
              <a:rPr lang="en-US" sz="1100" dirty="0"/>
              <a:t>inline-max-per-routine=10000000 </a:t>
            </a:r>
            <a:endParaRPr lang="en-US" sz="1100" dirty="0" smtClean="0"/>
          </a:p>
          <a:p>
            <a:r>
              <a:rPr lang="en-US" sz="1100" dirty="0" smtClean="0"/>
              <a:t>-</a:t>
            </a:r>
            <a:r>
              <a:rPr lang="en-US" sz="1100" dirty="0"/>
              <a:t>inline-max-per-compile=10000000 -</a:t>
            </a:r>
            <a:r>
              <a:rPr lang="en-US" sz="1100" dirty="0" err="1"/>
              <a:t>Bstatic</a:t>
            </a:r>
            <a:r>
              <a:rPr lang="en-US" sz="1100" dirty="0"/>
              <a:t> -</a:t>
            </a:r>
            <a:r>
              <a:rPr lang="en-US" sz="1100" dirty="0" err="1"/>
              <a:t>lmpich</a:t>
            </a:r>
            <a:r>
              <a:rPr lang="en-US" sz="1100" dirty="0"/>
              <a:t> -</a:t>
            </a:r>
            <a:r>
              <a:rPr lang="en-US" sz="1100" dirty="0" err="1"/>
              <a:t>Bdynamic</a:t>
            </a:r>
            <a:r>
              <a:rPr lang="en-US" sz="1100" dirty="0"/>
              <a:t> -</a:t>
            </a:r>
            <a:r>
              <a:rPr lang="en-US" sz="1100" dirty="0" err="1"/>
              <a:t>lopa</a:t>
            </a:r>
            <a:r>
              <a:rPr lang="en-US" sz="1100" dirty="0"/>
              <a:t> -</a:t>
            </a:r>
            <a:r>
              <a:rPr lang="en-US" sz="1100" dirty="0" err="1"/>
              <a:t>lmpl</a:t>
            </a:r>
            <a:r>
              <a:rPr lang="en-US" sz="1100" dirty="0"/>
              <a:t> -</a:t>
            </a:r>
            <a:r>
              <a:rPr lang="en-US" sz="1100" dirty="0" err="1"/>
              <a:t>libverbs</a:t>
            </a:r>
            <a:r>
              <a:rPr lang="en-US" sz="1100" dirty="0"/>
              <a:t> -</a:t>
            </a:r>
            <a:r>
              <a:rPr lang="en-US" sz="1100" dirty="0" err="1"/>
              <a:t>libumad</a:t>
            </a:r>
            <a:r>
              <a:rPr lang="en-US" sz="1100" dirty="0"/>
              <a:t> -</a:t>
            </a:r>
            <a:r>
              <a:rPr lang="en-US" sz="1100" dirty="0" err="1"/>
              <a:t>libmad</a:t>
            </a:r>
            <a:r>
              <a:rPr lang="en-US" sz="1100" dirty="0"/>
              <a:t> -</a:t>
            </a:r>
            <a:r>
              <a:rPr lang="en-US" sz="1100" dirty="0" err="1"/>
              <a:t>lrdmacm</a:t>
            </a:r>
            <a:r>
              <a:rPr lang="en-US" sz="1100" dirty="0"/>
              <a:t> -</a:t>
            </a:r>
            <a:r>
              <a:rPr lang="en-US" sz="1100" dirty="0" err="1"/>
              <a:t>lrt</a:t>
            </a:r>
            <a:r>
              <a:rPr lang="en-US" sz="1100" dirty="0"/>
              <a:t> -</a:t>
            </a:r>
            <a:r>
              <a:rPr lang="en-US" sz="1100" dirty="0" err="1"/>
              <a:t>lpthread</a:t>
            </a:r>
            <a:endParaRPr lang="en-US" sz="1100" dirty="0" smtClean="0"/>
          </a:p>
        </p:txBody>
      </p:sp>
      <p:sp>
        <p:nvSpPr>
          <p:cNvPr id="8" name="Rounded Rectangle 7"/>
          <p:cNvSpPr/>
          <p:nvPr/>
        </p:nvSpPr>
        <p:spPr>
          <a:xfrm>
            <a:off x="435769" y="1893332"/>
            <a:ext cx="2479511" cy="684798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Instructions retired in </a:t>
            </a:r>
            <a:r>
              <a:rPr lang="en-US" sz="2000" dirty="0" err="1" smtClean="0"/>
              <a:t>MPI_Isend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228600" y="3733800"/>
            <a:ext cx="3200400" cy="1065798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Lookup connection, check memory registration, formatting requests, etc.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10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Application-Centric Interfaces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352800"/>
            <a:ext cx="8458200" cy="2894013"/>
          </a:xfrm>
        </p:spPr>
        <p:txBody>
          <a:bodyPr>
            <a:normAutofit/>
          </a:bodyPr>
          <a:lstStyle/>
          <a:p>
            <a:r>
              <a:rPr lang="en-US" dirty="0" smtClean="0"/>
              <a:t>Collect application requirements</a:t>
            </a:r>
            <a:endParaRPr lang="en-US" dirty="0"/>
          </a:p>
          <a:p>
            <a:r>
              <a:rPr lang="en-US" dirty="0" smtClean="0"/>
              <a:t>Identify common, fast path usage models</a:t>
            </a:r>
          </a:p>
          <a:p>
            <a:pPr lvl="1"/>
            <a:r>
              <a:rPr lang="en-US" dirty="0" smtClean="0"/>
              <a:t>Too many use cases to optimize them all</a:t>
            </a:r>
          </a:p>
          <a:p>
            <a:r>
              <a:rPr lang="en-US" dirty="0" smtClean="0"/>
              <a:t>Build primitives around </a:t>
            </a:r>
            <a:r>
              <a:rPr lang="en-US" i="1" dirty="0" smtClean="0"/>
              <a:t>fabric services</a:t>
            </a:r>
            <a:endParaRPr lang="en-US" dirty="0" smtClean="0"/>
          </a:p>
          <a:p>
            <a:pPr lvl="1"/>
            <a:r>
              <a:rPr lang="en-US" dirty="0" smtClean="0"/>
              <a:t>Not device specific interface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143000" y="1828800"/>
            <a:ext cx="6705600" cy="1219200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Reducing instruction count 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requires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better application impedance match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57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Application-Centric Interfaces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46613"/>
          </a:xfrm>
        </p:spPr>
        <p:txBody>
          <a:bodyPr>
            <a:normAutofit/>
          </a:bodyPr>
          <a:lstStyle/>
          <a:p>
            <a:r>
              <a:rPr lang="en-US" b="1" dirty="0" smtClean="0"/>
              <a:t>Myth</a:t>
            </a:r>
            <a:r>
              <a:rPr lang="en-US" dirty="0" smtClean="0"/>
              <a:t>: app-centric interfaces imply more overhead</a:t>
            </a:r>
          </a:p>
          <a:p>
            <a:pPr lvl="1"/>
            <a:r>
              <a:rPr lang="en-US" dirty="0" smtClean="0"/>
              <a:t>Poor implementations result in poor performance</a:t>
            </a:r>
          </a:p>
          <a:p>
            <a:pPr lvl="1"/>
            <a:r>
              <a:rPr lang="en-US" dirty="0" smtClean="0"/>
              <a:t>Difficult to use APIs are likely to result in poor implementations</a:t>
            </a:r>
          </a:p>
          <a:p>
            <a:pPr lvl="1"/>
            <a:r>
              <a:rPr lang="en-US" dirty="0" smtClean="0"/>
              <a:t>Provider knows best method for accessing their HW</a:t>
            </a:r>
          </a:p>
          <a:p>
            <a:pPr lvl="1"/>
            <a:r>
              <a:rPr lang="en-US" dirty="0" smtClean="0"/>
              <a:t>These are still low-level interfaces (C), just not device interfaces (assembly)</a:t>
            </a:r>
          </a:p>
          <a:p>
            <a:pPr lvl="1"/>
            <a:endParaRPr lang="en-US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58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OFI WG Charter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0800" y="4267200"/>
            <a:ext cx="3124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72064" y="3400928"/>
            <a:ext cx="56388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800" y="2550696"/>
            <a:ext cx="18288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11387"/>
            <a:ext cx="8305800" cy="2741613"/>
          </a:xfrm>
        </p:spPr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n-US" b="1" i="1" dirty="0" smtClean="0"/>
              <a:t>Develop an extensible, open source framework and interfaces aligned with ULP and application needs for high-performance fabric services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192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96200" cy="1143000"/>
          </a:xfrm>
        </p:spPr>
        <p:txBody>
          <a:bodyPr/>
          <a:lstStyle/>
          <a:p>
            <a:r>
              <a:rPr lang="en-US" dirty="0" smtClean="0"/>
              <a:t>Application Configured Interfaces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830053" y="2743200"/>
            <a:ext cx="990600" cy="1175720"/>
            <a:chOff x="3830053" y="2743200"/>
            <a:chExt cx="990600" cy="1175720"/>
          </a:xfrm>
        </p:grpSpPr>
        <p:sp>
          <p:nvSpPr>
            <p:cNvPr id="36" name="Rectangle 35"/>
            <p:cNvSpPr/>
            <p:nvPr/>
          </p:nvSpPr>
          <p:spPr>
            <a:xfrm>
              <a:off x="3886200" y="3156920"/>
              <a:ext cx="858253" cy="7620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038600" y="3313331"/>
              <a:ext cx="525379" cy="2286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038600" y="3541931"/>
              <a:ext cx="525379" cy="2286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830053" y="27432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lg. </a:t>
              </a:r>
              <a:r>
                <a:rPr lang="en-US" dirty="0" err="1" smtClean="0"/>
                <a:t>msg</a:t>
              </a:r>
              <a:endParaRPr lang="en-US" dirty="0" smtClean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030453" y="2754868"/>
            <a:ext cx="793750" cy="1164052"/>
            <a:chOff x="7030453" y="2754868"/>
            <a:chExt cx="793750" cy="1164052"/>
          </a:xfrm>
        </p:grpSpPr>
        <p:sp>
          <p:nvSpPr>
            <p:cNvPr id="37" name="Rectangle 36"/>
            <p:cNvSpPr/>
            <p:nvPr/>
          </p:nvSpPr>
          <p:spPr>
            <a:xfrm>
              <a:off x="7030453" y="3156920"/>
              <a:ext cx="793750" cy="762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82853" y="3309320"/>
              <a:ext cx="525379" cy="2286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182853" y="3537920"/>
              <a:ext cx="525379" cy="2286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030453" y="2754868"/>
              <a:ext cx="7937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RMA</a:t>
              </a:r>
            </a:p>
          </p:txBody>
        </p:sp>
      </p:grpSp>
      <p:cxnSp>
        <p:nvCxnSpPr>
          <p:cNvPr id="65" name="Straight Connector 64"/>
          <p:cNvCxnSpPr/>
          <p:nvPr/>
        </p:nvCxnSpPr>
        <p:spPr>
          <a:xfrm>
            <a:off x="1544053" y="6416675"/>
            <a:ext cx="691414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46697" y="6096000"/>
            <a:ext cx="97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NIC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877929" y="4288057"/>
            <a:ext cx="2423361" cy="2130656"/>
            <a:chOff x="1877929" y="4288057"/>
            <a:chExt cx="2423361" cy="2130656"/>
          </a:xfrm>
        </p:grpSpPr>
        <p:sp>
          <p:nvSpPr>
            <p:cNvPr id="21" name="Rectangle 20"/>
            <p:cNvSpPr/>
            <p:nvPr/>
          </p:nvSpPr>
          <p:spPr>
            <a:xfrm>
              <a:off x="1877929" y="5523131"/>
              <a:ext cx="609600" cy="4191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753227" y="5096092"/>
              <a:ext cx="609600" cy="838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677653" y="4288057"/>
              <a:ext cx="609600" cy="166801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877930" y="5533900"/>
              <a:ext cx="24233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6D6E71"/>
                  </a:solidFill>
                </a:rPr>
                <a:t>Message Queue Ops</a:t>
              </a:r>
            </a:p>
          </p:txBody>
        </p:sp>
        <p:cxnSp>
          <p:nvCxnSpPr>
            <p:cNvPr id="68" name="Straight Arrow Connector 67"/>
            <p:cNvCxnSpPr>
              <a:stCxn id="21" idx="2"/>
            </p:cNvCxnSpPr>
            <p:nvPr/>
          </p:nvCxnSpPr>
          <p:spPr>
            <a:xfrm>
              <a:off x="2182729" y="5942231"/>
              <a:ext cx="0" cy="474443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22" idx="2"/>
            </p:cNvCxnSpPr>
            <p:nvPr/>
          </p:nvCxnSpPr>
          <p:spPr>
            <a:xfrm>
              <a:off x="3058027" y="5934292"/>
              <a:ext cx="0" cy="484421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sysDash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24" idx="2"/>
            </p:cNvCxnSpPr>
            <p:nvPr/>
          </p:nvCxnSpPr>
          <p:spPr>
            <a:xfrm>
              <a:off x="3982453" y="5956067"/>
              <a:ext cx="0" cy="460607"/>
            </a:xfrm>
            <a:prstGeom prst="straightConnector1">
              <a:avLst/>
            </a:prstGeom>
            <a:ln>
              <a:solidFill>
                <a:schemeClr val="accent4"/>
              </a:solidFill>
              <a:prstDash val="sysDash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5487405" y="4134287"/>
            <a:ext cx="2525627" cy="2282387"/>
            <a:chOff x="5487405" y="4134287"/>
            <a:chExt cx="2525627" cy="2282387"/>
          </a:xfrm>
        </p:grpSpPr>
        <p:sp>
          <p:nvSpPr>
            <p:cNvPr id="25" name="Rectangle 24"/>
            <p:cNvSpPr/>
            <p:nvPr/>
          </p:nvSpPr>
          <p:spPr>
            <a:xfrm>
              <a:off x="5487405" y="5352365"/>
              <a:ext cx="609600" cy="62547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401803" y="4750703"/>
              <a:ext cx="609600" cy="122713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403432" y="4134287"/>
              <a:ext cx="609600" cy="180794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900863" y="5515192"/>
              <a:ext cx="16668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6D6E71"/>
                  </a:solidFill>
                </a:rPr>
                <a:t>RMA Ops</a:t>
              </a:r>
            </a:p>
          </p:txBody>
        </p:sp>
        <p:cxnSp>
          <p:nvCxnSpPr>
            <p:cNvPr id="76" name="Straight Arrow Connector 75"/>
            <p:cNvCxnSpPr>
              <a:stCxn id="25" idx="2"/>
            </p:cNvCxnSpPr>
            <p:nvPr/>
          </p:nvCxnSpPr>
          <p:spPr>
            <a:xfrm>
              <a:off x="5792205" y="5977838"/>
              <a:ext cx="0" cy="438836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26" idx="2"/>
            </p:cNvCxnSpPr>
            <p:nvPr/>
          </p:nvCxnSpPr>
          <p:spPr>
            <a:xfrm>
              <a:off x="6706603" y="5977838"/>
              <a:ext cx="0" cy="438836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sysDash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27" idx="2"/>
            </p:cNvCxnSpPr>
            <p:nvPr/>
          </p:nvCxnSpPr>
          <p:spPr>
            <a:xfrm>
              <a:off x="7708232" y="5942231"/>
              <a:ext cx="0" cy="474443"/>
            </a:xfrm>
            <a:prstGeom prst="straightConnector1">
              <a:avLst/>
            </a:prstGeom>
            <a:ln>
              <a:solidFill>
                <a:schemeClr val="accent4"/>
              </a:solidFill>
              <a:prstDash val="sysDash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87" name="Diagram 86"/>
          <p:cNvGraphicFramePr/>
          <p:nvPr>
            <p:extLst>
              <p:ext uri="{D42A27DB-BD31-4B8C-83A1-F6EECF244321}">
                <p14:modId xmlns:p14="http://schemas.microsoft.com/office/powerpoint/2010/main" val="1218525834"/>
              </p:ext>
            </p:extLst>
          </p:nvPr>
        </p:nvGraphicFramePr>
        <p:xfrm>
          <a:off x="1447800" y="1295400"/>
          <a:ext cx="5487405" cy="191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77253" y="2743200"/>
            <a:ext cx="1066801" cy="1179731"/>
            <a:chOff x="477253" y="2743200"/>
            <a:chExt cx="1066801" cy="1179731"/>
          </a:xfrm>
        </p:grpSpPr>
        <p:sp>
          <p:nvSpPr>
            <p:cNvPr id="35" name="Rectangle 34"/>
            <p:cNvSpPr/>
            <p:nvPr/>
          </p:nvSpPr>
          <p:spPr>
            <a:xfrm>
              <a:off x="609600" y="3160931"/>
              <a:ext cx="858253" cy="7620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62000" y="3313331"/>
              <a:ext cx="525379" cy="2286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62000" y="3541931"/>
              <a:ext cx="525379" cy="2286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77253" y="2743200"/>
              <a:ext cx="10668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sm. </a:t>
              </a:r>
              <a:r>
                <a:rPr lang="en-US" dirty="0" err="1" smtClean="0"/>
                <a:t>msg</a:t>
              </a:r>
              <a:endParaRPr lang="en-US" dirty="0" smtClean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428872" y="3102532"/>
            <a:ext cx="1283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inline send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983832" y="3093004"/>
            <a:ext cx="1283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send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751853" y="3059015"/>
            <a:ext cx="1431000" cy="2293349"/>
            <a:chOff x="5751853" y="3059015"/>
            <a:chExt cx="1431000" cy="2293349"/>
          </a:xfrm>
        </p:grpSpPr>
        <p:cxnSp>
          <p:nvCxnSpPr>
            <p:cNvPr id="53" name="Elbow Connector 52"/>
            <p:cNvCxnSpPr>
              <a:stCxn id="33" idx="1"/>
              <a:endCxn id="25" idx="0"/>
            </p:cNvCxnSpPr>
            <p:nvPr/>
          </p:nvCxnSpPr>
          <p:spPr>
            <a:xfrm rot="10800000" flipV="1">
              <a:off x="5792205" y="3423619"/>
              <a:ext cx="1390648" cy="1928745"/>
            </a:xfrm>
            <a:prstGeom prst="bentConnector2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6" name="Elbow Connector 55"/>
            <p:cNvCxnSpPr>
              <a:stCxn id="34" idx="1"/>
              <a:endCxn id="26" idx="0"/>
            </p:cNvCxnSpPr>
            <p:nvPr/>
          </p:nvCxnSpPr>
          <p:spPr>
            <a:xfrm rot="10800000" flipV="1">
              <a:off x="6706603" y="3652219"/>
              <a:ext cx="476250" cy="1098483"/>
            </a:xfrm>
            <a:prstGeom prst="bentConnector2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5751853" y="3059015"/>
              <a:ext cx="12833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6D6E71"/>
                  </a:solidFill>
                </a:rPr>
                <a:t>write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131720" y="3949621"/>
              <a:ext cx="6643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6D6E71"/>
                  </a:solidFill>
                </a:rPr>
                <a:t>read</a:t>
              </a:r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 flipH="1">
            <a:off x="4820653" y="2590800"/>
            <a:ext cx="437148" cy="5022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393537" y="2590800"/>
            <a:ext cx="551190" cy="5117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6629400" y="1828800"/>
            <a:ext cx="2311191" cy="684798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Provider directs app to best API sets</a:t>
            </a:r>
            <a:endParaRPr lang="en-US" sz="2000" dirty="0"/>
          </a:p>
        </p:txBody>
      </p:sp>
      <p:sp>
        <p:nvSpPr>
          <p:cNvPr id="60" name="Rounded Rectangle 59"/>
          <p:cNvSpPr/>
          <p:nvPr/>
        </p:nvSpPr>
        <p:spPr>
          <a:xfrm>
            <a:off x="304799" y="1752600"/>
            <a:ext cx="1676401" cy="685800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App specifies </a:t>
            </a:r>
            <a:r>
              <a:rPr lang="en-US" sz="2000" dirty="0" err="1" smtClean="0"/>
              <a:t>comm</a:t>
            </a:r>
            <a:r>
              <a:rPr lang="en-US" sz="2000" dirty="0" smtClean="0"/>
              <a:t> model</a:t>
            </a:r>
            <a:endParaRPr lang="en-US" sz="2000" dirty="0"/>
          </a:p>
        </p:txBody>
      </p:sp>
      <p:cxnSp>
        <p:nvCxnSpPr>
          <p:cNvPr id="45" name="Elbow Connector 44"/>
          <p:cNvCxnSpPr>
            <a:stCxn id="20" idx="1"/>
            <a:endCxn id="22" idx="0"/>
          </p:cNvCxnSpPr>
          <p:nvPr/>
        </p:nvCxnSpPr>
        <p:spPr>
          <a:xfrm rot="10800000" flipV="1">
            <a:off x="3058028" y="3427630"/>
            <a:ext cx="980573" cy="1668461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30" idx="3"/>
            <a:endCxn id="21" idx="0"/>
          </p:cNvCxnSpPr>
          <p:nvPr/>
        </p:nvCxnSpPr>
        <p:spPr>
          <a:xfrm>
            <a:off x="1287379" y="3427631"/>
            <a:ext cx="895350" cy="209550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31" idx="2"/>
            <a:endCxn id="24" idx="0"/>
          </p:cNvCxnSpPr>
          <p:nvPr/>
        </p:nvCxnSpPr>
        <p:spPr>
          <a:xfrm rot="16200000" flipH="1">
            <a:off x="2244808" y="2550412"/>
            <a:ext cx="517526" cy="295776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28" idx="2"/>
            <a:endCxn id="24" idx="0"/>
          </p:cNvCxnSpPr>
          <p:nvPr/>
        </p:nvCxnSpPr>
        <p:spPr>
          <a:xfrm rot="5400000">
            <a:off x="3883109" y="3869876"/>
            <a:ext cx="517526" cy="318837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59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7" grpId="0">
        <p:bldAsOne/>
      </p:bldGraphic>
      <p:bldP spid="48" grpId="0"/>
      <p:bldP spid="49" grpId="0"/>
      <p:bldP spid="59" grpId="0" animBg="1"/>
      <p:bldP spid="6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17" name="Diamond 16"/>
          <p:cNvSpPr/>
          <p:nvPr/>
        </p:nvSpPr>
        <p:spPr>
          <a:xfrm>
            <a:off x="2368027" y="1873854"/>
            <a:ext cx="4108973" cy="3993546"/>
          </a:xfrm>
          <a:prstGeom prst="diamond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Puzzle3"/>
          <p:cNvSpPr>
            <a:spLocks noEditPoints="1" noChangeArrowheads="1"/>
          </p:cNvSpPr>
          <p:nvPr/>
        </p:nvSpPr>
        <p:spPr bwMode="auto">
          <a:xfrm>
            <a:off x="4360786" y="2514600"/>
            <a:ext cx="1055038" cy="1417283"/>
          </a:xfrm>
          <a:custGeom>
            <a:avLst/>
            <a:gdLst>
              <a:gd name="T0" fmla="*/ 10391 w 21600"/>
              <a:gd name="T1" fmla="*/ 15806 h 21600"/>
              <a:gd name="T2" fmla="*/ 20551 w 21600"/>
              <a:gd name="T3" fmla="*/ 21088 h 21600"/>
              <a:gd name="T4" fmla="*/ 13180 w 21600"/>
              <a:gd name="T5" fmla="*/ 13801 h 21600"/>
              <a:gd name="T6" fmla="*/ 20551 w 21600"/>
              <a:gd name="T7" fmla="*/ 7025 h 21600"/>
              <a:gd name="T8" fmla="*/ 10500 w 21600"/>
              <a:gd name="T9" fmla="*/ 52 h 21600"/>
              <a:gd name="T10" fmla="*/ 692 w 21600"/>
              <a:gd name="T11" fmla="*/ 6802 h 21600"/>
              <a:gd name="T12" fmla="*/ 8064 w 21600"/>
              <a:gd name="T13" fmla="*/ 13526 h 21600"/>
              <a:gd name="T14" fmla="*/ 692 w 21600"/>
              <a:gd name="T15" fmla="*/ 21088 h 21600"/>
              <a:gd name="T16" fmla="*/ 2273 w 21600"/>
              <a:gd name="T17" fmla="*/ 7719 h 21600"/>
              <a:gd name="T18" fmla="*/ 19149 w 21600"/>
              <a:gd name="T19" fmla="*/ 202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Puzzle1"/>
          <p:cNvSpPr>
            <a:spLocks noEditPoints="1" noChangeArrowheads="1"/>
          </p:cNvSpPr>
          <p:nvPr/>
        </p:nvSpPr>
        <p:spPr bwMode="auto">
          <a:xfrm>
            <a:off x="3053827" y="2943342"/>
            <a:ext cx="1704730" cy="983860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600" dirty="0"/>
          </a:p>
        </p:txBody>
      </p:sp>
      <p:sp>
        <p:nvSpPr>
          <p:cNvPr id="21" name="Puzzle4"/>
          <p:cNvSpPr>
            <a:spLocks noEditPoints="1" noChangeArrowheads="1"/>
          </p:cNvSpPr>
          <p:nvPr/>
        </p:nvSpPr>
        <p:spPr bwMode="auto">
          <a:xfrm>
            <a:off x="3402349" y="3531224"/>
            <a:ext cx="1015261" cy="1650376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Puzzle2"/>
          <p:cNvSpPr>
            <a:spLocks noEditPoints="1" noChangeArrowheads="1"/>
          </p:cNvSpPr>
          <p:nvPr/>
        </p:nvSpPr>
        <p:spPr bwMode="auto">
          <a:xfrm>
            <a:off x="4053935" y="3547138"/>
            <a:ext cx="1683894" cy="1290907"/>
          </a:xfrm>
          <a:custGeom>
            <a:avLst/>
            <a:gdLst>
              <a:gd name="T0" fmla="*/ 11 w 21600"/>
              <a:gd name="T1" fmla="*/ 13386 h 21600"/>
              <a:gd name="T2" fmla="*/ 4202 w 21600"/>
              <a:gd name="T3" fmla="*/ 21161 h 21600"/>
              <a:gd name="T4" fmla="*/ 10400 w 21600"/>
              <a:gd name="T5" fmla="*/ 13909 h 21600"/>
              <a:gd name="T6" fmla="*/ 16821 w 21600"/>
              <a:gd name="T7" fmla="*/ 21190 h 21600"/>
              <a:gd name="T8" fmla="*/ 21600 w 21600"/>
              <a:gd name="T9" fmla="*/ 15083 h 21600"/>
              <a:gd name="T10" fmla="*/ 16889 w 21600"/>
              <a:gd name="T11" fmla="*/ 5739 h 21600"/>
              <a:gd name="T12" fmla="*/ 10800 w 21600"/>
              <a:gd name="T13" fmla="*/ 28 h 21600"/>
              <a:gd name="T14" fmla="*/ 4202 w 21600"/>
              <a:gd name="T15" fmla="*/ 5894 h 21600"/>
              <a:gd name="T16" fmla="*/ 5388 w 21600"/>
              <a:gd name="T17" fmla="*/ 6742 h 21600"/>
              <a:gd name="T18" fmla="*/ 16177 w 21600"/>
              <a:gd name="T19" fmla="*/ 2044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685800" y="1143000"/>
            <a:ext cx="4970002" cy="990600"/>
          </a:xfrm>
          <a:prstGeom prst="wedgeRoundRectCallout">
            <a:avLst>
              <a:gd name="adj1" fmla="val -51692"/>
              <a:gd name="adj2" fmla="val 88006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the purple piece representing again?</a:t>
            </a:r>
            <a:endParaRPr lang="en-US" sz="2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019800" y="4871437"/>
            <a:ext cx="2016918" cy="53876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Extensible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52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6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Extensible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895600"/>
            <a:ext cx="8229600" cy="3732213"/>
          </a:xfrm>
        </p:spPr>
        <p:txBody>
          <a:bodyPr/>
          <a:lstStyle/>
          <a:p>
            <a:r>
              <a:rPr lang="en-US" dirty="0" smtClean="0"/>
              <a:t>Take growth into consideration</a:t>
            </a:r>
          </a:p>
          <a:p>
            <a:r>
              <a:rPr lang="en-US" dirty="0" smtClean="0"/>
              <a:t>Reduce effort to incorporate new </a:t>
            </a:r>
            <a:r>
              <a:rPr lang="en-US" i="1" dirty="0" smtClean="0"/>
              <a:t>application</a:t>
            </a:r>
            <a:r>
              <a:rPr lang="en-US" dirty="0" smtClean="0"/>
              <a:t> features</a:t>
            </a:r>
          </a:p>
          <a:p>
            <a:pPr lvl="1"/>
            <a:r>
              <a:rPr lang="en-US" dirty="0" smtClean="0"/>
              <a:t>Addition of new interfaces, structures, or fields</a:t>
            </a:r>
          </a:p>
          <a:p>
            <a:pPr lvl="1"/>
            <a:r>
              <a:rPr lang="en-US" dirty="0" smtClean="0"/>
              <a:t>Modification of existing functions</a:t>
            </a:r>
          </a:p>
          <a:p>
            <a:r>
              <a:rPr lang="en-US" dirty="0" smtClean="0"/>
              <a:t>Allow time to design new interfaces correctly</a:t>
            </a:r>
          </a:p>
          <a:p>
            <a:pPr lvl="1"/>
            <a:r>
              <a:rPr lang="en-US" dirty="0" smtClean="0"/>
              <a:t>Support prototyping interfaces prior to integration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524000" y="1676400"/>
            <a:ext cx="6172200" cy="1066800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longer-lived interfaces – software leading hardware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89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framework and APIs with anticipated capabilities</a:t>
            </a:r>
          </a:p>
          <a:p>
            <a:pPr lvl="1"/>
            <a:r>
              <a:rPr lang="en-US" dirty="0" smtClean="0"/>
              <a:t>Stage delivering features</a:t>
            </a:r>
          </a:p>
          <a:p>
            <a:r>
              <a:rPr lang="en-US" dirty="0" smtClean="0"/>
              <a:t>Documentation defines supported usage models</a:t>
            </a:r>
          </a:p>
          <a:p>
            <a:r>
              <a:rPr lang="en-US" dirty="0" smtClean="0"/>
              <a:t>Use static inline calls to simplify application interactions with objects</a:t>
            </a:r>
          </a:p>
          <a:p>
            <a:pPr lvl="1"/>
            <a:r>
              <a:rPr lang="en-US" dirty="0" smtClean="0"/>
              <a:t>Convert object-oriented model to procedural model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10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2202" y="1981200"/>
            <a:ext cx="5393198" cy="4646613"/>
          </a:xfrm>
        </p:spPr>
        <p:txBody>
          <a:bodyPr/>
          <a:lstStyle/>
          <a:p>
            <a:r>
              <a:rPr lang="en-US" dirty="0" smtClean="0"/>
              <a:t>These concepts are </a:t>
            </a:r>
            <a:r>
              <a:rPr lang="en-US" i="1" dirty="0" smtClean="0"/>
              <a:t>necessary</a:t>
            </a:r>
            <a:r>
              <a:rPr lang="en-US" dirty="0" smtClean="0"/>
              <a:t>, not revolutionary</a:t>
            </a:r>
          </a:p>
          <a:p>
            <a:pPr lvl="1"/>
            <a:r>
              <a:rPr lang="en-US" dirty="0" smtClean="0"/>
              <a:t>Communication addressing, optimized data transfers, app-centric interfaces, future looking</a:t>
            </a:r>
            <a:endParaRPr lang="en-US" dirty="0"/>
          </a:p>
          <a:p>
            <a:r>
              <a:rPr lang="en-US" dirty="0" smtClean="0"/>
              <a:t>Want a solution where the pieces fit tightly together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Diamond 5"/>
          <p:cNvSpPr/>
          <p:nvPr/>
        </p:nvSpPr>
        <p:spPr>
          <a:xfrm>
            <a:off x="76200" y="1873854"/>
            <a:ext cx="4108973" cy="3993546"/>
          </a:xfrm>
          <a:prstGeom prst="diamond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Puzzle3"/>
          <p:cNvSpPr>
            <a:spLocks noEditPoints="1" noChangeArrowheads="1"/>
          </p:cNvSpPr>
          <p:nvPr/>
        </p:nvSpPr>
        <p:spPr bwMode="auto">
          <a:xfrm>
            <a:off x="2033917" y="2464030"/>
            <a:ext cx="1055038" cy="1417283"/>
          </a:xfrm>
          <a:custGeom>
            <a:avLst/>
            <a:gdLst>
              <a:gd name="T0" fmla="*/ 10391 w 21600"/>
              <a:gd name="T1" fmla="*/ 15806 h 21600"/>
              <a:gd name="T2" fmla="*/ 20551 w 21600"/>
              <a:gd name="T3" fmla="*/ 21088 h 21600"/>
              <a:gd name="T4" fmla="*/ 13180 w 21600"/>
              <a:gd name="T5" fmla="*/ 13801 h 21600"/>
              <a:gd name="T6" fmla="*/ 20551 w 21600"/>
              <a:gd name="T7" fmla="*/ 7025 h 21600"/>
              <a:gd name="T8" fmla="*/ 10500 w 21600"/>
              <a:gd name="T9" fmla="*/ 52 h 21600"/>
              <a:gd name="T10" fmla="*/ 692 w 21600"/>
              <a:gd name="T11" fmla="*/ 6802 h 21600"/>
              <a:gd name="T12" fmla="*/ 8064 w 21600"/>
              <a:gd name="T13" fmla="*/ 13526 h 21600"/>
              <a:gd name="T14" fmla="*/ 692 w 21600"/>
              <a:gd name="T15" fmla="*/ 21088 h 21600"/>
              <a:gd name="T16" fmla="*/ 2273 w 21600"/>
              <a:gd name="T17" fmla="*/ 7719 h 21600"/>
              <a:gd name="T18" fmla="*/ 19149 w 21600"/>
              <a:gd name="T19" fmla="*/ 202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Puzzle2"/>
          <p:cNvSpPr>
            <a:spLocks noEditPoints="1" noChangeArrowheads="1"/>
          </p:cNvSpPr>
          <p:nvPr/>
        </p:nvSpPr>
        <p:spPr bwMode="auto">
          <a:xfrm>
            <a:off x="1727066" y="3496568"/>
            <a:ext cx="1683894" cy="1290907"/>
          </a:xfrm>
          <a:custGeom>
            <a:avLst/>
            <a:gdLst>
              <a:gd name="T0" fmla="*/ 11 w 21600"/>
              <a:gd name="T1" fmla="*/ 13386 h 21600"/>
              <a:gd name="T2" fmla="*/ 4202 w 21600"/>
              <a:gd name="T3" fmla="*/ 21161 h 21600"/>
              <a:gd name="T4" fmla="*/ 10400 w 21600"/>
              <a:gd name="T5" fmla="*/ 13909 h 21600"/>
              <a:gd name="T6" fmla="*/ 16821 w 21600"/>
              <a:gd name="T7" fmla="*/ 21190 h 21600"/>
              <a:gd name="T8" fmla="*/ 21600 w 21600"/>
              <a:gd name="T9" fmla="*/ 15083 h 21600"/>
              <a:gd name="T10" fmla="*/ 16889 w 21600"/>
              <a:gd name="T11" fmla="*/ 5739 h 21600"/>
              <a:gd name="T12" fmla="*/ 10800 w 21600"/>
              <a:gd name="T13" fmla="*/ 28 h 21600"/>
              <a:gd name="T14" fmla="*/ 4202 w 21600"/>
              <a:gd name="T15" fmla="*/ 5894 h 21600"/>
              <a:gd name="T16" fmla="*/ 5388 w 21600"/>
              <a:gd name="T17" fmla="*/ 6742 h 21600"/>
              <a:gd name="T18" fmla="*/ 16177 w 21600"/>
              <a:gd name="T19" fmla="*/ 2044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Puzzle4"/>
          <p:cNvSpPr>
            <a:spLocks noEditPoints="1" noChangeArrowheads="1"/>
          </p:cNvSpPr>
          <p:nvPr/>
        </p:nvSpPr>
        <p:spPr bwMode="auto">
          <a:xfrm>
            <a:off x="1067460" y="3471780"/>
            <a:ext cx="1015261" cy="1650376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Puzzle1"/>
          <p:cNvSpPr>
            <a:spLocks noEditPoints="1" noChangeArrowheads="1"/>
          </p:cNvSpPr>
          <p:nvPr/>
        </p:nvSpPr>
        <p:spPr bwMode="auto">
          <a:xfrm>
            <a:off x="726958" y="2886767"/>
            <a:ext cx="1704730" cy="983860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9504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9" grpId="0" animBg="1"/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05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mond 8"/>
          <p:cNvSpPr/>
          <p:nvPr/>
        </p:nvSpPr>
        <p:spPr>
          <a:xfrm>
            <a:off x="2286000" y="1873854"/>
            <a:ext cx="4108973" cy="3993546"/>
          </a:xfrm>
          <a:prstGeom prst="diamond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 9"/>
          <p:cNvSpPr/>
          <p:nvPr/>
        </p:nvSpPr>
        <p:spPr>
          <a:xfrm>
            <a:off x="381000" y="2331054"/>
            <a:ext cx="2702718" cy="793146"/>
          </a:xfrm>
          <a:custGeom>
            <a:avLst/>
            <a:gdLst>
              <a:gd name="connsiteX0" fmla="*/ 0 w 1824561"/>
              <a:gd name="connsiteY0" fmla="*/ 304100 h 1824561"/>
              <a:gd name="connsiteX1" fmla="*/ 304100 w 1824561"/>
              <a:gd name="connsiteY1" fmla="*/ 0 h 1824561"/>
              <a:gd name="connsiteX2" fmla="*/ 1520461 w 1824561"/>
              <a:gd name="connsiteY2" fmla="*/ 0 h 1824561"/>
              <a:gd name="connsiteX3" fmla="*/ 1824561 w 1824561"/>
              <a:gd name="connsiteY3" fmla="*/ 304100 h 1824561"/>
              <a:gd name="connsiteX4" fmla="*/ 1824561 w 1824561"/>
              <a:gd name="connsiteY4" fmla="*/ 1520461 h 1824561"/>
              <a:gd name="connsiteX5" fmla="*/ 1520461 w 1824561"/>
              <a:gd name="connsiteY5" fmla="*/ 1824561 h 1824561"/>
              <a:gd name="connsiteX6" fmla="*/ 304100 w 1824561"/>
              <a:gd name="connsiteY6" fmla="*/ 1824561 h 1824561"/>
              <a:gd name="connsiteX7" fmla="*/ 0 w 1824561"/>
              <a:gd name="connsiteY7" fmla="*/ 1520461 h 1824561"/>
              <a:gd name="connsiteX8" fmla="*/ 0 w 1824561"/>
              <a:gd name="connsiteY8" fmla="*/ 304100 h 1824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4561" h="1824561">
                <a:moveTo>
                  <a:pt x="0" y="304100"/>
                </a:moveTo>
                <a:cubicBezTo>
                  <a:pt x="0" y="136150"/>
                  <a:pt x="136150" y="0"/>
                  <a:pt x="304100" y="0"/>
                </a:cubicBezTo>
                <a:lnTo>
                  <a:pt x="1520461" y="0"/>
                </a:lnTo>
                <a:cubicBezTo>
                  <a:pt x="1688411" y="0"/>
                  <a:pt x="1824561" y="136150"/>
                  <a:pt x="1824561" y="304100"/>
                </a:cubicBezTo>
                <a:lnTo>
                  <a:pt x="1824561" y="1520461"/>
                </a:lnTo>
                <a:cubicBezTo>
                  <a:pt x="1824561" y="1688411"/>
                  <a:pt x="1688411" y="1824561"/>
                  <a:pt x="1520461" y="1824561"/>
                </a:cubicBezTo>
                <a:lnTo>
                  <a:pt x="304100" y="1824561"/>
                </a:lnTo>
                <a:cubicBezTo>
                  <a:pt x="136150" y="1824561"/>
                  <a:pt x="0" y="1688411"/>
                  <a:pt x="0" y="1520461"/>
                </a:cubicBezTo>
                <a:lnTo>
                  <a:pt x="0" y="3041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838" tIns="153838" rIns="153838" bIns="153838" numCol="1" spcCol="1270" anchor="ctr" anchorCtr="0">
            <a:noAutofit/>
          </a:bodyPr>
          <a:lstStyle/>
          <a:p>
            <a:pPr lvl="0" algn="ctr" defTabSz="7556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smtClean="0"/>
              <a:t>Reduced cache and memory footprint</a:t>
            </a:r>
            <a:endParaRPr lang="en-US" sz="2400" kern="1200" dirty="0"/>
          </a:p>
        </p:txBody>
      </p:sp>
      <p:sp>
        <p:nvSpPr>
          <p:cNvPr id="11" name="Freeform 10"/>
          <p:cNvSpPr/>
          <p:nvPr/>
        </p:nvSpPr>
        <p:spPr>
          <a:xfrm>
            <a:off x="5943600" y="2071813"/>
            <a:ext cx="2919060" cy="1585787"/>
          </a:xfrm>
          <a:custGeom>
            <a:avLst/>
            <a:gdLst>
              <a:gd name="connsiteX0" fmla="*/ 0 w 2389299"/>
              <a:gd name="connsiteY0" fmla="*/ 200019 h 1200087"/>
              <a:gd name="connsiteX1" fmla="*/ 200019 w 2389299"/>
              <a:gd name="connsiteY1" fmla="*/ 0 h 1200087"/>
              <a:gd name="connsiteX2" fmla="*/ 2189280 w 2389299"/>
              <a:gd name="connsiteY2" fmla="*/ 0 h 1200087"/>
              <a:gd name="connsiteX3" fmla="*/ 2389299 w 2389299"/>
              <a:gd name="connsiteY3" fmla="*/ 200019 h 1200087"/>
              <a:gd name="connsiteX4" fmla="*/ 2389299 w 2389299"/>
              <a:gd name="connsiteY4" fmla="*/ 1000068 h 1200087"/>
              <a:gd name="connsiteX5" fmla="*/ 2189280 w 2389299"/>
              <a:gd name="connsiteY5" fmla="*/ 1200087 h 1200087"/>
              <a:gd name="connsiteX6" fmla="*/ 200019 w 2389299"/>
              <a:gd name="connsiteY6" fmla="*/ 1200087 h 1200087"/>
              <a:gd name="connsiteX7" fmla="*/ 0 w 2389299"/>
              <a:gd name="connsiteY7" fmla="*/ 1000068 h 1200087"/>
              <a:gd name="connsiteX8" fmla="*/ 0 w 2389299"/>
              <a:gd name="connsiteY8" fmla="*/ 200019 h 1200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89299" h="1200087">
                <a:moveTo>
                  <a:pt x="0" y="200019"/>
                </a:moveTo>
                <a:cubicBezTo>
                  <a:pt x="0" y="89552"/>
                  <a:pt x="89552" y="0"/>
                  <a:pt x="200019" y="0"/>
                </a:cubicBezTo>
                <a:lnTo>
                  <a:pt x="2189280" y="0"/>
                </a:lnTo>
                <a:cubicBezTo>
                  <a:pt x="2299747" y="0"/>
                  <a:pt x="2389299" y="89552"/>
                  <a:pt x="2389299" y="200019"/>
                </a:cubicBezTo>
                <a:lnTo>
                  <a:pt x="2389299" y="1000068"/>
                </a:lnTo>
                <a:cubicBezTo>
                  <a:pt x="2389299" y="1110535"/>
                  <a:pt x="2299747" y="1200087"/>
                  <a:pt x="2189280" y="1200087"/>
                </a:cubicBezTo>
                <a:lnTo>
                  <a:pt x="200019" y="1200087"/>
                </a:lnTo>
                <a:cubicBezTo>
                  <a:pt x="89552" y="1200087"/>
                  <a:pt x="0" y="1110535"/>
                  <a:pt x="0" y="1000068"/>
                </a:cubicBezTo>
                <a:lnTo>
                  <a:pt x="0" y="20001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353" tIns="123353" rIns="123353" bIns="123353" numCol="1" spcCol="1270" anchor="t" anchorCtr="0">
            <a:noAutofit/>
          </a:bodyPr>
          <a:lstStyle/>
          <a:p>
            <a:pPr lvl="0" algn="l" defTabSz="7556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smtClean="0"/>
              <a:t>Optimized software path to hardware</a:t>
            </a:r>
            <a:endParaRPr lang="en-US" sz="2400" kern="1200" dirty="0"/>
          </a:p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kern="1200" dirty="0" smtClean="0"/>
              <a:t>Independent of hardware interface, version, features</a:t>
            </a:r>
            <a:endParaRPr lang="en-US" kern="1200" dirty="0"/>
          </a:p>
        </p:txBody>
      </p:sp>
      <p:sp>
        <p:nvSpPr>
          <p:cNvPr id="18" name="Freeform 17"/>
          <p:cNvSpPr/>
          <p:nvPr/>
        </p:nvSpPr>
        <p:spPr>
          <a:xfrm>
            <a:off x="5334000" y="4919381"/>
            <a:ext cx="3735512" cy="1568886"/>
          </a:xfrm>
          <a:custGeom>
            <a:avLst/>
            <a:gdLst>
              <a:gd name="connsiteX0" fmla="*/ 0 w 2428783"/>
              <a:gd name="connsiteY0" fmla="*/ 304100 h 1824561"/>
              <a:gd name="connsiteX1" fmla="*/ 304100 w 2428783"/>
              <a:gd name="connsiteY1" fmla="*/ 0 h 1824561"/>
              <a:gd name="connsiteX2" fmla="*/ 2124683 w 2428783"/>
              <a:gd name="connsiteY2" fmla="*/ 0 h 1824561"/>
              <a:gd name="connsiteX3" fmla="*/ 2428783 w 2428783"/>
              <a:gd name="connsiteY3" fmla="*/ 304100 h 1824561"/>
              <a:gd name="connsiteX4" fmla="*/ 2428783 w 2428783"/>
              <a:gd name="connsiteY4" fmla="*/ 1520461 h 1824561"/>
              <a:gd name="connsiteX5" fmla="*/ 2124683 w 2428783"/>
              <a:gd name="connsiteY5" fmla="*/ 1824561 h 1824561"/>
              <a:gd name="connsiteX6" fmla="*/ 304100 w 2428783"/>
              <a:gd name="connsiteY6" fmla="*/ 1824561 h 1824561"/>
              <a:gd name="connsiteX7" fmla="*/ 0 w 2428783"/>
              <a:gd name="connsiteY7" fmla="*/ 1520461 h 1824561"/>
              <a:gd name="connsiteX8" fmla="*/ 0 w 2428783"/>
              <a:gd name="connsiteY8" fmla="*/ 304100 h 1824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28783" h="1824561">
                <a:moveTo>
                  <a:pt x="0" y="304100"/>
                </a:moveTo>
                <a:cubicBezTo>
                  <a:pt x="0" y="136150"/>
                  <a:pt x="136150" y="0"/>
                  <a:pt x="304100" y="0"/>
                </a:cubicBezTo>
                <a:lnTo>
                  <a:pt x="2124683" y="0"/>
                </a:lnTo>
                <a:cubicBezTo>
                  <a:pt x="2292633" y="0"/>
                  <a:pt x="2428783" y="136150"/>
                  <a:pt x="2428783" y="304100"/>
                </a:cubicBezTo>
                <a:lnTo>
                  <a:pt x="2428783" y="1520461"/>
                </a:lnTo>
                <a:cubicBezTo>
                  <a:pt x="2428783" y="1688411"/>
                  <a:pt x="2292633" y="1824561"/>
                  <a:pt x="2124683" y="1824561"/>
                </a:cubicBezTo>
                <a:lnTo>
                  <a:pt x="304100" y="1824561"/>
                </a:lnTo>
                <a:cubicBezTo>
                  <a:pt x="136150" y="1824561"/>
                  <a:pt x="0" y="1688411"/>
                  <a:pt x="0" y="1520461"/>
                </a:cubicBezTo>
                <a:lnTo>
                  <a:pt x="0" y="3041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838" tIns="153838" rIns="153838" bIns="153838" numCol="1" spcCol="1270" anchor="t" anchorCtr="0">
            <a:noAutofit/>
          </a:bodyPr>
          <a:lstStyle/>
          <a:p>
            <a:pPr lvl="0" algn="l" defTabSz="7556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smtClean="0"/>
              <a:t>More agile development</a:t>
            </a:r>
            <a:endParaRPr lang="en-US" sz="2400" kern="1200" dirty="0"/>
          </a:p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kern="1200" dirty="0" smtClean="0"/>
              <a:t>Time-boxed, iterative development</a:t>
            </a:r>
            <a:endParaRPr lang="en-US" kern="1200" dirty="0"/>
          </a:p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kern="1200" dirty="0" smtClean="0"/>
              <a:t>Application focused APIs</a:t>
            </a:r>
            <a:endParaRPr lang="en-US" kern="1200" dirty="0"/>
          </a:p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kern="1200" dirty="0" smtClean="0"/>
              <a:t>Adaptable</a:t>
            </a:r>
            <a:endParaRPr lang="en-US" kern="12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Enable..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3" name="Puzzle3"/>
          <p:cNvSpPr>
            <a:spLocks noEditPoints="1" noChangeArrowheads="1"/>
          </p:cNvSpPr>
          <p:nvPr/>
        </p:nvSpPr>
        <p:spPr bwMode="auto">
          <a:xfrm>
            <a:off x="4278759" y="2514600"/>
            <a:ext cx="1055038" cy="1417283"/>
          </a:xfrm>
          <a:custGeom>
            <a:avLst/>
            <a:gdLst>
              <a:gd name="T0" fmla="*/ 10391 w 21600"/>
              <a:gd name="T1" fmla="*/ 15806 h 21600"/>
              <a:gd name="T2" fmla="*/ 20551 w 21600"/>
              <a:gd name="T3" fmla="*/ 21088 h 21600"/>
              <a:gd name="T4" fmla="*/ 13180 w 21600"/>
              <a:gd name="T5" fmla="*/ 13801 h 21600"/>
              <a:gd name="T6" fmla="*/ 20551 w 21600"/>
              <a:gd name="T7" fmla="*/ 7025 h 21600"/>
              <a:gd name="T8" fmla="*/ 10500 w 21600"/>
              <a:gd name="T9" fmla="*/ 52 h 21600"/>
              <a:gd name="T10" fmla="*/ 692 w 21600"/>
              <a:gd name="T11" fmla="*/ 6802 h 21600"/>
              <a:gd name="T12" fmla="*/ 8064 w 21600"/>
              <a:gd name="T13" fmla="*/ 13526 h 21600"/>
              <a:gd name="T14" fmla="*/ 692 w 21600"/>
              <a:gd name="T15" fmla="*/ 21088 h 21600"/>
              <a:gd name="T16" fmla="*/ 2273 w 21600"/>
              <a:gd name="T17" fmla="*/ 7719 h 21600"/>
              <a:gd name="T18" fmla="*/ 19149 w 21600"/>
              <a:gd name="T19" fmla="*/ 202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Puzzle2"/>
          <p:cNvSpPr>
            <a:spLocks noEditPoints="1" noChangeArrowheads="1"/>
          </p:cNvSpPr>
          <p:nvPr/>
        </p:nvSpPr>
        <p:spPr bwMode="auto">
          <a:xfrm>
            <a:off x="3971908" y="3547138"/>
            <a:ext cx="1683894" cy="1290907"/>
          </a:xfrm>
          <a:custGeom>
            <a:avLst/>
            <a:gdLst>
              <a:gd name="T0" fmla="*/ 11 w 21600"/>
              <a:gd name="T1" fmla="*/ 13386 h 21600"/>
              <a:gd name="T2" fmla="*/ 4202 w 21600"/>
              <a:gd name="T3" fmla="*/ 21161 h 21600"/>
              <a:gd name="T4" fmla="*/ 10400 w 21600"/>
              <a:gd name="T5" fmla="*/ 13909 h 21600"/>
              <a:gd name="T6" fmla="*/ 16821 w 21600"/>
              <a:gd name="T7" fmla="*/ 21190 h 21600"/>
              <a:gd name="T8" fmla="*/ 21600 w 21600"/>
              <a:gd name="T9" fmla="*/ 15083 h 21600"/>
              <a:gd name="T10" fmla="*/ 16889 w 21600"/>
              <a:gd name="T11" fmla="*/ 5739 h 21600"/>
              <a:gd name="T12" fmla="*/ 10800 w 21600"/>
              <a:gd name="T13" fmla="*/ 28 h 21600"/>
              <a:gd name="T14" fmla="*/ 4202 w 21600"/>
              <a:gd name="T15" fmla="*/ 5894 h 21600"/>
              <a:gd name="T16" fmla="*/ 5388 w 21600"/>
              <a:gd name="T17" fmla="*/ 6742 h 21600"/>
              <a:gd name="T18" fmla="*/ 16177 w 21600"/>
              <a:gd name="T19" fmla="*/ 2044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Puzzle4"/>
          <p:cNvSpPr>
            <a:spLocks noEditPoints="1" noChangeArrowheads="1"/>
          </p:cNvSpPr>
          <p:nvPr/>
        </p:nvSpPr>
        <p:spPr bwMode="auto">
          <a:xfrm>
            <a:off x="3320322" y="3531224"/>
            <a:ext cx="1015261" cy="1650376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Puzzle1"/>
          <p:cNvSpPr>
            <a:spLocks noEditPoints="1" noChangeArrowheads="1"/>
          </p:cNvSpPr>
          <p:nvPr/>
        </p:nvSpPr>
        <p:spPr bwMode="auto">
          <a:xfrm>
            <a:off x="2971800" y="2943342"/>
            <a:ext cx="1704730" cy="983860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600" dirty="0"/>
          </a:p>
        </p:txBody>
      </p:sp>
      <p:sp>
        <p:nvSpPr>
          <p:cNvPr id="20" name="Rounded Rectangle 19"/>
          <p:cNvSpPr/>
          <p:nvPr/>
        </p:nvSpPr>
        <p:spPr>
          <a:xfrm>
            <a:off x="457200" y="1671037"/>
            <a:ext cx="2626518" cy="538763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Minimal footprint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255496" y="1401655"/>
            <a:ext cx="2669304" cy="53876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High performance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04800" y="4642836"/>
            <a:ext cx="2016918" cy="53876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App-centric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577035" y="4287065"/>
            <a:ext cx="2016918" cy="53876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Extensible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319765" y="5173662"/>
            <a:ext cx="4176035" cy="1387475"/>
          </a:xfrm>
          <a:custGeom>
            <a:avLst/>
            <a:gdLst>
              <a:gd name="connsiteX0" fmla="*/ 0 w 2428783"/>
              <a:gd name="connsiteY0" fmla="*/ 304100 h 1824561"/>
              <a:gd name="connsiteX1" fmla="*/ 304100 w 2428783"/>
              <a:gd name="connsiteY1" fmla="*/ 0 h 1824561"/>
              <a:gd name="connsiteX2" fmla="*/ 2124683 w 2428783"/>
              <a:gd name="connsiteY2" fmla="*/ 0 h 1824561"/>
              <a:gd name="connsiteX3" fmla="*/ 2428783 w 2428783"/>
              <a:gd name="connsiteY3" fmla="*/ 304100 h 1824561"/>
              <a:gd name="connsiteX4" fmla="*/ 2428783 w 2428783"/>
              <a:gd name="connsiteY4" fmla="*/ 1520461 h 1824561"/>
              <a:gd name="connsiteX5" fmla="*/ 2124683 w 2428783"/>
              <a:gd name="connsiteY5" fmla="*/ 1824561 h 1824561"/>
              <a:gd name="connsiteX6" fmla="*/ 304100 w 2428783"/>
              <a:gd name="connsiteY6" fmla="*/ 1824561 h 1824561"/>
              <a:gd name="connsiteX7" fmla="*/ 0 w 2428783"/>
              <a:gd name="connsiteY7" fmla="*/ 1520461 h 1824561"/>
              <a:gd name="connsiteX8" fmla="*/ 0 w 2428783"/>
              <a:gd name="connsiteY8" fmla="*/ 304100 h 1824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28783" h="1824561">
                <a:moveTo>
                  <a:pt x="0" y="304100"/>
                </a:moveTo>
                <a:cubicBezTo>
                  <a:pt x="0" y="136150"/>
                  <a:pt x="136150" y="0"/>
                  <a:pt x="304100" y="0"/>
                </a:cubicBezTo>
                <a:lnTo>
                  <a:pt x="2124683" y="0"/>
                </a:lnTo>
                <a:cubicBezTo>
                  <a:pt x="2292633" y="0"/>
                  <a:pt x="2428783" y="136150"/>
                  <a:pt x="2428783" y="304100"/>
                </a:cubicBezTo>
                <a:lnTo>
                  <a:pt x="2428783" y="1520461"/>
                </a:lnTo>
                <a:cubicBezTo>
                  <a:pt x="2428783" y="1688411"/>
                  <a:pt x="2292633" y="1824561"/>
                  <a:pt x="2124683" y="1824561"/>
                </a:cubicBezTo>
                <a:lnTo>
                  <a:pt x="304100" y="1824561"/>
                </a:lnTo>
                <a:cubicBezTo>
                  <a:pt x="136150" y="1824561"/>
                  <a:pt x="0" y="1688411"/>
                  <a:pt x="0" y="1520461"/>
                </a:cubicBezTo>
                <a:lnTo>
                  <a:pt x="0" y="3041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838" tIns="153838" rIns="153838" bIns="153838" numCol="1" spcCol="1270" anchor="t" anchorCtr="0">
            <a:noAutofit/>
          </a:bodyPr>
          <a:lstStyle/>
          <a:p>
            <a:pPr lvl="0" algn="l" defTabSz="7556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smtClean="0"/>
              <a:t>Analyze application needs</a:t>
            </a:r>
            <a:endParaRPr lang="en-US" sz="2400" kern="1200" dirty="0"/>
          </a:p>
          <a:p>
            <a:pPr marL="114300" lvl="1" indent="-114300" algn="l" defTabSz="5778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kern="1200" dirty="0" smtClean="0"/>
              <a:t>Implement them in a coherent, concise, high-performance manner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160234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8" grpId="0" animBg="1"/>
      <p:bldP spid="13" grpId="0" animBg="1"/>
      <p:bldP spid="14" grpId="0" animBg="1"/>
      <p:bldP spid="15" grpId="0" animBg="1"/>
      <p:bldP spid="16" grpId="0" animBg="1"/>
      <p:bldP spid="20" grpId="0" animBg="1"/>
      <p:bldP spid="25" grpId="0" animBg="1"/>
      <p:bldP spid="26" grpId="0" animBg="1"/>
      <p:bldP spid="27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amond 16"/>
          <p:cNvSpPr/>
          <p:nvPr/>
        </p:nvSpPr>
        <p:spPr>
          <a:xfrm>
            <a:off x="2520427" y="1873854"/>
            <a:ext cx="4108973" cy="3993546"/>
          </a:xfrm>
          <a:prstGeom prst="diamond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Puzzle3"/>
          <p:cNvSpPr>
            <a:spLocks noEditPoints="1" noChangeArrowheads="1"/>
          </p:cNvSpPr>
          <p:nvPr/>
        </p:nvSpPr>
        <p:spPr bwMode="auto">
          <a:xfrm>
            <a:off x="4513186" y="2514600"/>
            <a:ext cx="1055038" cy="1417283"/>
          </a:xfrm>
          <a:custGeom>
            <a:avLst/>
            <a:gdLst>
              <a:gd name="T0" fmla="*/ 10391 w 21600"/>
              <a:gd name="T1" fmla="*/ 15806 h 21600"/>
              <a:gd name="T2" fmla="*/ 20551 w 21600"/>
              <a:gd name="T3" fmla="*/ 21088 h 21600"/>
              <a:gd name="T4" fmla="*/ 13180 w 21600"/>
              <a:gd name="T5" fmla="*/ 13801 h 21600"/>
              <a:gd name="T6" fmla="*/ 20551 w 21600"/>
              <a:gd name="T7" fmla="*/ 7025 h 21600"/>
              <a:gd name="T8" fmla="*/ 10500 w 21600"/>
              <a:gd name="T9" fmla="*/ 52 h 21600"/>
              <a:gd name="T10" fmla="*/ 692 w 21600"/>
              <a:gd name="T11" fmla="*/ 6802 h 21600"/>
              <a:gd name="T12" fmla="*/ 8064 w 21600"/>
              <a:gd name="T13" fmla="*/ 13526 h 21600"/>
              <a:gd name="T14" fmla="*/ 692 w 21600"/>
              <a:gd name="T15" fmla="*/ 21088 h 21600"/>
              <a:gd name="T16" fmla="*/ 2273 w 21600"/>
              <a:gd name="T17" fmla="*/ 7719 h 21600"/>
              <a:gd name="T18" fmla="*/ 19149 w 21600"/>
              <a:gd name="T19" fmla="*/ 202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Puzzle2"/>
          <p:cNvSpPr>
            <a:spLocks noEditPoints="1" noChangeArrowheads="1"/>
          </p:cNvSpPr>
          <p:nvPr/>
        </p:nvSpPr>
        <p:spPr bwMode="auto">
          <a:xfrm>
            <a:off x="4206335" y="3547138"/>
            <a:ext cx="1683894" cy="1290907"/>
          </a:xfrm>
          <a:custGeom>
            <a:avLst/>
            <a:gdLst>
              <a:gd name="T0" fmla="*/ 11 w 21600"/>
              <a:gd name="T1" fmla="*/ 13386 h 21600"/>
              <a:gd name="T2" fmla="*/ 4202 w 21600"/>
              <a:gd name="T3" fmla="*/ 21161 h 21600"/>
              <a:gd name="T4" fmla="*/ 10400 w 21600"/>
              <a:gd name="T5" fmla="*/ 13909 h 21600"/>
              <a:gd name="T6" fmla="*/ 16821 w 21600"/>
              <a:gd name="T7" fmla="*/ 21190 h 21600"/>
              <a:gd name="T8" fmla="*/ 21600 w 21600"/>
              <a:gd name="T9" fmla="*/ 15083 h 21600"/>
              <a:gd name="T10" fmla="*/ 16889 w 21600"/>
              <a:gd name="T11" fmla="*/ 5739 h 21600"/>
              <a:gd name="T12" fmla="*/ 10800 w 21600"/>
              <a:gd name="T13" fmla="*/ 28 h 21600"/>
              <a:gd name="T14" fmla="*/ 4202 w 21600"/>
              <a:gd name="T15" fmla="*/ 5894 h 21600"/>
              <a:gd name="T16" fmla="*/ 5388 w 21600"/>
              <a:gd name="T17" fmla="*/ 6742 h 21600"/>
              <a:gd name="T18" fmla="*/ 16177 w 21600"/>
              <a:gd name="T19" fmla="*/ 2044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Puzzle4"/>
          <p:cNvSpPr>
            <a:spLocks noEditPoints="1" noChangeArrowheads="1"/>
          </p:cNvSpPr>
          <p:nvPr/>
        </p:nvSpPr>
        <p:spPr bwMode="auto">
          <a:xfrm>
            <a:off x="3554749" y="3531224"/>
            <a:ext cx="1015261" cy="1650376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Puzzle1"/>
          <p:cNvSpPr>
            <a:spLocks noEditPoints="1" noChangeArrowheads="1"/>
          </p:cNvSpPr>
          <p:nvPr/>
        </p:nvSpPr>
        <p:spPr bwMode="auto">
          <a:xfrm>
            <a:off x="3206227" y="2943342"/>
            <a:ext cx="1704730" cy="983860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600" dirty="0"/>
          </a:p>
        </p:txBody>
      </p:sp>
      <p:sp>
        <p:nvSpPr>
          <p:cNvPr id="23" name="Rounded Rectangle 22"/>
          <p:cNvSpPr/>
          <p:nvPr/>
        </p:nvSpPr>
        <p:spPr>
          <a:xfrm>
            <a:off x="345282" y="2661637"/>
            <a:ext cx="2626518" cy="538763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Minimal footprint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85800" y="838200"/>
            <a:ext cx="4427470" cy="990600"/>
          </a:xfrm>
          <a:prstGeom prst="wedgeRoundRectCallout">
            <a:avLst>
              <a:gd name="adj1" fmla="val -51692"/>
              <a:gd name="adj2" fmla="val 88006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can an API affect application scalability?</a:t>
            </a:r>
            <a:endParaRPr lang="en-US" sz="2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571998" y="5257800"/>
            <a:ext cx="3486661" cy="717716"/>
          </a:xfrm>
          <a:prstGeom prst="wedgeRoundRectCallout">
            <a:avLst>
              <a:gd name="adj1" fmla="val 67877"/>
              <a:gd name="adj2" fmla="val 118370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glad I asked.</a:t>
            </a:r>
            <a:endParaRPr lang="en-US" sz="2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08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2209801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rdma_route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rdma_addr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ibv_sa_path_rec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path_rec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rdma_cm_id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{...};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rdma_create_id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rdma_resolve_addr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rdma_resolve_route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rdma_connect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800600" y="2209800"/>
            <a:ext cx="4070684" cy="663662"/>
            <a:chOff x="4800600" y="2209800"/>
            <a:chExt cx="4070684" cy="663662"/>
          </a:xfrm>
        </p:grpSpPr>
        <p:cxnSp>
          <p:nvCxnSpPr>
            <p:cNvPr id="45" name="Straight Arrow Connector 44"/>
            <p:cNvCxnSpPr>
              <a:stCxn id="63" idx="1"/>
            </p:cNvCxnSpPr>
            <p:nvPr/>
          </p:nvCxnSpPr>
          <p:spPr>
            <a:xfrm flipH="1">
              <a:off x="4800600" y="2541631"/>
              <a:ext cx="755410" cy="12536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61" name="Group 60"/>
            <p:cNvGrpSpPr/>
            <p:nvPr/>
          </p:nvGrpSpPr>
          <p:grpSpPr>
            <a:xfrm>
              <a:off x="5556010" y="2209800"/>
              <a:ext cx="3315274" cy="663662"/>
              <a:chOff x="0" y="7195"/>
              <a:chExt cx="3479132" cy="795600"/>
            </a:xfrm>
          </p:grpSpPr>
          <p:sp>
            <p:nvSpPr>
              <p:cNvPr id="63" name="Rounded Rectangle 62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5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dirty="0" err="1" smtClean="0"/>
                  <a:t>Src</a:t>
                </a:r>
                <a:r>
                  <a:rPr lang="en-US" sz="2000" dirty="0" smtClean="0"/>
                  <a:t>/</a:t>
                </a:r>
                <a:r>
                  <a:rPr lang="en-US" sz="2000" dirty="0" err="1" smtClean="0"/>
                  <a:t>dst</a:t>
                </a:r>
                <a:r>
                  <a:rPr lang="en-US" sz="2000" dirty="0" smtClean="0"/>
                  <a:t> addresses stored per endpoint</a:t>
                </a:r>
                <a:endParaRPr lang="en-US" sz="2000" kern="1200" dirty="0"/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5181600" y="2303530"/>
            <a:ext cx="3689684" cy="1963670"/>
            <a:chOff x="5181600" y="2303530"/>
            <a:chExt cx="3689684" cy="1963670"/>
          </a:xfrm>
        </p:grpSpPr>
        <p:grpSp>
          <p:nvGrpSpPr>
            <p:cNvPr id="42" name="Group 41"/>
            <p:cNvGrpSpPr/>
            <p:nvPr/>
          </p:nvGrpSpPr>
          <p:grpSpPr>
            <a:xfrm>
              <a:off x="5556010" y="3048000"/>
              <a:ext cx="3315274" cy="475466"/>
              <a:chOff x="0" y="7195"/>
              <a:chExt cx="3479132" cy="795600"/>
            </a:xfrm>
            <a:solidFill>
              <a:schemeClr val="accent4"/>
            </a:solidFill>
          </p:grpSpPr>
          <p:sp>
            <p:nvSpPr>
              <p:cNvPr id="43" name="Rounded Rectangle 42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4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dirty="0" smtClean="0"/>
                  <a:t>456 bytes per endpoint</a:t>
                </a:r>
                <a:endParaRPr lang="en-US" sz="2000" kern="1200" dirty="0"/>
              </a:p>
            </p:txBody>
          </p:sp>
        </p:grpSp>
        <p:sp>
          <p:nvSpPr>
            <p:cNvPr id="68" name="Right Brace 67"/>
            <p:cNvSpPr/>
            <p:nvPr/>
          </p:nvSpPr>
          <p:spPr>
            <a:xfrm>
              <a:off x="5181600" y="2303530"/>
              <a:ext cx="231702" cy="1963670"/>
            </a:xfrm>
            <a:prstGeom prst="rightBrac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800601" y="3200401"/>
            <a:ext cx="4077273" cy="914399"/>
            <a:chOff x="4800601" y="3200401"/>
            <a:chExt cx="4077273" cy="914399"/>
          </a:xfrm>
        </p:grpSpPr>
        <p:grpSp>
          <p:nvGrpSpPr>
            <p:cNvPr id="69" name="Group 68"/>
            <p:cNvGrpSpPr/>
            <p:nvPr/>
          </p:nvGrpSpPr>
          <p:grpSpPr>
            <a:xfrm>
              <a:off x="5562600" y="3635935"/>
              <a:ext cx="3315274" cy="478865"/>
              <a:chOff x="0" y="7195"/>
              <a:chExt cx="3479132" cy="795600"/>
            </a:xfrm>
          </p:grpSpPr>
          <p:sp>
            <p:nvSpPr>
              <p:cNvPr id="71" name="Rounded Rectangle 70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2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dirty="0" smtClean="0"/>
                  <a:t>Path record per endpoint</a:t>
                </a:r>
                <a:endParaRPr lang="en-US" sz="2000" kern="1200" dirty="0"/>
              </a:p>
            </p:txBody>
          </p:sp>
        </p:grpSp>
        <p:cxnSp>
          <p:nvCxnSpPr>
            <p:cNvPr id="73" name="Straight Arrow Connector 72"/>
            <p:cNvCxnSpPr/>
            <p:nvPr/>
          </p:nvCxnSpPr>
          <p:spPr>
            <a:xfrm flipH="1" flipV="1">
              <a:off x="4800601" y="3200401"/>
              <a:ext cx="755409" cy="53339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3200400" y="4724400"/>
            <a:ext cx="5677474" cy="663662"/>
            <a:chOff x="3200400" y="4724400"/>
            <a:chExt cx="5677474" cy="663662"/>
          </a:xfrm>
        </p:grpSpPr>
        <p:grpSp>
          <p:nvGrpSpPr>
            <p:cNvPr id="74" name="Group 73"/>
            <p:cNvGrpSpPr/>
            <p:nvPr/>
          </p:nvGrpSpPr>
          <p:grpSpPr>
            <a:xfrm>
              <a:off x="5562600" y="4724400"/>
              <a:ext cx="3315274" cy="663662"/>
              <a:chOff x="0" y="7195"/>
              <a:chExt cx="3479132" cy="795600"/>
            </a:xfrm>
          </p:grpSpPr>
          <p:sp>
            <p:nvSpPr>
              <p:cNvPr id="75" name="Rounded Rectangle 74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6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dirty="0" smtClean="0"/>
                  <a:t>Resolve single address and path at a time</a:t>
                </a:r>
                <a:endParaRPr lang="en-US" sz="2000" kern="1200" dirty="0"/>
              </a:p>
            </p:txBody>
          </p:sp>
        </p:grpSp>
        <p:cxnSp>
          <p:nvCxnSpPr>
            <p:cNvPr id="77" name="Straight Arrow Connector 76"/>
            <p:cNvCxnSpPr/>
            <p:nvPr/>
          </p:nvCxnSpPr>
          <p:spPr>
            <a:xfrm flipH="1" flipV="1">
              <a:off x="3200400" y="5092327"/>
              <a:ext cx="2362202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2514600" y="5486400"/>
            <a:ext cx="6356684" cy="685800"/>
            <a:chOff x="2514600" y="5486400"/>
            <a:chExt cx="6356684" cy="685800"/>
          </a:xfrm>
        </p:grpSpPr>
        <p:grpSp>
          <p:nvGrpSpPr>
            <p:cNvPr id="78" name="Group 77"/>
            <p:cNvGrpSpPr/>
            <p:nvPr/>
          </p:nvGrpSpPr>
          <p:grpSpPr>
            <a:xfrm>
              <a:off x="5556010" y="5486400"/>
              <a:ext cx="3315274" cy="685800"/>
              <a:chOff x="0" y="7195"/>
              <a:chExt cx="3479132" cy="795600"/>
            </a:xfrm>
            <a:solidFill>
              <a:schemeClr val="accent4"/>
            </a:solidFill>
          </p:grpSpPr>
          <p:sp>
            <p:nvSpPr>
              <p:cNvPr id="82" name="Rounded Rectangle 81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3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dirty="0" smtClean="0"/>
                  <a:t>All to all connected model for best performance</a:t>
                </a:r>
                <a:endParaRPr lang="en-US" sz="2000" kern="1200" dirty="0"/>
              </a:p>
            </p:txBody>
          </p:sp>
        </p:grpSp>
        <p:cxnSp>
          <p:nvCxnSpPr>
            <p:cNvPr id="84" name="Straight Arrow Connector 83"/>
            <p:cNvCxnSpPr/>
            <p:nvPr/>
          </p:nvCxnSpPr>
          <p:spPr>
            <a:xfrm flipH="1">
              <a:off x="2514600" y="5638800"/>
              <a:ext cx="304141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86" name="Rounded Rectangle 85"/>
          <p:cNvSpPr/>
          <p:nvPr/>
        </p:nvSpPr>
        <p:spPr>
          <a:xfrm>
            <a:off x="764643" y="1219200"/>
            <a:ext cx="3807357" cy="6826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87" name="Rounded Rectangle 4"/>
          <p:cNvSpPr/>
          <p:nvPr/>
        </p:nvSpPr>
        <p:spPr>
          <a:xfrm>
            <a:off x="807145" y="1252525"/>
            <a:ext cx="3722353" cy="61600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 smtClean="0">
                <a:solidFill>
                  <a:schemeClr val="tx1"/>
                </a:solidFill>
              </a:rPr>
              <a:t>Reliable data transfers, zer</a:t>
            </a:r>
            <a:r>
              <a:rPr lang="en-US" sz="2000" dirty="0" smtClean="0">
                <a:solidFill>
                  <a:schemeClr val="tx1"/>
                </a:solidFill>
              </a:rPr>
              <a:t>o copies to thousands of processes</a:t>
            </a:r>
            <a:endParaRPr lang="en-US" sz="2000" kern="1200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>
            <a:stCxn id="18" idx="6"/>
            <a:endCxn id="89" idx="2"/>
          </p:cNvCxnSpPr>
          <p:nvPr/>
        </p:nvCxnSpPr>
        <p:spPr>
          <a:xfrm>
            <a:off x="6239938" y="720632"/>
            <a:ext cx="1034231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019800" y="317250"/>
            <a:ext cx="1468948" cy="514413"/>
            <a:chOff x="6019800" y="317250"/>
            <a:chExt cx="1468948" cy="514413"/>
          </a:xfrm>
        </p:grpSpPr>
        <p:sp>
          <p:nvSpPr>
            <p:cNvPr id="88" name="Flowchart: Connector 87"/>
            <p:cNvSpPr/>
            <p:nvPr/>
          </p:nvSpPr>
          <p:spPr>
            <a:xfrm>
              <a:off x="6652529" y="317250"/>
              <a:ext cx="228600" cy="2286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lowchart: Connector 88"/>
            <p:cNvSpPr/>
            <p:nvPr/>
          </p:nvSpPr>
          <p:spPr>
            <a:xfrm>
              <a:off x="7274169" y="609600"/>
              <a:ext cx="214579" cy="222063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Connector 17"/>
            <p:cNvSpPr/>
            <p:nvPr/>
          </p:nvSpPr>
          <p:spPr>
            <a:xfrm>
              <a:off x="6019800" y="609600"/>
              <a:ext cx="220138" cy="222063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>
              <a:stCxn id="18" idx="7"/>
              <a:endCxn id="88" idx="2"/>
            </p:cNvCxnSpPr>
            <p:nvPr/>
          </p:nvCxnSpPr>
          <p:spPr>
            <a:xfrm flipV="1">
              <a:off x="6207700" y="431550"/>
              <a:ext cx="444829" cy="21057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88" idx="6"/>
              <a:endCxn id="89" idx="1"/>
            </p:cNvCxnSpPr>
            <p:nvPr/>
          </p:nvCxnSpPr>
          <p:spPr>
            <a:xfrm>
              <a:off x="6881129" y="431550"/>
              <a:ext cx="424464" cy="21057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207700" y="799143"/>
            <a:ext cx="1097893" cy="343857"/>
            <a:chOff x="6207700" y="799143"/>
            <a:chExt cx="1097893" cy="343857"/>
          </a:xfrm>
        </p:grpSpPr>
        <p:sp>
          <p:nvSpPr>
            <p:cNvPr id="90" name="Flowchart: Connector 89"/>
            <p:cNvSpPr/>
            <p:nvPr/>
          </p:nvSpPr>
          <p:spPr>
            <a:xfrm>
              <a:off x="6659540" y="914400"/>
              <a:ext cx="214579" cy="2286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>
              <a:stCxn id="18" idx="5"/>
              <a:endCxn id="90" idx="2"/>
            </p:cNvCxnSpPr>
            <p:nvPr/>
          </p:nvCxnSpPr>
          <p:spPr>
            <a:xfrm>
              <a:off x="6207700" y="799143"/>
              <a:ext cx="451840" cy="229557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90" idx="6"/>
              <a:endCxn id="89" idx="3"/>
            </p:cNvCxnSpPr>
            <p:nvPr/>
          </p:nvCxnSpPr>
          <p:spPr>
            <a:xfrm flipV="1">
              <a:off x="6874119" y="799143"/>
              <a:ext cx="431474" cy="229557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62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/>
      <p:bldP spid="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Scalable Communication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646613"/>
          </a:xfrm>
        </p:spPr>
        <p:txBody>
          <a:bodyPr>
            <a:noAutofit/>
          </a:bodyPr>
          <a:lstStyle/>
          <a:p>
            <a:r>
              <a:rPr lang="en-US" i="1" dirty="0" smtClean="0"/>
              <a:t>Application</a:t>
            </a:r>
            <a:r>
              <a:rPr lang="en-US" dirty="0" smtClean="0"/>
              <a:t> driven communication models</a:t>
            </a:r>
            <a:endParaRPr lang="en-US" dirty="0"/>
          </a:p>
          <a:p>
            <a:r>
              <a:rPr lang="en-US" dirty="0" smtClean="0"/>
              <a:t>Reliable unconnected transfers</a:t>
            </a:r>
          </a:p>
          <a:p>
            <a:pPr lvl="1"/>
            <a:r>
              <a:rPr lang="en-US" dirty="0" smtClean="0"/>
              <a:t>Abstract hardware features</a:t>
            </a:r>
          </a:p>
          <a:p>
            <a:pPr lvl="2"/>
            <a:r>
              <a:rPr lang="en-US" dirty="0" smtClean="0"/>
              <a:t>SRQ, XRC, dynamic connections</a:t>
            </a:r>
          </a:p>
          <a:p>
            <a:r>
              <a:rPr lang="en-US" dirty="0" smtClean="0"/>
              <a:t>Optimize addressing</a:t>
            </a:r>
          </a:p>
          <a:p>
            <a:pPr lvl="1"/>
            <a:r>
              <a:rPr lang="en-US" dirty="0" smtClean="0"/>
              <a:t>Resolve multiple resolution requests at once</a:t>
            </a:r>
          </a:p>
          <a:p>
            <a:pPr lvl="1"/>
            <a:r>
              <a:rPr lang="en-US" dirty="0" smtClean="0"/>
              <a:t>Compact address data storage</a:t>
            </a:r>
          </a:p>
          <a:p>
            <a:pPr lvl="2"/>
            <a:r>
              <a:rPr lang="en-US" dirty="0" smtClean="0"/>
              <a:t>Compressed address ranges, path data</a:t>
            </a:r>
          </a:p>
          <a:p>
            <a:r>
              <a:rPr lang="en-US" dirty="0" smtClean="0"/>
              <a:t>Support multiple resolution mechanisms</a:t>
            </a:r>
          </a:p>
          <a:p>
            <a:pPr lvl="1"/>
            <a:r>
              <a:rPr lang="en-US" dirty="0" smtClean="0"/>
              <a:t>Optimized for different topologies and fabric sizes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23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SFI - Address Vectors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257502" y="1673007"/>
            <a:ext cx="4189822" cy="841594"/>
            <a:chOff x="0" y="7195"/>
            <a:chExt cx="3479132" cy="795600"/>
          </a:xfrm>
        </p:grpSpPr>
        <p:sp>
          <p:nvSpPr>
            <p:cNvPr id="31" name="Rounded Rectangle 3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defTabSz="889000" rtl="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000" kern="1200" dirty="0" smtClean="0"/>
                <a:t>Store addresses/host names</a:t>
              </a:r>
            </a:p>
            <a:p>
              <a:pPr lvl="0" defTabSz="889000" rtl="0">
                <a:spcBef>
                  <a:spcPct val="0"/>
                </a:spcBef>
                <a:spcAft>
                  <a:spcPts val="0"/>
                </a:spcAft>
              </a:pPr>
              <a:r>
                <a:rPr lang="en-US" kern="1200" dirty="0" smtClean="0"/>
                <a:t>- Insert range of addresses with single call</a:t>
              </a: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29080"/>
              </p:ext>
            </p:extLst>
          </p:nvPr>
        </p:nvGraphicFramePr>
        <p:xfrm>
          <a:off x="3697015" y="3227889"/>
          <a:ext cx="4031108" cy="111252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329119"/>
                <a:gridCol w="1226566"/>
                <a:gridCol w="1035368"/>
                <a:gridCol w="4400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Start</a:t>
                      </a:r>
                      <a:r>
                        <a:rPr lang="en-US" baseline="0" dirty="0" smtClean="0"/>
                        <a:t> Range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 Range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 LID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host10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host1000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host1001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host4999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5486400" y="1693339"/>
            <a:ext cx="2895600" cy="1470781"/>
            <a:chOff x="5486400" y="1693339"/>
            <a:chExt cx="2895600" cy="1470781"/>
          </a:xfrm>
        </p:grpSpPr>
        <p:grpSp>
          <p:nvGrpSpPr>
            <p:cNvPr id="23" name="Group 22"/>
            <p:cNvGrpSpPr/>
            <p:nvPr/>
          </p:nvGrpSpPr>
          <p:grpSpPr>
            <a:xfrm>
              <a:off x="5486400" y="1693339"/>
              <a:ext cx="2895600" cy="592661"/>
              <a:chOff x="0" y="7195"/>
              <a:chExt cx="3479132" cy="795600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5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Share between processes</a:t>
                </a:r>
                <a:endParaRPr lang="en-US" kern="1200" dirty="0"/>
              </a:p>
            </p:txBody>
          </p:sp>
        </p:grpSp>
        <p:cxnSp>
          <p:nvCxnSpPr>
            <p:cNvPr id="9" name="Straight Arrow Connector 8"/>
            <p:cNvCxnSpPr/>
            <p:nvPr/>
          </p:nvCxnSpPr>
          <p:spPr>
            <a:xfrm flipV="1">
              <a:off x="6197348" y="2305086"/>
              <a:ext cx="0" cy="84622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V="1">
              <a:off x="7390147" y="2292274"/>
              <a:ext cx="0" cy="87184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3293981" y="4572000"/>
            <a:ext cx="4478419" cy="1403175"/>
            <a:chOff x="3293981" y="4572000"/>
            <a:chExt cx="4478419" cy="1403175"/>
          </a:xfrm>
        </p:grpSpPr>
        <p:grpSp>
          <p:nvGrpSpPr>
            <p:cNvPr id="70" name="Group 69"/>
            <p:cNvGrpSpPr/>
            <p:nvPr/>
          </p:nvGrpSpPr>
          <p:grpSpPr>
            <a:xfrm>
              <a:off x="3293981" y="5035449"/>
              <a:ext cx="4478419" cy="939726"/>
              <a:chOff x="0" y="7195"/>
              <a:chExt cx="3479132" cy="795600"/>
            </a:xfrm>
          </p:grpSpPr>
          <p:sp>
            <p:nvSpPr>
              <p:cNvPr id="71" name="Rounded Rectangle 70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2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en-US" sz="2000" kern="1200" dirty="0" smtClean="0"/>
                  <a:t>Enable provider optimization techniques</a:t>
                </a:r>
              </a:p>
              <a:p>
                <a:pPr lvl="0" defTabSz="889000" rtl="0">
                  <a:spcBef>
                    <a:spcPct val="0"/>
                  </a:spcBef>
                  <a:spcAft>
                    <a:spcPts val="0"/>
                  </a:spcAft>
                </a:pPr>
                <a:r>
                  <a:rPr lang="en-US" kern="1200" dirty="0" smtClean="0"/>
                  <a:t>- Greatly reduce storage requirements</a:t>
                </a:r>
              </a:p>
            </p:txBody>
          </p:sp>
        </p:grpSp>
        <p:sp>
          <p:nvSpPr>
            <p:cNvPr id="15" name="Left Brace 14"/>
            <p:cNvSpPr/>
            <p:nvPr/>
          </p:nvSpPr>
          <p:spPr>
            <a:xfrm rot="16200000">
              <a:off x="5304906" y="2952077"/>
              <a:ext cx="389118" cy="3628964"/>
            </a:xfrm>
            <a:prstGeom prst="leftBrac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33701" y="2861743"/>
            <a:ext cx="3363314" cy="1938857"/>
            <a:chOff x="333701" y="2861743"/>
            <a:chExt cx="3363314" cy="1938857"/>
          </a:xfrm>
        </p:grpSpPr>
        <p:grpSp>
          <p:nvGrpSpPr>
            <p:cNvPr id="35" name="Group 34"/>
            <p:cNvGrpSpPr/>
            <p:nvPr/>
          </p:nvGrpSpPr>
          <p:grpSpPr>
            <a:xfrm>
              <a:off x="333701" y="2861743"/>
              <a:ext cx="2866699" cy="1938857"/>
              <a:chOff x="0" y="7195"/>
              <a:chExt cx="3479132" cy="795600"/>
            </a:xfrm>
          </p:grpSpPr>
          <p:sp>
            <p:nvSpPr>
              <p:cNvPr id="36" name="Rounded Rectangle 35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7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en-US" sz="2000" dirty="0" smtClean="0"/>
                  <a:t>Reference entries by handle or index</a:t>
                </a:r>
              </a:p>
              <a:p>
                <a:pPr lvl="0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en-US" kern="1200" dirty="0" smtClean="0"/>
                  <a:t>- Handl</a:t>
                </a:r>
                <a:r>
                  <a:rPr lang="en-US" dirty="0" smtClean="0"/>
                  <a:t>e may be encoded</a:t>
                </a:r>
                <a:br>
                  <a:rPr lang="en-US" dirty="0" smtClean="0"/>
                </a:br>
                <a:r>
                  <a:rPr lang="en-US" dirty="0" smtClean="0"/>
                  <a:t>   fabric address</a:t>
                </a:r>
              </a:p>
              <a:p>
                <a:pPr defTabSz="889000">
                  <a:lnSpc>
                    <a:spcPct val="90000"/>
                  </a:lnSpc>
                  <a:spcAft>
                    <a:spcPts val="0"/>
                  </a:spcAft>
                </a:pPr>
                <a:r>
                  <a:rPr lang="en-US" sz="2000" dirty="0" smtClean="0"/>
                  <a:t>Reference vector for group communication</a:t>
                </a:r>
                <a:endParaRPr lang="en-US" sz="2000" dirty="0"/>
              </a:p>
            </p:txBody>
          </p:sp>
        </p:grpSp>
        <p:cxnSp>
          <p:nvCxnSpPr>
            <p:cNvPr id="39" name="Straight Arrow Connector 38"/>
            <p:cNvCxnSpPr>
              <a:stCxn id="36" idx="3"/>
            </p:cNvCxnSpPr>
            <p:nvPr/>
          </p:nvCxnSpPr>
          <p:spPr>
            <a:xfrm>
              <a:off x="3200400" y="3831172"/>
              <a:ext cx="49661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684983" y="2861743"/>
            <a:ext cx="1725217" cy="366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Example only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40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amond 16"/>
          <p:cNvSpPr/>
          <p:nvPr/>
        </p:nvSpPr>
        <p:spPr>
          <a:xfrm>
            <a:off x="2286000" y="1873854"/>
            <a:ext cx="4108973" cy="3993546"/>
          </a:xfrm>
          <a:prstGeom prst="diamond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Puzzle3"/>
          <p:cNvSpPr>
            <a:spLocks noEditPoints="1" noChangeArrowheads="1"/>
          </p:cNvSpPr>
          <p:nvPr/>
        </p:nvSpPr>
        <p:spPr bwMode="auto">
          <a:xfrm>
            <a:off x="4278759" y="2514600"/>
            <a:ext cx="1055038" cy="1417283"/>
          </a:xfrm>
          <a:custGeom>
            <a:avLst/>
            <a:gdLst>
              <a:gd name="T0" fmla="*/ 10391 w 21600"/>
              <a:gd name="T1" fmla="*/ 15806 h 21600"/>
              <a:gd name="T2" fmla="*/ 20551 w 21600"/>
              <a:gd name="T3" fmla="*/ 21088 h 21600"/>
              <a:gd name="T4" fmla="*/ 13180 w 21600"/>
              <a:gd name="T5" fmla="*/ 13801 h 21600"/>
              <a:gd name="T6" fmla="*/ 20551 w 21600"/>
              <a:gd name="T7" fmla="*/ 7025 h 21600"/>
              <a:gd name="T8" fmla="*/ 10500 w 21600"/>
              <a:gd name="T9" fmla="*/ 52 h 21600"/>
              <a:gd name="T10" fmla="*/ 692 w 21600"/>
              <a:gd name="T11" fmla="*/ 6802 h 21600"/>
              <a:gd name="T12" fmla="*/ 8064 w 21600"/>
              <a:gd name="T13" fmla="*/ 13526 h 21600"/>
              <a:gd name="T14" fmla="*/ 692 w 21600"/>
              <a:gd name="T15" fmla="*/ 21088 h 21600"/>
              <a:gd name="T16" fmla="*/ 2273 w 21600"/>
              <a:gd name="T17" fmla="*/ 7719 h 21600"/>
              <a:gd name="T18" fmla="*/ 19149 w 21600"/>
              <a:gd name="T19" fmla="*/ 202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Puzzle1"/>
          <p:cNvSpPr>
            <a:spLocks noEditPoints="1" noChangeArrowheads="1"/>
          </p:cNvSpPr>
          <p:nvPr/>
        </p:nvSpPr>
        <p:spPr bwMode="auto">
          <a:xfrm>
            <a:off x="2971800" y="2943342"/>
            <a:ext cx="1704730" cy="983860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600" dirty="0"/>
          </a:p>
        </p:txBody>
      </p:sp>
      <p:sp>
        <p:nvSpPr>
          <p:cNvPr id="21" name="Puzzle4"/>
          <p:cNvSpPr>
            <a:spLocks noEditPoints="1" noChangeArrowheads="1"/>
          </p:cNvSpPr>
          <p:nvPr/>
        </p:nvSpPr>
        <p:spPr bwMode="auto">
          <a:xfrm>
            <a:off x="3320322" y="3531224"/>
            <a:ext cx="1015261" cy="1650376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Puzzle2"/>
          <p:cNvSpPr>
            <a:spLocks noEditPoints="1" noChangeArrowheads="1"/>
          </p:cNvSpPr>
          <p:nvPr/>
        </p:nvSpPr>
        <p:spPr bwMode="auto">
          <a:xfrm>
            <a:off x="3971908" y="3547138"/>
            <a:ext cx="1683894" cy="1290907"/>
          </a:xfrm>
          <a:custGeom>
            <a:avLst/>
            <a:gdLst>
              <a:gd name="T0" fmla="*/ 11 w 21600"/>
              <a:gd name="T1" fmla="*/ 13386 h 21600"/>
              <a:gd name="T2" fmla="*/ 4202 w 21600"/>
              <a:gd name="T3" fmla="*/ 21161 h 21600"/>
              <a:gd name="T4" fmla="*/ 10400 w 21600"/>
              <a:gd name="T5" fmla="*/ 13909 h 21600"/>
              <a:gd name="T6" fmla="*/ 16821 w 21600"/>
              <a:gd name="T7" fmla="*/ 21190 h 21600"/>
              <a:gd name="T8" fmla="*/ 21600 w 21600"/>
              <a:gd name="T9" fmla="*/ 15083 h 21600"/>
              <a:gd name="T10" fmla="*/ 16889 w 21600"/>
              <a:gd name="T11" fmla="*/ 5739 h 21600"/>
              <a:gd name="T12" fmla="*/ 10800 w 21600"/>
              <a:gd name="T13" fmla="*/ 28 h 21600"/>
              <a:gd name="T14" fmla="*/ 4202 w 21600"/>
              <a:gd name="T15" fmla="*/ 5894 h 21600"/>
              <a:gd name="T16" fmla="*/ 5388 w 21600"/>
              <a:gd name="T17" fmla="*/ 6742 h 21600"/>
              <a:gd name="T18" fmla="*/ 16177 w 21600"/>
              <a:gd name="T19" fmla="*/ 2044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685800" y="1143000"/>
            <a:ext cx="4427470" cy="990600"/>
          </a:xfrm>
          <a:prstGeom prst="wedgeRoundRectCallout">
            <a:avLst>
              <a:gd name="adj1" fmla="val -51692"/>
              <a:gd name="adj2" fmla="val 88006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API changes unlock higher performance?</a:t>
            </a:r>
            <a:endParaRPr lang="en-US" sz="2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590541" y="5073484"/>
            <a:ext cx="3867659" cy="946316"/>
          </a:xfrm>
          <a:prstGeom prst="wedgeRoundRectCallout">
            <a:avLst>
              <a:gd name="adj1" fmla="val 61412"/>
              <a:gd name="adj2" fmla="val 93458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a guess, but is the answer “yes”?</a:t>
            </a:r>
            <a:endParaRPr lang="en-US" sz="2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643770" y="2514600"/>
            <a:ext cx="2669304" cy="53876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High performance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12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6" grpId="0" animBg="1"/>
      <p:bldP spid="7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Send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ibv_sge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length;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lkey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ibv_send_wr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wr_id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ibv_send_wr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ibv_sge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sg_list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num_sge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ibv_wr_opcode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send_flags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imm_data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648200" y="1371600"/>
            <a:ext cx="4038600" cy="990600"/>
            <a:chOff x="4648200" y="1371600"/>
            <a:chExt cx="4038600" cy="990600"/>
          </a:xfrm>
        </p:grpSpPr>
        <p:sp>
          <p:nvSpPr>
            <p:cNvPr id="29" name="Rectangle 28"/>
            <p:cNvSpPr/>
            <p:nvPr/>
          </p:nvSpPr>
          <p:spPr>
            <a:xfrm>
              <a:off x="5251450" y="1916035"/>
              <a:ext cx="762000" cy="321841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172200" y="1911767"/>
              <a:ext cx="815474" cy="321841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162800" y="1911766"/>
              <a:ext cx="908050" cy="321841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5398838" y="1371600"/>
              <a:ext cx="2362200" cy="428807"/>
              <a:chOff x="0" y="7195"/>
              <a:chExt cx="3479132" cy="795600"/>
            </a:xfrm>
          </p:grpSpPr>
          <p:sp>
            <p:nvSpPr>
              <p:cNvPr id="16" name="Rounded Rectangle 15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</p:sp>
          <p:sp>
            <p:nvSpPr>
              <p:cNvPr id="17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>
                    <a:solidFill>
                      <a:schemeClr val="tx1"/>
                    </a:solidFill>
                  </a:rPr>
                  <a:t>Application request</a:t>
                </a:r>
                <a:endParaRPr lang="en-US" sz="2000" kern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3" name="Content Placeholder 3"/>
            <p:cNvSpPr txBox="1">
              <a:spLocks/>
            </p:cNvSpPr>
            <p:nvPr/>
          </p:nvSpPr>
          <p:spPr>
            <a:xfrm>
              <a:off x="4648200" y="1933076"/>
              <a:ext cx="4038600" cy="429124"/>
            </a:xfrm>
            <a:prstGeom prst="rect">
              <a:avLst/>
            </a:prstGeom>
          </p:spPr>
          <p:txBody>
            <a:bodyPr/>
            <a:lstStyle>
              <a:lvl1pPr marL="342900" indent="-3429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pitchFamily="4" charset="-128"/>
                  <a:cs typeface="Arial"/>
                </a:defRPr>
              </a:lvl1pPr>
              <a:lvl2pPr marL="742950" indent="-28575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pitchFamily="4" charset="-128"/>
                  <a:cs typeface="Arial"/>
                </a:defRPr>
              </a:lvl2pPr>
              <a:lvl3pPr marL="11430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pitchFamily="4" charset="-128"/>
                  <a:cs typeface="Arial"/>
                </a:defRPr>
              </a:lvl3pPr>
              <a:lvl4pPr marL="16002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kern="1200">
                  <a:solidFill>
                    <a:schemeClr val="tx1"/>
                  </a:solidFill>
                  <a:latin typeface="Arial"/>
                  <a:ea typeface="ＭＳ Ｐゴシック" pitchFamily="4" charset="-128"/>
                  <a:cs typeface="Arial"/>
                </a:defRPr>
              </a:lvl4pPr>
              <a:lvl5pPr marL="20574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ern="1200">
                  <a:solidFill>
                    <a:schemeClr val="tx1"/>
                  </a:solidFill>
                  <a:latin typeface="Arial"/>
                  <a:ea typeface="ＭＳ Ｐゴシック" pitchFamily="4" charset="-128"/>
                  <a:cs typeface="Arial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&lt;buffer, length, context&gt;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24" name="Elbow Connector 23"/>
          <p:cNvCxnSpPr/>
          <p:nvPr/>
        </p:nvCxnSpPr>
        <p:spPr>
          <a:xfrm flipH="1">
            <a:off x="4032925" y="2076954"/>
            <a:ext cx="1218528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30" idx="2"/>
          </p:cNvCxnSpPr>
          <p:nvPr/>
        </p:nvCxnSpPr>
        <p:spPr>
          <a:xfrm rot="5400000">
            <a:off x="5195325" y="1071208"/>
            <a:ext cx="222213" cy="254701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31" idx="2"/>
          </p:cNvCxnSpPr>
          <p:nvPr/>
        </p:nvCxnSpPr>
        <p:spPr>
          <a:xfrm rot="5400000">
            <a:off x="5112543" y="1381917"/>
            <a:ext cx="1652592" cy="33559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3899360" y="2667000"/>
            <a:ext cx="3568240" cy="739862"/>
            <a:chOff x="0" y="7195"/>
            <a:chExt cx="3479132" cy="795600"/>
          </a:xfrm>
        </p:grpSpPr>
        <p:sp>
          <p:nvSpPr>
            <p:cNvPr id="53" name="Rounded Rectangle 52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sp>
        <p:sp>
          <p:nvSpPr>
            <p:cNvPr id="54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3 x 8 = 24 bytes of data needed</a:t>
              </a:r>
            </a:p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SGE + WR = 88 bytes allocated</a:t>
              </a:r>
              <a:endParaRPr lang="en-US" sz="20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343401" y="3962400"/>
            <a:ext cx="3981784" cy="663662"/>
            <a:chOff x="4343401" y="3962400"/>
            <a:chExt cx="3981784" cy="663662"/>
          </a:xfrm>
        </p:grpSpPr>
        <p:grpSp>
          <p:nvGrpSpPr>
            <p:cNvPr id="49" name="Group 48"/>
            <p:cNvGrpSpPr/>
            <p:nvPr/>
          </p:nvGrpSpPr>
          <p:grpSpPr>
            <a:xfrm>
              <a:off x="5327651" y="3962400"/>
              <a:ext cx="2997534" cy="663662"/>
              <a:chOff x="0" y="7195"/>
              <a:chExt cx="3479132" cy="795600"/>
            </a:xfrm>
          </p:grpSpPr>
          <p:sp>
            <p:nvSpPr>
              <p:cNvPr id="50" name="Rounded Rectangle 49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1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dirty="0" smtClean="0"/>
                  <a:t>Requests may be linked - next must be set to NULL</a:t>
                </a:r>
                <a:endParaRPr lang="en-US" sz="2000" kern="1200" dirty="0"/>
              </a:p>
            </p:txBody>
          </p:sp>
        </p:grpSp>
        <p:cxnSp>
          <p:nvCxnSpPr>
            <p:cNvPr id="62" name="Straight Arrow Connector 61"/>
            <p:cNvCxnSpPr/>
            <p:nvPr/>
          </p:nvCxnSpPr>
          <p:spPr>
            <a:xfrm flipH="1">
              <a:off x="4343401" y="4191000"/>
              <a:ext cx="984251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430291" y="4593664"/>
            <a:ext cx="3894895" cy="710368"/>
            <a:chOff x="4430291" y="4593664"/>
            <a:chExt cx="3894895" cy="710368"/>
          </a:xfrm>
        </p:grpSpPr>
        <p:grpSp>
          <p:nvGrpSpPr>
            <p:cNvPr id="46" name="Group 45"/>
            <p:cNvGrpSpPr/>
            <p:nvPr/>
          </p:nvGrpSpPr>
          <p:grpSpPr>
            <a:xfrm>
              <a:off x="5327652" y="4648200"/>
              <a:ext cx="2997534" cy="655832"/>
              <a:chOff x="0" y="7195"/>
              <a:chExt cx="3479132" cy="795600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8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Must link to separate SGL and initialize count</a:t>
                </a:r>
                <a:endParaRPr lang="en-US" sz="2000" kern="1200" dirty="0"/>
              </a:p>
            </p:txBody>
          </p:sp>
        </p:grpSp>
        <p:cxnSp>
          <p:nvCxnSpPr>
            <p:cNvPr id="64" name="Straight Arrow Connector 63"/>
            <p:cNvCxnSpPr/>
            <p:nvPr/>
          </p:nvCxnSpPr>
          <p:spPr>
            <a:xfrm flipH="1" flipV="1">
              <a:off x="4572000" y="4593664"/>
              <a:ext cx="755653" cy="20693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H="1" flipV="1">
              <a:off x="4430291" y="4843466"/>
              <a:ext cx="89736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343402" y="5105400"/>
            <a:ext cx="3981784" cy="884432"/>
            <a:chOff x="4343402" y="5105400"/>
            <a:chExt cx="3981784" cy="884432"/>
          </a:xfrm>
        </p:grpSpPr>
        <p:grpSp>
          <p:nvGrpSpPr>
            <p:cNvPr id="55" name="Group 54"/>
            <p:cNvGrpSpPr/>
            <p:nvPr/>
          </p:nvGrpSpPr>
          <p:grpSpPr>
            <a:xfrm>
              <a:off x="5327651" y="5334000"/>
              <a:ext cx="2997535" cy="655832"/>
              <a:chOff x="0" y="7195"/>
              <a:chExt cx="3479132" cy="795600"/>
            </a:xfrm>
          </p:grpSpPr>
          <p:sp>
            <p:nvSpPr>
              <p:cNvPr id="56" name="Rounded Rectangle 55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7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dirty="0" smtClean="0"/>
                  <a:t>App must set and p</a:t>
                </a:r>
                <a:r>
                  <a:rPr lang="en-US" sz="2000" kern="1200" dirty="0" smtClean="0"/>
                  <a:t>rovider must switch on </a:t>
                </a:r>
                <a:r>
                  <a:rPr lang="en-US" sz="2000" kern="1200" dirty="0" err="1" smtClean="0"/>
                  <a:t>opcode</a:t>
                </a:r>
                <a:endParaRPr lang="en-US" sz="2000" kern="1200" dirty="0"/>
              </a:p>
            </p:txBody>
          </p:sp>
        </p:grpSp>
        <p:cxnSp>
          <p:nvCxnSpPr>
            <p:cNvPr id="67" name="Straight Arrow Connector 66"/>
            <p:cNvCxnSpPr/>
            <p:nvPr/>
          </p:nvCxnSpPr>
          <p:spPr>
            <a:xfrm flipH="1" flipV="1">
              <a:off x="4343402" y="5105400"/>
              <a:ext cx="984251" cy="27825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3098466" y="5486400"/>
            <a:ext cx="2006934" cy="836613"/>
            <a:chOff x="3098466" y="5486400"/>
            <a:chExt cx="2006934" cy="836613"/>
          </a:xfrm>
        </p:grpSpPr>
        <p:grpSp>
          <p:nvGrpSpPr>
            <p:cNvPr id="58" name="Group 57"/>
            <p:cNvGrpSpPr/>
            <p:nvPr/>
          </p:nvGrpSpPr>
          <p:grpSpPr>
            <a:xfrm>
              <a:off x="3098466" y="5943600"/>
              <a:ext cx="2006934" cy="379413"/>
              <a:chOff x="0" y="7195"/>
              <a:chExt cx="3479132" cy="795600"/>
            </a:xfrm>
          </p:grpSpPr>
          <p:sp>
            <p:nvSpPr>
              <p:cNvPr id="59" name="Rounded Rectangle 58"/>
              <p:cNvSpPr/>
              <p:nvPr/>
            </p:nvSpPr>
            <p:spPr>
              <a:xfrm>
                <a:off x="0" y="7195"/>
                <a:ext cx="3479132" cy="7956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0" name="Rounded Rectangle 4"/>
              <p:cNvSpPr/>
              <p:nvPr/>
            </p:nvSpPr>
            <p:spPr>
              <a:xfrm>
                <a:off x="38838" y="46033"/>
                <a:ext cx="3401456" cy="7179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dirty="0" smtClean="0"/>
                  <a:t>Must clear flags</a:t>
                </a:r>
                <a:endParaRPr lang="en-US" sz="2000" kern="1200" dirty="0"/>
              </a:p>
            </p:txBody>
          </p:sp>
        </p:grpSp>
        <p:cxnSp>
          <p:nvCxnSpPr>
            <p:cNvPr id="70" name="Straight Arrow Connector 69"/>
            <p:cNvCxnSpPr/>
            <p:nvPr/>
          </p:nvCxnSpPr>
          <p:spPr>
            <a:xfrm flipV="1">
              <a:off x="4586531" y="5486400"/>
              <a:ext cx="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5181600" y="6072317"/>
            <a:ext cx="3271191" cy="369931"/>
            <a:chOff x="0" y="7195"/>
            <a:chExt cx="3479132" cy="795600"/>
          </a:xfrm>
        </p:grpSpPr>
        <p:sp>
          <p:nvSpPr>
            <p:cNvPr id="80" name="Rounded Rectangle 7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sp>
        <p:sp>
          <p:nvSpPr>
            <p:cNvPr id="8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28 additional bytes initialized</a:t>
              </a:r>
              <a:endParaRPr lang="en-US" sz="2000" kern="1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143000" y="1066800"/>
            <a:ext cx="2889925" cy="513347"/>
            <a:chOff x="0" y="7195"/>
            <a:chExt cx="3479132" cy="795600"/>
          </a:xfrm>
        </p:grpSpPr>
        <p:sp>
          <p:nvSpPr>
            <p:cNvPr id="40" name="Rounded Rectangle 3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Significant SW overhead</a:t>
              </a:r>
              <a:endParaRPr lang="en-US" sz="2000" kern="1200" dirty="0"/>
            </a:p>
          </p:txBody>
        </p:sp>
      </p:grpSp>
      <p:sp>
        <p:nvSpPr>
          <p:cNvPr id="42" name="Flowchart: Connector 41"/>
          <p:cNvSpPr/>
          <p:nvPr/>
        </p:nvSpPr>
        <p:spPr>
          <a:xfrm>
            <a:off x="6019800" y="609600"/>
            <a:ext cx="220138" cy="222063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lowchart: Connector 42"/>
          <p:cNvSpPr/>
          <p:nvPr/>
        </p:nvSpPr>
        <p:spPr>
          <a:xfrm>
            <a:off x="6652529" y="317250"/>
            <a:ext cx="228600" cy="228600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lowchart: Connector 43"/>
          <p:cNvSpPr/>
          <p:nvPr/>
        </p:nvSpPr>
        <p:spPr>
          <a:xfrm>
            <a:off x="7274169" y="609600"/>
            <a:ext cx="214579" cy="222063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lowchart: Connector 44"/>
          <p:cNvSpPr/>
          <p:nvPr/>
        </p:nvSpPr>
        <p:spPr>
          <a:xfrm>
            <a:off x="6659540" y="914400"/>
            <a:ext cx="214579" cy="228600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>
            <a:stCxn id="42" idx="7"/>
            <a:endCxn id="43" idx="2"/>
          </p:cNvCxnSpPr>
          <p:nvPr/>
        </p:nvCxnSpPr>
        <p:spPr>
          <a:xfrm flipV="1">
            <a:off x="6207700" y="431550"/>
            <a:ext cx="444829" cy="21057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2" idx="6"/>
            <a:endCxn id="44" idx="2"/>
          </p:cNvCxnSpPr>
          <p:nvPr/>
        </p:nvCxnSpPr>
        <p:spPr>
          <a:xfrm>
            <a:off x="6239938" y="720632"/>
            <a:ext cx="1034231" cy="0"/>
          </a:xfrm>
          <a:prstGeom prst="line">
            <a:avLst/>
          </a:prstGeom>
          <a:ln>
            <a:tailEnd type="stealth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42" idx="5"/>
            <a:endCxn id="45" idx="2"/>
          </p:cNvCxnSpPr>
          <p:nvPr/>
        </p:nvCxnSpPr>
        <p:spPr>
          <a:xfrm>
            <a:off x="6207700" y="799143"/>
            <a:ext cx="451840" cy="22955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43" idx="6"/>
            <a:endCxn id="44" idx="1"/>
          </p:cNvCxnSpPr>
          <p:nvPr/>
        </p:nvCxnSpPr>
        <p:spPr>
          <a:xfrm>
            <a:off x="6881129" y="431550"/>
            <a:ext cx="424464" cy="21057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5" idx="6"/>
            <a:endCxn id="44" idx="3"/>
          </p:cNvCxnSpPr>
          <p:nvPr/>
        </p:nvCxnSpPr>
        <p:spPr>
          <a:xfrm flipV="1">
            <a:off x="6874119" y="799143"/>
            <a:ext cx="431474" cy="22955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76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A_Workshop_templat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9746</TotalTime>
  <Words>1040</Words>
  <Application>Microsoft Office PowerPoint</Application>
  <PresentationFormat>On-screen Show (4:3)</PresentationFormat>
  <Paragraphs>296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OFA_Workshop_template</vt:lpstr>
      <vt:lpstr>Scalable Fabric Interfaces</vt:lpstr>
      <vt:lpstr>OFI WG Charter</vt:lpstr>
      <vt:lpstr>Enable..</vt:lpstr>
      <vt:lpstr>PowerPoint Presentation</vt:lpstr>
      <vt:lpstr>Communication</vt:lpstr>
      <vt:lpstr>Scalable Communication</vt:lpstr>
      <vt:lpstr>SFI - Address Vectors</vt:lpstr>
      <vt:lpstr>PowerPoint Presentation</vt:lpstr>
      <vt:lpstr>Application Send</vt:lpstr>
      <vt:lpstr>Provider Send</vt:lpstr>
      <vt:lpstr>Scalable Transfer Interfaces</vt:lpstr>
      <vt:lpstr>SFI – Send Message</vt:lpstr>
      <vt:lpstr>Completions</vt:lpstr>
      <vt:lpstr>Scalable Completion Interfaces</vt:lpstr>
      <vt:lpstr>SFI – Events</vt:lpstr>
      <vt:lpstr>PowerPoint Presentation</vt:lpstr>
      <vt:lpstr>Application Interface Mismatch</vt:lpstr>
      <vt:lpstr>Application-Centric Interfaces</vt:lpstr>
      <vt:lpstr>Application-Centric Interfaces</vt:lpstr>
      <vt:lpstr>Application Configured Interfaces</vt:lpstr>
      <vt:lpstr>PowerPoint Presentation</vt:lpstr>
      <vt:lpstr>Extensible Framework</vt:lpstr>
      <vt:lpstr>Future Extensions</vt:lpstr>
      <vt:lpstr>Claim</vt:lpstr>
      <vt:lpstr>Thank you!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Bill Lee</cp:lastModifiedBy>
  <cp:revision>763</cp:revision>
  <dcterms:created xsi:type="dcterms:W3CDTF">2009-09-15T00:09:16Z</dcterms:created>
  <dcterms:modified xsi:type="dcterms:W3CDTF">2014-03-31T21:00:18Z</dcterms:modified>
</cp:coreProperties>
</file>