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722" r:id="rId2"/>
  </p:sldMasterIdLst>
  <p:notesMasterIdLst>
    <p:notesMasterId r:id="rId27"/>
  </p:notesMasterIdLst>
  <p:handoutMasterIdLst>
    <p:handoutMasterId r:id="rId28"/>
  </p:handoutMasterIdLst>
  <p:sldIdLst>
    <p:sldId id="256" r:id="rId3"/>
    <p:sldId id="265" r:id="rId4"/>
    <p:sldId id="267" r:id="rId5"/>
    <p:sldId id="266" r:id="rId6"/>
    <p:sldId id="286" r:id="rId7"/>
    <p:sldId id="314" r:id="rId8"/>
    <p:sldId id="268" r:id="rId9"/>
    <p:sldId id="305" r:id="rId10"/>
    <p:sldId id="269" r:id="rId11"/>
    <p:sldId id="297" r:id="rId12"/>
    <p:sldId id="327" r:id="rId13"/>
    <p:sldId id="270" r:id="rId14"/>
    <p:sldId id="298" r:id="rId15"/>
    <p:sldId id="271" r:id="rId16"/>
    <p:sldId id="274" r:id="rId17"/>
    <p:sldId id="264" r:id="rId18"/>
    <p:sldId id="326" r:id="rId19"/>
    <p:sldId id="309" r:id="rId20"/>
    <p:sldId id="285" r:id="rId21"/>
    <p:sldId id="312" r:id="rId22"/>
    <p:sldId id="316" r:id="rId23"/>
    <p:sldId id="323" r:id="rId24"/>
    <p:sldId id="325" r:id="rId25"/>
    <p:sldId id="262" r:id="rId2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35" autoAdjust="0"/>
    <p:restoredTop sz="76711" autoAdjust="0"/>
  </p:normalViewPr>
  <p:slideViewPr>
    <p:cSldViewPr snapToGrid="0">
      <p:cViewPr varScale="1">
        <p:scale>
          <a:sx n="52" d="100"/>
          <a:sy n="52" d="100"/>
        </p:scale>
        <p:origin x="-1638" y="-90"/>
      </p:cViewPr>
      <p:guideLst>
        <p:guide orient="horz" pos="2112"/>
        <p:guide pos="129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60" d="100"/>
        <a:sy n="1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55524409-AA6D-49FE-A0C8-CA282E6A6A91}" type="datetime1">
              <a:rPr lang="en-US"/>
              <a:pPr>
                <a:defRPr/>
              </a:pPr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33CCFEF-DA26-423D-BE49-67E67BA010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7545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DDD60918-725D-44C2-AD5E-9DFE3E31F5F9}" type="datetime1">
              <a:rPr lang="en-US"/>
              <a:pPr>
                <a:defRPr/>
              </a:pPr>
              <a:t>3/31/2014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  <a:ea typeface="ＭＳ Ｐゴシック" pitchFamily="4" charset="-128"/>
              </a:defRPr>
            </a:lvl1pPr>
          </a:lstStyle>
          <a:p>
            <a:pPr>
              <a:defRPr/>
            </a:pPr>
            <a:fld id="{BA8C316C-1847-4B6F-ABDB-A71BD91CBF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2275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1386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the notion of “heavyweight verbs”.</a:t>
            </a:r>
          </a:p>
          <a:p>
            <a:r>
              <a:rPr lang="en-US" dirty="0" smtClean="0"/>
              <a:t>Note that there is no collectives service.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3302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Solution Space – provide a framework allowing applications to select the appropriate I/O service(s),</a:t>
            </a:r>
            <a:r>
              <a:rPr lang="en-US" baseline="0" dirty="0" smtClean="0"/>
              <a:t> and allowing vendors to select which I/O services to implement.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8C316C-1847-4B6F-ABDB-A71BD91CBF9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882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Solution Space – apply the principles</a:t>
            </a:r>
            <a:r>
              <a:rPr lang="en-US" baseline="0" dirty="0" smtClean="0"/>
              <a:t> of Application-centric I/O rigorously.</a:t>
            </a:r>
          </a:p>
          <a:p>
            <a:r>
              <a:rPr lang="en-US" dirty="0" smtClean="0"/>
              <a:t>An Example:  </a:t>
            </a:r>
            <a:r>
              <a:rPr lang="en-US" baseline="0" dirty="0" smtClean="0"/>
              <a:t>an MPI application may require the provider layer to provide a collectives service.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0C01F-FD39-488F-AC67-213FE51E429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2513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grpSp>
        <p:nvGrpSpPr>
          <p:cNvPr id="7" name="Group 6"/>
          <p:cNvGrpSpPr/>
          <p:nvPr userDrawn="1"/>
        </p:nvGrpSpPr>
        <p:grpSpPr>
          <a:xfrm>
            <a:off x="183087" y="3811049"/>
            <a:ext cx="1538825" cy="1432236"/>
            <a:chOff x="5075853" y="3477159"/>
            <a:chExt cx="3077649" cy="2864472"/>
          </a:xfrm>
        </p:grpSpPr>
        <p:pic>
          <p:nvPicPr>
            <p:cNvPr id="8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8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Rectangle 10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21295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152400" y="0"/>
            <a:ext cx="6858000" cy="914400"/>
          </a:xfrm>
        </p:spPr>
        <p:txBody>
          <a:bodyPr rtlCol="0" anchor="ctr">
            <a:normAutofit/>
          </a:bodyPr>
          <a:lstStyle>
            <a:lvl1pPr>
              <a:defRPr sz="3000" b="1" kern="0" spc="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7015-C0E1-4171-8616-FD39B33E0125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srgbClr val="FFFFFF"/>
                </a:solidFill>
              </a:rPr>
              <a:t>EuroMPI</a:t>
            </a:r>
            <a:r>
              <a:rPr lang="en-US" dirty="0" smtClean="0">
                <a:solidFill>
                  <a:srgbClr val="FFFFFF"/>
                </a:solidFill>
              </a:rPr>
              <a:t> 2011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5C863-2CE5-41D4-9A34-1C6D7786FC48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50140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945C6-ED52-40FA-A765-878859DECBEB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4A453-BEEB-41E2-A55A-83F30D52EEC7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Title 16"/>
          <p:cNvSpPr>
            <a:spLocks noGrp="1"/>
          </p:cNvSpPr>
          <p:nvPr>
            <p:ph type="title"/>
          </p:nvPr>
        </p:nvSpPr>
        <p:spPr>
          <a:xfrm>
            <a:off x="152400" y="0"/>
            <a:ext cx="6858000" cy="914400"/>
          </a:xfrm>
        </p:spPr>
        <p:txBody>
          <a:bodyPr rtlCol="0" anchor="ctr">
            <a:normAutofit/>
          </a:bodyPr>
          <a:lstStyle>
            <a:lvl1pPr>
              <a:defRPr sz="3000" b="1" kern="0" spc="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518738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000" b="1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6065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000" b="1" baseline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1E5B88-FAC0-49E4-93A9-08A2FA373F93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srgbClr val="FFFFFF"/>
                </a:solidFill>
              </a:rPr>
              <a:t>EuroMPI</a:t>
            </a:r>
            <a:r>
              <a:rPr lang="en-US" dirty="0" smtClean="0">
                <a:solidFill>
                  <a:srgbClr val="FFFFFF"/>
                </a:solidFill>
              </a:rPr>
              <a:t> 2011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1" name="Date Placeholder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671ED-65CF-4F1A-936E-2628250A1FDB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19322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DEB620-D904-41C6-8DB4-FFA4153D7B34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77EFC-A5AA-48A7-A9D9-4EA8A1D899A5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Title 16"/>
          <p:cNvSpPr>
            <a:spLocks noGrp="1"/>
          </p:cNvSpPr>
          <p:nvPr>
            <p:ph type="title"/>
          </p:nvPr>
        </p:nvSpPr>
        <p:spPr>
          <a:xfrm>
            <a:off x="152400" y="0"/>
            <a:ext cx="6858000" cy="914400"/>
          </a:xfrm>
        </p:spPr>
        <p:txBody>
          <a:bodyPr rtlCol="0" anchor="ctr">
            <a:normAutofit/>
          </a:bodyPr>
          <a:lstStyle>
            <a:lvl1pPr>
              <a:defRPr sz="3000" b="1" kern="0" spc="0" baseline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697708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C002C5-456E-4153-BB27-EB3AC48B1514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srgbClr val="FFFFFF"/>
                </a:solidFill>
              </a:rPr>
              <a:t>EuroMPI</a:t>
            </a:r>
            <a:r>
              <a:rPr lang="en-US" dirty="0" smtClean="0">
                <a:solidFill>
                  <a:srgbClr val="FFFFFF"/>
                </a:solidFill>
              </a:rPr>
              <a:t> 2011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F6F78-FF4E-4CA6-AA53-1620FBAF360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3304835"/>
      </p:ext>
    </p:extLst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45720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55360-6A1F-4992-BCB2-A8E340B173D2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81606-95F8-4ECD-961A-2A74C05EEF6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013492"/>
      </p:ext>
    </p:extLst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1066800"/>
            <a:ext cx="2057400" cy="914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Calibri" pitchFamily="34" charset="0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066800"/>
            <a:ext cx="6019800" cy="4953000"/>
          </a:xfrm>
          <a:solidFill>
            <a:schemeClr val="tx2">
              <a:tint val="40000"/>
            </a:schemeClr>
          </a:solidFill>
          <a:effectLst/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2133600"/>
            <a:ext cx="2057400" cy="38862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accent2">
                    <a:lumMod val="50000"/>
                  </a:schemeClr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9AF31-B4A7-4CEB-84EE-2A5D794F5009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8B517-C8D0-40A9-BFC8-900E4B805AE2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142821"/>
      </p:ext>
    </p:extLst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27B2375B-038B-468B-A94B-3E6FB242E674}" type="datetimeFigureOut">
              <a:rPr lang="en-US">
                <a:solidFill>
                  <a:srgbClr val="2D393F">
                    <a:lumMod val="50000"/>
                  </a:srgbClr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2D393F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2D393F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C7A388C8-533E-4206-99A8-7EDCD151EE49}" type="slidenum">
              <a:rPr lang="en-US">
                <a:solidFill>
                  <a:srgbClr val="2D393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2D393F">
                  <a:lumMod val="50000"/>
                </a:srgb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5334000"/>
          </a:xfrm>
        </p:spPr>
        <p:txBody>
          <a:bodyPr anchor="ctr">
            <a:normAutofit/>
          </a:bodyPr>
          <a:lstStyle>
            <a:lvl1pPr algn="ctr">
              <a:defRPr sz="4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32228"/>
      </p:ext>
    </p:extLst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3025641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94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42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75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0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1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056"/>
          <a:stretch/>
        </p:blipFill>
        <p:spPr bwMode="auto">
          <a:xfrm>
            <a:off x="1560352" y="3928884"/>
            <a:ext cx="2281808" cy="2120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589380"/>
            <a:ext cx="8229600" cy="1049323"/>
          </a:xfrm>
        </p:spPr>
        <p:txBody>
          <a:bodyPr/>
          <a:lstStyle>
            <a:lvl1pPr algn="ctr">
              <a:defRPr sz="3600"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5054894" y="4004545"/>
            <a:ext cx="2180000" cy="2029002"/>
            <a:chOff x="5075853" y="3477159"/>
            <a:chExt cx="3077649" cy="2864472"/>
          </a:xfrm>
        </p:grpSpPr>
        <p:pic>
          <p:nvPicPr>
            <p:cNvPr id="7" name="Picture 2"/>
            <p:cNvPicPr>
              <a:picLocks noChangeAspect="1" noChangeArrowheads="1"/>
            </p:cNvPicPr>
            <p:nvPr userDrawn="1"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424"/>
            <a:stretch/>
          </p:blipFill>
          <p:spPr bwMode="auto">
            <a:xfrm>
              <a:off x="5231038" y="3477159"/>
              <a:ext cx="2922464" cy="28644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" name="Rectangle 2"/>
            <p:cNvSpPr/>
            <p:nvPr userDrawn="1"/>
          </p:nvSpPr>
          <p:spPr>
            <a:xfrm>
              <a:off x="5075854" y="3511866"/>
              <a:ext cx="206913" cy="5233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2"/>
            <p:cNvPicPr>
              <a:picLocks noChangeAspect="1" noChangeArrowheads="1"/>
            </p:cNvPicPr>
            <p:nvPr userDrawn="1"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5231038" y="3564205"/>
              <a:ext cx="51729" cy="17558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9"/>
            <p:cNvSpPr/>
            <p:nvPr userDrawn="1"/>
          </p:nvSpPr>
          <p:spPr>
            <a:xfrm>
              <a:off x="5075853" y="5363807"/>
              <a:ext cx="206913" cy="92897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 userDrawn="1"/>
        </p:nvSpPr>
        <p:spPr>
          <a:xfrm>
            <a:off x="3428653" y="6414571"/>
            <a:ext cx="23349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  <a:cs typeface="Arial" pitchFamily="34" charset="0"/>
              </a:rPr>
              <a:t>#OFADevWorkshop</a:t>
            </a:r>
            <a:endParaRPr lang="en-US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7514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38200"/>
            <a:ext cx="9144000" cy="5334000"/>
          </a:xfrm>
        </p:spPr>
        <p:txBody>
          <a:bodyPr anchor="ctr">
            <a:normAutofit/>
          </a:bodyPr>
          <a:lstStyle>
            <a:lvl1pPr algn="ctr">
              <a:defRPr sz="4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BC2A7DFD-45D8-469E-8D02-CE51CDF15DAF}" type="datetimeFigureOut">
              <a:rPr lang="en-US">
                <a:solidFill>
                  <a:srgbClr val="2D393F">
                    <a:lumMod val="50000"/>
                  </a:srgbClr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2D393F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dirty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2D393F">
                    <a:lumMod val="50000"/>
                  </a:srgbClr>
                </a:solidFill>
              </a:rPr>
              <a:t>PE Strategy Project</a:t>
            </a:r>
            <a:endParaRPr lang="en-US">
              <a:solidFill>
                <a:srgbClr val="2D393F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48AF91A2-4D81-4846-9E8B-ACD7550CA333}" type="slidenum">
              <a:rPr lang="en-US">
                <a:solidFill>
                  <a:srgbClr val="2D393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2D393F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402359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 Page">
    <p:bg>
      <p:bgPr>
        <a:blipFill dpi="0" rotWithShape="1">
          <a:blip r:embed="rId2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ray-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86100" y="1371600"/>
            <a:ext cx="2971800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" y="2667000"/>
            <a:ext cx="8610600" cy="1676400"/>
          </a:xfrm>
        </p:spPr>
        <p:txBody>
          <a:bodyPr anchor="ctr">
            <a:normAutofit/>
          </a:bodyPr>
          <a:lstStyle>
            <a:lvl1pPr algn="ctr">
              <a:defRPr sz="4000" b="1">
                <a:solidFill>
                  <a:schemeClr val="accent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34DC9-C33E-446A-ADFF-4D1A06FB6EBF}" type="datetimeFigureOut">
              <a:rPr lang="en-US">
                <a:solidFill>
                  <a:srgbClr val="FFFFFF"/>
                </a:solidFill>
              </a:rPr>
              <a:pPr>
                <a:defRPr/>
              </a:pPr>
              <a:t>3/31/2014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 smtClean="0">
                <a:solidFill>
                  <a:srgbClr val="FFFFFF"/>
                </a:solidFill>
              </a:rPr>
              <a:t>EuroMPI</a:t>
            </a:r>
            <a:r>
              <a:rPr lang="en-US" dirty="0" smtClean="0">
                <a:solidFill>
                  <a:srgbClr val="FFFFFF"/>
                </a:solidFill>
              </a:rPr>
              <a:t> 2011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EA47DB-9661-4DB9-8A50-A5F78E98277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643864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8.jpe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  <a:ea typeface="ＭＳ Ｐゴシック" pitchFamily="4" charset="-128"/>
            </a:endParaRPr>
          </a:p>
        </p:txBody>
      </p:sp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1788"/>
            <a:ext cx="8229600" cy="4646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>
          <a:xfrm>
            <a:off x="442451" y="6492875"/>
            <a:ext cx="8273709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#OFADevWorkshop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659328" y="6492875"/>
            <a:ext cx="1086463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62C27CB9-1700-439E-B0BF-EDD2C915F9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21" r:id="rId7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MS PGothic" pitchFamily="3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MS PGothic" pitchFamily="3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4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Arial"/>
          <a:ea typeface="MS PGothic" pitchFamily="3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ern="1200">
          <a:solidFill>
            <a:schemeClr val="tx1"/>
          </a:solidFill>
          <a:latin typeface="Arial"/>
          <a:ea typeface="MS PGothic" pitchFamily="3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8"/>
          <p:cNvSpPr>
            <a:spLocks noGrp="1"/>
          </p:cNvSpPr>
          <p:nvPr>
            <p:ph type="body" idx="1"/>
          </p:nvPr>
        </p:nvSpPr>
        <p:spPr bwMode="auto">
          <a:xfrm>
            <a:off x="152400" y="1066800"/>
            <a:ext cx="8839200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499225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defRPr/>
            </a:pPr>
            <a:fld id="{832764E9-DB12-4ED8-9B06-B4EF68433D68}" type="datetimeFigureOut">
              <a:rPr lang="en-US">
                <a:solidFill>
                  <a:srgbClr val="FFFFFF"/>
                </a:solidFill>
              </a:rPr>
              <a:pPr defTabSz="914400">
                <a:defRPr/>
              </a:pPr>
              <a:t>3/31/2014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499225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defRPr/>
            </a:pPr>
            <a:r>
              <a:rPr lang="en-US" dirty="0" err="1" smtClean="0">
                <a:solidFill>
                  <a:srgbClr val="FFFFFF"/>
                </a:solidFill>
              </a:rPr>
              <a:t>EuroMPI</a:t>
            </a:r>
            <a:r>
              <a:rPr lang="en-US" dirty="0" smtClean="0">
                <a:solidFill>
                  <a:srgbClr val="FFFFFF"/>
                </a:solidFill>
              </a:rPr>
              <a:t> 2011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477000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aseline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defTabSz="914400">
              <a:defRPr/>
            </a:pPr>
            <a:fld id="{1CE73E13-F2B2-4F73-AD1C-77373A43D7A3}" type="slidenum">
              <a:rPr lang="en-US">
                <a:solidFill>
                  <a:srgbClr val="FFFFFF"/>
                </a:solidFill>
              </a:rPr>
              <a:pPr defTabSz="914400">
                <a:defRPr/>
              </a:pPr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6858000" cy="5334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78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transition>
    <p:fade/>
  </p:transition>
  <p:txStyles>
    <p:titleStyle>
      <a:lvl1pPr algn="l" rtl="0" fontAlgn="base">
        <a:lnSpc>
          <a:spcPts val="1800"/>
        </a:lnSpc>
        <a:spcBef>
          <a:spcPct val="0"/>
        </a:spcBef>
        <a:spcAft>
          <a:spcPct val="0"/>
        </a:spcAft>
        <a:defRPr lang="en-US" sz="3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344E6D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Calibri" pitchFamily="34" charset="0"/>
          <a:ea typeface="+mj-ea"/>
          <a:cs typeface="+mj-cs"/>
        </a:defRPr>
      </a:lvl1pPr>
      <a:lvl2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2pPr>
      <a:lvl3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3pPr>
      <a:lvl4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4pPr>
      <a:lvl5pPr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5pPr>
      <a:lvl6pPr marL="4572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6pPr>
      <a:lvl7pPr marL="9144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7pPr>
      <a:lvl8pPr marL="13716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8pPr>
      <a:lvl9pPr marL="1828800" algn="l" rtl="0" fontAlgn="base">
        <a:lnSpc>
          <a:spcPts val="1800"/>
        </a:lnSpc>
        <a:spcBef>
          <a:spcPct val="0"/>
        </a:spcBef>
        <a:spcAft>
          <a:spcPct val="0"/>
        </a:spcAft>
        <a:defRPr sz="2000">
          <a:solidFill>
            <a:srgbClr val="344E6D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rgbClr val="595959"/>
          </a:solidFill>
          <a:latin typeface="Calibri" pitchFamily="34" charset="0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rgbClr val="595959"/>
          </a:solidFill>
          <a:latin typeface="Calibri" pitchFamily="34" charset="0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1600" kern="1200">
          <a:solidFill>
            <a:srgbClr val="595959"/>
          </a:solidFill>
          <a:latin typeface="Calibri" pitchFamily="34" charset="0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rgbClr val="595959"/>
          </a:solidFill>
          <a:latin typeface="Calibri" pitchFamily="34" charset="0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rgbClr val="595959"/>
          </a:solidFill>
          <a:latin typeface="Calibri" pitchFamily="34" charset="0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OpenFabrics Interface WG</a:t>
            </a:r>
            <a:br>
              <a:rPr lang="en-US" dirty="0" smtClean="0">
                <a:latin typeface="Arial" pitchFamily="34" charset="0"/>
                <a:cs typeface="Arial" pitchFamily="34" charset="0"/>
              </a:rPr>
            </a:br>
            <a:r>
              <a:rPr lang="en-US" sz="2800" dirty="0" smtClean="0">
                <a:latin typeface="Arial" pitchFamily="34" charset="0"/>
                <a:cs typeface="Arial" pitchFamily="34" charset="0"/>
              </a:rPr>
              <a:t>A brief introduction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956810" y="4616193"/>
            <a:ext cx="4778115" cy="960147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Paul Grun – co chair OFI WG</a:t>
            </a:r>
          </a:p>
          <a:p>
            <a:pPr eaLnBrk="1" hangingPunct="1"/>
            <a:r>
              <a:rPr lang="en-US" dirty="0" smtClean="0">
                <a:latin typeface="Arial" pitchFamily="34" charset="0"/>
                <a:cs typeface="Arial" pitchFamily="34" charset="0"/>
              </a:rPr>
              <a:t>Cray, Inc.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7315" y="2452544"/>
            <a:ext cx="5903011" cy="532918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7315" y="3055032"/>
            <a:ext cx="5903011" cy="280230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RDMA service provider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2244525" y="6169164"/>
            <a:ext cx="2290119" cy="237410"/>
            <a:chOff x="2562157" y="6169164"/>
            <a:chExt cx="2290119" cy="237410"/>
          </a:xfrm>
        </p:grpSpPr>
        <p:sp>
          <p:nvSpPr>
            <p:cNvPr id="19" name="Rectangle 18"/>
            <p:cNvSpPr/>
            <p:nvPr/>
          </p:nvSpPr>
          <p:spPr>
            <a:xfrm>
              <a:off x="2562157" y="6169164"/>
              <a:ext cx="634314" cy="2374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IB</a:t>
              </a:r>
              <a:endParaRPr lang="en-US" sz="14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269382" y="6169164"/>
              <a:ext cx="634314" cy="2374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err="1" smtClean="0"/>
                <a:t>Enet</a:t>
              </a:r>
              <a:endParaRPr lang="en-US" sz="14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976606" y="6169164"/>
              <a:ext cx="875670" cy="2374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IP/</a:t>
              </a:r>
              <a:r>
                <a:rPr lang="en-US" sz="1400" dirty="0" err="1" smtClean="0"/>
                <a:t>Enet</a:t>
              </a:r>
              <a:endParaRPr lang="en-US" sz="1400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1142950" y="5310381"/>
            <a:ext cx="4251740" cy="253658"/>
            <a:chOff x="1623602" y="4861629"/>
            <a:chExt cx="4251740" cy="337623"/>
          </a:xfrm>
        </p:grpSpPr>
        <p:sp>
          <p:nvSpPr>
            <p:cNvPr id="18" name="Rectangle 17"/>
            <p:cNvSpPr/>
            <p:nvPr/>
          </p:nvSpPr>
          <p:spPr>
            <a:xfrm>
              <a:off x="1623602" y="4861630"/>
              <a:ext cx="1859692" cy="3376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Reliable service</a:t>
              </a:r>
              <a:endParaRPr lang="en-US" sz="1600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669451" y="4861629"/>
              <a:ext cx="2205891" cy="33762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Unreliable service</a:t>
              </a:r>
              <a:endParaRPr lang="en-US" sz="1600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706543" y="4098650"/>
            <a:ext cx="5124554" cy="1116800"/>
          </a:xfrm>
          <a:prstGeom prst="rect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052767" y="4220887"/>
            <a:ext cx="1158203" cy="918397"/>
          </a:xfrm>
          <a:prstGeom prst="rect">
            <a:avLst/>
          </a:prstGeom>
          <a:solidFill>
            <a:srgbClr val="FFFFFF">
              <a:alpha val="21961"/>
            </a:srgb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remote memory </a:t>
            </a:r>
            <a:r>
              <a:rPr lang="en-US" sz="1600" b="1" dirty="0" smtClean="0">
                <a:solidFill>
                  <a:schemeClr val="bg1"/>
                </a:solidFill>
              </a:rPr>
              <a:t>access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818920" y="4220887"/>
            <a:ext cx="1158203" cy="918397"/>
          </a:xfrm>
          <a:prstGeom prst="rect">
            <a:avLst/>
          </a:prstGeom>
          <a:solidFill>
            <a:srgbClr val="FFFFFF">
              <a:alpha val="21961"/>
            </a:srgb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unicast </a:t>
            </a:r>
            <a:r>
              <a:rPr lang="en-US" sz="1600" b="1" dirty="0" err="1">
                <a:solidFill>
                  <a:schemeClr val="bg1"/>
                </a:solidFill>
              </a:rPr>
              <a:t>msg</a:t>
            </a:r>
            <a:r>
              <a:rPr lang="en-US" sz="1600" b="1" dirty="0">
                <a:solidFill>
                  <a:schemeClr val="bg1"/>
                </a:solidFill>
              </a:rPr>
              <a:t> </a:t>
            </a:r>
            <a:r>
              <a:rPr lang="en-US" sz="1600" b="1" dirty="0" smtClean="0">
                <a:solidFill>
                  <a:schemeClr val="bg1"/>
                </a:solidFill>
              </a:rPr>
              <a:t>service</a:t>
            </a:r>
            <a:endParaRPr lang="en-US" sz="1600" b="1" dirty="0">
              <a:solidFill>
                <a:schemeClr val="bg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286614" y="4220887"/>
            <a:ext cx="1158203" cy="918397"/>
          </a:xfrm>
          <a:prstGeom prst="rect">
            <a:avLst/>
          </a:prstGeom>
          <a:solidFill>
            <a:srgbClr val="FFFFFF">
              <a:alpha val="21961"/>
            </a:srgb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multicast </a:t>
            </a:r>
            <a:r>
              <a:rPr lang="en-US" sz="1600" b="1" dirty="0" err="1">
                <a:solidFill>
                  <a:schemeClr val="bg1"/>
                </a:solidFill>
              </a:rPr>
              <a:t>msg</a:t>
            </a:r>
            <a:r>
              <a:rPr lang="en-US" sz="1600" b="1" dirty="0">
                <a:solidFill>
                  <a:schemeClr val="bg1"/>
                </a:solidFill>
              </a:rPr>
              <a:t> service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520460" y="4220887"/>
            <a:ext cx="1158203" cy="918397"/>
          </a:xfrm>
          <a:prstGeom prst="rect">
            <a:avLst/>
          </a:prstGeom>
          <a:solidFill>
            <a:srgbClr val="FFFFFF">
              <a:alpha val="21961"/>
            </a:srgb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atomic operation service</a:t>
            </a:r>
          </a:p>
        </p:txBody>
      </p:sp>
      <p:sp>
        <p:nvSpPr>
          <p:cNvPr id="23" name="Oval 22"/>
          <p:cNvSpPr/>
          <p:nvPr/>
        </p:nvSpPr>
        <p:spPr>
          <a:xfrm>
            <a:off x="2825168" y="3170107"/>
            <a:ext cx="843328" cy="80517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QP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312569" y="2576800"/>
            <a:ext cx="16822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>
                <a:solidFill>
                  <a:srgbClr val="6D6E71"/>
                </a:solidFill>
              </a:defRPr>
            </a:lvl1pPr>
          </a:lstStyle>
          <a:p>
            <a:r>
              <a:rPr lang="en-US" dirty="0"/>
              <a:t>one API (verbs)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312569" y="4292120"/>
            <a:ext cx="2371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6D6E71"/>
                </a:solidFill>
              </a:rPr>
              <a:t>One service provider offering multiple services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312569" y="6015276"/>
            <a:ext cx="23039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6D6E71"/>
                </a:solidFill>
              </a:rPr>
              <a:t>three wire protocols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312569" y="3179141"/>
            <a:ext cx="2371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>
                <a:solidFill>
                  <a:srgbClr val="6D6E71"/>
                </a:solidFill>
              </a:defRPr>
            </a:lvl1pPr>
          </a:lstStyle>
          <a:p>
            <a:r>
              <a:rPr lang="en-US" dirty="0"/>
              <a:t>QP is a h/w construct representing an I/O port</a:t>
            </a:r>
          </a:p>
        </p:txBody>
      </p:sp>
      <p:sp>
        <p:nvSpPr>
          <p:cNvPr id="32" name="Oval 31"/>
          <p:cNvSpPr/>
          <p:nvPr/>
        </p:nvSpPr>
        <p:spPr>
          <a:xfrm>
            <a:off x="2663264" y="1659467"/>
            <a:ext cx="1211112" cy="542422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app</a:t>
            </a:r>
          </a:p>
        </p:txBody>
      </p:sp>
      <p:cxnSp>
        <p:nvCxnSpPr>
          <p:cNvPr id="29" name="Straight Arrow Connector 28"/>
          <p:cNvCxnSpPr>
            <a:stCxn id="6" idx="2"/>
            <a:endCxn id="23" idx="0"/>
          </p:cNvCxnSpPr>
          <p:nvPr/>
        </p:nvCxnSpPr>
        <p:spPr>
          <a:xfrm flipH="1">
            <a:off x="3246832" y="2940492"/>
            <a:ext cx="35200" cy="229615"/>
          </a:xfrm>
          <a:prstGeom prst="straightConnector1">
            <a:avLst/>
          </a:prstGeom>
          <a:ln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32" idx="4"/>
            <a:endCxn id="6" idx="2"/>
          </p:cNvCxnSpPr>
          <p:nvPr/>
        </p:nvCxnSpPr>
        <p:spPr>
          <a:xfrm>
            <a:off x="3268820" y="2201889"/>
            <a:ext cx="13212" cy="738603"/>
          </a:xfrm>
          <a:prstGeom prst="straightConnector1">
            <a:avLst/>
          </a:prstGeom>
          <a:ln>
            <a:prstDash val="dash"/>
            <a:headEnd type="arrow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2096992" y="2548705"/>
            <a:ext cx="2370080" cy="391787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API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002135" y="1561346"/>
            <a:ext cx="493483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2713" indent="-112713">
              <a:buFontTx/>
              <a:buChar char="-"/>
            </a:pPr>
            <a:r>
              <a:rPr lang="en-US" sz="1400" dirty="0" smtClean="0">
                <a:solidFill>
                  <a:srgbClr val="6D6E71"/>
                </a:solidFill>
              </a:rPr>
              <a:t>Characteristics of the QP ‘bleed through’ to the app</a:t>
            </a:r>
          </a:p>
          <a:p>
            <a:pPr marL="112713" indent="-112713">
              <a:buFontTx/>
              <a:buChar char="-"/>
            </a:pPr>
            <a:r>
              <a:rPr lang="en-US" sz="1400" dirty="0" smtClean="0">
                <a:solidFill>
                  <a:srgbClr val="6D6E71"/>
                </a:solidFill>
              </a:rPr>
              <a:t>QP abstracts the complete set of services, whether they are needed or not</a:t>
            </a:r>
          </a:p>
        </p:txBody>
      </p:sp>
      <p:cxnSp>
        <p:nvCxnSpPr>
          <p:cNvPr id="39" name="Elbow Connector 38"/>
          <p:cNvCxnSpPr>
            <a:stCxn id="18" idx="2"/>
            <a:endCxn id="10" idx="2"/>
          </p:cNvCxnSpPr>
          <p:nvPr/>
        </p:nvCxnSpPr>
        <p:spPr>
          <a:xfrm rot="16200000" flipH="1">
            <a:off x="2524160" y="5112674"/>
            <a:ext cx="293296" cy="1196025"/>
          </a:xfrm>
          <a:prstGeom prst="bentConnector3">
            <a:avLst>
              <a:gd name="adj1" fmla="val 57353"/>
            </a:avLst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Elbow Connector 42"/>
          <p:cNvCxnSpPr>
            <a:stCxn id="22" idx="2"/>
            <a:endCxn id="10" idx="2"/>
          </p:cNvCxnSpPr>
          <p:nvPr/>
        </p:nvCxnSpPr>
        <p:spPr>
          <a:xfrm rot="5400000">
            <a:off x="3633635" y="5199224"/>
            <a:ext cx="293297" cy="1022924"/>
          </a:xfrm>
          <a:prstGeom prst="bentConnector3">
            <a:avLst>
              <a:gd name="adj1" fmla="val 57352"/>
            </a:avLst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10" idx="2"/>
            <a:endCxn id="19" idx="0"/>
          </p:cNvCxnSpPr>
          <p:nvPr/>
        </p:nvCxnSpPr>
        <p:spPr>
          <a:xfrm rot="5400000">
            <a:off x="2759338" y="5659680"/>
            <a:ext cx="311829" cy="707139"/>
          </a:xfrm>
          <a:prstGeom prst="bentConnector3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10" idx="2"/>
            <a:endCxn id="21" idx="0"/>
          </p:cNvCxnSpPr>
          <p:nvPr/>
        </p:nvCxnSpPr>
        <p:spPr>
          <a:xfrm rot="16200000" flipH="1">
            <a:off x="3526901" y="5599255"/>
            <a:ext cx="311829" cy="827988"/>
          </a:xfrm>
          <a:prstGeom prst="bentConnector3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endCxn id="20" idx="0"/>
          </p:cNvCxnSpPr>
          <p:nvPr/>
        </p:nvCxnSpPr>
        <p:spPr>
          <a:xfrm>
            <a:off x="3268821" y="5944685"/>
            <a:ext cx="86" cy="224479"/>
          </a:xfrm>
          <a:prstGeom prst="line">
            <a:avLst/>
          </a:prstGeom>
          <a:ln w="127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3236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API cannot meet all requirements and still be usable</a:t>
            </a:r>
          </a:p>
          <a:p>
            <a:r>
              <a:rPr lang="en-US" dirty="0" smtClean="0"/>
              <a:t>A single app would only need a subset of a single API</a:t>
            </a:r>
          </a:p>
          <a:p>
            <a:r>
              <a:rPr lang="en-US" dirty="0" smtClean="0"/>
              <a:t>Extensions will still be required</a:t>
            </a:r>
          </a:p>
          <a:p>
            <a:pPr lvl="1"/>
            <a:r>
              <a:rPr lang="en-US" i="1" dirty="0" smtClean="0"/>
              <a:t>There is no correct API!</a:t>
            </a:r>
          </a:p>
          <a:p>
            <a:r>
              <a:rPr lang="en-US" dirty="0" smtClean="0"/>
              <a:t>We need more than an updated API – we need an updated </a:t>
            </a:r>
            <a:r>
              <a:rPr lang="en-US" i="1" dirty="0" smtClean="0"/>
              <a:t>infrastructure</a:t>
            </a:r>
            <a:endParaRPr lang="en-US" i="1" dirty="0"/>
          </a:p>
        </p:txBody>
      </p:sp>
      <p:sp>
        <p:nvSpPr>
          <p:cNvPr id="6" name="TextBox 5"/>
          <p:cNvSpPr txBox="1"/>
          <p:nvPr/>
        </p:nvSpPr>
        <p:spPr>
          <a:xfrm>
            <a:off x="179883" y="5731664"/>
            <a:ext cx="42564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From Sean Hefty’s original proposal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0088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Streamlining the API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29390" y="1734327"/>
            <a:ext cx="81092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smtClean="0"/>
              <a:t>Provide a richer set of services, better tuned to application requirements</a:t>
            </a:r>
          </a:p>
          <a:p>
            <a:pPr marL="285750" indent="-285750">
              <a:buFontTx/>
              <a:buChar char="-"/>
            </a:pPr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smtClean="0"/>
              <a:t>Broaden the number of APIs (“API-lets”), but streamline each by reducing the functions associated with it.  </a:t>
            </a:r>
          </a:p>
          <a:p>
            <a:pPr marL="285750" indent="-285750">
              <a:buFontTx/>
              <a:buChar char="-"/>
            </a:pPr>
            <a:endParaRPr lang="en-US" sz="2400" dirty="0"/>
          </a:p>
          <a:p>
            <a:pPr marL="285750" indent="-285750">
              <a:buFontTx/>
              <a:buChar char="-"/>
            </a:pPr>
            <a:r>
              <a:rPr lang="en-US" sz="2400" dirty="0" smtClean="0"/>
              <a:t>Each API represents a specific I/O service</a:t>
            </a:r>
          </a:p>
          <a:p>
            <a:pPr marL="285750" indent="-285750">
              <a:buFontTx/>
              <a:buChar char="-"/>
            </a:pPr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smtClean="0"/>
              <a:t>APIs are </a:t>
            </a:r>
            <a:r>
              <a:rPr lang="en-US" sz="2400" dirty="0" err="1" smtClean="0"/>
              <a:t>composable</a:t>
            </a:r>
            <a:r>
              <a:rPr lang="en-US" sz="2400" dirty="0" smtClean="0"/>
              <a:t>, and can be combined</a:t>
            </a:r>
          </a:p>
          <a:p>
            <a:pPr marL="285750" indent="-285750">
              <a:buFontTx/>
              <a:buChar char="-"/>
            </a:pPr>
            <a:endParaRPr lang="en-US" sz="2400" dirty="0" smtClean="0"/>
          </a:p>
          <a:p>
            <a:pPr marL="285750" indent="-285750">
              <a:buFontTx/>
              <a:buChar char="-"/>
            </a:pPr>
            <a:r>
              <a:rPr lang="en-US" sz="2400" dirty="0" smtClean="0"/>
              <a:t>Abstract the low level fabric details visible to the application</a:t>
            </a:r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0738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Model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17315" y="1725495"/>
            <a:ext cx="6275934" cy="99364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813028" y="2306122"/>
            <a:ext cx="1158203" cy="2435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/f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7315" y="2863516"/>
            <a:ext cx="6275934" cy="298457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service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726847" y="5003837"/>
            <a:ext cx="1859692" cy="3376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Reliable service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2562157" y="6025715"/>
            <a:ext cx="634314" cy="39129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IB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269382" y="6025715"/>
            <a:ext cx="634314" cy="39129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Enet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777500" y="6025715"/>
            <a:ext cx="875670" cy="39129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IP/</a:t>
            </a:r>
            <a:r>
              <a:rPr lang="en-US" dirty="0" err="1" smtClean="0"/>
              <a:t>Enet</a:t>
            </a:r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3671996" y="5002167"/>
            <a:ext cx="2205891" cy="33762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Unreliable service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49447" y="3772136"/>
            <a:ext cx="1158203" cy="1065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/>
              <a:t>remote memory access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15600" y="3772136"/>
            <a:ext cx="1158203" cy="1065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/>
              <a:t>unicast </a:t>
            </a:r>
            <a:r>
              <a:rPr lang="en-US" sz="2000" b="1" dirty="0" err="1"/>
              <a:t>msg</a:t>
            </a:r>
            <a:r>
              <a:rPr lang="en-US" sz="2000" b="1" dirty="0"/>
              <a:t> </a:t>
            </a:r>
            <a:r>
              <a:rPr lang="en-US" sz="2000" b="1" dirty="0" smtClean="0"/>
              <a:t>service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3483294" y="3772136"/>
            <a:ext cx="1158203" cy="1065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/>
              <a:t>multicast </a:t>
            </a:r>
            <a:r>
              <a:rPr lang="en-US" sz="2000" b="1" dirty="0" err="1"/>
              <a:t>msg</a:t>
            </a:r>
            <a:r>
              <a:rPr lang="en-US" sz="2000" b="1" dirty="0"/>
              <a:t> service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717140" y="3772136"/>
            <a:ext cx="1158203" cy="106579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b="1" dirty="0"/>
              <a:t>atomic </a:t>
            </a:r>
            <a:r>
              <a:rPr lang="en-US" sz="2000" b="1" dirty="0" smtClean="0"/>
              <a:t>ops</a:t>
            </a:r>
            <a:endParaRPr lang="en-US" sz="20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797842" y="1705957"/>
            <a:ext cx="2167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>
                <a:solidFill>
                  <a:srgbClr val="6D6E71"/>
                </a:solidFill>
              </a:defRPr>
            </a:lvl1pPr>
          </a:lstStyle>
          <a:p>
            <a:r>
              <a:rPr lang="en-US" dirty="0"/>
              <a:t>APIs expose the </a:t>
            </a:r>
            <a:r>
              <a:rPr lang="en-US" dirty="0" smtClean="0"/>
              <a:t> </a:t>
            </a:r>
            <a:r>
              <a:rPr lang="en-US" dirty="0"/>
              <a:t>underlying </a:t>
            </a:r>
            <a:r>
              <a:rPr lang="en-US" dirty="0" smtClean="0"/>
              <a:t>I/O service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763577" y="3397093"/>
            <a:ext cx="20993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 b="1">
                <a:solidFill>
                  <a:srgbClr val="6D6E71"/>
                </a:solidFill>
              </a:defRPr>
            </a:lvl1pPr>
          </a:lstStyle>
          <a:p>
            <a:r>
              <a:rPr lang="en-US" dirty="0" smtClean="0"/>
              <a:t>Multiple service </a:t>
            </a:r>
            <a:r>
              <a:rPr lang="en-US" dirty="0"/>
              <a:t>providers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Innovation in </a:t>
            </a:r>
            <a:r>
              <a:rPr lang="en-US" dirty="0" smtClean="0"/>
              <a:t>I/O service optimization occurs </a:t>
            </a:r>
            <a:r>
              <a:rPr lang="en-US" dirty="0"/>
              <a:t>here.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989079" y="6015276"/>
            <a:ext cx="1784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6D6E71"/>
                </a:solidFill>
              </a:rPr>
              <a:t>wire protocols</a:t>
            </a:r>
          </a:p>
        </p:txBody>
      </p:sp>
      <p:cxnSp>
        <p:nvCxnSpPr>
          <p:cNvPr id="28" name="Elbow Connector 27"/>
          <p:cNvCxnSpPr>
            <a:stCxn id="27" idx="2"/>
            <a:endCxn id="13" idx="0"/>
          </p:cNvCxnSpPr>
          <p:nvPr/>
        </p:nvCxnSpPr>
        <p:spPr>
          <a:xfrm rot="16200000" flipH="1">
            <a:off x="3339189" y="3048928"/>
            <a:ext cx="1287715" cy="158700"/>
          </a:xfrm>
          <a:prstGeom prst="bentConnector3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6" idx="2"/>
            <a:endCxn id="11" idx="0"/>
          </p:cNvCxnSpPr>
          <p:nvPr/>
        </p:nvCxnSpPr>
        <p:spPr>
          <a:xfrm rot="16200000" flipH="1">
            <a:off x="1999085" y="2942671"/>
            <a:ext cx="1222509" cy="436419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29" idx="2"/>
            <a:endCxn id="12" idx="0"/>
          </p:cNvCxnSpPr>
          <p:nvPr/>
        </p:nvCxnSpPr>
        <p:spPr>
          <a:xfrm rot="16200000" flipH="1">
            <a:off x="688102" y="2865535"/>
            <a:ext cx="1262999" cy="550201"/>
          </a:xfrm>
          <a:prstGeom prst="bentConnector3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Elbow Connector 34"/>
          <p:cNvCxnSpPr>
            <a:stCxn id="30" idx="2"/>
            <a:endCxn id="15" idx="0"/>
          </p:cNvCxnSpPr>
          <p:nvPr/>
        </p:nvCxnSpPr>
        <p:spPr>
          <a:xfrm rot="5400000">
            <a:off x="4758457" y="3048743"/>
            <a:ext cx="1261178" cy="185608"/>
          </a:xfrm>
          <a:prstGeom prst="bentConnector3">
            <a:avLst>
              <a:gd name="adj1" fmla="val 50000"/>
            </a:avLst>
          </a:prstGeom>
          <a:ln w="12700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3324594" y="2240916"/>
            <a:ext cx="1158203" cy="2435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/f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65399" y="2265632"/>
            <a:ext cx="1158203" cy="2435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/f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02748" y="2267453"/>
            <a:ext cx="1158203" cy="2435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</a:t>
            </a:r>
            <a:r>
              <a:rPr lang="en-US" dirty="0" smtClean="0">
                <a:solidFill>
                  <a:schemeClr val="tx1"/>
                </a:solidFill>
              </a:rPr>
              <a:t>/f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062397" y="5799833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6D6E71"/>
                </a:solidFill>
              </a:rPr>
              <a:t>…</a:t>
            </a:r>
          </a:p>
        </p:txBody>
      </p:sp>
      <p:sp>
        <p:nvSpPr>
          <p:cNvPr id="31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843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framework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3570412" y="2281146"/>
            <a:ext cx="4765178" cy="176899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357354" y="2632967"/>
            <a:ext cx="1158203" cy="48701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I/F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835144" y="2621338"/>
            <a:ext cx="1158203" cy="48701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I/F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863889" y="2632969"/>
            <a:ext cx="1158203" cy="48701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I/F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57354" y="3362138"/>
            <a:ext cx="1158203" cy="48074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I/F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570412" y="4186218"/>
            <a:ext cx="4765178" cy="1331155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I/O Service Provider Layer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084094" y="4667228"/>
            <a:ext cx="1158203" cy="4870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I/O service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835143" y="4667228"/>
            <a:ext cx="1158203" cy="4870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I/O service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863889" y="4667228"/>
            <a:ext cx="1158203" cy="4870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I/O service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6436937" y="1569156"/>
            <a:ext cx="2571043" cy="505178"/>
          </a:xfrm>
          <a:custGeom>
            <a:avLst/>
            <a:gdLst>
              <a:gd name="connsiteX0" fmla="*/ 0 w 2864167"/>
              <a:gd name="connsiteY0" fmla="*/ 168423 h 1010518"/>
              <a:gd name="connsiteX1" fmla="*/ 168423 w 2864167"/>
              <a:gd name="connsiteY1" fmla="*/ 0 h 1010518"/>
              <a:gd name="connsiteX2" fmla="*/ 2695744 w 2864167"/>
              <a:gd name="connsiteY2" fmla="*/ 0 h 1010518"/>
              <a:gd name="connsiteX3" fmla="*/ 2864167 w 2864167"/>
              <a:gd name="connsiteY3" fmla="*/ 168423 h 1010518"/>
              <a:gd name="connsiteX4" fmla="*/ 2864167 w 2864167"/>
              <a:gd name="connsiteY4" fmla="*/ 842095 h 1010518"/>
              <a:gd name="connsiteX5" fmla="*/ 2695744 w 2864167"/>
              <a:gd name="connsiteY5" fmla="*/ 1010518 h 1010518"/>
              <a:gd name="connsiteX6" fmla="*/ 168423 w 2864167"/>
              <a:gd name="connsiteY6" fmla="*/ 1010518 h 1010518"/>
              <a:gd name="connsiteX7" fmla="*/ 0 w 2864167"/>
              <a:gd name="connsiteY7" fmla="*/ 842095 h 1010518"/>
              <a:gd name="connsiteX8" fmla="*/ 0 w 2864167"/>
              <a:gd name="connsiteY8" fmla="*/ 168423 h 1010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4167" h="1010518">
                <a:moveTo>
                  <a:pt x="0" y="168423"/>
                </a:moveTo>
                <a:cubicBezTo>
                  <a:pt x="0" y="75406"/>
                  <a:pt x="75406" y="0"/>
                  <a:pt x="168423" y="0"/>
                </a:cubicBezTo>
                <a:lnTo>
                  <a:pt x="2695744" y="0"/>
                </a:lnTo>
                <a:cubicBezTo>
                  <a:pt x="2788761" y="0"/>
                  <a:pt x="2864167" y="75406"/>
                  <a:pt x="2864167" y="168423"/>
                </a:cubicBezTo>
                <a:lnTo>
                  <a:pt x="2864167" y="842095"/>
                </a:lnTo>
                <a:cubicBezTo>
                  <a:pt x="2864167" y="935112"/>
                  <a:pt x="2788761" y="1010518"/>
                  <a:pt x="2695744" y="1010518"/>
                </a:cubicBezTo>
                <a:lnTo>
                  <a:pt x="168423" y="1010518"/>
                </a:lnTo>
                <a:cubicBezTo>
                  <a:pt x="75406" y="1010518"/>
                  <a:pt x="0" y="935112"/>
                  <a:pt x="0" y="842095"/>
                </a:cubicBezTo>
                <a:lnTo>
                  <a:pt x="0" y="16842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579" tIns="144579" rIns="144579" bIns="144579" numCol="1" spcCol="1270" anchor="ctr" anchorCtr="0">
            <a:noAutofit/>
          </a:bodyPr>
          <a:lstStyle/>
          <a:p>
            <a:pPr algn="ctr" defTabSz="1111250">
              <a:lnSpc>
                <a:spcPct val="90000"/>
              </a:lnSpc>
              <a:spcAft>
                <a:spcPct val="35000"/>
              </a:spcAft>
            </a:pPr>
            <a:r>
              <a:rPr lang="en-US" dirty="0"/>
              <a:t>Framework defines multiple interfaces</a:t>
            </a:r>
          </a:p>
        </p:txBody>
      </p:sp>
      <p:sp>
        <p:nvSpPr>
          <p:cNvPr id="21" name="Freeform 20"/>
          <p:cNvSpPr/>
          <p:nvPr/>
        </p:nvSpPr>
        <p:spPr>
          <a:xfrm>
            <a:off x="866706" y="5591085"/>
            <a:ext cx="2720252" cy="809991"/>
          </a:xfrm>
          <a:custGeom>
            <a:avLst/>
            <a:gdLst>
              <a:gd name="connsiteX0" fmla="*/ 0 w 2864167"/>
              <a:gd name="connsiteY0" fmla="*/ 168423 h 1010518"/>
              <a:gd name="connsiteX1" fmla="*/ 168423 w 2864167"/>
              <a:gd name="connsiteY1" fmla="*/ 0 h 1010518"/>
              <a:gd name="connsiteX2" fmla="*/ 2695744 w 2864167"/>
              <a:gd name="connsiteY2" fmla="*/ 0 h 1010518"/>
              <a:gd name="connsiteX3" fmla="*/ 2864167 w 2864167"/>
              <a:gd name="connsiteY3" fmla="*/ 168423 h 1010518"/>
              <a:gd name="connsiteX4" fmla="*/ 2864167 w 2864167"/>
              <a:gd name="connsiteY4" fmla="*/ 842095 h 1010518"/>
              <a:gd name="connsiteX5" fmla="*/ 2695744 w 2864167"/>
              <a:gd name="connsiteY5" fmla="*/ 1010518 h 1010518"/>
              <a:gd name="connsiteX6" fmla="*/ 168423 w 2864167"/>
              <a:gd name="connsiteY6" fmla="*/ 1010518 h 1010518"/>
              <a:gd name="connsiteX7" fmla="*/ 0 w 2864167"/>
              <a:gd name="connsiteY7" fmla="*/ 842095 h 1010518"/>
              <a:gd name="connsiteX8" fmla="*/ 0 w 2864167"/>
              <a:gd name="connsiteY8" fmla="*/ 168423 h 1010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64167" h="1010518">
                <a:moveTo>
                  <a:pt x="0" y="168423"/>
                </a:moveTo>
                <a:cubicBezTo>
                  <a:pt x="0" y="75406"/>
                  <a:pt x="75406" y="0"/>
                  <a:pt x="168423" y="0"/>
                </a:cubicBezTo>
                <a:lnTo>
                  <a:pt x="2695744" y="0"/>
                </a:lnTo>
                <a:cubicBezTo>
                  <a:pt x="2788761" y="0"/>
                  <a:pt x="2864167" y="75406"/>
                  <a:pt x="2864167" y="168423"/>
                </a:cubicBezTo>
                <a:lnTo>
                  <a:pt x="2864167" y="842095"/>
                </a:lnTo>
                <a:cubicBezTo>
                  <a:pt x="2864167" y="935112"/>
                  <a:pt x="2788761" y="1010518"/>
                  <a:pt x="2695744" y="1010518"/>
                </a:cubicBezTo>
                <a:lnTo>
                  <a:pt x="168423" y="1010518"/>
                </a:lnTo>
                <a:cubicBezTo>
                  <a:pt x="75406" y="1010518"/>
                  <a:pt x="0" y="935112"/>
                  <a:pt x="0" y="842095"/>
                </a:cubicBezTo>
                <a:lnTo>
                  <a:pt x="0" y="168423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0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44579" tIns="144579" rIns="144579" bIns="144579" numCol="1" spcCol="1270" anchor="ctr" anchorCtr="0">
            <a:noAutofit/>
          </a:bodyPr>
          <a:lstStyle/>
          <a:p>
            <a:pPr lvl="0" algn="ctr" defTabSz="1111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kern="1200" dirty="0" smtClean="0"/>
              <a:t>Implementations are optimized at the provider layer</a:t>
            </a:r>
            <a:endParaRPr lang="en-US" kern="1200" dirty="0"/>
          </a:p>
        </p:txBody>
      </p:sp>
      <p:sp>
        <p:nvSpPr>
          <p:cNvPr id="5" name="TextBox 4"/>
          <p:cNvSpPr txBox="1"/>
          <p:nvPr/>
        </p:nvSpPr>
        <p:spPr>
          <a:xfrm>
            <a:off x="300400" y="1670166"/>
            <a:ext cx="2710723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The framework exports a number of I/O services </a:t>
            </a:r>
            <a:r>
              <a:rPr lang="en-US" sz="2000" dirty="0" smtClean="0"/>
              <a:t>(e.g. message passing service, large block transfer service, collectives offload service, atomics service…) </a:t>
            </a:r>
            <a:r>
              <a:rPr lang="en-US" sz="2400" dirty="0" smtClean="0"/>
              <a:t>via a series of defined interfaces.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953001" y="5734470"/>
            <a:ext cx="2988123" cy="523220"/>
          </a:xfrm>
          <a:prstGeom prst="rect">
            <a:avLst/>
          </a:prstGeom>
          <a:noFill/>
          <a:ln w="1905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* Important point!  The framework does not define the fabric.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43687" y="450348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…</a:t>
            </a:r>
          </a:p>
        </p:txBody>
      </p:sp>
      <p:sp>
        <p:nvSpPr>
          <p:cNvPr id="18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9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1633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(Scalable) Fabric Interfaces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09600" y="3963987"/>
            <a:ext cx="8229600" cy="2513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Q: What </a:t>
            </a:r>
            <a:r>
              <a:rPr lang="en-US" sz="2400" dirty="0"/>
              <a:t>is implied by incorporating interface sets under a single framework</a:t>
            </a:r>
            <a:r>
              <a:rPr lang="en-US" sz="2400" dirty="0" smtClean="0"/>
              <a:t>?</a:t>
            </a:r>
          </a:p>
          <a:p>
            <a:pPr marL="400050" lvl="1" indent="0">
              <a:buNone/>
            </a:pPr>
            <a:r>
              <a:rPr lang="en-US" dirty="0" smtClean="0"/>
              <a:t>Objects exist that are usable between the interfaces</a:t>
            </a:r>
          </a:p>
          <a:p>
            <a:pPr marL="857250" lvl="2" indent="0">
              <a:buNone/>
            </a:pPr>
            <a:r>
              <a:rPr lang="en-US" sz="1800" dirty="0" smtClean="0"/>
              <a:t>Isolated interfaces turn the framework into a complex </a:t>
            </a:r>
            <a:r>
              <a:rPr lang="en-US" sz="1800" dirty="0" err="1" smtClean="0"/>
              <a:t>dlopen</a:t>
            </a:r>
            <a:endParaRPr lang="en-US" sz="1800" dirty="0" smtClean="0"/>
          </a:p>
          <a:p>
            <a:pPr marL="400050" lvl="1" indent="0">
              <a:buNone/>
            </a:pPr>
            <a:r>
              <a:rPr lang="en-US" dirty="0" smtClean="0"/>
              <a:t>Interfaces are </a:t>
            </a:r>
            <a:r>
              <a:rPr lang="en-US" dirty="0" err="1" smtClean="0"/>
              <a:t>composable</a:t>
            </a:r>
            <a:endParaRPr lang="en-US" sz="2800" dirty="0" smtClean="0"/>
          </a:p>
          <a:p>
            <a:pPr marL="800100" lvl="2" indent="0">
              <a:buNone/>
            </a:pPr>
            <a:r>
              <a:rPr lang="en-US" sz="1800" dirty="0" smtClean="0"/>
              <a:t>May be used together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14400" y="1676400"/>
            <a:ext cx="7315200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800" y="2070425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2057401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06353" y="2070427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77000" y="2067426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71800" y="2887065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Active Messaging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06353" y="2888567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 Matching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77000" y="2885564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03158" y="2888567"/>
            <a:ext cx="1333500" cy="5354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1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0018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Guiding principles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There are really two –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Application-centric I/O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Fabric independence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98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63131" y="1901443"/>
            <a:ext cx="1927995" cy="854802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2" name="TextBox 181"/>
          <p:cNvSpPr txBox="1"/>
          <p:nvPr/>
        </p:nvSpPr>
        <p:spPr>
          <a:xfrm>
            <a:off x="1013689" y="5568267"/>
            <a:ext cx="1658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</a:lstStyle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Hardware Layer</a:t>
            </a:r>
          </a:p>
        </p:txBody>
      </p:sp>
      <p:sp>
        <p:nvSpPr>
          <p:cNvPr id="183" name="Rectangle 182"/>
          <p:cNvSpPr/>
          <p:nvPr/>
        </p:nvSpPr>
        <p:spPr>
          <a:xfrm>
            <a:off x="963131" y="5334000"/>
            <a:ext cx="1927995" cy="837867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9" name="Rectangle 218"/>
          <p:cNvSpPr/>
          <p:nvPr/>
        </p:nvSpPr>
        <p:spPr>
          <a:xfrm>
            <a:off x="963131" y="3028836"/>
            <a:ext cx="1927995" cy="837867"/>
          </a:xfrm>
          <a:prstGeom prst="rect">
            <a:avLst/>
          </a:prstGeom>
          <a:ln w="19050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US" dirty="0"/>
              <a:t>Application Interface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013689" y="2144177"/>
            <a:ext cx="1877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Application layer</a:t>
            </a:r>
            <a:endParaRPr lang="en-US" dirty="0"/>
          </a:p>
        </p:txBody>
      </p:sp>
      <p:sp>
        <p:nvSpPr>
          <p:cNvPr id="48" name="Rectangle 47"/>
          <p:cNvSpPr/>
          <p:nvPr/>
        </p:nvSpPr>
        <p:spPr>
          <a:xfrm>
            <a:off x="963131" y="4164330"/>
            <a:ext cx="1927995" cy="837867"/>
          </a:xfrm>
          <a:prstGeom prst="rect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1003057" y="4398597"/>
            <a:ext cx="1685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Provider Layer</a:t>
            </a:r>
          </a:p>
        </p:txBody>
      </p:sp>
      <p:sp>
        <p:nvSpPr>
          <p:cNvPr id="226" name="Title 22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as driver</a:t>
            </a:r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3104707" y="2307261"/>
            <a:ext cx="404351" cy="914400"/>
          </a:xfrm>
          <a:custGeom>
            <a:avLst/>
            <a:gdLst>
              <a:gd name="connsiteX0" fmla="*/ 53163 w 404351"/>
              <a:gd name="connsiteY0" fmla="*/ 0 h 914400"/>
              <a:gd name="connsiteX1" fmla="*/ 404037 w 404351"/>
              <a:gd name="connsiteY1" fmla="*/ 457200 h 914400"/>
              <a:gd name="connsiteX2" fmla="*/ 0 w 404351"/>
              <a:gd name="connsiteY2" fmla="*/ 914400 h 914400"/>
              <a:gd name="connsiteX3" fmla="*/ 0 w 404351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351" h="914400">
                <a:moveTo>
                  <a:pt x="53163" y="0"/>
                </a:moveTo>
                <a:cubicBezTo>
                  <a:pt x="233030" y="152400"/>
                  <a:pt x="412898" y="304800"/>
                  <a:pt x="404037" y="457200"/>
                </a:cubicBezTo>
                <a:cubicBezTo>
                  <a:pt x="395176" y="609600"/>
                  <a:pt x="0" y="914400"/>
                  <a:pt x="0" y="914400"/>
                </a:cubicBezTo>
                <a:lnTo>
                  <a:pt x="0" y="91440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3104707" y="3647087"/>
            <a:ext cx="404351" cy="914400"/>
          </a:xfrm>
          <a:custGeom>
            <a:avLst/>
            <a:gdLst>
              <a:gd name="connsiteX0" fmla="*/ 53163 w 404351"/>
              <a:gd name="connsiteY0" fmla="*/ 0 h 914400"/>
              <a:gd name="connsiteX1" fmla="*/ 404037 w 404351"/>
              <a:gd name="connsiteY1" fmla="*/ 457200 h 914400"/>
              <a:gd name="connsiteX2" fmla="*/ 0 w 404351"/>
              <a:gd name="connsiteY2" fmla="*/ 914400 h 914400"/>
              <a:gd name="connsiteX3" fmla="*/ 0 w 404351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351" h="914400">
                <a:moveTo>
                  <a:pt x="53163" y="0"/>
                </a:moveTo>
                <a:cubicBezTo>
                  <a:pt x="233030" y="152400"/>
                  <a:pt x="412898" y="304800"/>
                  <a:pt x="404037" y="457200"/>
                </a:cubicBezTo>
                <a:cubicBezTo>
                  <a:pt x="395176" y="609600"/>
                  <a:pt x="0" y="914400"/>
                  <a:pt x="0" y="914400"/>
                </a:cubicBezTo>
                <a:lnTo>
                  <a:pt x="0" y="91440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104707" y="4832362"/>
            <a:ext cx="404351" cy="914400"/>
          </a:xfrm>
          <a:custGeom>
            <a:avLst/>
            <a:gdLst>
              <a:gd name="connsiteX0" fmla="*/ 53163 w 404351"/>
              <a:gd name="connsiteY0" fmla="*/ 0 h 914400"/>
              <a:gd name="connsiteX1" fmla="*/ 404037 w 404351"/>
              <a:gd name="connsiteY1" fmla="*/ 457200 h 914400"/>
              <a:gd name="connsiteX2" fmla="*/ 0 w 404351"/>
              <a:gd name="connsiteY2" fmla="*/ 914400 h 914400"/>
              <a:gd name="connsiteX3" fmla="*/ 0 w 404351"/>
              <a:gd name="connsiteY3" fmla="*/ 914400 h 91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4351" h="914400">
                <a:moveTo>
                  <a:pt x="53163" y="0"/>
                </a:moveTo>
                <a:cubicBezTo>
                  <a:pt x="233030" y="152400"/>
                  <a:pt x="412898" y="304800"/>
                  <a:pt x="404037" y="457200"/>
                </a:cubicBezTo>
                <a:cubicBezTo>
                  <a:pt x="395176" y="609600"/>
                  <a:pt x="0" y="914400"/>
                  <a:pt x="0" y="914400"/>
                </a:cubicBezTo>
                <a:lnTo>
                  <a:pt x="0" y="914400"/>
                </a:ln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4965734" y="1923766"/>
            <a:ext cx="378437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Examine the classes of applications that are important to target users of OFS.</a:t>
            </a:r>
          </a:p>
          <a:p>
            <a:endParaRPr lang="en-US" dirty="0" smtClean="0"/>
          </a:p>
          <a:p>
            <a:r>
              <a:rPr lang="en-US" dirty="0" smtClean="0"/>
              <a:t>Let the applications drive the appropriate interface definition.</a:t>
            </a:r>
          </a:p>
          <a:p>
            <a:endParaRPr lang="en-US" dirty="0"/>
          </a:p>
          <a:p>
            <a:r>
              <a:rPr lang="en-US" dirty="0" smtClean="0"/>
              <a:t>This, in turn, drives the necessary features that the fabric should support.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3915508" y="2423448"/>
            <a:ext cx="804528" cy="2982270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915508" y="5562888"/>
            <a:ext cx="47769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Different classes of applications may require different types of I/O services</a:t>
            </a:r>
          </a:p>
        </p:txBody>
      </p:sp>
      <p:sp>
        <p:nvSpPr>
          <p:cNvPr id="16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17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306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>
                <a:latin typeface="Arial" charset="0"/>
                <a:cs typeface="Arial" charset="0"/>
              </a:rPr>
              <a:t>A word about “applications</a:t>
            </a:r>
          </a:p>
        </p:txBody>
      </p:sp>
      <p:sp>
        <p:nvSpPr>
          <p:cNvPr id="5" name="Rectangle 4"/>
          <p:cNvSpPr/>
          <p:nvPr/>
        </p:nvSpPr>
        <p:spPr>
          <a:xfrm flipH="1">
            <a:off x="3222625" y="3525445"/>
            <a:ext cx="1201738" cy="685800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RDMA protocols</a:t>
            </a:r>
          </a:p>
        </p:txBody>
      </p:sp>
      <p:sp>
        <p:nvSpPr>
          <p:cNvPr id="6" name="Rectangle 5"/>
          <p:cNvSpPr/>
          <p:nvPr/>
        </p:nvSpPr>
        <p:spPr>
          <a:xfrm flipH="1">
            <a:off x="3222625" y="4219183"/>
            <a:ext cx="1201738" cy="685800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Transport</a:t>
            </a:r>
          </a:p>
        </p:txBody>
      </p:sp>
      <p:sp>
        <p:nvSpPr>
          <p:cNvPr id="7" name="Rectangle 6"/>
          <p:cNvSpPr/>
          <p:nvPr/>
        </p:nvSpPr>
        <p:spPr>
          <a:xfrm flipH="1">
            <a:off x="3222625" y="2815833"/>
            <a:ext cx="1201738" cy="685800"/>
          </a:xfrm>
          <a:prstGeom prst="rect">
            <a:avLst/>
          </a:prstGeom>
          <a:gradFill flip="none" rotWithShape="1">
            <a:gsLst>
              <a:gs pos="0">
                <a:srgbClr val="92D050">
                  <a:shade val="30000"/>
                  <a:satMod val="115000"/>
                </a:srgbClr>
              </a:gs>
              <a:gs pos="50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en-US" b="1" dirty="0">
                <a:solidFill>
                  <a:schemeClr val="bg1"/>
                </a:solidFill>
                <a:latin typeface="+mj-lt"/>
              </a:rPr>
              <a:t>s/w </a:t>
            </a:r>
            <a:r>
              <a:rPr lang="en-US" b="1" dirty="0" err="1">
                <a:solidFill>
                  <a:schemeClr val="bg1"/>
                </a:solidFill>
                <a:latin typeface="+mj-lt"/>
              </a:rPr>
              <a:t>xport</a:t>
            </a:r>
            <a:r>
              <a:rPr lang="en-US" b="1" dirty="0">
                <a:solidFill>
                  <a:schemeClr val="bg1"/>
                </a:solidFill>
                <a:latin typeface="+mj-lt"/>
              </a:rPr>
              <a:t> interface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" y="4435083"/>
            <a:ext cx="14605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Network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57200" y="5031983"/>
            <a:ext cx="14605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Link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57200" y="5632058"/>
            <a:ext cx="14605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Phy</a:t>
            </a:r>
          </a:p>
        </p:txBody>
      </p:sp>
      <p:sp>
        <p:nvSpPr>
          <p:cNvPr id="52240" name="TextBox 86"/>
          <p:cNvSpPr txBox="1">
            <a:spLocks noChangeArrowheads="1"/>
          </p:cNvSpPr>
          <p:nvPr/>
        </p:nvSpPr>
        <p:spPr bwMode="auto">
          <a:xfrm>
            <a:off x="4424363" y="2847583"/>
            <a:ext cx="426720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Software Transport Interface</a:t>
            </a:r>
          </a:p>
          <a:p>
            <a:pPr>
              <a:buFont typeface="Arial" charset="0"/>
              <a:buChar char="•"/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charset="0"/>
              <a:buChar char="•"/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+mj-lt"/>
              <a:buAutoNum type="arabicPeriod" startAt="2"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RDMA Protocols</a:t>
            </a:r>
          </a:p>
          <a:p>
            <a:pPr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</a:p>
          <a:p>
            <a:pPr>
              <a:defRPr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342900" indent="-342900">
              <a:buFont typeface="+mj-lt"/>
              <a:buAutoNum type="arabicPeriod" startAt="3"/>
              <a:defRPr/>
            </a:pPr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Network Transport Service</a:t>
            </a:r>
          </a:p>
        </p:txBody>
      </p:sp>
      <p:sp>
        <p:nvSpPr>
          <p:cNvPr id="65549" name="TextBox 16"/>
          <p:cNvSpPr txBox="1">
            <a:spLocks noChangeArrowheads="1"/>
          </p:cNvSpPr>
          <p:nvPr/>
        </p:nvSpPr>
        <p:spPr bwMode="auto">
          <a:xfrm>
            <a:off x="2471737" y="1745363"/>
            <a:ext cx="62198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4" charset="-128"/>
              </a:defRPr>
            </a:lvl9pPr>
          </a:lstStyle>
          <a:p>
            <a:pPr eaLnBrk="1" hangingPunct="1"/>
            <a:r>
              <a:rPr lang="en-US" altLang="en-US" sz="2400" dirty="0"/>
              <a:t>Let’s agree </a:t>
            </a:r>
            <a:r>
              <a:rPr lang="en-US" altLang="en-US" sz="2400" dirty="0" smtClean="0"/>
              <a:t>that an “application” is anything that consumes network services</a:t>
            </a:r>
            <a:r>
              <a:rPr lang="en-US" altLang="en-US" dirty="0" smtClean="0"/>
              <a:t>.</a:t>
            </a:r>
            <a:endParaRPr lang="en-US" altLang="en-US" dirty="0"/>
          </a:p>
        </p:txBody>
      </p:sp>
      <p:sp>
        <p:nvSpPr>
          <p:cNvPr id="18" name="Isosceles Triangle 17"/>
          <p:cNvSpPr/>
          <p:nvPr/>
        </p:nvSpPr>
        <p:spPr>
          <a:xfrm rot="16200000">
            <a:off x="796926" y="2464995"/>
            <a:ext cx="2063750" cy="2765425"/>
          </a:xfrm>
          <a:prstGeom prst="triangle">
            <a:avLst>
              <a:gd name="adj" fmla="val 48982"/>
            </a:avLst>
          </a:prstGeom>
          <a:gradFill>
            <a:gsLst>
              <a:gs pos="44000">
                <a:schemeClr val="bg1"/>
              </a:gs>
              <a:gs pos="0">
                <a:srgbClr val="399406">
                  <a:alpha val="57000"/>
                </a:srgbClr>
              </a:gs>
            </a:gsLst>
            <a:lin ang="16200000" scaled="0"/>
          </a:gradFill>
          <a:ln>
            <a:solidFill>
              <a:srgbClr val="C2E49C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" y="3266683"/>
            <a:ext cx="14605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Session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" y="3863583"/>
            <a:ext cx="1460500" cy="5969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Transport</a:t>
            </a:r>
          </a:p>
        </p:txBody>
      </p:sp>
      <p:sp>
        <p:nvSpPr>
          <p:cNvPr id="20" name="Oval 19"/>
          <p:cNvSpPr/>
          <p:nvPr/>
        </p:nvSpPr>
        <p:spPr>
          <a:xfrm>
            <a:off x="326168" y="2004599"/>
            <a:ext cx="1742476" cy="693627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90000"/>
                  <a:shade val="30000"/>
                  <a:satMod val="115000"/>
                </a:schemeClr>
              </a:gs>
              <a:gs pos="50000">
                <a:schemeClr val="bg2">
                  <a:lumMod val="90000"/>
                  <a:shade val="67500"/>
                  <a:satMod val="115000"/>
                </a:schemeClr>
              </a:gs>
              <a:gs pos="100000">
                <a:schemeClr val="bg2">
                  <a:lumMod val="90000"/>
                  <a:shade val="100000"/>
                  <a:satMod val="115000"/>
                </a:schemeClr>
              </a:gs>
            </a:gsLst>
            <a:lin ang="18900000" scaled="1"/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>
                <a:solidFill>
                  <a:schemeClr val="tx1"/>
                </a:solidFill>
              </a:rPr>
              <a:t>App</a:t>
            </a:r>
          </a:p>
        </p:txBody>
      </p:sp>
      <p:cxnSp>
        <p:nvCxnSpPr>
          <p:cNvPr id="17" name="Straight Arrow Connector 16"/>
          <p:cNvCxnSpPr>
            <a:stCxn id="20" idx="4"/>
            <a:endCxn id="9" idx="0"/>
          </p:cNvCxnSpPr>
          <p:nvPr/>
        </p:nvCxnSpPr>
        <p:spPr>
          <a:xfrm flipH="1">
            <a:off x="1187450" y="2698226"/>
            <a:ext cx="9956" cy="56845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30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237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example</a:t>
            </a:r>
            <a:endParaRPr lang="en-US" dirty="0"/>
          </a:p>
        </p:txBody>
      </p:sp>
      <p:sp>
        <p:nvSpPr>
          <p:cNvPr id="54" name="Rectangle 117"/>
          <p:cNvSpPr>
            <a:spLocks noChangeArrowheads="1"/>
          </p:cNvSpPr>
          <p:nvPr/>
        </p:nvSpPr>
        <p:spPr bwMode="auto">
          <a:xfrm>
            <a:off x="434715" y="1917221"/>
            <a:ext cx="2168747" cy="72104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 smtClean="0">
                <a:solidFill>
                  <a:schemeClr val="tx1"/>
                </a:solidFill>
              </a:rPr>
              <a:t>IP-based,</a:t>
            </a:r>
            <a:endParaRPr lang="en-US" sz="1600" b="1" dirty="0" smtClean="0"/>
          </a:p>
          <a:p>
            <a:pPr algn="ctr" eaLnBrk="0" hangingPunct="0"/>
            <a:r>
              <a:rPr lang="en-US" sz="1600" b="1" dirty="0" smtClean="0"/>
              <a:t>Sockets-based a</a:t>
            </a:r>
            <a:r>
              <a:rPr lang="en-US" sz="1600" b="1" dirty="0" smtClean="0">
                <a:solidFill>
                  <a:schemeClr val="tx1"/>
                </a:solidFill>
              </a:rPr>
              <a:t>pps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4711" y="2093078"/>
            <a:ext cx="4262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Support for various types of legacy apps</a:t>
            </a:r>
          </a:p>
        </p:txBody>
      </p:sp>
      <p:sp>
        <p:nvSpPr>
          <p:cNvPr id="50" name="Rectangle 114"/>
          <p:cNvSpPr>
            <a:spLocks noChangeArrowheads="1"/>
          </p:cNvSpPr>
          <p:nvPr/>
        </p:nvSpPr>
        <p:spPr bwMode="auto">
          <a:xfrm>
            <a:off x="434716" y="2762149"/>
            <a:ext cx="2168748" cy="717096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chemeClr val="tx1"/>
                </a:solidFill>
              </a:rPr>
              <a:t>Various</a:t>
            </a:r>
          </a:p>
          <a:p>
            <a:pPr algn="ctr" eaLnBrk="0" hangingPunct="0"/>
            <a:r>
              <a:rPr lang="en-US" sz="1600" b="1" dirty="0" smtClean="0">
                <a:solidFill>
                  <a:schemeClr val="tx1"/>
                </a:solidFill>
              </a:rPr>
              <a:t>MPIs, PGAS…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74711" y="2936031"/>
            <a:ext cx="46346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Distributed computing via message passing</a:t>
            </a:r>
          </a:p>
        </p:txBody>
      </p:sp>
      <p:sp>
        <p:nvSpPr>
          <p:cNvPr id="53" name="Rectangle 116"/>
          <p:cNvSpPr>
            <a:spLocks noChangeArrowheads="1"/>
          </p:cNvSpPr>
          <p:nvPr/>
        </p:nvSpPr>
        <p:spPr bwMode="auto">
          <a:xfrm>
            <a:off x="434716" y="4437286"/>
            <a:ext cx="2168748" cy="726683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>
                <a:solidFill>
                  <a:schemeClr val="tx1"/>
                </a:solidFill>
              </a:rPr>
              <a:t>Block</a:t>
            </a:r>
          </a:p>
          <a:p>
            <a:pPr algn="ctr" eaLnBrk="0" hangingPunct="0"/>
            <a:r>
              <a:rPr lang="en-US" sz="1600" b="1" dirty="0" smtClean="0">
                <a:solidFill>
                  <a:schemeClr val="tx1"/>
                </a:solidFill>
              </a:rPr>
              <a:t>Storage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74711" y="4615961"/>
            <a:ext cx="3493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Network-attached block storage </a:t>
            </a:r>
          </a:p>
        </p:txBody>
      </p:sp>
      <p:sp>
        <p:nvSpPr>
          <p:cNvPr id="41" name="Rectangle 112"/>
          <p:cNvSpPr>
            <a:spLocks noChangeArrowheads="1"/>
          </p:cNvSpPr>
          <p:nvPr/>
        </p:nvSpPr>
        <p:spPr bwMode="auto">
          <a:xfrm>
            <a:off x="434715" y="5287852"/>
            <a:ext cx="2168747" cy="717096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Clustered</a:t>
            </a:r>
          </a:p>
          <a:p>
            <a:pPr algn="ctr" eaLnBrk="0" hangingPunct="0"/>
            <a:r>
              <a:rPr lang="en-US" sz="1600" b="1">
                <a:solidFill>
                  <a:schemeClr val="tx1"/>
                </a:solidFill>
              </a:rPr>
              <a:t>DB Access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674711" y="5461734"/>
            <a:ext cx="4019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Extracting value from structured data</a:t>
            </a:r>
          </a:p>
        </p:txBody>
      </p:sp>
      <p:sp>
        <p:nvSpPr>
          <p:cNvPr id="51" name="Rectangle 115"/>
          <p:cNvSpPr>
            <a:spLocks noChangeArrowheads="1"/>
          </p:cNvSpPr>
          <p:nvPr/>
        </p:nvSpPr>
        <p:spPr bwMode="auto">
          <a:xfrm>
            <a:off x="434716" y="3603126"/>
            <a:ext cx="2168748" cy="710279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600" b="1" dirty="0" smtClean="0">
                <a:solidFill>
                  <a:schemeClr val="tx1"/>
                </a:solidFill>
              </a:rPr>
              <a:t>File</a:t>
            </a:r>
            <a:endParaRPr lang="en-US" sz="1600" b="1" dirty="0">
              <a:solidFill>
                <a:schemeClr val="tx1"/>
              </a:solidFill>
            </a:endParaRPr>
          </a:p>
          <a:p>
            <a:pPr algn="ctr" eaLnBrk="0" hangingPunct="0"/>
            <a:r>
              <a:rPr lang="en-US" sz="1600" b="1" dirty="0" smtClean="0"/>
              <a:t>Syste</a:t>
            </a:r>
            <a:r>
              <a:rPr lang="en-US" sz="1600" b="1" dirty="0" smtClean="0">
                <a:solidFill>
                  <a:schemeClr val="tx1"/>
                </a:solidFill>
              </a:rPr>
              <a:t>ms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74711" y="3773599"/>
            <a:ext cx="41344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Network-attached file or object storage</a:t>
            </a:r>
          </a:p>
        </p:txBody>
      </p:sp>
      <p:sp>
        <p:nvSpPr>
          <p:cNvPr id="1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851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84051" y="2447149"/>
            <a:ext cx="8229600" cy="80571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/>
              <a:t>OFI WG – a brief overview and status report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sz="19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324620" y="3577974"/>
            <a:ext cx="84947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Keep everybody on the same page, and</a:t>
            </a:r>
          </a:p>
          <a:p>
            <a:pPr marL="342900" indent="-342900">
              <a:buAutoNum type="arabicPeriod"/>
            </a:pPr>
            <a:endParaRPr lang="en-US" dirty="0" smtClean="0"/>
          </a:p>
          <a:p>
            <a:pPr marL="342900" indent="-342900">
              <a:buAutoNum type="arabicPeriod"/>
            </a:pPr>
            <a:r>
              <a:rPr lang="en-US" dirty="0" smtClean="0"/>
              <a:t>An example of a possible model for the OFA going forward (more on this later)</a:t>
            </a:r>
          </a:p>
        </p:txBody>
      </p:sp>
    </p:spTree>
    <p:extLst>
      <p:ext uri="{BB962C8B-B14F-4D97-AF65-F5344CB8AC3E}">
        <p14:creationId xmlns:p14="http://schemas.microsoft.com/office/powerpoint/2010/main" val="3730052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Wire independence</a:t>
            </a:r>
            <a:endParaRPr lang="en-US" dirty="0"/>
          </a:p>
        </p:txBody>
      </p:sp>
      <p:sp>
        <p:nvSpPr>
          <p:cNvPr id="23" name="Rectangle 117"/>
          <p:cNvSpPr>
            <a:spLocks noChangeArrowheads="1"/>
          </p:cNvSpPr>
          <p:nvPr/>
        </p:nvSpPr>
        <p:spPr bwMode="auto">
          <a:xfrm>
            <a:off x="285590" y="1913813"/>
            <a:ext cx="1763242" cy="721047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solidFill>
                  <a:schemeClr val="tx1"/>
                </a:solidFill>
              </a:rPr>
              <a:t>IP-based apps</a:t>
            </a:r>
            <a:endParaRPr lang="en-US" sz="1400" dirty="0" smtClean="0"/>
          </a:p>
          <a:p>
            <a:pPr algn="ctr" eaLnBrk="0" hangingPunct="0"/>
            <a:r>
              <a:rPr lang="en-US" sz="1400" dirty="0" smtClean="0"/>
              <a:t>Sockets-based a</a:t>
            </a:r>
            <a:r>
              <a:rPr lang="en-US" sz="1400" dirty="0" smtClean="0">
                <a:solidFill>
                  <a:schemeClr val="tx1"/>
                </a:solidFill>
              </a:rPr>
              <a:t>pps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7" name="Rectangle 114"/>
          <p:cNvSpPr>
            <a:spLocks noChangeArrowheads="1"/>
          </p:cNvSpPr>
          <p:nvPr/>
        </p:nvSpPr>
        <p:spPr bwMode="auto">
          <a:xfrm>
            <a:off x="5000966" y="1915788"/>
            <a:ext cx="1341499" cy="717096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dirty="0">
                <a:solidFill>
                  <a:schemeClr val="tx1"/>
                </a:solidFill>
              </a:rPr>
              <a:t>Various</a:t>
            </a:r>
          </a:p>
          <a:p>
            <a:pPr algn="ctr" eaLnBrk="0" hangingPunct="0"/>
            <a:r>
              <a:rPr lang="en-US" sz="1400" dirty="0" smtClean="0">
                <a:solidFill>
                  <a:schemeClr val="tx1"/>
                </a:solidFill>
              </a:rPr>
              <a:t>MPIs, PGAS…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39" name="Rectangle 112"/>
          <p:cNvSpPr>
            <a:spLocks noChangeArrowheads="1"/>
          </p:cNvSpPr>
          <p:nvPr/>
        </p:nvSpPr>
        <p:spPr bwMode="auto">
          <a:xfrm>
            <a:off x="2121202" y="1915788"/>
            <a:ext cx="1341498" cy="717096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>
                <a:solidFill>
                  <a:schemeClr val="tx1"/>
                </a:solidFill>
              </a:rPr>
              <a:t>Clustered</a:t>
            </a:r>
          </a:p>
          <a:p>
            <a:pPr algn="ctr" eaLnBrk="0" hangingPunct="0"/>
            <a:r>
              <a:rPr lang="en-US" sz="1400">
                <a:solidFill>
                  <a:schemeClr val="tx1"/>
                </a:solidFill>
              </a:rPr>
              <a:t>DB Access</a:t>
            </a:r>
          </a:p>
        </p:txBody>
      </p:sp>
      <p:sp>
        <p:nvSpPr>
          <p:cNvPr id="40" name="Rectangle 115"/>
          <p:cNvSpPr>
            <a:spLocks noChangeArrowheads="1"/>
          </p:cNvSpPr>
          <p:nvPr/>
        </p:nvSpPr>
        <p:spPr bwMode="auto">
          <a:xfrm>
            <a:off x="3570267" y="1919197"/>
            <a:ext cx="1341499" cy="710279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dirty="0" smtClean="0">
                <a:solidFill>
                  <a:schemeClr val="tx1"/>
                </a:solidFill>
              </a:rPr>
              <a:t>Storage &amp; </a:t>
            </a:r>
          </a:p>
          <a:p>
            <a:pPr algn="ctr" eaLnBrk="0" hangingPunct="0"/>
            <a:r>
              <a:rPr lang="en-US" sz="1400" dirty="0" smtClean="0">
                <a:solidFill>
                  <a:schemeClr val="tx1"/>
                </a:solidFill>
              </a:rPr>
              <a:t>Data Access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285590" y="2771421"/>
            <a:ext cx="6108481" cy="1305904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 flipH="1">
            <a:off x="6490742" y="1913813"/>
            <a:ext cx="314794" cy="744477"/>
          </a:xfrm>
          <a:prstGeom prst="leftBrac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915810" y="1858837"/>
            <a:ext cx="2078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Good progress here</a:t>
            </a:r>
          </a:p>
        </p:txBody>
      </p:sp>
      <p:sp>
        <p:nvSpPr>
          <p:cNvPr id="68" name="Left Brace 67"/>
          <p:cNvSpPr/>
          <p:nvPr/>
        </p:nvSpPr>
        <p:spPr>
          <a:xfrm flipH="1">
            <a:off x="6490742" y="4261650"/>
            <a:ext cx="314796" cy="1619871"/>
          </a:xfrm>
          <a:prstGeom prst="leftBrac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6915813" y="4471420"/>
            <a:ext cx="2078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Now looking at mappings here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297707" y="4260913"/>
            <a:ext cx="6108481" cy="157396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71" name="Group 70"/>
          <p:cNvGrpSpPr/>
          <p:nvPr/>
        </p:nvGrpSpPr>
        <p:grpSpPr>
          <a:xfrm>
            <a:off x="720443" y="5066038"/>
            <a:ext cx="801687" cy="547818"/>
            <a:chOff x="3084371" y="5599869"/>
            <a:chExt cx="801687" cy="547818"/>
          </a:xfrm>
        </p:grpSpPr>
        <p:sp>
          <p:nvSpPr>
            <p:cNvPr id="72" name="Rectangle 71"/>
            <p:cNvSpPr/>
            <p:nvPr/>
          </p:nvSpPr>
          <p:spPr bwMode="auto">
            <a:xfrm>
              <a:off x="3084371" y="5749161"/>
              <a:ext cx="801125" cy="398526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/>
                <a:t>RNIC</a:t>
              </a:r>
              <a:endParaRPr lang="en-US" dirty="0"/>
            </a:p>
          </p:txBody>
        </p:sp>
        <p:sp>
          <p:nvSpPr>
            <p:cNvPr id="73" name="Rectangle 72"/>
            <p:cNvSpPr/>
            <p:nvPr/>
          </p:nvSpPr>
          <p:spPr bwMode="auto">
            <a:xfrm>
              <a:off x="3549508" y="5599869"/>
              <a:ext cx="336550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1787004" y="5066377"/>
            <a:ext cx="785813" cy="547140"/>
            <a:chOff x="4150932" y="5596030"/>
            <a:chExt cx="785813" cy="547140"/>
          </a:xfrm>
        </p:grpSpPr>
        <p:sp>
          <p:nvSpPr>
            <p:cNvPr id="75" name="Rectangle 74"/>
            <p:cNvSpPr/>
            <p:nvPr/>
          </p:nvSpPr>
          <p:spPr bwMode="auto">
            <a:xfrm>
              <a:off x="4150932" y="5744644"/>
              <a:ext cx="784722" cy="398526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/>
                <a:t>HCA</a:t>
              </a:r>
            </a:p>
          </p:txBody>
        </p:sp>
        <p:sp>
          <p:nvSpPr>
            <p:cNvPr id="76" name="Rectangle 75"/>
            <p:cNvSpPr/>
            <p:nvPr/>
          </p:nvSpPr>
          <p:spPr bwMode="auto">
            <a:xfrm>
              <a:off x="4520820" y="5596030"/>
              <a:ext cx="415925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2850660" y="5066091"/>
            <a:ext cx="787400" cy="547712"/>
            <a:chOff x="5214588" y="5584123"/>
            <a:chExt cx="787400" cy="547712"/>
          </a:xfrm>
        </p:grpSpPr>
        <p:sp>
          <p:nvSpPr>
            <p:cNvPr id="78" name="Rectangle 77"/>
            <p:cNvSpPr/>
            <p:nvPr/>
          </p:nvSpPr>
          <p:spPr bwMode="auto">
            <a:xfrm>
              <a:off x="5214588" y="5733309"/>
              <a:ext cx="786239" cy="398526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 smtClean="0"/>
                <a:t>NIC</a:t>
              </a:r>
              <a:endParaRPr lang="en-US" sz="2400" dirty="0"/>
            </a:p>
          </p:txBody>
        </p:sp>
        <p:sp>
          <p:nvSpPr>
            <p:cNvPr id="79" name="Rectangle 78"/>
            <p:cNvSpPr/>
            <p:nvPr/>
          </p:nvSpPr>
          <p:spPr bwMode="auto">
            <a:xfrm>
              <a:off x="5586063" y="5584123"/>
              <a:ext cx="415925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030276" y="5066091"/>
            <a:ext cx="787400" cy="547712"/>
            <a:chOff x="6884544" y="5533315"/>
            <a:chExt cx="787400" cy="547712"/>
          </a:xfrm>
        </p:grpSpPr>
        <p:sp>
          <p:nvSpPr>
            <p:cNvPr id="81" name="Rectangle 80"/>
            <p:cNvSpPr/>
            <p:nvPr/>
          </p:nvSpPr>
          <p:spPr bwMode="auto">
            <a:xfrm>
              <a:off x="6884544" y="5682501"/>
              <a:ext cx="786239" cy="398526"/>
            </a:xfrm>
            <a:prstGeom prst="rect">
              <a:avLst/>
            </a:prstGeom>
            <a:gradFill flip="none" rotWithShape="1">
              <a:gsLst>
                <a:gs pos="0">
                  <a:srgbClr val="92D050">
                    <a:shade val="30000"/>
                    <a:satMod val="115000"/>
                  </a:srgbClr>
                </a:gs>
                <a:gs pos="50000">
                  <a:srgbClr val="92D050">
                    <a:shade val="67500"/>
                    <a:satMod val="115000"/>
                  </a:srgbClr>
                </a:gs>
                <a:gs pos="100000">
                  <a:srgbClr val="92D050">
                    <a:shade val="100000"/>
                    <a:satMod val="115000"/>
                  </a:srgbClr>
                </a:gs>
              </a:gsLst>
              <a:path path="circle">
                <a:fillToRect l="50000" t="50000" r="50000" b="50000"/>
              </a:path>
              <a:tileRect/>
            </a:gradFill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2400" dirty="0" smtClean="0"/>
                <a:t>???</a:t>
              </a:r>
              <a:endParaRPr lang="en-US" sz="2400" dirty="0"/>
            </a:p>
          </p:txBody>
        </p:sp>
        <p:sp>
          <p:nvSpPr>
            <p:cNvPr id="82" name="Rectangle 81"/>
            <p:cNvSpPr/>
            <p:nvPr/>
          </p:nvSpPr>
          <p:spPr bwMode="auto">
            <a:xfrm>
              <a:off x="7256019" y="5533315"/>
              <a:ext cx="415925" cy="152400"/>
            </a:xfrm>
            <a:prstGeom prst="rect">
              <a:avLst/>
            </a:prstGeom>
            <a:solidFill>
              <a:srgbClr val="FFC0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83" name="Rectangle 82"/>
          <p:cNvSpPr/>
          <p:nvPr/>
        </p:nvSpPr>
        <p:spPr>
          <a:xfrm>
            <a:off x="469213" y="4393760"/>
            <a:ext cx="5741233" cy="48701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I/O Service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827172" y="4967186"/>
            <a:ext cx="9541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 . . .</a:t>
            </a:r>
          </a:p>
        </p:txBody>
      </p:sp>
      <p:sp>
        <p:nvSpPr>
          <p:cNvPr id="85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86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1603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3999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activities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56981" y="1450877"/>
            <a:ext cx="1585395" cy="5303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err="1" smtClean="0">
                <a:latin typeface="+mj-lt"/>
              </a:rPr>
              <a:t>libfabrics</a:t>
            </a:r>
            <a:endParaRPr lang="en-US" sz="2400" dirty="0" smtClean="0">
              <a:latin typeface="+mj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33600" y="2810187"/>
            <a:ext cx="4419600" cy="1413475"/>
          </a:xfrm>
          <a:prstGeom prst="rect">
            <a:avLst/>
          </a:prstGeom>
          <a:gradFill rotWithShape="1">
            <a:gsLst>
              <a:gs pos="0">
                <a:srgbClr val="78B959">
                  <a:tint val="100000"/>
                  <a:shade val="100000"/>
                  <a:satMod val="130000"/>
                </a:srgbClr>
              </a:gs>
              <a:gs pos="100000">
                <a:srgbClr val="78B959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78B959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Fabric Interfaces</a:t>
            </a:r>
          </a:p>
        </p:txBody>
      </p:sp>
      <p:sp>
        <p:nvSpPr>
          <p:cNvPr id="8" name="Rectangle 7"/>
          <p:cNvSpPr/>
          <p:nvPr/>
        </p:nvSpPr>
        <p:spPr>
          <a:xfrm>
            <a:off x="2133600" y="4346380"/>
            <a:ext cx="4419600" cy="1100458"/>
          </a:xfrm>
          <a:prstGeom prst="rect">
            <a:avLst/>
          </a:prstGeom>
          <a:gradFill rotWithShape="1">
            <a:gsLst>
              <a:gs pos="0">
                <a:srgbClr val="8064A2">
                  <a:tint val="100000"/>
                  <a:shade val="100000"/>
                  <a:satMod val="130000"/>
                </a:srgbClr>
              </a:gs>
              <a:gs pos="100000">
                <a:srgbClr val="8064A2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8064A2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t"/>
          <a:lstStyle/>
          <a:p>
            <a:pPr marL="0" marR="0" lvl="0" indent="0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Fabric Provider Implementation</a:t>
            </a:r>
          </a:p>
        </p:txBody>
      </p:sp>
      <p:sp>
        <p:nvSpPr>
          <p:cNvPr id="9" name="Rectangle 8"/>
          <p:cNvSpPr/>
          <p:nvPr/>
        </p:nvSpPr>
        <p:spPr>
          <a:xfrm>
            <a:off x="2830849" y="4685306"/>
            <a:ext cx="822242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Calibri"/>
              </a:rPr>
              <a:t>I/O service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24807" y="4685306"/>
            <a:ext cx="838199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dirty="0" smtClean="0">
                <a:solidFill>
                  <a:prstClr val="black"/>
                </a:solidFill>
                <a:latin typeface="Calibri"/>
              </a:rPr>
              <a:t>I/O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service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25328" y="4679021"/>
            <a:ext cx="838199" cy="545430"/>
          </a:xfrm>
          <a:prstGeom prst="rect">
            <a:avLst/>
          </a:prstGeom>
          <a:gradFill rotWithShape="1">
            <a:gsLst>
              <a:gs pos="0">
                <a:srgbClr val="4BACC6">
                  <a:tint val="100000"/>
                  <a:shade val="100000"/>
                  <a:satMod val="130000"/>
                </a:srgbClr>
              </a:gs>
              <a:gs pos="100000">
                <a:srgbClr val="4BACC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4BACC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kern="0" noProof="0" dirty="0" smtClean="0">
                <a:solidFill>
                  <a:prstClr val="black"/>
                </a:solidFill>
                <a:latin typeface="Calibri"/>
              </a:rPr>
              <a:t>I/O service</a:t>
            </a:r>
            <a:endParaRPr kumimoji="0" lang="en-US" sz="1400" b="0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739206" y="471476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…</a:t>
            </a:r>
            <a:endParaRPr lang="en-US" b="1" dirty="0"/>
          </a:p>
        </p:txBody>
      </p:sp>
      <p:sp>
        <p:nvSpPr>
          <p:cNvPr id="13" name="Rectangle 12"/>
          <p:cNvSpPr/>
          <p:nvPr/>
        </p:nvSpPr>
        <p:spPr>
          <a:xfrm>
            <a:off x="2133600" y="2133603"/>
            <a:ext cx="4419600" cy="5581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Application(s)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3241970" y="3313464"/>
            <a:ext cx="927963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Message Queue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56316" y="3313464"/>
            <a:ext cx="897268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Control</a:t>
            </a:r>
          </a:p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Interface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50162" y="3313464"/>
            <a:ext cx="1048700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RDMA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391434" y="3313464"/>
            <a:ext cx="1048700" cy="326049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Atomics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241970" y="3754541"/>
            <a:ext cx="927963" cy="321851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Active Messaging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250162" y="3754541"/>
            <a:ext cx="1048700" cy="321851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Tag Matching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391434" y="3754541"/>
            <a:ext cx="1048700" cy="321851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Collective Operations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240274" y="3755438"/>
            <a:ext cx="897268" cy="320057"/>
          </a:xfrm>
          <a:prstGeom prst="rect">
            <a:avLst/>
          </a:prstGeom>
          <a:gradFill rotWithShape="1">
            <a:gsLst>
              <a:gs pos="0">
                <a:srgbClr val="F79646">
                  <a:tint val="100000"/>
                  <a:shade val="100000"/>
                  <a:satMod val="130000"/>
                </a:srgbClr>
              </a:gs>
              <a:gs pos="100000">
                <a:srgbClr val="F79646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9525" cap="flat" cmpd="sng" algn="ctr">
            <a:solidFill>
              <a:srgbClr val="F79646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4572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CM Services</a:t>
            </a:r>
          </a:p>
        </p:txBody>
      </p:sp>
      <p:cxnSp>
        <p:nvCxnSpPr>
          <p:cNvPr id="4" name="Elbow Connector 3"/>
          <p:cNvCxnSpPr>
            <a:endCxn id="13" idx="3"/>
          </p:cNvCxnSpPr>
          <p:nvPr/>
        </p:nvCxnSpPr>
        <p:spPr>
          <a:xfrm rot="5400000">
            <a:off x="6529729" y="1246200"/>
            <a:ext cx="1189945" cy="1143001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6858000" y="1222726"/>
            <a:ext cx="838201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endCxn id="7" idx="1"/>
          </p:cNvCxnSpPr>
          <p:nvPr/>
        </p:nvCxnSpPr>
        <p:spPr>
          <a:xfrm rot="16200000" flipH="1">
            <a:off x="984738" y="2368062"/>
            <a:ext cx="1535725" cy="762000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/>
          <p:cNvSpPr txBox="1">
            <a:spLocks/>
          </p:cNvSpPr>
          <p:nvPr/>
        </p:nvSpPr>
        <p:spPr bwMode="auto">
          <a:xfrm>
            <a:off x="2381939" y="6161583"/>
            <a:ext cx="4834453" cy="638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2pPr>
            <a:lvl3pPr marL="1004888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3pPr>
            <a:lvl4pPr marL="1279525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4pPr>
            <a:lvl5pPr marL="1554163" indent="-228600" algn="l" rtl="0" fontAlgn="base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APIs (driven by OFA ‘interest groups’)</a:t>
            </a:r>
          </a:p>
        </p:txBody>
      </p:sp>
      <p:cxnSp>
        <p:nvCxnSpPr>
          <p:cNvPr id="31" name="Elbow Connector 30"/>
          <p:cNvCxnSpPr>
            <a:endCxn id="8" idx="1"/>
          </p:cNvCxnSpPr>
          <p:nvPr/>
        </p:nvCxnSpPr>
        <p:spPr>
          <a:xfrm rot="5400000" flipH="1" flipV="1">
            <a:off x="1514855" y="4905756"/>
            <a:ext cx="627892" cy="609598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lbow Connector 33"/>
          <p:cNvCxnSpPr/>
          <p:nvPr/>
        </p:nvCxnSpPr>
        <p:spPr>
          <a:xfrm rot="16200000" flipV="1">
            <a:off x="5835440" y="4517867"/>
            <a:ext cx="2463162" cy="1258359"/>
          </a:xfrm>
          <a:prstGeom prst="bent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124702" y="6400800"/>
            <a:ext cx="580274" cy="0"/>
          </a:xfrm>
          <a:prstGeom prst="line">
            <a:avLst/>
          </a:prstGeom>
          <a:ln w="2540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ontent Placeholder 2"/>
          <p:cNvSpPr txBox="1">
            <a:spLocks/>
          </p:cNvSpPr>
          <p:nvPr/>
        </p:nvSpPr>
        <p:spPr bwMode="auto">
          <a:xfrm>
            <a:off x="4821780" y="802088"/>
            <a:ext cx="2036220" cy="841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kern="1200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 smtClean="0">
                <a:latin typeface="+mj-lt"/>
              </a:rPr>
              <a:t>Application requirements</a:t>
            </a:r>
          </a:p>
        </p:txBody>
      </p: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147399" y="5494521"/>
            <a:ext cx="6460761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73050" indent="-273050" algn="l" rtl="0" fontAlgn="base">
              <a:spcBef>
                <a:spcPts val="600"/>
              </a:spcBef>
              <a:spcAft>
                <a:spcPct val="0"/>
              </a:spcAft>
              <a:buClr>
                <a:schemeClr val="accent2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1pPr>
            <a:lvl2pPr marL="639763" indent="-27305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24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2pPr>
            <a:lvl3pPr marL="1004888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B37732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3pPr>
            <a:lvl4pPr marL="1279525" indent="-228600" algn="l" rtl="0" fontAlgn="base">
              <a:spcBef>
                <a:spcPts val="300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4pPr>
            <a:lvl5pPr marL="1554163" indent="-228600" algn="l" rtl="0" fontAlgn="base">
              <a:spcBef>
                <a:spcPts val="338"/>
              </a:spcBef>
              <a:spcAft>
                <a:spcPct val="0"/>
              </a:spcAft>
              <a:buClr>
                <a:srgbClr val="D6903D"/>
              </a:buClr>
              <a:buSzPct val="85000"/>
              <a:buFont typeface="Wingdings 2" pitchFamily="18" charset="2"/>
              <a:buChar char=""/>
              <a:defRPr sz="1600" kern="1200">
                <a:solidFill>
                  <a:srgbClr val="595959"/>
                </a:solidFill>
                <a:latin typeface="Calibri" pitchFamily="34" charset="0"/>
                <a:ea typeface="+mn-ea"/>
                <a:cs typeface="+mn-cs"/>
              </a:defRPr>
            </a:lvl5pPr>
            <a:lvl6pPr marL="1828800" indent="-22860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ts val="340"/>
              </a:spcBef>
              <a:buClr>
                <a:schemeClr val="accent2">
                  <a:shade val="75000"/>
                </a:schemeClr>
              </a:buClr>
              <a:buSzPct val="85000"/>
              <a:buFont typeface="Wingdings 2" pitchFamily="18" charset="2"/>
              <a:buChar char="?"/>
              <a:defRPr kumimoji="0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S</a:t>
            </a:r>
            <a:r>
              <a:rPr lang="en-US" dirty="0" smtClean="0">
                <a:solidFill>
                  <a:schemeClr val="tx1"/>
                </a:solidFill>
              </a:rPr>
              <a:t>ervice providers (standards driven)</a:t>
            </a:r>
          </a:p>
        </p:txBody>
      </p:sp>
    </p:spTree>
    <p:extLst>
      <p:ext uri="{BB962C8B-B14F-4D97-AF65-F5344CB8AC3E}">
        <p14:creationId xmlns:p14="http://schemas.microsoft.com/office/powerpoint/2010/main" val="246176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Memory registration – API or provider layer?</a:t>
            </a:r>
          </a:p>
          <a:p>
            <a:r>
              <a:rPr lang="en-US" dirty="0" smtClean="0"/>
              <a:t>Collectives operations</a:t>
            </a:r>
          </a:p>
          <a:p>
            <a:r>
              <a:rPr lang="en-US" dirty="0" smtClean="0"/>
              <a:t>Completions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75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WG Process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9646" y="2089613"/>
            <a:ext cx="81546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6D6E71"/>
                </a:solidFill>
              </a:rPr>
              <a:t>Weekly </a:t>
            </a:r>
            <a:r>
              <a:rPr lang="en-US" sz="2400" dirty="0" err="1" smtClean="0">
                <a:solidFill>
                  <a:srgbClr val="6D6E71"/>
                </a:solidFill>
              </a:rPr>
              <a:t>telecons</a:t>
            </a:r>
            <a:r>
              <a:rPr lang="en-US" sz="2400" dirty="0" smtClean="0">
                <a:solidFill>
                  <a:srgbClr val="6D6E71"/>
                </a:solidFill>
              </a:rPr>
              <a:t> – Tuesdays at 9:00am PDT</a:t>
            </a:r>
          </a:p>
          <a:p>
            <a:endParaRPr lang="en-US" sz="2400" dirty="0">
              <a:solidFill>
                <a:srgbClr val="6D6E71"/>
              </a:solidFill>
            </a:endParaRPr>
          </a:p>
          <a:p>
            <a:r>
              <a:rPr lang="en-US" sz="2400" dirty="0" smtClean="0">
                <a:solidFill>
                  <a:srgbClr val="6D6E71"/>
                </a:solidFill>
              </a:rPr>
              <a:t>All are welcome to participate</a:t>
            </a:r>
          </a:p>
          <a:p>
            <a:endParaRPr lang="en-US" sz="2400" dirty="0">
              <a:solidFill>
                <a:srgbClr val="6D6E71"/>
              </a:solidFill>
            </a:endParaRPr>
          </a:p>
          <a:p>
            <a:r>
              <a:rPr lang="en-US" sz="2400" dirty="0" smtClean="0">
                <a:solidFill>
                  <a:srgbClr val="6D6E71"/>
                </a:solidFill>
              </a:rPr>
              <a:t>Group has well-defined processes to ensure progress</a:t>
            </a:r>
          </a:p>
          <a:p>
            <a:endParaRPr lang="en-US" sz="2400" dirty="0">
              <a:solidFill>
                <a:srgbClr val="6D6E71"/>
              </a:solidFill>
            </a:endParaRPr>
          </a:p>
          <a:p>
            <a:r>
              <a:rPr lang="en-US" sz="2400" dirty="0" smtClean="0">
                <a:solidFill>
                  <a:srgbClr val="6D6E71"/>
                </a:solidFill>
              </a:rPr>
              <a:t>F-2-F meeting tonight following the OFA General Membership meeting</a:t>
            </a:r>
          </a:p>
        </p:txBody>
      </p:sp>
    </p:spTree>
    <p:extLst>
      <p:ext uri="{BB962C8B-B14F-4D97-AF65-F5344CB8AC3E}">
        <p14:creationId xmlns:p14="http://schemas.microsoft.com/office/powerpoint/2010/main" val="7297004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373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OFI WG</a:t>
            </a:r>
          </a:p>
          <a:p>
            <a:pPr marL="514350" indent="-514350">
              <a:buAutoNum type="arabicPeriod"/>
            </a:pPr>
            <a:r>
              <a:rPr lang="en-US" dirty="0" smtClean="0"/>
              <a:t>A new framework</a:t>
            </a:r>
          </a:p>
          <a:p>
            <a:pPr marL="514350" indent="-514350">
              <a:buAutoNum type="arabicPeriod"/>
            </a:pPr>
            <a:r>
              <a:rPr lang="en-US" dirty="0" smtClean="0"/>
              <a:t>Guiding principles	</a:t>
            </a:r>
          </a:p>
          <a:p>
            <a:pPr marL="514350" indent="-514350">
              <a:buAutoNum type="arabicPeriod"/>
            </a:pPr>
            <a:r>
              <a:rPr lang="en-US" dirty="0" smtClean="0"/>
              <a:t>Current status, process, participation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Key issues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273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OpenFabrics Interface WG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60492E-C288-45D3-BAC0-3385B67DD99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29784" y="1779775"/>
            <a:ext cx="858936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Last August, the OpenFabrics Alliance undertook an effort to review the current paradigm for high performance I/O</a:t>
            </a:r>
            <a:r>
              <a:rPr lang="en-US" sz="2000" dirty="0"/>
              <a:t>.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The existing paradigm is the Verbs API running over an RDMA network.</a:t>
            </a:r>
          </a:p>
          <a:p>
            <a:endParaRPr lang="en-US" sz="2000" dirty="0"/>
          </a:p>
          <a:p>
            <a:r>
              <a:rPr lang="en-US" sz="2000" dirty="0" smtClean="0"/>
              <a:t>The OFA chartered a new working group, the OpenFabrics Interface Working Group (OFI WG) to:</a:t>
            </a:r>
          </a:p>
          <a:p>
            <a:endParaRPr lang="en-US" sz="2000" dirty="0"/>
          </a:p>
          <a:p>
            <a:pPr lvl="1"/>
            <a:r>
              <a:rPr lang="en-US" dirty="0"/>
              <a:t>Develop, test, and distribute: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Extensible, open source interfaces aligned with application demands for high-performance fabric services.</a:t>
            </a:r>
          </a:p>
          <a:p>
            <a:pPr marL="1371600" lvl="2" indent="-457200">
              <a:buFont typeface="+mj-lt"/>
              <a:buAutoNum type="arabicPeriod"/>
            </a:pPr>
            <a:endParaRPr lang="en-US" dirty="0"/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An extensible, open source framework that provides access to high-performance fabric interfaces and services.</a:t>
            </a:r>
          </a:p>
          <a:p>
            <a:endParaRPr lang="en-US" sz="2000" dirty="0" smtClean="0"/>
          </a:p>
        </p:txBody>
      </p:sp>
      <p:sp>
        <p:nvSpPr>
          <p:cNvPr id="12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26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Put simply…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220" y="2381277"/>
            <a:ext cx="8229600" cy="2250684"/>
          </a:xfrm>
        </p:spPr>
        <p:txBody>
          <a:bodyPr/>
          <a:lstStyle/>
          <a:p>
            <a:r>
              <a:rPr lang="en-US" dirty="0" smtClean="0"/>
              <a:t>A series of “API-lets”</a:t>
            </a:r>
          </a:p>
          <a:p>
            <a:pPr lvl="1"/>
            <a:r>
              <a:rPr lang="en-US" dirty="0"/>
              <a:t>v</a:t>
            </a:r>
            <a:r>
              <a:rPr lang="en-US" dirty="0" smtClean="0"/>
              <a:t>s “one API to rule them all”</a:t>
            </a:r>
          </a:p>
          <a:p>
            <a:endParaRPr lang="en-US" dirty="0" smtClean="0"/>
          </a:p>
          <a:p>
            <a:r>
              <a:rPr lang="en-US" dirty="0" smtClean="0"/>
              <a:t>A framework to support them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tabLst>
                <a:tab pos="4119563" algn="ctr"/>
              </a:tabLst>
            </a:pPr>
            <a:r>
              <a:rPr lang="en-US" smtClean="0">
                <a:cs typeface="Arial" pitchFamily="34" charset="0"/>
              </a:rPr>
              <a:t>March 30 – April 2, 2014	#OFADevWorkshop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2C27CB9-1700-439E-B0BF-EDD2C915F92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614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Objectives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63381" y="1686393"/>
            <a:ext cx="8229600" cy="464661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Maximize application I/O (aka network) effectiveness</a:t>
            </a:r>
          </a:p>
          <a:p>
            <a:endParaRPr lang="en-US" sz="2400" dirty="0" smtClean="0"/>
          </a:p>
          <a:p>
            <a:r>
              <a:rPr lang="en-US" sz="2400" dirty="0" smtClean="0"/>
              <a:t>Excellent </a:t>
            </a:r>
            <a:r>
              <a:rPr lang="en-US" sz="2400" dirty="0"/>
              <a:t>support for a wide range of </a:t>
            </a:r>
            <a:r>
              <a:rPr lang="en-US" sz="2400" dirty="0" smtClean="0"/>
              <a:t>(classes of) </a:t>
            </a:r>
            <a:r>
              <a:rPr lang="en-US" sz="2400" dirty="0"/>
              <a:t>applications</a:t>
            </a:r>
          </a:p>
          <a:p>
            <a:endParaRPr lang="en-US" sz="2400" dirty="0" smtClean="0"/>
          </a:p>
          <a:p>
            <a:r>
              <a:rPr lang="en-US" sz="2400" dirty="0" smtClean="0"/>
              <a:t>Minimize interface complexity and overhead</a:t>
            </a:r>
          </a:p>
          <a:p>
            <a:endParaRPr lang="en-US" sz="2400" dirty="0" smtClean="0"/>
          </a:p>
          <a:p>
            <a:r>
              <a:rPr lang="en-US" sz="2400" dirty="0" smtClean="0"/>
              <a:t>Make the interface(s) extensible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 smtClean="0"/>
              <a:t>Not constrained to a particular wire, fabric or vendor</a:t>
            </a:r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846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60549" y="1732375"/>
            <a:ext cx="6257717" cy="4229100"/>
            <a:chOff x="171450" y="1465263"/>
            <a:chExt cx="8818382" cy="4953000"/>
          </a:xfrm>
        </p:grpSpPr>
        <p:sp>
          <p:nvSpPr>
            <p:cNvPr id="12338" name="Rectangle 50"/>
            <p:cNvSpPr>
              <a:spLocks noChangeArrowheads="1"/>
            </p:cNvSpPr>
            <p:nvPr/>
          </p:nvSpPr>
          <p:spPr bwMode="auto">
            <a:xfrm>
              <a:off x="171450" y="1479552"/>
              <a:ext cx="8818382" cy="762000"/>
            </a:xfrm>
            <a:prstGeom prst="rect">
              <a:avLst/>
            </a:prstGeom>
            <a:gradFill rotWithShape="1">
              <a:gsLst>
                <a:gs pos="0">
                  <a:srgbClr val="6600CC">
                    <a:alpha val="20000"/>
                  </a:srgbClr>
                </a:gs>
                <a:gs pos="100000">
                  <a:srgbClr val="2F005E">
                    <a:alpha val="20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2340" name="Rectangle 52"/>
            <p:cNvSpPr>
              <a:spLocks noChangeArrowheads="1"/>
            </p:cNvSpPr>
            <p:nvPr/>
          </p:nvSpPr>
          <p:spPr bwMode="auto">
            <a:xfrm>
              <a:off x="3504859" y="6037263"/>
              <a:ext cx="2181868" cy="304800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 b="1" dirty="0" smtClean="0"/>
                <a:t>Device(s)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346" name="Rectangle 58"/>
            <p:cNvSpPr>
              <a:spLocks noChangeArrowheads="1"/>
            </p:cNvSpPr>
            <p:nvPr/>
          </p:nvSpPr>
          <p:spPr bwMode="auto">
            <a:xfrm>
              <a:off x="3504859" y="5503863"/>
              <a:ext cx="2181868" cy="3810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Hardware</a:t>
              </a:r>
            </a:p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Specific Driver</a:t>
              </a:r>
            </a:p>
          </p:txBody>
        </p:sp>
        <p:sp>
          <p:nvSpPr>
            <p:cNvPr id="12352" name="Rectangle 64"/>
            <p:cNvSpPr>
              <a:spLocks noChangeArrowheads="1"/>
            </p:cNvSpPr>
            <p:nvPr/>
          </p:nvSpPr>
          <p:spPr bwMode="auto">
            <a:xfrm>
              <a:off x="3641226" y="4541838"/>
              <a:ext cx="1090934" cy="352425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Connection</a:t>
              </a:r>
              <a:br>
                <a:rPr lang="en-US" sz="1050">
                  <a:solidFill>
                    <a:schemeClr val="tx1"/>
                  </a:solidFill>
                </a:rPr>
              </a:br>
              <a:r>
                <a:rPr lang="en-US" sz="1050">
                  <a:solidFill>
                    <a:schemeClr val="tx1"/>
                  </a:solidFill>
                </a:rPr>
                <a:t>Manager</a:t>
              </a:r>
            </a:p>
          </p:txBody>
        </p:sp>
        <p:sp>
          <p:nvSpPr>
            <p:cNvPr id="12357" name="Rectangle 69"/>
            <p:cNvSpPr>
              <a:spLocks noChangeArrowheads="1"/>
            </p:cNvSpPr>
            <p:nvPr/>
          </p:nvSpPr>
          <p:spPr bwMode="auto">
            <a:xfrm>
              <a:off x="2065432" y="4437063"/>
              <a:ext cx="621226" cy="457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MAD</a:t>
              </a:r>
            </a:p>
          </p:txBody>
        </p:sp>
        <p:sp>
          <p:nvSpPr>
            <p:cNvPr id="12358" name="Rectangle 70"/>
            <p:cNvSpPr>
              <a:spLocks noChangeArrowheads="1"/>
            </p:cNvSpPr>
            <p:nvPr/>
          </p:nvSpPr>
          <p:spPr bwMode="auto">
            <a:xfrm>
              <a:off x="1413901" y="4970463"/>
              <a:ext cx="7424413" cy="304800"/>
            </a:xfrm>
            <a:prstGeom prst="rect">
              <a:avLst/>
            </a:prstGeom>
            <a:gradFill rotWithShape="1">
              <a:gsLst>
                <a:gs pos="0">
                  <a:srgbClr val="FFFF66"/>
                </a:gs>
                <a:gs pos="100000">
                  <a:schemeClr val="accent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 dirty="0" smtClean="0"/>
                <a:t>Kernel verbs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2359" name="Rectangle 71"/>
            <p:cNvSpPr>
              <a:spLocks noChangeArrowheads="1"/>
            </p:cNvSpPr>
            <p:nvPr/>
          </p:nvSpPr>
          <p:spPr bwMode="auto">
            <a:xfrm>
              <a:off x="1444206" y="4437063"/>
              <a:ext cx="575771" cy="457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SA </a:t>
              </a:r>
              <a:br>
                <a:rPr lang="en-US" sz="1050">
                  <a:solidFill>
                    <a:schemeClr val="tx1"/>
                  </a:solidFill>
                </a:rPr>
              </a:br>
              <a:r>
                <a:rPr lang="en-US" sz="1050">
                  <a:solidFill>
                    <a:schemeClr val="tx1"/>
                  </a:solidFill>
                </a:rPr>
                <a:t>Client</a:t>
              </a:r>
            </a:p>
          </p:txBody>
        </p:sp>
        <p:sp>
          <p:nvSpPr>
            <p:cNvPr id="12360" name="Rectangle 72"/>
            <p:cNvSpPr>
              <a:spLocks noChangeArrowheads="1"/>
            </p:cNvSpPr>
            <p:nvPr/>
          </p:nvSpPr>
          <p:spPr bwMode="auto">
            <a:xfrm>
              <a:off x="5823093" y="4532313"/>
              <a:ext cx="1212149" cy="36195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Connection</a:t>
              </a:r>
            </a:p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Manager</a:t>
              </a:r>
            </a:p>
          </p:txBody>
        </p:sp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3944263" y="4084638"/>
              <a:ext cx="2666727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Connection Manager</a:t>
              </a:r>
            </a:p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Abstraction (CMA)</a:t>
              </a:r>
            </a:p>
          </p:txBody>
        </p:sp>
        <p:sp>
          <p:nvSpPr>
            <p:cNvPr id="12370" name="Rectangle 82"/>
            <p:cNvSpPr>
              <a:spLocks noChangeArrowheads="1"/>
            </p:cNvSpPr>
            <p:nvPr/>
          </p:nvSpPr>
          <p:spPr bwMode="auto">
            <a:xfrm>
              <a:off x="2050281" y="1898651"/>
              <a:ext cx="696986" cy="3048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Open </a:t>
              </a:r>
              <a:br>
                <a:rPr lang="en-US" sz="1050">
                  <a:solidFill>
                    <a:schemeClr val="tx1"/>
                  </a:solidFill>
                </a:rPr>
              </a:br>
              <a:r>
                <a:rPr lang="en-US" sz="1050">
                  <a:solidFill>
                    <a:schemeClr val="tx1"/>
                  </a:solidFill>
                </a:rPr>
                <a:t>SM</a:t>
              </a:r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1413902" y="1898651"/>
              <a:ext cx="545467" cy="3048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Diag</a:t>
              </a:r>
            </a:p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Tools</a:t>
              </a:r>
            </a:p>
          </p:txBody>
        </p:sp>
        <p:sp>
          <p:nvSpPr>
            <p:cNvPr id="12372" name="Line 84"/>
            <p:cNvSpPr>
              <a:spLocks noChangeShapeType="1"/>
            </p:cNvSpPr>
            <p:nvPr/>
          </p:nvSpPr>
          <p:spPr bwMode="auto">
            <a:xfrm>
              <a:off x="171450" y="5961063"/>
              <a:ext cx="88183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373" name="Line 85"/>
            <p:cNvSpPr>
              <a:spLocks noChangeShapeType="1"/>
            </p:cNvSpPr>
            <p:nvPr/>
          </p:nvSpPr>
          <p:spPr bwMode="auto">
            <a:xfrm>
              <a:off x="171450" y="5389563"/>
              <a:ext cx="88183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374" name="Line 86"/>
            <p:cNvSpPr>
              <a:spLocks noChangeShapeType="1"/>
            </p:cNvSpPr>
            <p:nvPr/>
          </p:nvSpPr>
          <p:spPr bwMode="auto">
            <a:xfrm>
              <a:off x="171450" y="3998913"/>
              <a:ext cx="88183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375" name="Line 87"/>
            <p:cNvSpPr>
              <a:spLocks noChangeShapeType="1"/>
            </p:cNvSpPr>
            <p:nvPr/>
          </p:nvSpPr>
          <p:spPr bwMode="auto">
            <a:xfrm>
              <a:off x="171450" y="3241676"/>
              <a:ext cx="88183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376" name="Text Box 88"/>
            <p:cNvSpPr txBox="1">
              <a:spLocks noChangeArrowheads="1"/>
            </p:cNvSpPr>
            <p:nvPr/>
          </p:nvSpPr>
          <p:spPr bwMode="auto">
            <a:xfrm>
              <a:off x="171450" y="6037263"/>
              <a:ext cx="1575793" cy="360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tx1"/>
                  </a:solidFill>
                </a:rPr>
                <a:t>Hardware</a:t>
              </a:r>
            </a:p>
          </p:txBody>
        </p:sp>
        <p:sp>
          <p:nvSpPr>
            <p:cNvPr id="12377" name="Text Box 89"/>
            <p:cNvSpPr txBox="1">
              <a:spLocks noChangeArrowheads="1"/>
            </p:cNvSpPr>
            <p:nvPr/>
          </p:nvSpPr>
          <p:spPr bwMode="auto">
            <a:xfrm>
              <a:off x="171450" y="5503863"/>
              <a:ext cx="1575793" cy="360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tx1"/>
                  </a:solidFill>
                </a:rPr>
                <a:t>Provider</a:t>
              </a:r>
            </a:p>
          </p:txBody>
        </p:sp>
        <p:sp>
          <p:nvSpPr>
            <p:cNvPr id="12378" name="Text Box 90"/>
            <p:cNvSpPr txBox="1">
              <a:spLocks noChangeArrowheads="1"/>
            </p:cNvSpPr>
            <p:nvPr/>
          </p:nvSpPr>
          <p:spPr bwMode="auto">
            <a:xfrm>
              <a:off x="171450" y="4360863"/>
              <a:ext cx="1575793" cy="360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tx1"/>
                  </a:solidFill>
                </a:rPr>
                <a:t>Mid-Layer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07817" y="3443288"/>
              <a:ext cx="8545649" cy="612781"/>
              <a:chOff x="247650" y="2546351"/>
              <a:chExt cx="5372100" cy="612781"/>
            </a:xfrm>
          </p:grpSpPr>
          <p:sp>
            <p:nvSpPr>
              <p:cNvPr id="12362" name="Rectangle 74"/>
              <p:cNvSpPr>
                <a:spLocks noChangeArrowheads="1"/>
              </p:cNvSpPr>
              <p:nvPr/>
            </p:nvSpPr>
            <p:spPr bwMode="auto">
              <a:xfrm>
                <a:off x="952499" y="2608264"/>
                <a:ext cx="4667251" cy="245507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 dirty="0" smtClean="0">
                    <a:solidFill>
                      <a:schemeClr val="tx1"/>
                    </a:solidFill>
                  </a:rPr>
                  <a:t>User verbs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80" name="Text Box 92"/>
              <p:cNvSpPr txBox="1">
                <a:spLocks noChangeArrowheads="1"/>
              </p:cNvSpPr>
              <p:nvPr/>
            </p:nvSpPr>
            <p:spPr bwMode="auto">
              <a:xfrm>
                <a:off x="247650" y="2546351"/>
                <a:ext cx="1295400" cy="6127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User </a:t>
                </a:r>
                <a:br>
                  <a:rPr lang="en-US" sz="1400" b="1" dirty="0">
                    <a:solidFill>
                      <a:schemeClr val="tx1"/>
                    </a:solidFill>
                  </a:rPr>
                </a:br>
                <a:r>
                  <a:rPr lang="en-US" sz="1400" b="1" dirty="0">
                    <a:solidFill>
                      <a:schemeClr val="tx1"/>
                    </a:solidFill>
                  </a:rPr>
                  <a:t>APIs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16906" y="2514600"/>
              <a:ext cx="8621408" cy="625480"/>
              <a:chOff x="200025" y="2490788"/>
              <a:chExt cx="5419725" cy="625480"/>
            </a:xfrm>
          </p:grpSpPr>
          <p:sp>
            <p:nvSpPr>
              <p:cNvPr id="12363" name="Rectangle 75"/>
              <p:cNvSpPr>
                <a:spLocks noChangeArrowheads="1"/>
              </p:cNvSpPr>
              <p:nvPr/>
            </p:nvSpPr>
            <p:spPr bwMode="auto">
              <a:xfrm>
                <a:off x="2457450" y="2490788"/>
                <a:ext cx="3810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>
                    <a:solidFill>
                      <a:schemeClr val="tx1"/>
                    </a:solidFill>
                  </a:rPr>
                  <a:t>SDP</a:t>
                </a:r>
              </a:p>
            </p:txBody>
          </p:sp>
          <p:sp>
            <p:nvSpPr>
              <p:cNvPr id="12364" name="Rectangle 76"/>
              <p:cNvSpPr>
                <a:spLocks noChangeArrowheads="1"/>
              </p:cNvSpPr>
              <p:nvPr/>
            </p:nvSpPr>
            <p:spPr bwMode="auto">
              <a:xfrm>
                <a:off x="1971675" y="2490788"/>
                <a:ext cx="457200" cy="38100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 dirty="0" err="1">
                    <a:solidFill>
                      <a:schemeClr val="tx1"/>
                    </a:solidFill>
                  </a:rPr>
                  <a:t>IPoIB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65" name="Rectangle 77"/>
              <p:cNvSpPr>
                <a:spLocks noChangeArrowheads="1"/>
              </p:cNvSpPr>
              <p:nvPr/>
            </p:nvSpPr>
            <p:spPr bwMode="auto">
              <a:xfrm>
                <a:off x="2876550" y="2490788"/>
                <a:ext cx="3810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>
                    <a:solidFill>
                      <a:schemeClr val="tx1"/>
                    </a:solidFill>
                  </a:rPr>
                  <a:t>SRP</a:t>
                </a:r>
              </a:p>
            </p:txBody>
          </p:sp>
          <p:sp>
            <p:nvSpPr>
              <p:cNvPr id="12366" name="Rectangle 78"/>
              <p:cNvSpPr>
                <a:spLocks noChangeArrowheads="1"/>
              </p:cNvSpPr>
              <p:nvPr/>
            </p:nvSpPr>
            <p:spPr bwMode="auto">
              <a:xfrm>
                <a:off x="3333750" y="2490788"/>
                <a:ext cx="3810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>
                    <a:solidFill>
                      <a:schemeClr val="tx1"/>
                    </a:solidFill>
                  </a:rPr>
                  <a:t>iSER</a:t>
                </a:r>
              </a:p>
            </p:txBody>
          </p:sp>
          <p:sp>
            <p:nvSpPr>
              <p:cNvPr id="12367" name="Rectangle 79"/>
              <p:cNvSpPr>
                <a:spLocks noChangeArrowheads="1"/>
              </p:cNvSpPr>
              <p:nvPr/>
            </p:nvSpPr>
            <p:spPr bwMode="auto">
              <a:xfrm>
                <a:off x="3790950" y="2490788"/>
                <a:ext cx="4572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>
                    <a:solidFill>
                      <a:schemeClr val="tx1"/>
                    </a:solidFill>
                  </a:rPr>
                  <a:t>RDS</a:t>
                </a:r>
              </a:p>
            </p:txBody>
          </p:sp>
          <p:sp>
            <p:nvSpPr>
              <p:cNvPr id="12379" name="Text Box 91"/>
              <p:cNvSpPr txBox="1">
                <a:spLocks noChangeArrowheads="1"/>
              </p:cNvSpPr>
              <p:nvPr/>
            </p:nvSpPr>
            <p:spPr bwMode="auto">
              <a:xfrm>
                <a:off x="200025" y="2503488"/>
                <a:ext cx="1258434" cy="6127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Upper Layer </a:t>
                </a:r>
                <a:r>
                  <a:rPr lang="en-US" sz="1400" b="1" dirty="0" smtClean="0">
                    <a:solidFill>
                      <a:schemeClr val="tx1"/>
                    </a:solidFill>
                  </a:rPr>
                  <a:t>Protocols</a:t>
                </a:r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83" name="Rectangle 95"/>
              <p:cNvSpPr>
                <a:spLocks noChangeArrowheads="1"/>
              </p:cNvSpPr>
              <p:nvPr/>
            </p:nvSpPr>
            <p:spPr bwMode="auto">
              <a:xfrm>
                <a:off x="4286250" y="2490788"/>
                <a:ext cx="685800" cy="381000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00">
                    <a:solidFill>
                      <a:schemeClr val="tx1"/>
                    </a:solidFill>
                  </a:rPr>
                  <a:t>NFS-RDMA</a:t>
                </a:r>
              </a:p>
              <a:p>
                <a:pPr algn="ctr" eaLnBrk="0" hangingPunct="0"/>
                <a:r>
                  <a:rPr lang="en-US" sz="1000">
                    <a:solidFill>
                      <a:schemeClr val="tx1"/>
                    </a:solidFill>
                  </a:rPr>
                  <a:t>RPC</a:t>
                </a:r>
              </a:p>
            </p:txBody>
          </p:sp>
          <p:sp>
            <p:nvSpPr>
              <p:cNvPr id="12384" name="Rectangle 96"/>
              <p:cNvSpPr>
                <a:spLocks noChangeArrowheads="1"/>
              </p:cNvSpPr>
              <p:nvPr/>
            </p:nvSpPr>
            <p:spPr bwMode="auto">
              <a:xfrm>
                <a:off x="5010150" y="2490788"/>
                <a:ext cx="609600" cy="381000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00">
                    <a:solidFill>
                      <a:schemeClr val="tx1"/>
                    </a:solidFill>
                  </a:rPr>
                  <a:t>Cluster</a:t>
                </a:r>
              </a:p>
              <a:p>
                <a:pPr algn="ctr" eaLnBrk="0" hangingPunct="0"/>
                <a:r>
                  <a:rPr lang="en-US" sz="1000">
                    <a:solidFill>
                      <a:schemeClr val="tx1"/>
                    </a:solidFill>
                  </a:rPr>
                  <a:t>File Sys</a:t>
                </a:r>
              </a:p>
            </p:txBody>
          </p:sp>
        </p:grpSp>
        <p:sp>
          <p:nvSpPr>
            <p:cNvPr id="12388" name="Text Box 100"/>
            <p:cNvSpPr txBox="1">
              <a:spLocks noChangeArrowheads="1"/>
            </p:cNvSpPr>
            <p:nvPr/>
          </p:nvSpPr>
          <p:spPr bwMode="auto">
            <a:xfrm>
              <a:off x="292665" y="1571626"/>
              <a:ext cx="1757616" cy="61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tx1"/>
                  </a:solidFill>
                </a:rPr>
                <a:t>Application </a:t>
              </a:r>
              <a:br>
                <a:rPr lang="en-US" sz="1400" b="1" dirty="0">
                  <a:solidFill>
                    <a:schemeClr val="tx1"/>
                  </a:solidFill>
                </a:rPr>
              </a:br>
              <a:r>
                <a:rPr lang="en-US" sz="1400" b="1" dirty="0">
                  <a:solidFill>
                    <a:schemeClr val="tx1"/>
                  </a:solidFill>
                </a:rPr>
                <a:t>Level </a:t>
              </a:r>
            </a:p>
          </p:txBody>
        </p:sp>
        <p:sp>
          <p:nvSpPr>
            <p:cNvPr id="12397" name="Rectangle 109"/>
            <p:cNvSpPr>
              <a:spLocks noChangeArrowheads="1"/>
            </p:cNvSpPr>
            <p:nvPr/>
          </p:nvSpPr>
          <p:spPr bwMode="auto">
            <a:xfrm>
              <a:off x="2747266" y="4437063"/>
              <a:ext cx="606074" cy="447675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SMA</a:t>
              </a:r>
            </a:p>
          </p:txBody>
        </p:sp>
        <p:sp>
          <p:nvSpPr>
            <p:cNvPr id="12400" name="Rectangle 112"/>
            <p:cNvSpPr>
              <a:spLocks noChangeArrowheads="1"/>
            </p:cNvSpPr>
            <p:nvPr/>
          </p:nvSpPr>
          <p:spPr bwMode="auto">
            <a:xfrm>
              <a:off x="6732205" y="1555751"/>
              <a:ext cx="1090934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Clustered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DB Access</a:t>
              </a:r>
            </a:p>
          </p:txBody>
        </p:sp>
        <p:sp>
          <p:nvSpPr>
            <p:cNvPr id="12401" name="Rectangle 113"/>
            <p:cNvSpPr>
              <a:spLocks noChangeArrowheads="1"/>
            </p:cNvSpPr>
            <p:nvPr/>
          </p:nvSpPr>
          <p:spPr bwMode="auto">
            <a:xfrm>
              <a:off x="3807896" y="1555751"/>
              <a:ext cx="969719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Sockets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Based</a:t>
              </a:r>
              <a:br>
                <a:rPr lang="en-US" sz="1000">
                  <a:solidFill>
                    <a:schemeClr val="tx1"/>
                  </a:solidFill>
                </a:rPr>
              </a:br>
              <a:r>
                <a:rPr lang="en-US" sz="1000">
                  <a:solidFill>
                    <a:schemeClr val="tx1"/>
                  </a:solidFill>
                </a:rPr>
                <a:t>Access</a:t>
              </a:r>
            </a:p>
          </p:txBody>
        </p:sp>
        <p:sp>
          <p:nvSpPr>
            <p:cNvPr id="12402" name="Rectangle 114"/>
            <p:cNvSpPr>
              <a:spLocks noChangeArrowheads="1"/>
            </p:cNvSpPr>
            <p:nvPr/>
          </p:nvSpPr>
          <p:spPr bwMode="auto">
            <a:xfrm>
              <a:off x="4823071" y="1555751"/>
              <a:ext cx="848504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Various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MPIs</a:t>
              </a:r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7868594" y="1555751"/>
              <a:ext cx="969719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Access to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 File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Systems</a:t>
              </a:r>
            </a:p>
          </p:txBody>
        </p:sp>
        <p:sp>
          <p:nvSpPr>
            <p:cNvPr id="12404" name="Rectangle 116"/>
            <p:cNvSpPr>
              <a:spLocks noChangeArrowheads="1"/>
            </p:cNvSpPr>
            <p:nvPr/>
          </p:nvSpPr>
          <p:spPr bwMode="auto">
            <a:xfrm>
              <a:off x="5717030" y="1555751"/>
              <a:ext cx="969719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Block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Storage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Access</a:t>
              </a:r>
            </a:p>
          </p:txBody>
        </p:sp>
        <p:sp>
          <p:nvSpPr>
            <p:cNvPr id="12405" name="Rectangle 117"/>
            <p:cNvSpPr>
              <a:spLocks noChangeArrowheads="1"/>
            </p:cNvSpPr>
            <p:nvPr/>
          </p:nvSpPr>
          <p:spPr bwMode="auto">
            <a:xfrm>
              <a:off x="2807873" y="1555751"/>
              <a:ext cx="969719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 dirty="0">
                  <a:solidFill>
                    <a:schemeClr val="tx1"/>
                  </a:solidFill>
                </a:rPr>
                <a:t>IP Based</a:t>
              </a:r>
            </a:p>
            <a:p>
              <a:pPr algn="ctr" eaLnBrk="0" hangingPunct="0"/>
              <a:r>
                <a:rPr lang="en-US" sz="1000" dirty="0">
                  <a:solidFill>
                    <a:schemeClr val="tx1"/>
                  </a:solidFill>
                </a:rPr>
                <a:t>App</a:t>
              </a:r>
            </a:p>
            <a:p>
              <a:pPr algn="ctr" eaLnBrk="0" hangingPunct="0"/>
              <a:r>
                <a:rPr lang="en-US" sz="1000" dirty="0">
                  <a:solidFill>
                    <a:schemeClr val="tx1"/>
                  </a:solidFill>
                </a:rPr>
                <a:t>Access</a:t>
              </a:r>
            </a:p>
          </p:txBody>
        </p:sp>
        <p:sp>
          <p:nvSpPr>
            <p:cNvPr id="12406" name="Rectangle 118"/>
            <p:cNvSpPr>
              <a:spLocks noChangeArrowheads="1"/>
            </p:cNvSpPr>
            <p:nvPr/>
          </p:nvSpPr>
          <p:spPr bwMode="auto">
            <a:xfrm>
              <a:off x="171450" y="1465263"/>
              <a:ext cx="8818382" cy="4953000"/>
            </a:xfrm>
            <a:prstGeom prst="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2407" name="Line 119"/>
            <p:cNvSpPr>
              <a:spLocks noChangeShapeType="1"/>
            </p:cNvSpPr>
            <p:nvPr/>
          </p:nvSpPr>
          <p:spPr bwMode="auto">
            <a:xfrm>
              <a:off x="171450" y="2241551"/>
              <a:ext cx="88183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Verbs-based framework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782441" y="3317129"/>
            <a:ext cx="1692864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l</a:t>
            </a:r>
            <a:r>
              <a:rPr lang="en-US" sz="1400" dirty="0" err="1" smtClean="0"/>
              <a:t>ibibverbs</a:t>
            </a:r>
            <a:r>
              <a:rPr lang="en-US" sz="1400" dirty="0" smtClean="0"/>
              <a:t> - 60 function calls</a:t>
            </a:r>
          </a:p>
        </p:txBody>
      </p:sp>
      <p:cxnSp>
        <p:nvCxnSpPr>
          <p:cNvPr id="8" name="Straight Connector 7"/>
          <p:cNvCxnSpPr>
            <a:stCxn id="4" idx="1"/>
          </p:cNvCxnSpPr>
          <p:nvPr/>
        </p:nvCxnSpPr>
        <p:spPr>
          <a:xfrm flipH="1">
            <a:off x="6418267" y="3578739"/>
            <a:ext cx="364174" cy="24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782441" y="4097687"/>
            <a:ext cx="230386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6D6E71"/>
                </a:solidFill>
              </a:defRPr>
            </a:lvl1pPr>
          </a:lstStyle>
          <a:p>
            <a:r>
              <a:rPr lang="en-US" sz="1400" dirty="0">
                <a:solidFill>
                  <a:schemeClr val="tx1"/>
                </a:solidFill>
              </a:rPr>
              <a:t>a series of kernel services</a:t>
            </a:r>
          </a:p>
        </p:txBody>
      </p:sp>
      <p:cxnSp>
        <p:nvCxnSpPr>
          <p:cNvPr id="12" name="Straight Connector 11"/>
          <p:cNvCxnSpPr>
            <a:stCxn id="10" idx="1"/>
          </p:cNvCxnSpPr>
          <p:nvPr/>
        </p:nvCxnSpPr>
        <p:spPr>
          <a:xfrm flipH="1">
            <a:off x="6418267" y="4251576"/>
            <a:ext cx="364174" cy="369331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52991" y="5401151"/>
            <a:ext cx="263331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6D6E71"/>
                </a:solidFill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Support for several fabrics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57185" y="2789172"/>
            <a:ext cx="144604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adaptation layer</a:t>
            </a:r>
          </a:p>
        </p:txBody>
      </p:sp>
      <p:cxnSp>
        <p:nvCxnSpPr>
          <p:cNvPr id="54" name="Straight Connector 53"/>
          <p:cNvCxnSpPr>
            <a:stCxn id="53" idx="1"/>
          </p:cNvCxnSpPr>
          <p:nvPr/>
        </p:nvCxnSpPr>
        <p:spPr>
          <a:xfrm flipH="1" flipV="1">
            <a:off x="6418267" y="2789172"/>
            <a:ext cx="438918" cy="153889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650062" y="1881053"/>
            <a:ext cx="223917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6D6E71"/>
                </a:solidFill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Support for applications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7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4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60549" y="1732375"/>
            <a:ext cx="6257717" cy="4229100"/>
            <a:chOff x="171450" y="1465263"/>
            <a:chExt cx="8818382" cy="4953000"/>
          </a:xfrm>
        </p:grpSpPr>
        <p:sp>
          <p:nvSpPr>
            <p:cNvPr id="12338" name="Rectangle 50"/>
            <p:cNvSpPr>
              <a:spLocks noChangeArrowheads="1"/>
            </p:cNvSpPr>
            <p:nvPr/>
          </p:nvSpPr>
          <p:spPr bwMode="auto">
            <a:xfrm>
              <a:off x="171450" y="1479552"/>
              <a:ext cx="8818382" cy="762000"/>
            </a:xfrm>
            <a:prstGeom prst="rect">
              <a:avLst/>
            </a:prstGeom>
            <a:gradFill rotWithShape="1">
              <a:gsLst>
                <a:gs pos="0">
                  <a:srgbClr val="6600CC">
                    <a:alpha val="20000"/>
                  </a:srgbClr>
                </a:gs>
                <a:gs pos="100000">
                  <a:srgbClr val="2F005E">
                    <a:alpha val="20000"/>
                  </a:srgb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  <p:sp>
          <p:nvSpPr>
            <p:cNvPr id="12340" name="Rectangle 52"/>
            <p:cNvSpPr>
              <a:spLocks noChangeArrowheads="1"/>
            </p:cNvSpPr>
            <p:nvPr/>
          </p:nvSpPr>
          <p:spPr bwMode="auto">
            <a:xfrm>
              <a:off x="3504859" y="6037263"/>
              <a:ext cx="2181868" cy="304800"/>
            </a:xfrm>
            <a:prstGeom prst="rect">
              <a:avLst/>
            </a:prstGeom>
            <a:solidFill>
              <a:srgbClr val="FF99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 b="1" dirty="0" smtClean="0"/>
                <a:t>Device(s)</a:t>
              </a:r>
              <a:endParaRPr lang="en-US" sz="1050" b="1" dirty="0">
                <a:solidFill>
                  <a:schemeClr val="tx1"/>
                </a:solidFill>
              </a:endParaRPr>
            </a:p>
          </p:txBody>
        </p:sp>
        <p:sp>
          <p:nvSpPr>
            <p:cNvPr id="12346" name="Rectangle 58"/>
            <p:cNvSpPr>
              <a:spLocks noChangeArrowheads="1"/>
            </p:cNvSpPr>
            <p:nvPr/>
          </p:nvSpPr>
          <p:spPr bwMode="auto">
            <a:xfrm>
              <a:off x="3504859" y="5503863"/>
              <a:ext cx="2181868" cy="381000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Hardware</a:t>
              </a:r>
            </a:p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Specific Driver</a:t>
              </a:r>
            </a:p>
          </p:txBody>
        </p:sp>
        <p:sp>
          <p:nvSpPr>
            <p:cNvPr id="12352" name="Rectangle 64"/>
            <p:cNvSpPr>
              <a:spLocks noChangeArrowheads="1"/>
            </p:cNvSpPr>
            <p:nvPr/>
          </p:nvSpPr>
          <p:spPr bwMode="auto">
            <a:xfrm>
              <a:off x="3641226" y="4541838"/>
              <a:ext cx="1090934" cy="352425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Connection</a:t>
              </a:r>
              <a:br>
                <a:rPr lang="en-US" sz="1050">
                  <a:solidFill>
                    <a:schemeClr val="tx1"/>
                  </a:solidFill>
                </a:rPr>
              </a:br>
              <a:r>
                <a:rPr lang="en-US" sz="1050">
                  <a:solidFill>
                    <a:schemeClr val="tx1"/>
                  </a:solidFill>
                </a:rPr>
                <a:t>Manager</a:t>
              </a:r>
            </a:p>
          </p:txBody>
        </p:sp>
        <p:sp>
          <p:nvSpPr>
            <p:cNvPr id="12357" name="Rectangle 69"/>
            <p:cNvSpPr>
              <a:spLocks noChangeArrowheads="1"/>
            </p:cNvSpPr>
            <p:nvPr/>
          </p:nvSpPr>
          <p:spPr bwMode="auto">
            <a:xfrm>
              <a:off x="2065432" y="4437063"/>
              <a:ext cx="621226" cy="457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MAD</a:t>
              </a:r>
            </a:p>
          </p:txBody>
        </p:sp>
        <p:sp>
          <p:nvSpPr>
            <p:cNvPr id="12358" name="Rectangle 70"/>
            <p:cNvSpPr>
              <a:spLocks noChangeArrowheads="1"/>
            </p:cNvSpPr>
            <p:nvPr/>
          </p:nvSpPr>
          <p:spPr bwMode="auto">
            <a:xfrm>
              <a:off x="1413901" y="4970463"/>
              <a:ext cx="7424413" cy="304800"/>
            </a:xfrm>
            <a:prstGeom prst="rect">
              <a:avLst/>
            </a:prstGeom>
            <a:gradFill rotWithShape="1">
              <a:gsLst>
                <a:gs pos="0">
                  <a:srgbClr val="FFFF66"/>
                </a:gs>
                <a:gs pos="100000">
                  <a:schemeClr val="accent1"/>
                </a:gs>
              </a:gsLst>
              <a:lin ang="0" scaled="1"/>
            </a:gra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 dirty="0" smtClean="0"/>
                <a:t>Kernel verbs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  <p:sp>
          <p:nvSpPr>
            <p:cNvPr id="12359" name="Rectangle 71"/>
            <p:cNvSpPr>
              <a:spLocks noChangeArrowheads="1"/>
            </p:cNvSpPr>
            <p:nvPr/>
          </p:nvSpPr>
          <p:spPr bwMode="auto">
            <a:xfrm>
              <a:off x="1444206" y="4437063"/>
              <a:ext cx="575771" cy="4572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SA </a:t>
              </a:r>
              <a:br>
                <a:rPr lang="en-US" sz="1050">
                  <a:solidFill>
                    <a:schemeClr val="tx1"/>
                  </a:solidFill>
                </a:rPr>
              </a:br>
              <a:r>
                <a:rPr lang="en-US" sz="1050">
                  <a:solidFill>
                    <a:schemeClr val="tx1"/>
                  </a:solidFill>
                </a:rPr>
                <a:t>Client</a:t>
              </a:r>
            </a:p>
          </p:txBody>
        </p:sp>
        <p:sp>
          <p:nvSpPr>
            <p:cNvPr id="12360" name="Rectangle 72"/>
            <p:cNvSpPr>
              <a:spLocks noChangeArrowheads="1"/>
            </p:cNvSpPr>
            <p:nvPr/>
          </p:nvSpPr>
          <p:spPr bwMode="auto">
            <a:xfrm>
              <a:off x="5823093" y="4532313"/>
              <a:ext cx="1212149" cy="361950"/>
            </a:xfrm>
            <a:prstGeom prst="rect">
              <a:avLst/>
            </a:prstGeom>
            <a:solidFill>
              <a:srgbClr val="CCE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Connection</a:t>
              </a:r>
            </a:p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Manager</a:t>
              </a:r>
            </a:p>
          </p:txBody>
        </p:sp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3944263" y="4084638"/>
              <a:ext cx="2666727" cy="3810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Connection Manager</a:t>
              </a:r>
            </a:p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Abstraction (CMA)</a:t>
              </a:r>
            </a:p>
          </p:txBody>
        </p:sp>
        <p:sp>
          <p:nvSpPr>
            <p:cNvPr id="12370" name="Rectangle 82"/>
            <p:cNvSpPr>
              <a:spLocks noChangeArrowheads="1"/>
            </p:cNvSpPr>
            <p:nvPr/>
          </p:nvSpPr>
          <p:spPr bwMode="auto">
            <a:xfrm>
              <a:off x="2050281" y="1898651"/>
              <a:ext cx="696986" cy="3048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Open </a:t>
              </a:r>
              <a:br>
                <a:rPr lang="en-US" sz="1050">
                  <a:solidFill>
                    <a:schemeClr val="tx1"/>
                  </a:solidFill>
                </a:rPr>
              </a:br>
              <a:r>
                <a:rPr lang="en-US" sz="1050">
                  <a:solidFill>
                    <a:schemeClr val="tx1"/>
                  </a:solidFill>
                </a:rPr>
                <a:t>SM</a:t>
              </a:r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1413902" y="1898651"/>
              <a:ext cx="545467" cy="304800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Diag</a:t>
              </a:r>
            </a:p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Tools</a:t>
              </a:r>
            </a:p>
          </p:txBody>
        </p:sp>
        <p:sp>
          <p:nvSpPr>
            <p:cNvPr id="12372" name="Line 84"/>
            <p:cNvSpPr>
              <a:spLocks noChangeShapeType="1"/>
            </p:cNvSpPr>
            <p:nvPr/>
          </p:nvSpPr>
          <p:spPr bwMode="auto">
            <a:xfrm>
              <a:off x="171450" y="5961063"/>
              <a:ext cx="881838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373" name="Line 85"/>
            <p:cNvSpPr>
              <a:spLocks noChangeShapeType="1"/>
            </p:cNvSpPr>
            <p:nvPr/>
          </p:nvSpPr>
          <p:spPr bwMode="auto">
            <a:xfrm>
              <a:off x="171450" y="5389563"/>
              <a:ext cx="88183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374" name="Line 86"/>
            <p:cNvSpPr>
              <a:spLocks noChangeShapeType="1"/>
            </p:cNvSpPr>
            <p:nvPr/>
          </p:nvSpPr>
          <p:spPr bwMode="auto">
            <a:xfrm>
              <a:off x="171450" y="3998913"/>
              <a:ext cx="88183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375" name="Line 87"/>
            <p:cNvSpPr>
              <a:spLocks noChangeShapeType="1"/>
            </p:cNvSpPr>
            <p:nvPr/>
          </p:nvSpPr>
          <p:spPr bwMode="auto">
            <a:xfrm>
              <a:off x="171450" y="3241676"/>
              <a:ext cx="881838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12376" name="Text Box 88"/>
            <p:cNvSpPr txBox="1">
              <a:spLocks noChangeArrowheads="1"/>
            </p:cNvSpPr>
            <p:nvPr/>
          </p:nvSpPr>
          <p:spPr bwMode="auto">
            <a:xfrm>
              <a:off x="171450" y="6037263"/>
              <a:ext cx="1575793" cy="360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tx1"/>
                  </a:solidFill>
                </a:rPr>
                <a:t>Hardware</a:t>
              </a:r>
            </a:p>
          </p:txBody>
        </p:sp>
        <p:sp>
          <p:nvSpPr>
            <p:cNvPr id="12377" name="Text Box 89"/>
            <p:cNvSpPr txBox="1">
              <a:spLocks noChangeArrowheads="1"/>
            </p:cNvSpPr>
            <p:nvPr/>
          </p:nvSpPr>
          <p:spPr bwMode="auto">
            <a:xfrm>
              <a:off x="171450" y="5503863"/>
              <a:ext cx="1575793" cy="360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tx1"/>
                  </a:solidFill>
                </a:rPr>
                <a:t>Provider</a:t>
              </a:r>
            </a:p>
          </p:txBody>
        </p:sp>
        <p:sp>
          <p:nvSpPr>
            <p:cNvPr id="12378" name="Text Box 90"/>
            <p:cNvSpPr txBox="1">
              <a:spLocks noChangeArrowheads="1"/>
            </p:cNvSpPr>
            <p:nvPr/>
          </p:nvSpPr>
          <p:spPr bwMode="auto">
            <a:xfrm>
              <a:off x="171450" y="4360863"/>
              <a:ext cx="1575793" cy="3604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tx1"/>
                  </a:solidFill>
                </a:rPr>
                <a:t>Mid-Layer</a:t>
              </a: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07817" y="3443288"/>
              <a:ext cx="8545649" cy="612781"/>
              <a:chOff x="247650" y="2546351"/>
              <a:chExt cx="5372100" cy="612781"/>
            </a:xfrm>
          </p:grpSpPr>
          <p:sp>
            <p:nvSpPr>
              <p:cNvPr id="12362" name="Rectangle 74"/>
              <p:cNvSpPr>
                <a:spLocks noChangeArrowheads="1"/>
              </p:cNvSpPr>
              <p:nvPr/>
            </p:nvSpPr>
            <p:spPr bwMode="auto">
              <a:xfrm>
                <a:off x="952499" y="2608264"/>
                <a:ext cx="4667251" cy="245507"/>
              </a:xfrm>
              <a:prstGeom prst="rect">
                <a:avLst/>
              </a:prstGeom>
              <a:gradFill rotWithShape="1">
                <a:gsLst>
                  <a:gs pos="0">
                    <a:srgbClr val="FFFF00"/>
                  </a:gs>
                  <a:gs pos="100000">
                    <a:schemeClr val="accent1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 dirty="0" smtClean="0">
                    <a:solidFill>
                      <a:schemeClr val="tx1"/>
                    </a:solidFill>
                  </a:rPr>
                  <a:t>User verbs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80" name="Text Box 92"/>
              <p:cNvSpPr txBox="1">
                <a:spLocks noChangeArrowheads="1"/>
              </p:cNvSpPr>
              <p:nvPr/>
            </p:nvSpPr>
            <p:spPr bwMode="auto">
              <a:xfrm>
                <a:off x="247650" y="2546351"/>
                <a:ext cx="1295400" cy="6127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User </a:t>
                </a:r>
                <a:br>
                  <a:rPr lang="en-US" sz="1400" b="1" dirty="0">
                    <a:solidFill>
                      <a:schemeClr val="tx1"/>
                    </a:solidFill>
                  </a:rPr>
                </a:br>
                <a:r>
                  <a:rPr lang="en-US" sz="1400" b="1" dirty="0">
                    <a:solidFill>
                      <a:schemeClr val="tx1"/>
                    </a:solidFill>
                  </a:rPr>
                  <a:t>APIs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216906" y="2514600"/>
              <a:ext cx="8621408" cy="625480"/>
              <a:chOff x="200025" y="2490788"/>
              <a:chExt cx="5419725" cy="625480"/>
            </a:xfrm>
          </p:grpSpPr>
          <p:sp>
            <p:nvSpPr>
              <p:cNvPr id="12363" name="Rectangle 75"/>
              <p:cNvSpPr>
                <a:spLocks noChangeArrowheads="1"/>
              </p:cNvSpPr>
              <p:nvPr/>
            </p:nvSpPr>
            <p:spPr bwMode="auto">
              <a:xfrm>
                <a:off x="2457450" y="2490788"/>
                <a:ext cx="3810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>
                    <a:solidFill>
                      <a:schemeClr val="tx1"/>
                    </a:solidFill>
                  </a:rPr>
                  <a:t>SDP</a:t>
                </a:r>
              </a:p>
            </p:txBody>
          </p:sp>
          <p:sp>
            <p:nvSpPr>
              <p:cNvPr id="12364" name="Rectangle 76"/>
              <p:cNvSpPr>
                <a:spLocks noChangeArrowheads="1"/>
              </p:cNvSpPr>
              <p:nvPr/>
            </p:nvSpPr>
            <p:spPr bwMode="auto">
              <a:xfrm>
                <a:off x="1971675" y="2490788"/>
                <a:ext cx="457200" cy="381000"/>
              </a:xfrm>
              <a:prstGeom prst="rect">
                <a:avLst/>
              </a:prstGeom>
              <a:solidFill>
                <a:srgbClr val="FFFF66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 dirty="0" err="1">
                    <a:solidFill>
                      <a:schemeClr val="tx1"/>
                    </a:solidFill>
                  </a:rPr>
                  <a:t>IPoIB</a:t>
                </a:r>
                <a:endParaRPr lang="en-US" sz="1050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65" name="Rectangle 77"/>
              <p:cNvSpPr>
                <a:spLocks noChangeArrowheads="1"/>
              </p:cNvSpPr>
              <p:nvPr/>
            </p:nvSpPr>
            <p:spPr bwMode="auto">
              <a:xfrm>
                <a:off x="2876550" y="2490788"/>
                <a:ext cx="3810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>
                    <a:solidFill>
                      <a:schemeClr val="tx1"/>
                    </a:solidFill>
                  </a:rPr>
                  <a:t>SRP</a:t>
                </a:r>
              </a:p>
            </p:txBody>
          </p:sp>
          <p:sp>
            <p:nvSpPr>
              <p:cNvPr id="12366" name="Rectangle 78"/>
              <p:cNvSpPr>
                <a:spLocks noChangeArrowheads="1"/>
              </p:cNvSpPr>
              <p:nvPr/>
            </p:nvSpPr>
            <p:spPr bwMode="auto">
              <a:xfrm>
                <a:off x="3333750" y="2490788"/>
                <a:ext cx="3810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>
                    <a:solidFill>
                      <a:schemeClr val="tx1"/>
                    </a:solidFill>
                  </a:rPr>
                  <a:t>iSER</a:t>
                </a:r>
              </a:p>
            </p:txBody>
          </p:sp>
          <p:sp>
            <p:nvSpPr>
              <p:cNvPr id="12367" name="Rectangle 79"/>
              <p:cNvSpPr>
                <a:spLocks noChangeArrowheads="1"/>
              </p:cNvSpPr>
              <p:nvPr/>
            </p:nvSpPr>
            <p:spPr bwMode="auto">
              <a:xfrm>
                <a:off x="3790950" y="2490788"/>
                <a:ext cx="457200" cy="381000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50">
                    <a:solidFill>
                      <a:schemeClr val="tx1"/>
                    </a:solidFill>
                  </a:rPr>
                  <a:t>RDS</a:t>
                </a:r>
              </a:p>
            </p:txBody>
          </p:sp>
          <p:sp>
            <p:nvSpPr>
              <p:cNvPr id="12379" name="Text Box 91"/>
              <p:cNvSpPr txBox="1">
                <a:spLocks noChangeArrowheads="1"/>
              </p:cNvSpPr>
              <p:nvPr/>
            </p:nvSpPr>
            <p:spPr bwMode="auto">
              <a:xfrm>
                <a:off x="200025" y="2503488"/>
                <a:ext cx="1258434" cy="61278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n-US" sz="1400" b="1" dirty="0">
                    <a:solidFill>
                      <a:schemeClr val="tx1"/>
                    </a:solidFill>
                  </a:rPr>
                  <a:t>Upper Layer </a:t>
                </a:r>
                <a:r>
                  <a:rPr lang="en-US" sz="1400" b="1" dirty="0" smtClean="0">
                    <a:solidFill>
                      <a:schemeClr val="tx1"/>
                    </a:solidFill>
                  </a:rPr>
                  <a:t>Protocols</a:t>
                </a:r>
                <a:endParaRPr lang="en-US" sz="1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2383" name="Rectangle 95"/>
              <p:cNvSpPr>
                <a:spLocks noChangeArrowheads="1"/>
              </p:cNvSpPr>
              <p:nvPr/>
            </p:nvSpPr>
            <p:spPr bwMode="auto">
              <a:xfrm>
                <a:off x="4286250" y="2490788"/>
                <a:ext cx="685800" cy="381000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00">
                    <a:solidFill>
                      <a:schemeClr val="tx1"/>
                    </a:solidFill>
                  </a:rPr>
                  <a:t>NFS-RDMA</a:t>
                </a:r>
              </a:p>
              <a:p>
                <a:pPr algn="ctr" eaLnBrk="0" hangingPunct="0"/>
                <a:r>
                  <a:rPr lang="en-US" sz="1000">
                    <a:solidFill>
                      <a:schemeClr val="tx1"/>
                    </a:solidFill>
                  </a:rPr>
                  <a:t>RPC</a:t>
                </a:r>
              </a:p>
            </p:txBody>
          </p:sp>
          <p:sp>
            <p:nvSpPr>
              <p:cNvPr id="12384" name="Rectangle 96"/>
              <p:cNvSpPr>
                <a:spLocks noChangeArrowheads="1"/>
              </p:cNvSpPr>
              <p:nvPr/>
            </p:nvSpPr>
            <p:spPr bwMode="auto">
              <a:xfrm>
                <a:off x="5010150" y="2490788"/>
                <a:ext cx="609600" cy="381000"/>
              </a:xfrm>
              <a:prstGeom prst="rect">
                <a:avLst/>
              </a:prstGeom>
              <a:solidFill>
                <a:srgbClr val="DDDDDD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 eaLnBrk="0" hangingPunct="0"/>
                <a:r>
                  <a:rPr lang="en-US" sz="1000">
                    <a:solidFill>
                      <a:schemeClr val="tx1"/>
                    </a:solidFill>
                  </a:rPr>
                  <a:t>Cluster</a:t>
                </a:r>
              </a:p>
              <a:p>
                <a:pPr algn="ctr" eaLnBrk="0" hangingPunct="0"/>
                <a:r>
                  <a:rPr lang="en-US" sz="1000">
                    <a:solidFill>
                      <a:schemeClr val="tx1"/>
                    </a:solidFill>
                  </a:rPr>
                  <a:t>File Sys</a:t>
                </a:r>
              </a:p>
            </p:txBody>
          </p:sp>
        </p:grpSp>
        <p:sp>
          <p:nvSpPr>
            <p:cNvPr id="12388" name="Text Box 100"/>
            <p:cNvSpPr txBox="1">
              <a:spLocks noChangeArrowheads="1"/>
            </p:cNvSpPr>
            <p:nvPr/>
          </p:nvSpPr>
          <p:spPr bwMode="auto">
            <a:xfrm>
              <a:off x="292665" y="1571626"/>
              <a:ext cx="1757616" cy="612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400" b="1" dirty="0">
                  <a:solidFill>
                    <a:schemeClr val="tx1"/>
                  </a:solidFill>
                </a:rPr>
                <a:t>Application </a:t>
              </a:r>
              <a:br>
                <a:rPr lang="en-US" sz="1400" b="1" dirty="0">
                  <a:solidFill>
                    <a:schemeClr val="tx1"/>
                  </a:solidFill>
                </a:rPr>
              </a:br>
              <a:r>
                <a:rPr lang="en-US" sz="1400" b="1" dirty="0">
                  <a:solidFill>
                    <a:schemeClr val="tx1"/>
                  </a:solidFill>
                </a:rPr>
                <a:t>Level </a:t>
              </a:r>
            </a:p>
          </p:txBody>
        </p:sp>
        <p:sp>
          <p:nvSpPr>
            <p:cNvPr id="12397" name="Rectangle 109"/>
            <p:cNvSpPr>
              <a:spLocks noChangeArrowheads="1"/>
            </p:cNvSpPr>
            <p:nvPr/>
          </p:nvSpPr>
          <p:spPr bwMode="auto">
            <a:xfrm>
              <a:off x="2747266" y="4437063"/>
              <a:ext cx="606074" cy="447675"/>
            </a:xfrm>
            <a:prstGeom prst="rect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50">
                  <a:solidFill>
                    <a:schemeClr val="tx1"/>
                  </a:solidFill>
                </a:rPr>
                <a:t>SMA</a:t>
              </a:r>
            </a:p>
          </p:txBody>
        </p:sp>
        <p:sp>
          <p:nvSpPr>
            <p:cNvPr id="12400" name="Rectangle 112"/>
            <p:cNvSpPr>
              <a:spLocks noChangeArrowheads="1"/>
            </p:cNvSpPr>
            <p:nvPr/>
          </p:nvSpPr>
          <p:spPr bwMode="auto">
            <a:xfrm>
              <a:off x="6732205" y="1555751"/>
              <a:ext cx="1090934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Clustered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DB Access</a:t>
              </a:r>
            </a:p>
          </p:txBody>
        </p:sp>
        <p:sp>
          <p:nvSpPr>
            <p:cNvPr id="12401" name="Rectangle 113"/>
            <p:cNvSpPr>
              <a:spLocks noChangeArrowheads="1"/>
            </p:cNvSpPr>
            <p:nvPr/>
          </p:nvSpPr>
          <p:spPr bwMode="auto">
            <a:xfrm>
              <a:off x="3807896" y="1555751"/>
              <a:ext cx="969719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Sockets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Based</a:t>
              </a:r>
              <a:br>
                <a:rPr lang="en-US" sz="1000">
                  <a:solidFill>
                    <a:schemeClr val="tx1"/>
                  </a:solidFill>
                </a:rPr>
              </a:br>
              <a:r>
                <a:rPr lang="en-US" sz="1000">
                  <a:solidFill>
                    <a:schemeClr val="tx1"/>
                  </a:solidFill>
                </a:rPr>
                <a:t>Access</a:t>
              </a:r>
            </a:p>
          </p:txBody>
        </p:sp>
        <p:sp>
          <p:nvSpPr>
            <p:cNvPr id="12402" name="Rectangle 114"/>
            <p:cNvSpPr>
              <a:spLocks noChangeArrowheads="1"/>
            </p:cNvSpPr>
            <p:nvPr/>
          </p:nvSpPr>
          <p:spPr bwMode="auto">
            <a:xfrm>
              <a:off x="4823071" y="1555751"/>
              <a:ext cx="848504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Various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MPIs</a:t>
              </a:r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7868594" y="1555751"/>
              <a:ext cx="969719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Access to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 File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Systems</a:t>
              </a:r>
            </a:p>
          </p:txBody>
        </p:sp>
        <p:sp>
          <p:nvSpPr>
            <p:cNvPr id="12404" name="Rectangle 116"/>
            <p:cNvSpPr>
              <a:spLocks noChangeArrowheads="1"/>
            </p:cNvSpPr>
            <p:nvPr/>
          </p:nvSpPr>
          <p:spPr bwMode="auto">
            <a:xfrm>
              <a:off x="5717030" y="1555751"/>
              <a:ext cx="969719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Block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Storage</a:t>
              </a:r>
            </a:p>
            <a:p>
              <a:pPr algn="ctr" eaLnBrk="0" hangingPunct="0"/>
              <a:r>
                <a:rPr lang="en-US" sz="1000">
                  <a:solidFill>
                    <a:schemeClr val="tx1"/>
                  </a:solidFill>
                </a:rPr>
                <a:t>Access</a:t>
              </a:r>
            </a:p>
          </p:txBody>
        </p:sp>
        <p:sp>
          <p:nvSpPr>
            <p:cNvPr id="12405" name="Rectangle 117"/>
            <p:cNvSpPr>
              <a:spLocks noChangeArrowheads="1"/>
            </p:cNvSpPr>
            <p:nvPr/>
          </p:nvSpPr>
          <p:spPr bwMode="auto">
            <a:xfrm>
              <a:off x="2807873" y="1555751"/>
              <a:ext cx="969719" cy="609600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sz="1000" dirty="0">
                  <a:solidFill>
                    <a:schemeClr val="tx1"/>
                  </a:solidFill>
                </a:rPr>
                <a:t>IP Based</a:t>
              </a:r>
            </a:p>
            <a:p>
              <a:pPr algn="ctr" eaLnBrk="0" hangingPunct="0"/>
              <a:r>
                <a:rPr lang="en-US" sz="1000" dirty="0">
                  <a:solidFill>
                    <a:schemeClr val="tx1"/>
                  </a:solidFill>
                </a:rPr>
                <a:t>App</a:t>
              </a:r>
            </a:p>
            <a:p>
              <a:pPr algn="ctr" eaLnBrk="0" hangingPunct="0"/>
              <a:r>
                <a:rPr lang="en-US" sz="1000" dirty="0">
                  <a:solidFill>
                    <a:schemeClr val="tx1"/>
                  </a:solidFill>
                </a:rPr>
                <a:t>Access</a:t>
              </a:r>
            </a:p>
          </p:txBody>
        </p:sp>
        <p:sp>
          <p:nvSpPr>
            <p:cNvPr id="12406" name="Rectangle 118"/>
            <p:cNvSpPr>
              <a:spLocks noChangeArrowheads="1"/>
            </p:cNvSpPr>
            <p:nvPr/>
          </p:nvSpPr>
          <p:spPr bwMode="auto">
            <a:xfrm>
              <a:off x="171450" y="1465263"/>
              <a:ext cx="8818382" cy="4953000"/>
            </a:xfrm>
            <a:prstGeom prst="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200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Verbs-based framework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452991" y="5401151"/>
            <a:ext cx="2633312" cy="3385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6D6E71"/>
                </a:solidFill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Support for several fabrics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650062" y="1881053"/>
            <a:ext cx="2239170" cy="58477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600">
                <a:solidFill>
                  <a:srgbClr val="6D6E71"/>
                </a:solidFill>
              </a:defRPr>
            </a:lvl1pPr>
          </a:lstStyle>
          <a:p>
            <a:r>
              <a:rPr lang="en-US" dirty="0" smtClean="0">
                <a:solidFill>
                  <a:schemeClr val="tx1"/>
                </a:solidFill>
              </a:rPr>
              <a:t>Support for applications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74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278766" y="2465828"/>
            <a:ext cx="5042732" cy="251970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36200" y="3051257"/>
            <a:ext cx="4452597" cy="112371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152400" dist="12700" dir="2700000" sy="-23000" kx="-800400" algn="bl" rotWithShape="0">
              <a:prstClr val="black">
                <a:alpha val="18000"/>
              </a:prstClr>
            </a:outerShdw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The </a:t>
            </a:r>
            <a:r>
              <a:rPr lang="en-US" sz="2000" dirty="0" err="1" smtClean="0"/>
              <a:t>OpenSource</a:t>
            </a:r>
            <a:r>
              <a:rPr lang="en-US" sz="2000" dirty="0" smtClean="0"/>
              <a:t> Zone</a:t>
            </a:r>
          </a:p>
          <a:p>
            <a:pPr marL="285750" indent="-285750">
              <a:buFontTx/>
              <a:buChar char="-"/>
            </a:pPr>
            <a:r>
              <a:rPr lang="en-US" sz="2000" dirty="0" smtClean="0"/>
              <a:t>Preserve </a:t>
            </a:r>
            <a:r>
              <a:rPr lang="en-US" sz="2000" dirty="0"/>
              <a:t>s/w </a:t>
            </a:r>
            <a:r>
              <a:rPr lang="en-US" sz="2000" dirty="0" smtClean="0"/>
              <a:t>investment above</a:t>
            </a: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Enable differentiation below</a:t>
            </a:r>
          </a:p>
        </p:txBody>
      </p:sp>
      <p:sp>
        <p:nvSpPr>
          <p:cNvPr id="11" name="Freeform 10"/>
          <p:cNvSpPr/>
          <p:nvPr/>
        </p:nvSpPr>
        <p:spPr>
          <a:xfrm>
            <a:off x="6172200" y="3607209"/>
            <a:ext cx="1524000" cy="1528672"/>
          </a:xfrm>
          <a:custGeom>
            <a:avLst/>
            <a:gdLst>
              <a:gd name="connsiteX0" fmla="*/ 0 w 1524000"/>
              <a:gd name="connsiteY0" fmla="*/ 24923 h 1548923"/>
              <a:gd name="connsiteX1" fmla="*/ 1005840 w 1524000"/>
              <a:gd name="connsiteY1" fmla="*/ 207803 h 1548923"/>
              <a:gd name="connsiteX2" fmla="*/ 1524000 w 1524000"/>
              <a:gd name="connsiteY2" fmla="*/ 1548923 h 1548923"/>
              <a:gd name="connsiteX0" fmla="*/ 0 w 1524000"/>
              <a:gd name="connsiteY0" fmla="*/ 4672 h 1528672"/>
              <a:gd name="connsiteX1" fmla="*/ 1005840 w 1524000"/>
              <a:gd name="connsiteY1" fmla="*/ 187552 h 1528672"/>
              <a:gd name="connsiteX2" fmla="*/ 1524000 w 1524000"/>
              <a:gd name="connsiteY2" fmla="*/ 1528672 h 1528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0" h="1528672">
                <a:moveTo>
                  <a:pt x="0" y="4672"/>
                </a:moveTo>
                <a:cubicBezTo>
                  <a:pt x="375920" y="14832"/>
                  <a:pt x="751840" y="-66448"/>
                  <a:pt x="1005840" y="187552"/>
                </a:cubicBezTo>
                <a:cubicBezTo>
                  <a:pt x="1259840" y="441552"/>
                  <a:pt x="1391920" y="985112"/>
                  <a:pt x="1524000" y="1528672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 flipV="1">
            <a:off x="6172200" y="2639190"/>
            <a:ext cx="1524000" cy="824134"/>
          </a:xfrm>
          <a:custGeom>
            <a:avLst/>
            <a:gdLst>
              <a:gd name="connsiteX0" fmla="*/ 0 w 1524000"/>
              <a:gd name="connsiteY0" fmla="*/ 24923 h 1548923"/>
              <a:gd name="connsiteX1" fmla="*/ 1005840 w 1524000"/>
              <a:gd name="connsiteY1" fmla="*/ 207803 h 1548923"/>
              <a:gd name="connsiteX2" fmla="*/ 1524000 w 1524000"/>
              <a:gd name="connsiteY2" fmla="*/ 1548923 h 1548923"/>
              <a:gd name="connsiteX0" fmla="*/ 0 w 1524000"/>
              <a:gd name="connsiteY0" fmla="*/ -1 h 1523999"/>
              <a:gd name="connsiteX1" fmla="*/ 1005840 w 1524000"/>
              <a:gd name="connsiteY1" fmla="*/ 182879 h 1523999"/>
              <a:gd name="connsiteX2" fmla="*/ 1524000 w 1524000"/>
              <a:gd name="connsiteY2" fmla="*/ 1523999 h 1523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0" h="1523999">
                <a:moveTo>
                  <a:pt x="0" y="-1"/>
                </a:moveTo>
                <a:cubicBezTo>
                  <a:pt x="375920" y="48985"/>
                  <a:pt x="751840" y="-71121"/>
                  <a:pt x="1005840" y="182879"/>
                </a:cubicBezTo>
                <a:cubicBezTo>
                  <a:pt x="1259840" y="436879"/>
                  <a:pt x="1391920" y="980439"/>
                  <a:pt x="1524000" y="1523999"/>
                </a:cubicBezTo>
              </a:path>
            </a:pathLst>
          </a:custGeom>
          <a:noFill/>
          <a:ln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83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API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0632" y="1839056"/>
            <a:ext cx="861461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000" dirty="0"/>
              <a:t>The Verbs API closely parallels the Verbs semantics defined in the IB Architecture specs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 smtClean="0"/>
              <a:t>The IB spec defines </a:t>
            </a:r>
            <a:r>
              <a:rPr lang="en-US" sz="2000" dirty="0"/>
              <a:t>a very specific set of I/O </a:t>
            </a:r>
            <a:r>
              <a:rPr lang="en-US" sz="2000" dirty="0" smtClean="0"/>
              <a:t>services – RC, RD, UC…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/>
              <a:t>Basic abstraction exported to an application is a queue pair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285750" indent="-285750">
              <a:buFontTx/>
              <a:buChar char="-"/>
            </a:pPr>
            <a:r>
              <a:rPr lang="en-US" sz="2000" dirty="0"/>
              <a:t>A queue pair is configured to provide an operation (send/receive, write/read, atomics…) over one of a set of services (reliable, unreliable…)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Tx/>
              <a:buChar char="-"/>
            </a:pPr>
            <a:r>
              <a:rPr lang="en-US" sz="2000" dirty="0"/>
              <a:t>Low </a:t>
            </a:r>
            <a:r>
              <a:rPr lang="en-US" sz="2000" dirty="0" smtClean="0"/>
              <a:t>level details </a:t>
            </a:r>
            <a:r>
              <a:rPr lang="en-US" sz="2000" dirty="0"/>
              <a:t>(e.g. connection </a:t>
            </a:r>
            <a:r>
              <a:rPr lang="en-US" sz="2000" dirty="0" smtClean="0"/>
              <a:t>management, memory management) </a:t>
            </a:r>
            <a:r>
              <a:rPr lang="en-US" sz="2000" dirty="0"/>
              <a:t>are exposed to the application </a:t>
            </a:r>
            <a:r>
              <a:rPr lang="en-US" sz="2000" dirty="0" smtClean="0"/>
              <a:t>layer (which often doesn’t care about such details)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42451" y="6492875"/>
            <a:ext cx="8273709" cy="212725"/>
          </a:xfrm>
        </p:spPr>
        <p:txBody>
          <a:bodyPr/>
          <a:lstStyle/>
          <a:p>
            <a:pPr>
              <a:tabLst>
                <a:tab pos="4119563" algn="ctr"/>
              </a:tabLst>
            </a:pPr>
            <a:r>
              <a:rPr lang="en-US" dirty="0" smtClean="0">
                <a:cs typeface="Arial" pitchFamily="34" charset="0"/>
              </a:rPr>
              <a:t>March 30 – April 2, 2014	#</a:t>
            </a:r>
            <a:r>
              <a:rPr lang="en-US" dirty="0" err="1" smtClean="0">
                <a:cs typeface="Arial" pitchFamily="34" charset="0"/>
              </a:rPr>
              <a:t>OFADevWorkshop</a:t>
            </a:r>
            <a:endParaRPr lang="en-US" dirty="0" smtClean="0">
              <a:cs typeface="Arial" pitchFamily="34" charset="0"/>
            </a:endParaRP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7659328" y="6492875"/>
            <a:ext cx="1086463" cy="212725"/>
          </a:xfrm>
        </p:spPr>
        <p:txBody>
          <a:bodyPr/>
          <a:lstStyle/>
          <a:p>
            <a:fld id="{0F60492E-C288-45D3-BAC0-3385B67DD99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69882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image" Target="../media/image6.jpeg"/></Relationships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5195"/>
      </a:dk2>
      <a:lt2>
        <a:srgbClr val="EEECE1"/>
      </a:lt2>
      <a:accent1>
        <a:srgbClr val="3C6FBD"/>
      </a:accent1>
      <a:accent2>
        <a:srgbClr val="E55302"/>
      </a:accent2>
      <a:accent3>
        <a:srgbClr val="78B9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Paper">
  <a:themeElements>
    <a:clrScheme name="cray colors">
      <a:dk1>
        <a:sysClr val="windowText" lastClr="000000"/>
      </a:dk1>
      <a:lt1>
        <a:srgbClr val="FFFFFF"/>
      </a:lt1>
      <a:dk2>
        <a:srgbClr val="2D393F"/>
      </a:dk2>
      <a:lt2>
        <a:srgbClr val="FFFFFF"/>
      </a:lt2>
      <a:accent1>
        <a:srgbClr val="A5B592"/>
      </a:accent1>
      <a:accent2>
        <a:srgbClr val="DD7E0E"/>
      </a:accent2>
      <a:accent3>
        <a:srgbClr val="E7BC29"/>
      </a:accent3>
      <a:accent4>
        <a:srgbClr val="B55475"/>
      </a:accent4>
      <a:accent5>
        <a:srgbClr val="3A577A"/>
      </a:accent5>
      <a:accent6>
        <a:srgbClr val="2D393F"/>
      </a:accent6>
      <a:hlink>
        <a:srgbClr val="0070C0"/>
      </a:hlink>
      <a:folHlink>
        <a:srgbClr val="3A577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9553</TotalTime>
  <Words>1378</Words>
  <Application>Microsoft Office PowerPoint</Application>
  <PresentationFormat>On-screen Show (4:3)</PresentationFormat>
  <Paragraphs>398</Paragraphs>
  <Slides>24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Paper</vt:lpstr>
      <vt:lpstr>OpenFabrics Interface WG A brief introduction</vt:lpstr>
      <vt:lpstr>PowerPoint Presentation</vt:lpstr>
      <vt:lpstr>Agenda</vt:lpstr>
      <vt:lpstr>OpenFabrics Interface WG</vt:lpstr>
      <vt:lpstr>Put simply…</vt:lpstr>
      <vt:lpstr>OFI Objectives</vt:lpstr>
      <vt:lpstr>Verbs-based framework</vt:lpstr>
      <vt:lpstr>Verbs-based framework</vt:lpstr>
      <vt:lpstr>Verbs API</vt:lpstr>
      <vt:lpstr>Verbs model</vt:lpstr>
      <vt:lpstr>Observations</vt:lpstr>
      <vt:lpstr>Streamlining the API</vt:lpstr>
      <vt:lpstr>OFI Model</vt:lpstr>
      <vt:lpstr>A framework</vt:lpstr>
      <vt:lpstr>(Scalable) Fabric Interfaces</vt:lpstr>
      <vt:lpstr>Guiding principles</vt:lpstr>
      <vt:lpstr>Application as driver</vt:lpstr>
      <vt:lpstr>A word about “applications</vt:lpstr>
      <vt:lpstr>For example</vt:lpstr>
      <vt:lpstr>Wire independence</vt:lpstr>
      <vt:lpstr>Four activities</vt:lpstr>
      <vt:lpstr>Some issues</vt:lpstr>
      <vt:lpstr>OFI WG Process</vt:lpstr>
      <vt:lpstr>Thank You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Bill@Mellanox.com</dc:creator>
  <cp:lastModifiedBy>Bill Lee</cp:lastModifiedBy>
  <cp:revision>100</cp:revision>
  <dcterms:created xsi:type="dcterms:W3CDTF">2014-03-17T13:46:32Z</dcterms:created>
  <dcterms:modified xsi:type="dcterms:W3CDTF">2014-03-31T20:44:24Z</dcterms:modified>
</cp:coreProperties>
</file>