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5" r:id="rId4"/>
    <p:sldId id="267" r:id="rId5"/>
    <p:sldId id="266" r:id="rId6"/>
    <p:sldId id="286" r:id="rId7"/>
    <p:sldId id="314" r:id="rId8"/>
    <p:sldId id="268" r:id="rId9"/>
    <p:sldId id="305" r:id="rId10"/>
    <p:sldId id="269" r:id="rId11"/>
    <p:sldId id="297" r:id="rId12"/>
    <p:sldId id="327" r:id="rId13"/>
    <p:sldId id="270" r:id="rId14"/>
    <p:sldId id="298" r:id="rId15"/>
    <p:sldId id="271" r:id="rId16"/>
    <p:sldId id="274" r:id="rId17"/>
    <p:sldId id="264" r:id="rId18"/>
    <p:sldId id="326" r:id="rId19"/>
    <p:sldId id="309" r:id="rId20"/>
    <p:sldId id="285" r:id="rId21"/>
    <p:sldId id="312" r:id="rId22"/>
    <p:sldId id="316" r:id="rId23"/>
    <p:sldId id="323" r:id="rId24"/>
    <p:sldId id="325" r:id="rId25"/>
    <p:sldId id="26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76711" autoAdjust="0"/>
  </p:normalViewPr>
  <p:slideViewPr>
    <p:cSldViewPr snapToGrid="0">
      <p:cViewPr varScale="1">
        <p:scale>
          <a:sx n="52" d="100"/>
          <a:sy n="52" d="100"/>
        </p:scale>
        <p:origin x="-1638" y="-9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3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notion of “heavyweight verbs”.</a:t>
            </a:r>
          </a:p>
          <a:p>
            <a:r>
              <a:rPr lang="en-US" dirty="0" smtClean="0"/>
              <a:t>Note that there is no collectives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3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 Space – provide a framework allowing applications to select the appropriate I/O service(s),</a:t>
            </a:r>
            <a:r>
              <a:rPr lang="en-US" baseline="0" dirty="0" smtClean="0"/>
              <a:t> and allowing vendors to select which I/O services to implement.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 Space – apply the principles</a:t>
            </a:r>
            <a:r>
              <a:rPr lang="en-US" baseline="0" dirty="0" smtClean="0"/>
              <a:t> of Application-centric I/O rigorously.</a:t>
            </a:r>
          </a:p>
          <a:p>
            <a:r>
              <a:rPr lang="en-US" dirty="0" smtClean="0"/>
              <a:t>An Example:  </a:t>
            </a:r>
            <a:r>
              <a:rPr lang="en-US" baseline="0" dirty="0" smtClean="0"/>
              <a:t>an MPI application may require the provider layer to provide a collectives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52400" y="0"/>
            <a:ext cx="6858000" cy="914400"/>
          </a:xfrm>
        </p:spPr>
        <p:txBody>
          <a:bodyPr rtlCol="0" anchor="ctr">
            <a:normAutofit/>
          </a:bodyPr>
          <a:lstStyle>
            <a:lvl1pPr>
              <a:defRPr sz="3000" b="1" kern="0" spc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7015-C0E1-4171-8616-FD39B33E012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EuroMPI</a:t>
            </a:r>
            <a:r>
              <a:rPr lang="en-US" dirty="0" smtClean="0">
                <a:solidFill>
                  <a:srgbClr val="FFFFFF"/>
                </a:solidFill>
              </a:rPr>
              <a:t> 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C863-2CE5-41D4-9A34-1C6D7786FC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140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45C6-ED52-40FA-A765-878859DECBEB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A453-BEEB-41E2-A55A-83F30D52EE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16"/>
          <p:cNvSpPr>
            <a:spLocks noGrp="1"/>
          </p:cNvSpPr>
          <p:nvPr>
            <p:ph type="title"/>
          </p:nvPr>
        </p:nvSpPr>
        <p:spPr>
          <a:xfrm>
            <a:off x="152400" y="0"/>
            <a:ext cx="6858000" cy="914400"/>
          </a:xfrm>
        </p:spPr>
        <p:txBody>
          <a:bodyPr rtlCol="0" anchor="ctr">
            <a:normAutofit/>
          </a:bodyPr>
          <a:lstStyle>
            <a:lvl1pPr>
              <a:defRPr sz="3000" b="1" kern="0" spc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1873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6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1" baseline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5B88-FAC0-49E4-93A9-08A2FA373F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EuroMPI</a:t>
            </a:r>
            <a:r>
              <a:rPr lang="en-US" dirty="0" smtClean="0">
                <a:solidFill>
                  <a:srgbClr val="FFFFFF"/>
                </a:solidFill>
              </a:rPr>
              <a:t> 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71ED-65CF-4F1A-936E-2628250A1FDB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322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B620-D904-41C6-8DB4-FFA4153D7B34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7EFC-A5AA-48A7-A9D9-4EA8A1D899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152400" y="0"/>
            <a:ext cx="6858000" cy="914400"/>
          </a:xfrm>
        </p:spPr>
        <p:txBody>
          <a:bodyPr rtlCol="0" anchor="ctr">
            <a:normAutofit/>
          </a:bodyPr>
          <a:lstStyle>
            <a:lvl1pPr>
              <a:defRPr sz="3000" b="1" kern="0" spc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977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02C5-456E-4153-BB27-EB3AC48B1514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EuroMPI</a:t>
            </a:r>
            <a:r>
              <a:rPr lang="en-US" dirty="0" smtClean="0">
                <a:solidFill>
                  <a:srgbClr val="FFFFFF"/>
                </a:solidFill>
              </a:rPr>
              <a:t> 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6F78-FF4E-4CA6-AA53-1620FBAF36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0483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5720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5360-6A1F-4992-BCB2-A8E340B173D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1606-95F8-4ECD-961A-2A74C05EEF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1349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1066800"/>
            <a:ext cx="2057400" cy="914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6019800" cy="4953000"/>
          </a:xfrm>
          <a:solidFill>
            <a:schemeClr val="tx2">
              <a:tint val="4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2133600"/>
            <a:ext cx="2057400" cy="3886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AF31-B4A7-4CEB-84EE-2A5D794F500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B517-C8D0-40A9-BFC8-900E4B805A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4282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7B2375B-038B-468B-A94B-3E6FB242E674}" type="datetimeFigureOut">
              <a:rPr lang="en-US">
                <a:solidFill>
                  <a:srgbClr val="2D393F">
                    <a:lumMod val="50000"/>
                  </a:srgbClr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2D393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2D393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7A388C8-533E-4206-99A8-7EDCD151EE49}" type="slidenum">
              <a:rPr lang="en-US">
                <a:solidFill>
                  <a:srgbClr val="2D393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2D393F">
                  <a:lumMod val="50000"/>
                </a:srgb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334000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322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02564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334000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C2A7DFD-45D8-469E-8D02-CE51CDF15DAF}" type="datetimeFigureOut">
              <a:rPr lang="en-US">
                <a:solidFill>
                  <a:srgbClr val="2D393F">
                    <a:lumMod val="50000"/>
                  </a:srgbClr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2D393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2D393F">
                    <a:lumMod val="50000"/>
                  </a:srgbClr>
                </a:solidFill>
              </a:rPr>
              <a:t>PE Strategy Project</a:t>
            </a:r>
            <a:endParaRPr lang="en-US">
              <a:solidFill>
                <a:srgbClr val="2D393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8AF91A2-4D81-4846-9E8B-ACD7550CA333}" type="slidenum">
              <a:rPr lang="en-US">
                <a:solidFill>
                  <a:srgbClr val="2D393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2D39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023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ray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371600"/>
            <a:ext cx="2971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667000"/>
            <a:ext cx="8610600" cy="1676400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4DC9-C33E-446A-ADFF-4D1A06FB6EBF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EuroMPI</a:t>
            </a:r>
            <a:r>
              <a:rPr lang="en-US" dirty="0" smtClean="0">
                <a:solidFill>
                  <a:srgbClr val="FFFFFF"/>
                </a:solidFill>
              </a:rPr>
              <a:t> 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47DB-9661-4DB9-8A50-A5F78E9827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38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2400" y="10668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fld id="{832764E9-DB12-4ED8-9B06-B4EF68433D68}" type="datetimeFigureOut">
              <a:rPr lang="en-US">
                <a:solidFill>
                  <a:srgbClr val="FFFFFF"/>
                </a:solidFill>
              </a:rPr>
              <a:pPr defTabSz="914400">
                <a:defRPr/>
              </a:pPr>
              <a:t>3/31/2014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499225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EuroMPI</a:t>
            </a:r>
            <a:r>
              <a:rPr lang="en-US" dirty="0" smtClean="0">
                <a:solidFill>
                  <a:srgbClr val="FFFFFF"/>
                </a:solidFill>
              </a:rPr>
              <a:t> 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fld id="{1CE73E13-F2B2-4F73-AD1C-77373A43D7A3}" type="slidenum">
              <a:rPr lang="en-US">
                <a:solidFill>
                  <a:srgbClr val="FFFFFF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533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7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/>
  </p:transition>
  <p:txStyles>
    <p:titleStyle>
      <a:lvl1pPr algn="l" rtl="0" fontAlgn="base">
        <a:lnSpc>
          <a:spcPts val="1800"/>
        </a:lnSpc>
        <a:spcBef>
          <a:spcPct val="0"/>
        </a:spcBef>
        <a:spcAft>
          <a:spcPct val="0"/>
        </a:spcAft>
        <a:defRPr lang="en-US" sz="3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344E6D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Calibri" pitchFamily="34" charset="0"/>
          <a:ea typeface="+mj-ea"/>
          <a:cs typeface="+mj-cs"/>
        </a:defRPr>
      </a:lvl1pPr>
      <a:lvl2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rgbClr val="595959"/>
          </a:solidFill>
          <a:latin typeface="Calibri" pitchFamily="34" charset="0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rgbClr val="595959"/>
          </a:solidFill>
          <a:latin typeface="Calibri" pitchFamily="34" charset="0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1600" kern="1200">
          <a:solidFill>
            <a:srgbClr val="595959"/>
          </a:solidFill>
          <a:latin typeface="Calibri" pitchFamily="34" charset="0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rgbClr val="595959"/>
          </a:solidFill>
          <a:latin typeface="Calibri" pitchFamily="34" charset="0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rgbClr val="595959"/>
          </a:solidFill>
          <a:latin typeface="Calibri" pitchFamily="34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OpenFabrics Interface WG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 brief introduction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56810" y="4616193"/>
            <a:ext cx="4778115" cy="96014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Paul Grun – co chair OFI WG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Cray,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315" y="2452544"/>
            <a:ext cx="5903011" cy="5329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315" y="3055032"/>
            <a:ext cx="5903011" cy="28023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RDMA service provider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244525" y="6169164"/>
            <a:ext cx="2290119" cy="237410"/>
            <a:chOff x="2562157" y="6169164"/>
            <a:chExt cx="2290119" cy="237410"/>
          </a:xfrm>
        </p:grpSpPr>
        <p:sp>
          <p:nvSpPr>
            <p:cNvPr id="19" name="Rectangle 18"/>
            <p:cNvSpPr/>
            <p:nvPr/>
          </p:nvSpPr>
          <p:spPr>
            <a:xfrm>
              <a:off x="2562157" y="6169164"/>
              <a:ext cx="634314" cy="2374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IB</a:t>
              </a:r>
              <a:endParaRPr lang="en-US" sz="1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69382" y="6169164"/>
              <a:ext cx="634314" cy="2374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Enet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76606" y="6169164"/>
              <a:ext cx="875670" cy="2374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IP/</a:t>
              </a:r>
              <a:r>
                <a:rPr lang="en-US" sz="1400" dirty="0" err="1" smtClean="0"/>
                <a:t>Enet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2950" y="5310381"/>
            <a:ext cx="4251740" cy="253658"/>
            <a:chOff x="1623602" y="4861629"/>
            <a:chExt cx="4251740" cy="337623"/>
          </a:xfrm>
        </p:grpSpPr>
        <p:sp>
          <p:nvSpPr>
            <p:cNvPr id="18" name="Rectangle 17"/>
            <p:cNvSpPr/>
            <p:nvPr/>
          </p:nvSpPr>
          <p:spPr>
            <a:xfrm>
              <a:off x="1623602" y="4861630"/>
              <a:ext cx="1859692" cy="3376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Reliable service</a:t>
              </a:r>
              <a:endParaRPr lang="en-US" sz="1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69451" y="4861629"/>
              <a:ext cx="2205891" cy="3376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Unreliable service</a:t>
              </a:r>
              <a:endParaRPr lang="en-US" sz="16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06543" y="4098650"/>
            <a:ext cx="5124554" cy="1116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2767" y="4220887"/>
            <a:ext cx="1158203" cy="918397"/>
          </a:xfrm>
          <a:prstGeom prst="rect">
            <a:avLst/>
          </a:prstGeom>
          <a:solidFill>
            <a:srgbClr val="FFFFFF">
              <a:alpha val="21961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remote memory </a:t>
            </a:r>
            <a:r>
              <a:rPr lang="en-US" sz="1600" b="1" dirty="0" smtClean="0">
                <a:solidFill>
                  <a:schemeClr val="bg1"/>
                </a:solidFill>
              </a:rPr>
              <a:t>access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8920" y="4220887"/>
            <a:ext cx="1158203" cy="918397"/>
          </a:xfrm>
          <a:prstGeom prst="rect">
            <a:avLst/>
          </a:prstGeom>
          <a:solidFill>
            <a:srgbClr val="FFFFFF">
              <a:alpha val="21961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unicast </a:t>
            </a:r>
            <a:r>
              <a:rPr lang="en-US" sz="1600" b="1" dirty="0" err="1">
                <a:solidFill>
                  <a:schemeClr val="bg1"/>
                </a:solidFill>
              </a:rPr>
              <a:t>msg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service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6614" y="4220887"/>
            <a:ext cx="1158203" cy="918397"/>
          </a:xfrm>
          <a:prstGeom prst="rect">
            <a:avLst/>
          </a:prstGeom>
          <a:solidFill>
            <a:srgbClr val="FFFFFF">
              <a:alpha val="21961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multicast </a:t>
            </a:r>
            <a:r>
              <a:rPr lang="en-US" sz="1600" b="1" dirty="0" err="1">
                <a:solidFill>
                  <a:schemeClr val="bg1"/>
                </a:solidFill>
              </a:rPr>
              <a:t>msg</a:t>
            </a:r>
            <a:r>
              <a:rPr lang="en-US" sz="1600" b="1" dirty="0">
                <a:solidFill>
                  <a:schemeClr val="bg1"/>
                </a:solidFill>
              </a:rPr>
              <a:t> service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20460" y="4220887"/>
            <a:ext cx="1158203" cy="918397"/>
          </a:xfrm>
          <a:prstGeom prst="rect">
            <a:avLst/>
          </a:prstGeom>
          <a:solidFill>
            <a:srgbClr val="FFFFFF">
              <a:alpha val="21961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atomic operation service</a:t>
            </a:r>
          </a:p>
        </p:txBody>
      </p:sp>
      <p:sp>
        <p:nvSpPr>
          <p:cNvPr id="23" name="Oval 22"/>
          <p:cNvSpPr/>
          <p:nvPr/>
        </p:nvSpPr>
        <p:spPr>
          <a:xfrm>
            <a:off x="2825168" y="3170107"/>
            <a:ext cx="843328" cy="8051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QP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12569" y="2576800"/>
            <a:ext cx="1682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6D6E71"/>
                </a:solidFill>
              </a:defRPr>
            </a:lvl1pPr>
          </a:lstStyle>
          <a:p>
            <a:r>
              <a:rPr lang="en-US" dirty="0"/>
              <a:t>one API (verbs)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12569" y="4292120"/>
            <a:ext cx="237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6D6E71"/>
                </a:solidFill>
              </a:rPr>
              <a:t>One service provider offering multiple services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12569" y="6015276"/>
            <a:ext cx="2303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three wire protocols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12569" y="3179141"/>
            <a:ext cx="237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6D6E71"/>
                </a:solidFill>
              </a:defRPr>
            </a:lvl1pPr>
          </a:lstStyle>
          <a:p>
            <a:r>
              <a:rPr lang="en-US" dirty="0"/>
              <a:t>QP is a h/w construct representing an I/O port</a:t>
            </a:r>
          </a:p>
        </p:txBody>
      </p:sp>
      <p:sp>
        <p:nvSpPr>
          <p:cNvPr id="32" name="Oval 31"/>
          <p:cNvSpPr/>
          <p:nvPr/>
        </p:nvSpPr>
        <p:spPr>
          <a:xfrm>
            <a:off x="2663264" y="1659467"/>
            <a:ext cx="1211112" cy="54242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</a:t>
            </a:r>
          </a:p>
        </p:txBody>
      </p:sp>
      <p:cxnSp>
        <p:nvCxnSpPr>
          <p:cNvPr id="29" name="Straight Arrow Connector 28"/>
          <p:cNvCxnSpPr>
            <a:stCxn id="6" idx="2"/>
            <a:endCxn id="23" idx="0"/>
          </p:cNvCxnSpPr>
          <p:nvPr/>
        </p:nvCxnSpPr>
        <p:spPr>
          <a:xfrm flipH="1">
            <a:off x="3246832" y="2940492"/>
            <a:ext cx="35200" cy="2296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4"/>
            <a:endCxn id="6" idx="2"/>
          </p:cNvCxnSpPr>
          <p:nvPr/>
        </p:nvCxnSpPr>
        <p:spPr>
          <a:xfrm>
            <a:off x="3268820" y="2201889"/>
            <a:ext cx="13212" cy="738603"/>
          </a:xfrm>
          <a:prstGeom prst="straightConnector1">
            <a:avLst/>
          </a:prstGeom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96992" y="2548705"/>
            <a:ext cx="2370080" cy="3917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2135" y="1561346"/>
            <a:ext cx="4934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Tx/>
              <a:buChar char="-"/>
            </a:pPr>
            <a:r>
              <a:rPr lang="en-US" sz="1400" dirty="0" smtClean="0">
                <a:solidFill>
                  <a:srgbClr val="6D6E71"/>
                </a:solidFill>
              </a:rPr>
              <a:t>Characteristics of the QP ‘bleed through’ to the app</a:t>
            </a:r>
          </a:p>
          <a:p>
            <a:pPr marL="112713" indent="-112713">
              <a:buFontTx/>
              <a:buChar char="-"/>
            </a:pPr>
            <a:r>
              <a:rPr lang="en-US" sz="1400" dirty="0" smtClean="0">
                <a:solidFill>
                  <a:srgbClr val="6D6E71"/>
                </a:solidFill>
              </a:rPr>
              <a:t>QP abstracts the complete set of services, whether they are needed or not</a:t>
            </a:r>
          </a:p>
        </p:txBody>
      </p:sp>
      <p:cxnSp>
        <p:nvCxnSpPr>
          <p:cNvPr id="39" name="Elbow Connector 38"/>
          <p:cNvCxnSpPr>
            <a:stCxn id="18" idx="2"/>
            <a:endCxn id="10" idx="2"/>
          </p:cNvCxnSpPr>
          <p:nvPr/>
        </p:nvCxnSpPr>
        <p:spPr>
          <a:xfrm rot="16200000" flipH="1">
            <a:off x="2524160" y="5112674"/>
            <a:ext cx="293296" cy="1196025"/>
          </a:xfrm>
          <a:prstGeom prst="bentConnector3">
            <a:avLst>
              <a:gd name="adj1" fmla="val 57353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2" idx="2"/>
            <a:endCxn id="10" idx="2"/>
          </p:cNvCxnSpPr>
          <p:nvPr/>
        </p:nvCxnSpPr>
        <p:spPr>
          <a:xfrm rot="5400000">
            <a:off x="3633635" y="5199224"/>
            <a:ext cx="293297" cy="1022924"/>
          </a:xfrm>
          <a:prstGeom prst="bentConnector3">
            <a:avLst>
              <a:gd name="adj1" fmla="val 5735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0" idx="2"/>
            <a:endCxn id="19" idx="0"/>
          </p:cNvCxnSpPr>
          <p:nvPr/>
        </p:nvCxnSpPr>
        <p:spPr>
          <a:xfrm rot="5400000">
            <a:off x="2759338" y="5659680"/>
            <a:ext cx="311829" cy="707139"/>
          </a:xfrm>
          <a:prstGeom prst="bentConnector3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0" idx="2"/>
            <a:endCxn id="21" idx="0"/>
          </p:cNvCxnSpPr>
          <p:nvPr/>
        </p:nvCxnSpPr>
        <p:spPr>
          <a:xfrm rot="16200000" flipH="1">
            <a:off x="3526901" y="5599255"/>
            <a:ext cx="311829" cy="827988"/>
          </a:xfrm>
          <a:prstGeom prst="bentConnector3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0" idx="0"/>
          </p:cNvCxnSpPr>
          <p:nvPr/>
        </p:nvCxnSpPr>
        <p:spPr>
          <a:xfrm>
            <a:off x="3268821" y="5944685"/>
            <a:ext cx="86" cy="224479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2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API cannot meet all requirements and still be usable</a:t>
            </a:r>
          </a:p>
          <a:p>
            <a:r>
              <a:rPr lang="en-US" dirty="0" smtClean="0"/>
              <a:t>A single app would only need a subset of a single API</a:t>
            </a:r>
          </a:p>
          <a:p>
            <a:r>
              <a:rPr lang="en-US" dirty="0" smtClean="0"/>
              <a:t>Extensions will still be required</a:t>
            </a:r>
          </a:p>
          <a:p>
            <a:pPr lvl="1"/>
            <a:r>
              <a:rPr lang="en-US" i="1" dirty="0" smtClean="0"/>
              <a:t>There is no correct API!</a:t>
            </a:r>
          </a:p>
          <a:p>
            <a:r>
              <a:rPr lang="en-US" dirty="0" smtClean="0"/>
              <a:t>We need more than an updated API – we need an updated </a:t>
            </a:r>
            <a:r>
              <a:rPr lang="en-US" i="1" dirty="0" smtClean="0"/>
              <a:t>infrastructure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79883" y="5731664"/>
            <a:ext cx="4256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Sean Hefty’s original proposal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0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Streamlining the API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390" y="1734327"/>
            <a:ext cx="81092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Provide a richer set of services, better tuned to application requirements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Broaden the number of APIs (“API-lets”), but streamline each by reducing the functions associated with it. 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Each API represents a specific I/O service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APIs are </a:t>
            </a:r>
            <a:r>
              <a:rPr lang="en-US" sz="2400" dirty="0" err="1" smtClean="0"/>
              <a:t>composable</a:t>
            </a:r>
            <a:r>
              <a:rPr lang="en-US" sz="2400" dirty="0" smtClean="0"/>
              <a:t>, and can be combined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Abstract the low level fabric details visible to the application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7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315" y="1725495"/>
            <a:ext cx="6275934" cy="9936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3028" y="2306122"/>
            <a:ext cx="1158203" cy="2435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315" y="2863516"/>
            <a:ext cx="6275934" cy="29845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26847" y="5003837"/>
            <a:ext cx="1859692" cy="3376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Reliable service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62157" y="6025715"/>
            <a:ext cx="634314" cy="3912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69382" y="6025715"/>
            <a:ext cx="634314" cy="3912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Enet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777500" y="6025715"/>
            <a:ext cx="875670" cy="3912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IP/</a:t>
            </a:r>
            <a:r>
              <a:rPr lang="en-US" dirty="0" err="1" smtClean="0"/>
              <a:t>Enet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71996" y="5002167"/>
            <a:ext cx="2205891" cy="3376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Unreliable service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49447" y="3772136"/>
            <a:ext cx="1158203" cy="1065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remote memory access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15600" y="3772136"/>
            <a:ext cx="1158203" cy="1065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unicast </a:t>
            </a:r>
            <a:r>
              <a:rPr lang="en-US" sz="2000" b="1" dirty="0" err="1"/>
              <a:t>msg</a:t>
            </a:r>
            <a:r>
              <a:rPr lang="en-US" sz="2000" b="1" dirty="0"/>
              <a:t> </a:t>
            </a:r>
            <a:r>
              <a:rPr lang="en-US" sz="2000" b="1" dirty="0" smtClean="0"/>
              <a:t>service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483294" y="3772136"/>
            <a:ext cx="1158203" cy="1065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multicast </a:t>
            </a:r>
            <a:r>
              <a:rPr lang="en-US" sz="2000" b="1" dirty="0" err="1"/>
              <a:t>msg</a:t>
            </a:r>
            <a:r>
              <a:rPr lang="en-US" sz="2000" b="1" dirty="0"/>
              <a:t> service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17140" y="3772136"/>
            <a:ext cx="1158203" cy="1065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atomic </a:t>
            </a:r>
            <a:r>
              <a:rPr lang="en-US" sz="2000" b="1" dirty="0" smtClean="0"/>
              <a:t>ops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797842" y="1705957"/>
            <a:ext cx="216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6D6E71"/>
                </a:solidFill>
              </a:defRPr>
            </a:lvl1pPr>
          </a:lstStyle>
          <a:p>
            <a:r>
              <a:rPr lang="en-US" dirty="0"/>
              <a:t>APIs expose the </a:t>
            </a:r>
            <a:r>
              <a:rPr lang="en-US" dirty="0" smtClean="0"/>
              <a:t> </a:t>
            </a:r>
            <a:r>
              <a:rPr lang="en-US" dirty="0"/>
              <a:t>underlying </a:t>
            </a:r>
            <a:r>
              <a:rPr lang="en-US" dirty="0" smtClean="0"/>
              <a:t>I/O service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63577" y="3397093"/>
            <a:ext cx="2099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6D6E71"/>
                </a:solidFill>
              </a:defRPr>
            </a:lvl1pPr>
          </a:lstStyle>
          <a:p>
            <a:r>
              <a:rPr lang="en-US" dirty="0" smtClean="0"/>
              <a:t>Multiple service </a:t>
            </a:r>
            <a:r>
              <a:rPr lang="en-US" dirty="0"/>
              <a:t>providers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Innovation in </a:t>
            </a:r>
            <a:r>
              <a:rPr lang="en-US" dirty="0" smtClean="0"/>
              <a:t>I/O service optimization occurs </a:t>
            </a:r>
            <a:r>
              <a:rPr lang="en-US" dirty="0"/>
              <a:t>here.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9079" y="6015276"/>
            <a:ext cx="178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wire protocols</a:t>
            </a:r>
          </a:p>
        </p:txBody>
      </p:sp>
      <p:cxnSp>
        <p:nvCxnSpPr>
          <p:cNvPr id="28" name="Elbow Connector 27"/>
          <p:cNvCxnSpPr>
            <a:stCxn id="27" idx="2"/>
            <a:endCxn id="13" idx="0"/>
          </p:cNvCxnSpPr>
          <p:nvPr/>
        </p:nvCxnSpPr>
        <p:spPr>
          <a:xfrm rot="16200000" flipH="1">
            <a:off x="3339189" y="3048928"/>
            <a:ext cx="1287715" cy="158700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6" idx="2"/>
            <a:endCxn id="11" idx="0"/>
          </p:cNvCxnSpPr>
          <p:nvPr/>
        </p:nvCxnSpPr>
        <p:spPr>
          <a:xfrm rot="16200000" flipH="1">
            <a:off x="1999085" y="2942671"/>
            <a:ext cx="1222509" cy="43641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9" idx="2"/>
            <a:endCxn id="12" idx="0"/>
          </p:cNvCxnSpPr>
          <p:nvPr/>
        </p:nvCxnSpPr>
        <p:spPr>
          <a:xfrm rot="16200000" flipH="1">
            <a:off x="688102" y="2865535"/>
            <a:ext cx="1262999" cy="550201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30" idx="2"/>
            <a:endCxn id="15" idx="0"/>
          </p:cNvCxnSpPr>
          <p:nvPr/>
        </p:nvCxnSpPr>
        <p:spPr>
          <a:xfrm rot="5400000">
            <a:off x="4758457" y="3048743"/>
            <a:ext cx="1261178" cy="1856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24594" y="2240916"/>
            <a:ext cx="1158203" cy="2435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5399" y="2265632"/>
            <a:ext cx="1158203" cy="2435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02748" y="2267453"/>
            <a:ext cx="1158203" cy="2435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2397" y="57998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D6E71"/>
                </a:solidFill>
              </a:rPr>
              <a:t>…</a:t>
            </a:r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43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70412" y="2281146"/>
            <a:ext cx="4765178" cy="1768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7354" y="2632967"/>
            <a:ext cx="1158203" cy="4870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5144" y="2621338"/>
            <a:ext cx="1158203" cy="4870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63889" y="2632969"/>
            <a:ext cx="1158203" cy="4870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57354" y="3362138"/>
            <a:ext cx="1158203" cy="4807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70412" y="4186218"/>
            <a:ext cx="4765178" cy="133115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I/O Service Provider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84094" y="4667228"/>
            <a:ext cx="1158203" cy="4870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I/O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35143" y="4667228"/>
            <a:ext cx="1158203" cy="4870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I/O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63889" y="4667228"/>
            <a:ext cx="1158203" cy="4870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I/O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436937" y="1569156"/>
            <a:ext cx="2571043" cy="505178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</a:pPr>
            <a:r>
              <a:rPr lang="en-US" dirty="0"/>
              <a:t>Framework defines multiple interfaces</a:t>
            </a:r>
          </a:p>
        </p:txBody>
      </p:sp>
      <p:sp>
        <p:nvSpPr>
          <p:cNvPr id="21" name="Freeform 20"/>
          <p:cNvSpPr/>
          <p:nvPr/>
        </p:nvSpPr>
        <p:spPr>
          <a:xfrm>
            <a:off x="866706" y="5591085"/>
            <a:ext cx="2720252" cy="809991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Implementations are optimized at the provider layer</a:t>
            </a:r>
            <a:endParaRPr lang="en-US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0400" y="1670166"/>
            <a:ext cx="271072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framework exports a number of I/O services </a:t>
            </a:r>
            <a:r>
              <a:rPr lang="en-US" sz="2000" dirty="0" smtClean="0"/>
              <a:t>(e.g. message passing service, large block transfer service, collectives offload service, atomics service…) </a:t>
            </a:r>
            <a:r>
              <a:rPr lang="en-US" sz="2400" dirty="0" smtClean="0"/>
              <a:t>via a series of defined interfaces.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53001" y="5734470"/>
            <a:ext cx="2988123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 Important point!  The framework does not define the fabric.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3687" y="45034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6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(Scalable) Fabric Interfaces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963987"/>
            <a:ext cx="8229600" cy="251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Q: What </a:t>
            </a:r>
            <a:r>
              <a:rPr lang="en-US" sz="2400" dirty="0"/>
              <a:t>is implied by incorporating interface sets under a single framework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Objects exist that are usable between the interfaces</a:t>
            </a:r>
          </a:p>
          <a:p>
            <a:pPr marL="857250" lvl="2" indent="0">
              <a:buNone/>
            </a:pPr>
            <a:r>
              <a:rPr lang="en-US" sz="1800" dirty="0" smtClean="0"/>
              <a:t>Isolated interfaces turn the framework into a complex </a:t>
            </a:r>
            <a:r>
              <a:rPr lang="en-US" sz="1800" dirty="0" err="1" smtClean="0"/>
              <a:t>dlopen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dirty="0" smtClean="0"/>
              <a:t>Interfaces are </a:t>
            </a:r>
            <a:r>
              <a:rPr lang="en-US" dirty="0" err="1" smtClean="0"/>
              <a:t>composable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1800" dirty="0" smtClean="0"/>
              <a:t>May be used together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0704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0574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0704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0674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8870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28885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28855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28885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1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really two –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Application-centric I/O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Fabric independence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131" y="1901443"/>
            <a:ext cx="1927995" cy="854802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013689" y="5568267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Hardware Layer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63131" y="533400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63131" y="3028836"/>
            <a:ext cx="1927995" cy="837867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Application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3689" y="214417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63131" y="416433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03057" y="43985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Layer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as driver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104707" y="2307261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04707" y="3647087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04707" y="4832362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5734" y="1923766"/>
            <a:ext cx="3784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Examine the classes of applications that are important to target users of OFS.</a:t>
            </a:r>
          </a:p>
          <a:p>
            <a:endParaRPr lang="en-US" dirty="0" smtClean="0"/>
          </a:p>
          <a:p>
            <a:r>
              <a:rPr lang="en-US" dirty="0" smtClean="0"/>
              <a:t>Let the applications drive the appropriate interface definition.</a:t>
            </a:r>
          </a:p>
          <a:p>
            <a:endParaRPr lang="en-US" dirty="0"/>
          </a:p>
          <a:p>
            <a:r>
              <a:rPr lang="en-US" dirty="0" smtClean="0"/>
              <a:t>This, in turn, drives the necessary features that the fabric should support.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3915508" y="2423448"/>
            <a:ext cx="804528" cy="29822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5508" y="5562888"/>
            <a:ext cx="477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Different classes of applications may require different types of I/O services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 word about “applications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3222625" y="3525445"/>
            <a:ext cx="1201738" cy="6858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RDMA protocols</a:t>
            </a:r>
          </a:p>
        </p:txBody>
      </p:sp>
      <p:sp>
        <p:nvSpPr>
          <p:cNvPr id="6" name="Rectangle 5"/>
          <p:cNvSpPr/>
          <p:nvPr/>
        </p:nvSpPr>
        <p:spPr>
          <a:xfrm flipH="1">
            <a:off x="3222625" y="4219183"/>
            <a:ext cx="1201738" cy="6858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Transport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3222625" y="2815833"/>
            <a:ext cx="1201738" cy="6858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s/w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xport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interface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4435083"/>
            <a:ext cx="14605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Network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5031983"/>
            <a:ext cx="14605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Link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5632058"/>
            <a:ext cx="14605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Phy</a:t>
            </a:r>
          </a:p>
        </p:txBody>
      </p:sp>
      <p:sp>
        <p:nvSpPr>
          <p:cNvPr id="52240" name="TextBox 86"/>
          <p:cNvSpPr txBox="1">
            <a:spLocks noChangeArrowheads="1"/>
          </p:cNvSpPr>
          <p:nvPr/>
        </p:nvSpPr>
        <p:spPr bwMode="auto">
          <a:xfrm>
            <a:off x="4424363" y="2847583"/>
            <a:ext cx="4267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Software Transport Interface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RDMA Protocols</a:t>
            </a:r>
          </a:p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Network Transport Service</a:t>
            </a:r>
          </a:p>
        </p:txBody>
      </p:sp>
      <p:sp>
        <p:nvSpPr>
          <p:cNvPr id="65549" name="TextBox 16"/>
          <p:cNvSpPr txBox="1">
            <a:spLocks noChangeArrowheads="1"/>
          </p:cNvSpPr>
          <p:nvPr/>
        </p:nvSpPr>
        <p:spPr bwMode="auto">
          <a:xfrm>
            <a:off x="2471737" y="1745363"/>
            <a:ext cx="621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 sz="2400" dirty="0"/>
              <a:t>Let’s agree </a:t>
            </a:r>
            <a:r>
              <a:rPr lang="en-US" altLang="en-US" sz="2400" dirty="0" smtClean="0"/>
              <a:t>that an “application” is anything that consumes network services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18" name="Isosceles Triangle 17"/>
          <p:cNvSpPr/>
          <p:nvPr/>
        </p:nvSpPr>
        <p:spPr>
          <a:xfrm rot="16200000">
            <a:off x="796926" y="2464995"/>
            <a:ext cx="2063750" cy="2765425"/>
          </a:xfrm>
          <a:prstGeom prst="triangle">
            <a:avLst>
              <a:gd name="adj" fmla="val 48982"/>
            </a:avLst>
          </a:prstGeom>
          <a:gradFill>
            <a:gsLst>
              <a:gs pos="44000">
                <a:schemeClr val="bg1"/>
              </a:gs>
              <a:gs pos="0">
                <a:srgbClr val="399406">
                  <a:alpha val="57000"/>
                </a:srgbClr>
              </a:gs>
            </a:gsLst>
            <a:lin ang="16200000" scaled="0"/>
          </a:gradFill>
          <a:ln>
            <a:solidFill>
              <a:srgbClr val="C2E4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266683"/>
            <a:ext cx="14605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Session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863583"/>
            <a:ext cx="14605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Transport</a:t>
            </a:r>
          </a:p>
        </p:txBody>
      </p:sp>
      <p:sp>
        <p:nvSpPr>
          <p:cNvPr id="20" name="Oval 19"/>
          <p:cNvSpPr/>
          <p:nvPr/>
        </p:nvSpPr>
        <p:spPr>
          <a:xfrm>
            <a:off x="326168" y="2004599"/>
            <a:ext cx="1742476" cy="69362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App</a:t>
            </a:r>
          </a:p>
        </p:txBody>
      </p:sp>
      <p:cxnSp>
        <p:nvCxnSpPr>
          <p:cNvPr id="17" name="Straight Arrow Connector 16"/>
          <p:cNvCxnSpPr>
            <a:stCxn id="20" idx="4"/>
            <a:endCxn id="9" idx="0"/>
          </p:cNvCxnSpPr>
          <p:nvPr/>
        </p:nvCxnSpPr>
        <p:spPr>
          <a:xfrm flipH="1">
            <a:off x="1187450" y="2698226"/>
            <a:ext cx="9956" cy="568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54" name="Rectangle 117"/>
          <p:cNvSpPr>
            <a:spLocks noChangeArrowheads="1"/>
          </p:cNvSpPr>
          <p:nvPr/>
        </p:nvSpPr>
        <p:spPr bwMode="auto">
          <a:xfrm>
            <a:off x="434715" y="1917221"/>
            <a:ext cx="2168747" cy="72104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IP-based,</a:t>
            </a:r>
            <a:endParaRPr lang="en-US" sz="1600" b="1" dirty="0" smtClean="0"/>
          </a:p>
          <a:p>
            <a:pPr algn="ctr" eaLnBrk="0" hangingPunct="0"/>
            <a:r>
              <a:rPr lang="en-US" sz="1600" b="1" dirty="0" smtClean="0"/>
              <a:t>Sockets-based a</a:t>
            </a:r>
            <a:r>
              <a:rPr lang="en-US" sz="1600" b="1" dirty="0" smtClean="0">
                <a:solidFill>
                  <a:schemeClr val="tx1"/>
                </a:solidFill>
              </a:rPr>
              <a:t>pps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4711" y="2093078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for various types of legacy apps</a:t>
            </a:r>
          </a:p>
        </p:txBody>
      </p:sp>
      <p:sp>
        <p:nvSpPr>
          <p:cNvPr id="50" name="Rectangle 114"/>
          <p:cNvSpPr>
            <a:spLocks noChangeArrowheads="1"/>
          </p:cNvSpPr>
          <p:nvPr/>
        </p:nvSpPr>
        <p:spPr bwMode="auto">
          <a:xfrm>
            <a:off x="434716" y="2762149"/>
            <a:ext cx="2168748" cy="71709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MPIs, PGAS…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4711" y="2936031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Distributed computing via message passing</a:t>
            </a:r>
          </a:p>
        </p:txBody>
      </p:sp>
      <p:sp>
        <p:nvSpPr>
          <p:cNvPr id="53" name="Rectangle 116"/>
          <p:cNvSpPr>
            <a:spLocks noChangeArrowheads="1"/>
          </p:cNvSpPr>
          <p:nvPr/>
        </p:nvSpPr>
        <p:spPr bwMode="auto">
          <a:xfrm>
            <a:off x="434716" y="4437286"/>
            <a:ext cx="2168748" cy="72668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Storage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4711" y="4615961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block storage </a:t>
            </a:r>
          </a:p>
        </p:txBody>
      </p:sp>
      <p:sp>
        <p:nvSpPr>
          <p:cNvPr id="41" name="Rectangle 112"/>
          <p:cNvSpPr>
            <a:spLocks noChangeArrowheads="1"/>
          </p:cNvSpPr>
          <p:nvPr/>
        </p:nvSpPr>
        <p:spPr bwMode="auto">
          <a:xfrm>
            <a:off x="434715" y="5287852"/>
            <a:ext cx="2168747" cy="71709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74711" y="5461734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Extracting value from structured data</a:t>
            </a:r>
          </a:p>
        </p:txBody>
      </p:sp>
      <p:sp>
        <p:nvSpPr>
          <p:cNvPr id="51" name="Rectangle 115"/>
          <p:cNvSpPr>
            <a:spLocks noChangeArrowheads="1"/>
          </p:cNvSpPr>
          <p:nvPr/>
        </p:nvSpPr>
        <p:spPr bwMode="auto">
          <a:xfrm>
            <a:off x="434716" y="3603126"/>
            <a:ext cx="2168748" cy="710279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File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1600" b="1" dirty="0" smtClean="0"/>
              <a:t>Syste</a:t>
            </a:r>
            <a:r>
              <a:rPr lang="en-US" sz="1600" b="1" dirty="0" smtClean="0">
                <a:solidFill>
                  <a:schemeClr val="tx1"/>
                </a:solidFill>
              </a:rPr>
              <a:t>ms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4711" y="3773599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file or object storage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4051" y="2447149"/>
            <a:ext cx="8229600" cy="805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OFI WG – a brief overview and status report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4620" y="3577974"/>
            <a:ext cx="8494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Keep everybody on the same page, and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An example of a possible model for the OFA going forward (more on this later)</a:t>
            </a:r>
          </a:p>
        </p:txBody>
      </p:sp>
    </p:spTree>
    <p:extLst>
      <p:ext uri="{BB962C8B-B14F-4D97-AF65-F5344CB8AC3E}">
        <p14:creationId xmlns:p14="http://schemas.microsoft.com/office/powerpoint/2010/main" val="373005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independence</a:t>
            </a:r>
            <a:endParaRPr lang="en-US" dirty="0"/>
          </a:p>
        </p:txBody>
      </p:sp>
      <p:sp>
        <p:nvSpPr>
          <p:cNvPr id="23" name="Rectangle 117"/>
          <p:cNvSpPr>
            <a:spLocks noChangeArrowheads="1"/>
          </p:cNvSpPr>
          <p:nvPr/>
        </p:nvSpPr>
        <p:spPr bwMode="auto">
          <a:xfrm>
            <a:off x="285590" y="1913813"/>
            <a:ext cx="1763242" cy="72104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IP-based apps</a:t>
            </a:r>
            <a:endParaRPr lang="en-US" sz="1400" dirty="0" smtClean="0"/>
          </a:p>
          <a:p>
            <a:pPr algn="ctr" eaLnBrk="0" hangingPunct="0"/>
            <a:r>
              <a:rPr lang="en-US" sz="1400" dirty="0" smtClean="0"/>
              <a:t>Sockets-based a</a:t>
            </a:r>
            <a:r>
              <a:rPr lang="en-US" sz="1400" dirty="0" smtClean="0">
                <a:solidFill>
                  <a:schemeClr val="tx1"/>
                </a:solidFill>
              </a:rPr>
              <a:t>pps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114"/>
          <p:cNvSpPr>
            <a:spLocks noChangeArrowheads="1"/>
          </p:cNvSpPr>
          <p:nvPr/>
        </p:nvSpPr>
        <p:spPr bwMode="auto">
          <a:xfrm>
            <a:off x="5000966" y="1915788"/>
            <a:ext cx="1341499" cy="71709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MPIs, PGAS…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ctangle 112"/>
          <p:cNvSpPr>
            <a:spLocks noChangeArrowheads="1"/>
          </p:cNvSpPr>
          <p:nvPr/>
        </p:nvSpPr>
        <p:spPr bwMode="auto">
          <a:xfrm>
            <a:off x="2121202" y="1915788"/>
            <a:ext cx="1341498" cy="71709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40" name="Rectangle 115"/>
          <p:cNvSpPr>
            <a:spLocks noChangeArrowheads="1"/>
          </p:cNvSpPr>
          <p:nvPr/>
        </p:nvSpPr>
        <p:spPr bwMode="auto">
          <a:xfrm>
            <a:off x="3570267" y="1919197"/>
            <a:ext cx="1341499" cy="710279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Storage &amp; </a:t>
            </a:r>
          </a:p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Data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85590" y="2771421"/>
            <a:ext cx="6108481" cy="13059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flipH="1">
            <a:off x="6490742" y="1913813"/>
            <a:ext cx="314794" cy="744477"/>
          </a:xfrm>
          <a:prstGeom prst="leftBrac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15810" y="1858837"/>
            <a:ext cx="2078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Good progress here</a:t>
            </a:r>
          </a:p>
        </p:txBody>
      </p:sp>
      <p:sp>
        <p:nvSpPr>
          <p:cNvPr id="68" name="Left Brace 67"/>
          <p:cNvSpPr/>
          <p:nvPr/>
        </p:nvSpPr>
        <p:spPr>
          <a:xfrm flipH="1">
            <a:off x="6490742" y="4261650"/>
            <a:ext cx="314796" cy="1619871"/>
          </a:xfrm>
          <a:prstGeom prst="leftBrac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915813" y="4471420"/>
            <a:ext cx="207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looking at mappings here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97707" y="4260913"/>
            <a:ext cx="6108481" cy="15739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20443" y="5066038"/>
            <a:ext cx="801687" cy="547818"/>
            <a:chOff x="3084371" y="5599869"/>
            <a:chExt cx="801687" cy="547818"/>
          </a:xfrm>
        </p:grpSpPr>
        <p:sp>
          <p:nvSpPr>
            <p:cNvPr id="72" name="Rectangle 71"/>
            <p:cNvSpPr/>
            <p:nvPr/>
          </p:nvSpPr>
          <p:spPr bwMode="auto">
            <a:xfrm>
              <a:off x="3084371" y="5749161"/>
              <a:ext cx="801125" cy="398526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/>
                <a:t>RNIC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3549508" y="5599869"/>
              <a:ext cx="336550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87004" y="5066377"/>
            <a:ext cx="785813" cy="547140"/>
            <a:chOff x="4150932" y="5596030"/>
            <a:chExt cx="785813" cy="54714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4150932" y="5744644"/>
              <a:ext cx="784722" cy="398526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/>
                <a:t>HCA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520820" y="5596030"/>
              <a:ext cx="415925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850660" y="5066091"/>
            <a:ext cx="787400" cy="547712"/>
            <a:chOff x="5214588" y="5584123"/>
            <a:chExt cx="787400" cy="547712"/>
          </a:xfrm>
        </p:grpSpPr>
        <p:sp>
          <p:nvSpPr>
            <p:cNvPr id="78" name="Rectangle 77"/>
            <p:cNvSpPr/>
            <p:nvPr/>
          </p:nvSpPr>
          <p:spPr bwMode="auto">
            <a:xfrm>
              <a:off x="5214588" y="5733309"/>
              <a:ext cx="786239" cy="398526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 smtClean="0"/>
                <a:t>NIC</a:t>
              </a:r>
              <a:endParaRPr lang="en-US" sz="2400" dirty="0"/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586063" y="5584123"/>
              <a:ext cx="415925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30276" y="5066091"/>
            <a:ext cx="787400" cy="547712"/>
            <a:chOff x="6884544" y="5533315"/>
            <a:chExt cx="787400" cy="547712"/>
          </a:xfrm>
        </p:grpSpPr>
        <p:sp>
          <p:nvSpPr>
            <p:cNvPr id="81" name="Rectangle 80"/>
            <p:cNvSpPr/>
            <p:nvPr/>
          </p:nvSpPr>
          <p:spPr bwMode="auto">
            <a:xfrm>
              <a:off x="6884544" y="5682501"/>
              <a:ext cx="786239" cy="398526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 smtClean="0"/>
                <a:t>???</a:t>
              </a:r>
              <a:endParaRPr lang="en-US" sz="2400" dirty="0"/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256019" y="5533315"/>
              <a:ext cx="415925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469213" y="4393760"/>
            <a:ext cx="5741233" cy="4870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I/O Service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27172" y="496718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. . .</a:t>
            </a:r>
          </a:p>
        </p:txBody>
      </p:sp>
      <p:sp>
        <p:nvSpPr>
          <p:cNvPr id="8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60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activities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6981" y="1450877"/>
            <a:ext cx="1585395" cy="530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+mj-lt"/>
              </a:rPr>
              <a:t>libfabrics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810187"/>
            <a:ext cx="4419600" cy="1413475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4346380"/>
            <a:ext cx="4419600" cy="1100458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0849" y="4685306"/>
            <a:ext cx="822242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4807" y="4685306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5328" y="4679021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9206" y="47147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133600" y="2133603"/>
            <a:ext cx="4419600" cy="558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Application(s)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1970" y="3313464"/>
            <a:ext cx="927963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Message Queue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56316" y="3313464"/>
            <a:ext cx="897268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Control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Interface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50162" y="3313464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RDMA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91434" y="3313464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Atomics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41970" y="3754541"/>
            <a:ext cx="927963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 Messaging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50162" y="3754541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Tag Matching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91434" y="3754541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Collective Operations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40274" y="3755438"/>
            <a:ext cx="897268" cy="320057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CM Services</a:t>
            </a:r>
          </a:p>
        </p:txBody>
      </p:sp>
      <p:cxnSp>
        <p:nvCxnSpPr>
          <p:cNvPr id="4" name="Elbow Connector 3"/>
          <p:cNvCxnSpPr>
            <a:endCxn id="13" idx="3"/>
          </p:cNvCxnSpPr>
          <p:nvPr/>
        </p:nvCxnSpPr>
        <p:spPr>
          <a:xfrm rot="5400000">
            <a:off x="6529729" y="1246200"/>
            <a:ext cx="1189945" cy="114300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1222726"/>
            <a:ext cx="8382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7" idx="1"/>
          </p:cNvCxnSpPr>
          <p:nvPr/>
        </p:nvCxnSpPr>
        <p:spPr>
          <a:xfrm rot="16200000" flipH="1">
            <a:off x="984738" y="2368062"/>
            <a:ext cx="1535725" cy="7620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381939" y="6161583"/>
            <a:ext cx="4834453" cy="63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APIs (driven by OFA ‘interest groups’)</a:t>
            </a:r>
          </a:p>
        </p:txBody>
      </p:sp>
      <p:cxnSp>
        <p:nvCxnSpPr>
          <p:cNvPr id="31" name="Elbow Connector 30"/>
          <p:cNvCxnSpPr>
            <a:endCxn id="8" idx="1"/>
          </p:cNvCxnSpPr>
          <p:nvPr/>
        </p:nvCxnSpPr>
        <p:spPr>
          <a:xfrm rot="5400000" flipH="1" flipV="1">
            <a:off x="1514855" y="4905756"/>
            <a:ext cx="627892" cy="609598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V="1">
            <a:off x="5835440" y="4517867"/>
            <a:ext cx="2463162" cy="1258359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124702" y="6400800"/>
            <a:ext cx="580274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21780" y="802088"/>
            <a:ext cx="2036220" cy="84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+mj-lt"/>
              </a:rPr>
              <a:t>Application requirements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147399" y="5494521"/>
            <a:ext cx="6460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rgbClr val="595959"/>
                </a:solidFill>
                <a:latin typeface="Calibri" pitchFamily="34" charset="0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ervice providers (standards driven)</a:t>
            </a:r>
          </a:p>
        </p:txBody>
      </p:sp>
    </p:spTree>
    <p:extLst>
      <p:ext uri="{BB962C8B-B14F-4D97-AF65-F5344CB8AC3E}">
        <p14:creationId xmlns:p14="http://schemas.microsoft.com/office/powerpoint/2010/main" val="246176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registration – API or provider layer?</a:t>
            </a:r>
          </a:p>
          <a:p>
            <a:r>
              <a:rPr lang="en-US" dirty="0" smtClean="0"/>
              <a:t>Collectives operations</a:t>
            </a:r>
          </a:p>
          <a:p>
            <a:r>
              <a:rPr lang="en-US" dirty="0" smtClean="0"/>
              <a:t>Completions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7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WG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646" y="2089613"/>
            <a:ext cx="815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D6E71"/>
                </a:solidFill>
              </a:rPr>
              <a:t>Weekly </a:t>
            </a:r>
            <a:r>
              <a:rPr lang="en-US" sz="2400" dirty="0" err="1" smtClean="0">
                <a:solidFill>
                  <a:srgbClr val="6D6E71"/>
                </a:solidFill>
              </a:rPr>
              <a:t>telecons</a:t>
            </a:r>
            <a:r>
              <a:rPr lang="en-US" sz="2400" dirty="0" smtClean="0">
                <a:solidFill>
                  <a:srgbClr val="6D6E71"/>
                </a:solidFill>
              </a:rPr>
              <a:t> – Tuesdays at 9:00am PDT</a:t>
            </a:r>
          </a:p>
          <a:p>
            <a:endParaRPr lang="en-US" sz="2400" dirty="0">
              <a:solidFill>
                <a:srgbClr val="6D6E71"/>
              </a:solidFill>
            </a:endParaRPr>
          </a:p>
          <a:p>
            <a:r>
              <a:rPr lang="en-US" sz="2400" dirty="0" smtClean="0">
                <a:solidFill>
                  <a:srgbClr val="6D6E71"/>
                </a:solidFill>
              </a:rPr>
              <a:t>All are welcome to participate</a:t>
            </a:r>
          </a:p>
          <a:p>
            <a:endParaRPr lang="en-US" sz="2400" dirty="0">
              <a:solidFill>
                <a:srgbClr val="6D6E71"/>
              </a:solidFill>
            </a:endParaRPr>
          </a:p>
          <a:p>
            <a:r>
              <a:rPr lang="en-US" sz="2400" dirty="0" smtClean="0">
                <a:solidFill>
                  <a:srgbClr val="6D6E71"/>
                </a:solidFill>
              </a:rPr>
              <a:t>Group has well-defined processes to ensure progress</a:t>
            </a:r>
          </a:p>
          <a:p>
            <a:endParaRPr lang="en-US" sz="2400" dirty="0">
              <a:solidFill>
                <a:srgbClr val="6D6E71"/>
              </a:solidFill>
            </a:endParaRPr>
          </a:p>
          <a:p>
            <a:r>
              <a:rPr lang="en-US" sz="2400" dirty="0" smtClean="0">
                <a:solidFill>
                  <a:srgbClr val="6D6E71"/>
                </a:solidFill>
              </a:rPr>
              <a:t>F-2-F meeting tonight following the OFA General Membership meeting</a:t>
            </a:r>
          </a:p>
        </p:txBody>
      </p:sp>
    </p:spTree>
    <p:extLst>
      <p:ext uri="{BB962C8B-B14F-4D97-AF65-F5344CB8AC3E}">
        <p14:creationId xmlns:p14="http://schemas.microsoft.com/office/powerpoint/2010/main" val="729700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OFI WG</a:t>
            </a:r>
          </a:p>
          <a:p>
            <a:pPr marL="514350" indent="-514350">
              <a:buAutoNum type="arabicPeriod"/>
            </a:pPr>
            <a:r>
              <a:rPr lang="en-US" dirty="0" smtClean="0"/>
              <a:t>A new framework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Guiding principles	</a:t>
            </a:r>
          </a:p>
          <a:p>
            <a:pPr marL="514350" indent="-514350">
              <a:buAutoNum type="arabicPeriod"/>
            </a:pPr>
            <a:r>
              <a:rPr lang="en-US" dirty="0" smtClean="0"/>
              <a:t>Current status, process, participation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7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OpenFabrics Interface WG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0492E-C288-45D3-BAC0-3385B67DD99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9784" y="1779775"/>
            <a:ext cx="85893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Last August, the OpenFabrics Alliance undertook an effort to review the current paradigm for high performance I/O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existing paradigm is the Verbs API running over an RDMA network.</a:t>
            </a:r>
          </a:p>
          <a:p>
            <a:endParaRPr lang="en-US" sz="2000" dirty="0"/>
          </a:p>
          <a:p>
            <a:r>
              <a:rPr lang="en-US" sz="2000" dirty="0" smtClean="0"/>
              <a:t>The OFA chartered a new working group, the OpenFabrics Interface Working Group (OFI WG) to:</a:t>
            </a:r>
          </a:p>
          <a:p>
            <a:endParaRPr lang="en-US" sz="2000" dirty="0"/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application demands for high-performance fabric services.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interfaces and services.</a:t>
            </a:r>
          </a:p>
          <a:p>
            <a:endParaRPr lang="en-US" sz="2000" dirty="0" smtClean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simply…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20" y="2381277"/>
            <a:ext cx="8229600" cy="2250684"/>
          </a:xfrm>
        </p:spPr>
        <p:txBody>
          <a:bodyPr/>
          <a:lstStyle/>
          <a:p>
            <a:r>
              <a:rPr lang="en-US" dirty="0" smtClean="0"/>
              <a:t>A series of “API-lets”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s “one API to rule them all”</a:t>
            </a:r>
          </a:p>
          <a:p>
            <a:endParaRPr lang="en-US" dirty="0" smtClean="0"/>
          </a:p>
          <a:p>
            <a:r>
              <a:rPr lang="en-US" dirty="0" smtClean="0"/>
              <a:t>A framework to support them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1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Objectives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3381" y="1686393"/>
            <a:ext cx="8229600" cy="46466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Maximize application I/O (aka network) effectiveness</a:t>
            </a:r>
          </a:p>
          <a:p>
            <a:endParaRPr lang="en-US" sz="2400" dirty="0" smtClean="0"/>
          </a:p>
          <a:p>
            <a:r>
              <a:rPr lang="en-US" sz="2400" dirty="0" smtClean="0"/>
              <a:t>Excellent </a:t>
            </a:r>
            <a:r>
              <a:rPr lang="en-US" sz="2400" dirty="0"/>
              <a:t>support for a wide range of </a:t>
            </a:r>
            <a:r>
              <a:rPr lang="en-US" sz="2400" dirty="0" smtClean="0"/>
              <a:t>(classes of) </a:t>
            </a:r>
            <a:r>
              <a:rPr lang="en-US" sz="2400" dirty="0"/>
              <a:t>applications</a:t>
            </a:r>
          </a:p>
          <a:p>
            <a:endParaRPr lang="en-US" sz="2400" dirty="0" smtClean="0"/>
          </a:p>
          <a:p>
            <a:r>
              <a:rPr lang="en-US" sz="2400" dirty="0" smtClean="0"/>
              <a:t>Minimize interface complexity and overhead</a:t>
            </a:r>
          </a:p>
          <a:p>
            <a:endParaRPr lang="en-US" sz="2400" dirty="0" smtClean="0"/>
          </a:p>
          <a:p>
            <a:r>
              <a:rPr lang="en-US" sz="2400" dirty="0" smtClean="0"/>
              <a:t>Make the interface(s) extensible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Not constrained to a particular wire, fabric or vendor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4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0549" y="1732375"/>
            <a:ext cx="6257717" cy="4229100"/>
            <a:chOff x="171450" y="1465263"/>
            <a:chExt cx="8818382" cy="4953000"/>
          </a:xfrm>
        </p:grpSpPr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171450" y="1479552"/>
              <a:ext cx="8818382" cy="762000"/>
            </a:xfrm>
            <a:prstGeom prst="rect">
              <a:avLst/>
            </a:prstGeom>
            <a:gradFill rotWithShape="1">
              <a:gsLst>
                <a:gs pos="0">
                  <a:srgbClr val="6600CC">
                    <a:alpha val="20000"/>
                  </a:srgbClr>
                </a:gs>
                <a:gs pos="100000">
                  <a:srgbClr val="2F005E">
                    <a:alpha val="20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3504859" y="6037263"/>
              <a:ext cx="2181868" cy="3048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 b="1" dirty="0" smtClean="0"/>
                <a:t>Device(s)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346" name="Rectangle 58"/>
            <p:cNvSpPr>
              <a:spLocks noChangeArrowheads="1"/>
            </p:cNvSpPr>
            <p:nvPr/>
          </p:nvSpPr>
          <p:spPr bwMode="auto">
            <a:xfrm>
              <a:off x="3504859" y="5503863"/>
              <a:ext cx="2181868" cy="3810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Hardware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Specific Driver</a:t>
              </a:r>
            </a:p>
          </p:txBody>
        </p:sp>
        <p:sp>
          <p:nvSpPr>
            <p:cNvPr id="12352" name="Rectangle 64"/>
            <p:cNvSpPr>
              <a:spLocks noChangeArrowheads="1"/>
            </p:cNvSpPr>
            <p:nvPr/>
          </p:nvSpPr>
          <p:spPr bwMode="auto">
            <a:xfrm>
              <a:off x="3641226" y="4541838"/>
              <a:ext cx="1090934" cy="35242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12357" name="Rectangle 69"/>
            <p:cNvSpPr>
              <a:spLocks noChangeArrowheads="1"/>
            </p:cNvSpPr>
            <p:nvPr/>
          </p:nvSpPr>
          <p:spPr bwMode="auto">
            <a:xfrm>
              <a:off x="2065432" y="4437063"/>
              <a:ext cx="621226" cy="457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MAD</a:t>
              </a:r>
            </a:p>
          </p:txBody>
        </p:sp>
        <p:sp>
          <p:nvSpPr>
            <p:cNvPr id="12358" name="Rectangle 70"/>
            <p:cNvSpPr>
              <a:spLocks noChangeArrowheads="1"/>
            </p:cNvSpPr>
            <p:nvPr/>
          </p:nvSpPr>
          <p:spPr bwMode="auto">
            <a:xfrm>
              <a:off x="1413901" y="4970463"/>
              <a:ext cx="7424413" cy="304800"/>
            </a:xfrm>
            <a:prstGeom prst="rect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 dirty="0" smtClean="0"/>
                <a:t>Kernel verbs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359" name="Rectangle 71"/>
            <p:cNvSpPr>
              <a:spLocks noChangeArrowheads="1"/>
            </p:cNvSpPr>
            <p:nvPr/>
          </p:nvSpPr>
          <p:spPr bwMode="auto">
            <a:xfrm>
              <a:off x="1444206" y="4437063"/>
              <a:ext cx="575771" cy="457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SA 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Client</a:t>
              </a:r>
            </a:p>
          </p:txBody>
        </p:sp>
        <p:sp>
          <p:nvSpPr>
            <p:cNvPr id="12360" name="Rectangle 72"/>
            <p:cNvSpPr>
              <a:spLocks noChangeArrowheads="1"/>
            </p:cNvSpPr>
            <p:nvPr/>
          </p:nvSpPr>
          <p:spPr bwMode="auto">
            <a:xfrm>
              <a:off x="5823093" y="4532313"/>
              <a:ext cx="1212149" cy="36195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3944263" y="4084638"/>
              <a:ext cx="2666727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 Manager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Abstraction (CMA)</a:t>
              </a:r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>
              <a:off x="2050281" y="1898651"/>
              <a:ext cx="696986" cy="3048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Open 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SM</a:t>
              </a:r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1413902" y="1898651"/>
              <a:ext cx="545467" cy="3048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Diag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Tools</a:t>
              </a:r>
            </a:p>
          </p:txBody>
        </p:sp>
        <p:sp>
          <p:nvSpPr>
            <p:cNvPr id="12372" name="Line 84"/>
            <p:cNvSpPr>
              <a:spLocks noChangeShapeType="1"/>
            </p:cNvSpPr>
            <p:nvPr/>
          </p:nvSpPr>
          <p:spPr bwMode="auto">
            <a:xfrm>
              <a:off x="171450" y="5961063"/>
              <a:ext cx="8818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3" name="Line 85"/>
            <p:cNvSpPr>
              <a:spLocks noChangeShapeType="1"/>
            </p:cNvSpPr>
            <p:nvPr/>
          </p:nvSpPr>
          <p:spPr bwMode="auto">
            <a:xfrm>
              <a:off x="171450" y="5389563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>
              <a:off x="171450" y="3998913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>
              <a:off x="171450" y="3241676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6" name="Text Box 88"/>
            <p:cNvSpPr txBox="1">
              <a:spLocks noChangeArrowheads="1"/>
            </p:cNvSpPr>
            <p:nvPr/>
          </p:nvSpPr>
          <p:spPr bwMode="auto">
            <a:xfrm>
              <a:off x="171450" y="60372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Hardware</a:t>
              </a:r>
            </a:p>
          </p:txBody>
        </p:sp>
        <p:sp>
          <p:nvSpPr>
            <p:cNvPr id="12377" name="Text Box 89"/>
            <p:cNvSpPr txBox="1">
              <a:spLocks noChangeArrowheads="1"/>
            </p:cNvSpPr>
            <p:nvPr/>
          </p:nvSpPr>
          <p:spPr bwMode="auto">
            <a:xfrm>
              <a:off x="171450" y="55038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Provider</a:t>
              </a:r>
            </a:p>
          </p:txBody>
        </p:sp>
        <p:sp>
          <p:nvSpPr>
            <p:cNvPr id="12378" name="Text Box 90"/>
            <p:cNvSpPr txBox="1">
              <a:spLocks noChangeArrowheads="1"/>
            </p:cNvSpPr>
            <p:nvPr/>
          </p:nvSpPr>
          <p:spPr bwMode="auto">
            <a:xfrm>
              <a:off x="171450" y="43608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Mid-Layer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07817" y="3443288"/>
              <a:ext cx="8545649" cy="612781"/>
              <a:chOff x="247650" y="2546351"/>
              <a:chExt cx="5372100" cy="612781"/>
            </a:xfrm>
          </p:grpSpPr>
          <p:sp>
            <p:nvSpPr>
              <p:cNvPr id="12362" name="Rectangle 74"/>
              <p:cNvSpPr>
                <a:spLocks noChangeArrowheads="1"/>
              </p:cNvSpPr>
              <p:nvPr/>
            </p:nvSpPr>
            <p:spPr bwMode="auto">
              <a:xfrm>
                <a:off x="952499" y="2608264"/>
                <a:ext cx="4667251" cy="245507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 dirty="0" smtClean="0">
                    <a:solidFill>
                      <a:schemeClr val="tx1"/>
                    </a:solidFill>
                  </a:rPr>
                  <a:t>User verbs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80" name="Text Box 92"/>
              <p:cNvSpPr txBox="1">
                <a:spLocks noChangeArrowheads="1"/>
              </p:cNvSpPr>
              <p:nvPr/>
            </p:nvSpPr>
            <p:spPr bwMode="auto">
              <a:xfrm>
                <a:off x="247650" y="2546351"/>
                <a:ext cx="1295400" cy="6127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User </a:t>
                </a:r>
                <a:br>
                  <a:rPr lang="en-US" sz="1400" b="1" dirty="0">
                    <a:solidFill>
                      <a:schemeClr val="tx1"/>
                    </a:solidFill>
                  </a:rPr>
                </a:br>
                <a:r>
                  <a:rPr lang="en-US" sz="1400" b="1" dirty="0">
                    <a:solidFill>
                      <a:schemeClr val="tx1"/>
                    </a:solidFill>
                  </a:rPr>
                  <a:t>APIs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16906" y="2514600"/>
              <a:ext cx="8621408" cy="625480"/>
              <a:chOff x="200025" y="2490788"/>
              <a:chExt cx="5419725" cy="625480"/>
            </a:xfrm>
          </p:grpSpPr>
          <p:sp>
            <p:nvSpPr>
              <p:cNvPr id="12363" name="Rectangle 75"/>
              <p:cNvSpPr>
                <a:spLocks noChangeArrowheads="1"/>
              </p:cNvSpPr>
              <p:nvPr/>
            </p:nvSpPr>
            <p:spPr bwMode="auto">
              <a:xfrm>
                <a:off x="24574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SDP</a:t>
                </a:r>
              </a:p>
            </p:txBody>
          </p:sp>
          <p:sp>
            <p:nvSpPr>
              <p:cNvPr id="12364" name="Rectangle 76"/>
              <p:cNvSpPr>
                <a:spLocks noChangeArrowheads="1"/>
              </p:cNvSpPr>
              <p:nvPr/>
            </p:nvSpPr>
            <p:spPr bwMode="auto">
              <a:xfrm>
                <a:off x="1971675" y="2490788"/>
                <a:ext cx="457200" cy="38100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 dirty="0" err="1">
                    <a:solidFill>
                      <a:schemeClr val="tx1"/>
                    </a:solidFill>
                  </a:rPr>
                  <a:t>IPoIB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65" name="Rectangle 77"/>
              <p:cNvSpPr>
                <a:spLocks noChangeArrowheads="1"/>
              </p:cNvSpPr>
              <p:nvPr/>
            </p:nvSpPr>
            <p:spPr bwMode="auto">
              <a:xfrm>
                <a:off x="28765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SRP</a:t>
                </a:r>
              </a:p>
            </p:txBody>
          </p:sp>
          <p:sp>
            <p:nvSpPr>
              <p:cNvPr id="12366" name="Rectangle 78"/>
              <p:cNvSpPr>
                <a:spLocks noChangeArrowheads="1"/>
              </p:cNvSpPr>
              <p:nvPr/>
            </p:nvSpPr>
            <p:spPr bwMode="auto">
              <a:xfrm>
                <a:off x="33337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iSER</a:t>
                </a:r>
              </a:p>
            </p:txBody>
          </p:sp>
          <p:sp>
            <p:nvSpPr>
              <p:cNvPr id="12367" name="Rectangle 79"/>
              <p:cNvSpPr>
                <a:spLocks noChangeArrowheads="1"/>
              </p:cNvSpPr>
              <p:nvPr/>
            </p:nvSpPr>
            <p:spPr bwMode="auto">
              <a:xfrm>
                <a:off x="3790950" y="2490788"/>
                <a:ext cx="4572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RDS</a:t>
                </a:r>
              </a:p>
            </p:txBody>
          </p:sp>
          <p:sp>
            <p:nvSpPr>
              <p:cNvPr id="12379" name="Text Box 91"/>
              <p:cNvSpPr txBox="1">
                <a:spLocks noChangeArrowheads="1"/>
              </p:cNvSpPr>
              <p:nvPr/>
            </p:nvSpPr>
            <p:spPr bwMode="auto">
              <a:xfrm>
                <a:off x="200025" y="2503488"/>
                <a:ext cx="1258434" cy="612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Upper Layer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Protocols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83" name="Rectangle 95"/>
              <p:cNvSpPr>
                <a:spLocks noChangeArrowheads="1"/>
              </p:cNvSpPr>
              <p:nvPr/>
            </p:nvSpPr>
            <p:spPr bwMode="auto">
              <a:xfrm>
                <a:off x="4286250" y="2490788"/>
                <a:ext cx="685800" cy="3810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NFS-RDMA</a:t>
                </a:r>
              </a:p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RPC</a:t>
                </a:r>
              </a:p>
            </p:txBody>
          </p:sp>
          <p:sp>
            <p:nvSpPr>
              <p:cNvPr id="12384" name="Rectangle 96"/>
              <p:cNvSpPr>
                <a:spLocks noChangeArrowheads="1"/>
              </p:cNvSpPr>
              <p:nvPr/>
            </p:nvSpPr>
            <p:spPr bwMode="auto">
              <a:xfrm>
                <a:off x="5010150" y="2490788"/>
                <a:ext cx="609600" cy="3810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Cluster</a:t>
                </a:r>
              </a:p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File Sys</a:t>
                </a:r>
              </a:p>
            </p:txBody>
          </p:sp>
        </p:grpSp>
        <p:sp>
          <p:nvSpPr>
            <p:cNvPr id="12388" name="Text Box 100"/>
            <p:cNvSpPr txBox="1">
              <a:spLocks noChangeArrowheads="1"/>
            </p:cNvSpPr>
            <p:nvPr/>
          </p:nvSpPr>
          <p:spPr bwMode="auto">
            <a:xfrm>
              <a:off x="292665" y="1571626"/>
              <a:ext cx="1757616" cy="61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Application </a:t>
              </a:r>
              <a:br>
                <a:rPr lang="en-US" sz="1400" b="1" dirty="0">
                  <a:solidFill>
                    <a:schemeClr val="tx1"/>
                  </a:solidFill>
                </a:rPr>
              </a:br>
              <a:r>
                <a:rPr lang="en-US" sz="1400" b="1" dirty="0">
                  <a:solidFill>
                    <a:schemeClr val="tx1"/>
                  </a:solidFill>
                </a:rPr>
                <a:t>Level </a:t>
              </a:r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2747266" y="4437063"/>
              <a:ext cx="606074" cy="4476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SMA</a:t>
              </a:r>
            </a:p>
          </p:txBody>
        </p:sp>
        <p:sp>
          <p:nvSpPr>
            <p:cNvPr id="12400" name="Rectangle 112"/>
            <p:cNvSpPr>
              <a:spLocks noChangeArrowheads="1"/>
            </p:cNvSpPr>
            <p:nvPr/>
          </p:nvSpPr>
          <p:spPr bwMode="auto">
            <a:xfrm>
              <a:off x="6732205" y="1555751"/>
              <a:ext cx="1090934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Clustered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DB Access</a:t>
              </a:r>
            </a:p>
          </p:txBody>
        </p:sp>
        <p:sp>
          <p:nvSpPr>
            <p:cNvPr id="12401" name="Rectangle 113"/>
            <p:cNvSpPr>
              <a:spLocks noChangeArrowheads="1"/>
            </p:cNvSpPr>
            <p:nvPr/>
          </p:nvSpPr>
          <p:spPr bwMode="auto">
            <a:xfrm>
              <a:off x="3807896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Sockets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Based</a:t>
              </a:r>
              <a:br>
                <a:rPr lang="en-US" sz="1000">
                  <a:solidFill>
                    <a:schemeClr val="tx1"/>
                  </a:solidFill>
                </a:rPr>
              </a:br>
              <a:r>
                <a:rPr lang="en-US" sz="100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2" name="Rectangle 114"/>
            <p:cNvSpPr>
              <a:spLocks noChangeArrowheads="1"/>
            </p:cNvSpPr>
            <p:nvPr/>
          </p:nvSpPr>
          <p:spPr bwMode="auto">
            <a:xfrm>
              <a:off x="4823071" y="1555751"/>
              <a:ext cx="848504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Various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MPIs</a:t>
              </a:r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7868594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Access to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 File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Systems</a:t>
              </a:r>
            </a:p>
          </p:txBody>
        </p:sp>
        <p:sp>
          <p:nvSpPr>
            <p:cNvPr id="12404" name="Rectangle 116"/>
            <p:cNvSpPr>
              <a:spLocks noChangeArrowheads="1"/>
            </p:cNvSpPr>
            <p:nvPr/>
          </p:nvSpPr>
          <p:spPr bwMode="auto">
            <a:xfrm>
              <a:off x="5717030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Block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Storage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5" name="Rectangle 117"/>
            <p:cNvSpPr>
              <a:spLocks noChangeArrowheads="1"/>
            </p:cNvSpPr>
            <p:nvPr/>
          </p:nvSpPr>
          <p:spPr bwMode="auto">
            <a:xfrm>
              <a:off x="2807873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IP Based</a:t>
              </a:r>
            </a:p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App</a:t>
              </a:r>
            </a:p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6" name="Rectangle 118"/>
            <p:cNvSpPr>
              <a:spLocks noChangeArrowheads="1"/>
            </p:cNvSpPr>
            <p:nvPr/>
          </p:nvSpPr>
          <p:spPr bwMode="auto">
            <a:xfrm>
              <a:off x="171450" y="1465263"/>
              <a:ext cx="8818382" cy="495300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407" name="Line 119"/>
            <p:cNvSpPr>
              <a:spLocks noChangeShapeType="1"/>
            </p:cNvSpPr>
            <p:nvPr/>
          </p:nvSpPr>
          <p:spPr bwMode="auto">
            <a:xfrm>
              <a:off x="171450" y="2241551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Verbs-based framework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2441" y="3317129"/>
            <a:ext cx="16928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l</a:t>
            </a:r>
            <a:r>
              <a:rPr lang="en-US" sz="1400" dirty="0" err="1" smtClean="0"/>
              <a:t>ibibverbs</a:t>
            </a:r>
            <a:r>
              <a:rPr lang="en-US" sz="1400" dirty="0" smtClean="0"/>
              <a:t> - 60 function calls</a:t>
            </a:r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flipH="1">
            <a:off x="6418267" y="3578739"/>
            <a:ext cx="364174" cy="24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2441" y="4097687"/>
            <a:ext cx="23038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6D6E71"/>
                </a:solidFill>
              </a:defRPr>
            </a:lvl1pPr>
          </a:lstStyle>
          <a:p>
            <a:r>
              <a:rPr lang="en-US" sz="1400" dirty="0">
                <a:solidFill>
                  <a:schemeClr val="tx1"/>
                </a:solidFill>
              </a:rPr>
              <a:t>a series of kernel services</a:t>
            </a:r>
          </a:p>
        </p:txBody>
      </p:sp>
      <p:cxnSp>
        <p:nvCxnSpPr>
          <p:cNvPr id="12" name="Straight Connector 11"/>
          <p:cNvCxnSpPr>
            <a:stCxn id="10" idx="1"/>
          </p:cNvCxnSpPr>
          <p:nvPr/>
        </p:nvCxnSpPr>
        <p:spPr>
          <a:xfrm flipH="1">
            <a:off x="6418267" y="4251576"/>
            <a:ext cx="364174" cy="3693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52991" y="5401151"/>
            <a:ext cx="26333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6D6E71"/>
                </a:solidFill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Support for several fabrics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7185" y="2789172"/>
            <a:ext cx="14460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adaptation layer</a:t>
            </a:r>
          </a:p>
        </p:txBody>
      </p:sp>
      <p:cxnSp>
        <p:nvCxnSpPr>
          <p:cNvPr id="54" name="Straight Connector 53"/>
          <p:cNvCxnSpPr>
            <a:stCxn id="53" idx="1"/>
          </p:cNvCxnSpPr>
          <p:nvPr/>
        </p:nvCxnSpPr>
        <p:spPr>
          <a:xfrm flipH="1" flipV="1">
            <a:off x="6418267" y="2789172"/>
            <a:ext cx="438918" cy="1538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650062" y="1881053"/>
            <a:ext cx="223917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6D6E71"/>
                </a:solidFill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Support for 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0549" y="1732375"/>
            <a:ext cx="6257717" cy="4229100"/>
            <a:chOff x="171450" y="1465263"/>
            <a:chExt cx="8818382" cy="4953000"/>
          </a:xfrm>
        </p:grpSpPr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171450" y="1479552"/>
              <a:ext cx="8818382" cy="762000"/>
            </a:xfrm>
            <a:prstGeom prst="rect">
              <a:avLst/>
            </a:prstGeom>
            <a:gradFill rotWithShape="1">
              <a:gsLst>
                <a:gs pos="0">
                  <a:srgbClr val="6600CC">
                    <a:alpha val="20000"/>
                  </a:srgbClr>
                </a:gs>
                <a:gs pos="100000">
                  <a:srgbClr val="2F005E">
                    <a:alpha val="20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3504859" y="6037263"/>
              <a:ext cx="2181868" cy="3048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 b="1" dirty="0" smtClean="0"/>
                <a:t>Device(s)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346" name="Rectangle 58"/>
            <p:cNvSpPr>
              <a:spLocks noChangeArrowheads="1"/>
            </p:cNvSpPr>
            <p:nvPr/>
          </p:nvSpPr>
          <p:spPr bwMode="auto">
            <a:xfrm>
              <a:off x="3504859" y="5503863"/>
              <a:ext cx="2181868" cy="3810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Hardware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Specific Driver</a:t>
              </a:r>
            </a:p>
          </p:txBody>
        </p:sp>
        <p:sp>
          <p:nvSpPr>
            <p:cNvPr id="12352" name="Rectangle 64"/>
            <p:cNvSpPr>
              <a:spLocks noChangeArrowheads="1"/>
            </p:cNvSpPr>
            <p:nvPr/>
          </p:nvSpPr>
          <p:spPr bwMode="auto">
            <a:xfrm>
              <a:off x="3641226" y="4541838"/>
              <a:ext cx="1090934" cy="35242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12357" name="Rectangle 69"/>
            <p:cNvSpPr>
              <a:spLocks noChangeArrowheads="1"/>
            </p:cNvSpPr>
            <p:nvPr/>
          </p:nvSpPr>
          <p:spPr bwMode="auto">
            <a:xfrm>
              <a:off x="2065432" y="4437063"/>
              <a:ext cx="621226" cy="457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MAD</a:t>
              </a:r>
            </a:p>
          </p:txBody>
        </p:sp>
        <p:sp>
          <p:nvSpPr>
            <p:cNvPr id="12358" name="Rectangle 70"/>
            <p:cNvSpPr>
              <a:spLocks noChangeArrowheads="1"/>
            </p:cNvSpPr>
            <p:nvPr/>
          </p:nvSpPr>
          <p:spPr bwMode="auto">
            <a:xfrm>
              <a:off x="1413901" y="4970463"/>
              <a:ext cx="7424413" cy="304800"/>
            </a:xfrm>
            <a:prstGeom prst="rect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 dirty="0" smtClean="0"/>
                <a:t>Kernel verbs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359" name="Rectangle 71"/>
            <p:cNvSpPr>
              <a:spLocks noChangeArrowheads="1"/>
            </p:cNvSpPr>
            <p:nvPr/>
          </p:nvSpPr>
          <p:spPr bwMode="auto">
            <a:xfrm>
              <a:off x="1444206" y="4437063"/>
              <a:ext cx="575771" cy="457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SA 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Client</a:t>
              </a:r>
            </a:p>
          </p:txBody>
        </p:sp>
        <p:sp>
          <p:nvSpPr>
            <p:cNvPr id="12360" name="Rectangle 72"/>
            <p:cNvSpPr>
              <a:spLocks noChangeArrowheads="1"/>
            </p:cNvSpPr>
            <p:nvPr/>
          </p:nvSpPr>
          <p:spPr bwMode="auto">
            <a:xfrm>
              <a:off x="5823093" y="4532313"/>
              <a:ext cx="1212149" cy="36195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3944263" y="4084638"/>
              <a:ext cx="2666727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Connection Manager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Abstraction (CMA)</a:t>
              </a:r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>
              <a:off x="2050281" y="1898651"/>
              <a:ext cx="696986" cy="3048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Open </a:t>
              </a:r>
              <a:br>
                <a:rPr lang="en-US" sz="1050">
                  <a:solidFill>
                    <a:schemeClr val="tx1"/>
                  </a:solidFill>
                </a:rPr>
              </a:br>
              <a:r>
                <a:rPr lang="en-US" sz="1050">
                  <a:solidFill>
                    <a:schemeClr val="tx1"/>
                  </a:solidFill>
                </a:rPr>
                <a:t>SM</a:t>
              </a:r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1413902" y="1898651"/>
              <a:ext cx="545467" cy="3048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Diag</a:t>
              </a:r>
            </a:p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Tools</a:t>
              </a:r>
            </a:p>
          </p:txBody>
        </p:sp>
        <p:sp>
          <p:nvSpPr>
            <p:cNvPr id="12372" name="Line 84"/>
            <p:cNvSpPr>
              <a:spLocks noChangeShapeType="1"/>
            </p:cNvSpPr>
            <p:nvPr/>
          </p:nvSpPr>
          <p:spPr bwMode="auto">
            <a:xfrm>
              <a:off x="171450" y="5961063"/>
              <a:ext cx="8818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3" name="Line 85"/>
            <p:cNvSpPr>
              <a:spLocks noChangeShapeType="1"/>
            </p:cNvSpPr>
            <p:nvPr/>
          </p:nvSpPr>
          <p:spPr bwMode="auto">
            <a:xfrm>
              <a:off x="171450" y="5389563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>
              <a:off x="171450" y="3998913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>
              <a:off x="171450" y="3241676"/>
              <a:ext cx="8818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376" name="Text Box 88"/>
            <p:cNvSpPr txBox="1">
              <a:spLocks noChangeArrowheads="1"/>
            </p:cNvSpPr>
            <p:nvPr/>
          </p:nvSpPr>
          <p:spPr bwMode="auto">
            <a:xfrm>
              <a:off x="171450" y="60372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Hardware</a:t>
              </a:r>
            </a:p>
          </p:txBody>
        </p:sp>
        <p:sp>
          <p:nvSpPr>
            <p:cNvPr id="12377" name="Text Box 89"/>
            <p:cNvSpPr txBox="1">
              <a:spLocks noChangeArrowheads="1"/>
            </p:cNvSpPr>
            <p:nvPr/>
          </p:nvSpPr>
          <p:spPr bwMode="auto">
            <a:xfrm>
              <a:off x="171450" y="55038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Provider</a:t>
              </a:r>
            </a:p>
          </p:txBody>
        </p:sp>
        <p:sp>
          <p:nvSpPr>
            <p:cNvPr id="12378" name="Text Box 90"/>
            <p:cNvSpPr txBox="1">
              <a:spLocks noChangeArrowheads="1"/>
            </p:cNvSpPr>
            <p:nvPr/>
          </p:nvSpPr>
          <p:spPr bwMode="auto">
            <a:xfrm>
              <a:off x="171450" y="4360863"/>
              <a:ext cx="1575793" cy="360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Mid-Layer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07817" y="3443288"/>
              <a:ext cx="8545649" cy="612781"/>
              <a:chOff x="247650" y="2546351"/>
              <a:chExt cx="5372100" cy="612781"/>
            </a:xfrm>
          </p:grpSpPr>
          <p:sp>
            <p:nvSpPr>
              <p:cNvPr id="12362" name="Rectangle 74"/>
              <p:cNvSpPr>
                <a:spLocks noChangeArrowheads="1"/>
              </p:cNvSpPr>
              <p:nvPr/>
            </p:nvSpPr>
            <p:spPr bwMode="auto">
              <a:xfrm>
                <a:off x="952499" y="2608264"/>
                <a:ext cx="4667251" cy="245507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 dirty="0" smtClean="0">
                    <a:solidFill>
                      <a:schemeClr val="tx1"/>
                    </a:solidFill>
                  </a:rPr>
                  <a:t>User verbs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80" name="Text Box 92"/>
              <p:cNvSpPr txBox="1">
                <a:spLocks noChangeArrowheads="1"/>
              </p:cNvSpPr>
              <p:nvPr/>
            </p:nvSpPr>
            <p:spPr bwMode="auto">
              <a:xfrm>
                <a:off x="247650" y="2546351"/>
                <a:ext cx="1295400" cy="6127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User </a:t>
                </a:r>
                <a:br>
                  <a:rPr lang="en-US" sz="1400" b="1" dirty="0">
                    <a:solidFill>
                      <a:schemeClr val="tx1"/>
                    </a:solidFill>
                  </a:rPr>
                </a:br>
                <a:r>
                  <a:rPr lang="en-US" sz="1400" b="1" dirty="0">
                    <a:solidFill>
                      <a:schemeClr val="tx1"/>
                    </a:solidFill>
                  </a:rPr>
                  <a:t>APIs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16906" y="2514600"/>
              <a:ext cx="8621408" cy="625480"/>
              <a:chOff x="200025" y="2490788"/>
              <a:chExt cx="5419725" cy="625480"/>
            </a:xfrm>
          </p:grpSpPr>
          <p:sp>
            <p:nvSpPr>
              <p:cNvPr id="12363" name="Rectangle 75"/>
              <p:cNvSpPr>
                <a:spLocks noChangeArrowheads="1"/>
              </p:cNvSpPr>
              <p:nvPr/>
            </p:nvSpPr>
            <p:spPr bwMode="auto">
              <a:xfrm>
                <a:off x="24574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SDP</a:t>
                </a:r>
              </a:p>
            </p:txBody>
          </p:sp>
          <p:sp>
            <p:nvSpPr>
              <p:cNvPr id="12364" name="Rectangle 76"/>
              <p:cNvSpPr>
                <a:spLocks noChangeArrowheads="1"/>
              </p:cNvSpPr>
              <p:nvPr/>
            </p:nvSpPr>
            <p:spPr bwMode="auto">
              <a:xfrm>
                <a:off x="1971675" y="2490788"/>
                <a:ext cx="457200" cy="38100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 dirty="0" err="1">
                    <a:solidFill>
                      <a:schemeClr val="tx1"/>
                    </a:solidFill>
                  </a:rPr>
                  <a:t>IPoIB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65" name="Rectangle 77"/>
              <p:cNvSpPr>
                <a:spLocks noChangeArrowheads="1"/>
              </p:cNvSpPr>
              <p:nvPr/>
            </p:nvSpPr>
            <p:spPr bwMode="auto">
              <a:xfrm>
                <a:off x="28765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SRP</a:t>
                </a:r>
              </a:p>
            </p:txBody>
          </p:sp>
          <p:sp>
            <p:nvSpPr>
              <p:cNvPr id="12366" name="Rectangle 78"/>
              <p:cNvSpPr>
                <a:spLocks noChangeArrowheads="1"/>
              </p:cNvSpPr>
              <p:nvPr/>
            </p:nvSpPr>
            <p:spPr bwMode="auto">
              <a:xfrm>
                <a:off x="3333750" y="2490788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iSER</a:t>
                </a:r>
              </a:p>
            </p:txBody>
          </p:sp>
          <p:sp>
            <p:nvSpPr>
              <p:cNvPr id="12367" name="Rectangle 79"/>
              <p:cNvSpPr>
                <a:spLocks noChangeArrowheads="1"/>
              </p:cNvSpPr>
              <p:nvPr/>
            </p:nvSpPr>
            <p:spPr bwMode="auto">
              <a:xfrm>
                <a:off x="3790950" y="2490788"/>
                <a:ext cx="4572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50">
                    <a:solidFill>
                      <a:schemeClr val="tx1"/>
                    </a:solidFill>
                  </a:rPr>
                  <a:t>RDS</a:t>
                </a:r>
              </a:p>
            </p:txBody>
          </p:sp>
          <p:sp>
            <p:nvSpPr>
              <p:cNvPr id="12379" name="Text Box 91"/>
              <p:cNvSpPr txBox="1">
                <a:spLocks noChangeArrowheads="1"/>
              </p:cNvSpPr>
              <p:nvPr/>
            </p:nvSpPr>
            <p:spPr bwMode="auto">
              <a:xfrm>
                <a:off x="200025" y="2503488"/>
                <a:ext cx="1258434" cy="612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Upper Layer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Protocols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83" name="Rectangle 95"/>
              <p:cNvSpPr>
                <a:spLocks noChangeArrowheads="1"/>
              </p:cNvSpPr>
              <p:nvPr/>
            </p:nvSpPr>
            <p:spPr bwMode="auto">
              <a:xfrm>
                <a:off x="4286250" y="2490788"/>
                <a:ext cx="685800" cy="3810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NFS-RDMA</a:t>
                </a:r>
              </a:p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RPC</a:t>
                </a:r>
              </a:p>
            </p:txBody>
          </p:sp>
          <p:sp>
            <p:nvSpPr>
              <p:cNvPr id="12384" name="Rectangle 96"/>
              <p:cNvSpPr>
                <a:spLocks noChangeArrowheads="1"/>
              </p:cNvSpPr>
              <p:nvPr/>
            </p:nvSpPr>
            <p:spPr bwMode="auto">
              <a:xfrm>
                <a:off x="5010150" y="2490788"/>
                <a:ext cx="609600" cy="3810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Cluster</a:t>
                </a:r>
              </a:p>
              <a:p>
                <a:pPr algn="ctr" eaLnBrk="0" hangingPunct="0"/>
                <a:r>
                  <a:rPr lang="en-US" sz="1000">
                    <a:solidFill>
                      <a:schemeClr val="tx1"/>
                    </a:solidFill>
                  </a:rPr>
                  <a:t>File Sys</a:t>
                </a:r>
              </a:p>
            </p:txBody>
          </p:sp>
        </p:grpSp>
        <p:sp>
          <p:nvSpPr>
            <p:cNvPr id="12388" name="Text Box 100"/>
            <p:cNvSpPr txBox="1">
              <a:spLocks noChangeArrowheads="1"/>
            </p:cNvSpPr>
            <p:nvPr/>
          </p:nvSpPr>
          <p:spPr bwMode="auto">
            <a:xfrm>
              <a:off x="292665" y="1571626"/>
              <a:ext cx="1757616" cy="61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Application </a:t>
              </a:r>
              <a:br>
                <a:rPr lang="en-US" sz="1400" b="1" dirty="0">
                  <a:solidFill>
                    <a:schemeClr val="tx1"/>
                  </a:solidFill>
                </a:rPr>
              </a:br>
              <a:r>
                <a:rPr lang="en-US" sz="1400" b="1" dirty="0">
                  <a:solidFill>
                    <a:schemeClr val="tx1"/>
                  </a:solidFill>
                </a:rPr>
                <a:t>Level </a:t>
              </a:r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2747266" y="4437063"/>
              <a:ext cx="606074" cy="4476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50">
                  <a:solidFill>
                    <a:schemeClr val="tx1"/>
                  </a:solidFill>
                </a:rPr>
                <a:t>SMA</a:t>
              </a:r>
            </a:p>
          </p:txBody>
        </p:sp>
        <p:sp>
          <p:nvSpPr>
            <p:cNvPr id="12400" name="Rectangle 112"/>
            <p:cNvSpPr>
              <a:spLocks noChangeArrowheads="1"/>
            </p:cNvSpPr>
            <p:nvPr/>
          </p:nvSpPr>
          <p:spPr bwMode="auto">
            <a:xfrm>
              <a:off x="6732205" y="1555751"/>
              <a:ext cx="1090934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Clustered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DB Access</a:t>
              </a:r>
            </a:p>
          </p:txBody>
        </p:sp>
        <p:sp>
          <p:nvSpPr>
            <p:cNvPr id="12401" name="Rectangle 113"/>
            <p:cNvSpPr>
              <a:spLocks noChangeArrowheads="1"/>
            </p:cNvSpPr>
            <p:nvPr/>
          </p:nvSpPr>
          <p:spPr bwMode="auto">
            <a:xfrm>
              <a:off x="3807896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Sockets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Based</a:t>
              </a:r>
              <a:br>
                <a:rPr lang="en-US" sz="1000">
                  <a:solidFill>
                    <a:schemeClr val="tx1"/>
                  </a:solidFill>
                </a:rPr>
              </a:br>
              <a:r>
                <a:rPr lang="en-US" sz="100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2" name="Rectangle 114"/>
            <p:cNvSpPr>
              <a:spLocks noChangeArrowheads="1"/>
            </p:cNvSpPr>
            <p:nvPr/>
          </p:nvSpPr>
          <p:spPr bwMode="auto">
            <a:xfrm>
              <a:off x="4823071" y="1555751"/>
              <a:ext cx="848504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Various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MPIs</a:t>
              </a:r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7868594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Access to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 File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Systems</a:t>
              </a:r>
            </a:p>
          </p:txBody>
        </p:sp>
        <p:sp>
          <p:nvSpPr>
            <p:cNvPr id="12404" name="Rectangle 116"/>
            <p:cNvSpPr>
              <a:spLocks noChangeArrowheads="1"/>
            </p:cNvSpPr>
            <p:nvPr/>
          </p:nvSpPr>
          <p:spPr bwMode="auto">
            <a:xfrm>
              <a:off x="5717030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Block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Storage</a:t>
              </a:r>
            </a:p>
            <a:p>
              <a:pPr algn="ctr" eaLnBrk="0" hangingPunct="0"/>
              <a:r>
                <a:rPr lang="en-US" sz="100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5" name="Rectangle 117"/>
            <p:cNvSpPr>
              <a:spLocks noChangeArrowheads="1"/>
            </p:cNvSpPr>
            <p:nvPr/>
          </p:nvSpPr>
          <p:spPr bwMode="auto">
            <a:xfrm>
              <a:off x="2807873" y="1555751"/>
              <a:ext cx="969719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IP Based</a:t>
              </a:r>
            </a:p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App</a:t>
              </a:r>
            </a:p>
            <a:p>
              <a:pPr algn="ctr" eaLnBrk="0" hangingPunct="0"/>
              <a:r>
                <a:rPr lang="en-US" sz="1000" dirty="0">
                  <a:solidFill>
                    <a:schemeClr val="tx1"/>
                  </a:solidFill>
                </a:rPr>
                <a:t>Access</a:t>
              </a:r>
            </a:p>
          </p:txBody>
        </p:sp>
        <p:sp>
          <p:nvSpPr>
            <p:cNvPr id="12406" name="Rectangle 118"/>
            <p:cNvSpPr>
              <a:spLocks noChangeArrowheads="1"/>
            </p:cNvSpPr>
            <p:nvPr/>
          </p:nvSpPr>
          <p:spPr bwMode="auto">
            <a:xfrm>
              <a:off x="171450" y="1465263"/>
              <a:ext cx="8818382" cy="495300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Verbs-based framework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52991" y="5401151"/>
            <a:ext cx="26333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6D6E71"/>
                </a:solidFill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Support for several fabrics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0062" y="1881053"/>
            <a:ext cx="223917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6D6E71"/>
                </a:solidFill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Support for 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8766" y="2465828"/>
            <a:ext cx="5042732" cy="25197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6200" y="3051257"/>
            <a:ext cx="4452597" cy="11237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52400" dist="12700" dir="2700000" sy="-23000" kx="-800400" algn="bl" rotWithShape="0">
              <a:prstClr val="black">
                <a:alpha val="18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OpenSource</a:t>
            </a:r>
            <a:r>
              <a:rPr lang="en-US" sz="2000" dirty="0" smtClean="0"/>
              <a:t> Zone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Preserve </a:t>
            </a:r>
            <a:r>
              <a:rPr lang="en-US" sz="2000" dirty="0"/>
              <a:t>s/w </a:t>
            </a:r>
            <a:r>
              <a:rPr lang="en-US" sz="2000" dirty="0" smtClean="0"/>
              <a:t>investment above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Enable differentiation below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72200" y="3607209"/>
            <a:ext cx="1524000" cy="1528672"/>
          </a:xfrm>
          <a:custGeom>
            <a:avLst/>
            <a:gdLst>
              <a:gd name="connsiteX0" fmla="*/ 0 w 1524000"/>
              <a:gd name="connsiteY0" fmla="*/ 24923 h 1548923"/>
              <a:gd name="connsiteX1" fmla="*/ 1005840 w 1524000"/>
              <a:gd name="connsiteY1" fmla="*/ 207803 h 1548923"/>
              <a:gd name="connsiteX2" fmla="*/ 1524000 w 1524000"/>
              <a:gd name="connsiteY2" fmla="*/ 1548923 h 1548923"/>
              <a:gd name="connsiteX0" fmla="*/ 0 w 1524000"/>
              <a:gd name="connsiteY0" fmla="*/ 4672 h 1528672"/>
              <a:gd name="connsiteX1" fmla="*/ 1005840 w 1524000"/>
              <a:gd name="connsiteY1" fmla="*/ 187552 h 1528672"/>
              <a:gd name="connsiteX2" fmla="*/ 1524000 w 1524000"/>
              <a:gd name="connsiteY2" fmla="*/ 1528672 h 152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0" h="1528672">
                <a:moveTo>
                  <a:pt x="0" y="4672"/>
                </a:moveTo>
                <a:cubicBezTo>
                  <a:pt x="375920" y="14832"/>
                  <a:pt x="751840" y="-66448"/>
                  <a:pt x="1005840" y="187552"/>
                </a:cubicBezTo>
                <a:cubicBezTo>
                  <a:pt x="1259840" y="441552"/>
                  <a:pt x="1391920" y="985112"/>
                  <a:pt x="1524000" y="152867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flipV="1">
            <a:off x="6172200" y="2639190"/>
            <a:ext cx="1524000" cy="824134"/>
          </a:xfrm>
          <a:custGeom>
            <a:avLst/>
            <a:gdLst>
              <a:gd name="connsiteX0" fmla="*/ 0 w 1524000"/>
              <a:gd name="connsiteY0" fmla="*/ 24923 h 1548923"/>
              <a:gd name="connsiteX1" fmla="*/ 1005840 w 1524000"/>
              <a:gd name="connsiteY1" fmla="*/ 207803 h 1548923"/>
              <a:gd name="connsiteX2" fmla="*/ 1524000 w 1524000"/>
              <a:gd name="connsiteY2" fmla="*/ 1548923 h 1548923"/>
              <a:gd name="connsiteX0" fmla="*/ 0 w 1524000"/>
              <a:gd name="connsiteY0" fmla="*/ -1 h 1523999"/>
              <a:gd name="connsiteX1" fmla="*/ 1005840 w 1524000"/>
              <a:gd name="connsiteY1" fmla="*/ 182879 h 1523999"/>
              <a:gd name="connsiteX2" fmla="*/ 1524000 w 1524000"/>
              <a:gd name="connsiteY2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0" h="1523999">
                <a:moveTo>
                  <a:pt x="0" y="-1"/>
                </a:moveTo>
                <a:cubicBezTo>
                  <a:pt x="375920" y="48985"/>
                  <a:pt x="751840" y="-71121"/>
                  <a:pt x="1005840" y="182879"/>
                </a:cubicBezTo>
                <a:cubicBezTo>
                  <a:pt x="1259840" y="436879"/>
                  <a:pt x="1391920" y="980439"/>
                  <a:pt x="1524000" y="152399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API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632" y="1839056"/>
            <a:ext cx="86146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The Verbs API closely parallels the Verbs semantics defined in the IB Architecture specs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IB spec defines </a:t>
            </a:r>
            <a:r>
              <a:rPr lang="en-US" sz="2000" dirty="0"/>
              <a:t>a very specific set of I/O </a:t>
            </a:r>
            <a:r>
              <a:rPr lang="en-US" sz="2000" dirty="0" smtClean="0"/>
              <a:t>services – RC, RD, UC…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Basic abstraction exported to an application is a queue 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/>
              <a:t>A queue pair is configured to provide an operation (send/receive, write/read, atomics…) over one of a set of services (reliable, unreliable…)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Low </a:t>
            </a:r>
            <a:r>
              <a:rPr lang="en-US" sz="2000" dirty="0" smtClean="0"/>
              <a:t>level details </a:t>
            </a:r>
            <a:r>
              <a:rPr lang="en-US" sz="2000" dirty="0"/>
              <a:t>(e.g. connection </a:t>
            </a:r>
            <a:r>
              <a:rPr lang="en-US" sz="2000" dirty="0" smtClean="0"/>
              <a:t>management, memory management) </a:t>
            </a:r>
            <a:r>
              <a:rPr lang="en-US" sz="2000" dirty="0"/>
              <a:t>are exposed to the application </a:t>
            </a:r>
            <a:r>
              <a:rPr lang="en-US" sz="2000" dirty="0" smtClean="0"/>
              <a:t>layer (which often doesn’t care about such details)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0F60492E-C288-45D3-BAC0-3385B67DD9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988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aper">
  <a:themeElements>
    <a:clrScheme name="cray colors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A5B592"/>
      </a:accent1>
      <a:accent2>
        <a:srgbClr val="DD7E0E"/>
      </a:accent2>
      <a:accent3>
        <a:srgbClr val="E7BC29"/>
      </a:accent3>
      <a:accent4>
        <a:srgbClr val="B55475"/>
      </a:accent4>
      <a:accent5>
        <a:srgbClr val="3A577A"/>
      </a:accent5>
      <a:accent6>
        <a:srgbClr val="2D393F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9553</TotalTime>
  <Words>1378</Words>
  <Application>Microsoft Office PowerPoint</Application>
  <PresentationFormat>On-screen Show (4:3)</PresentationFormat>
  <Paragraphs>398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Paper</vt:lpstr>
      <vt:lpstr>OpenFabrics Interface WG A brief introduction</vt:lpstr>
      <vt:lpstr>PowerPoint Presentation</vt:lpstr>
      <vt:lpstr>Agenda</vt:lpstr>
      <vt:lpstr>OpenFabrics Interface WG</vt:lpstr>
      <vt:lpstr>Put simply…</vt:lpstr>
      <vt:lpstr>OFI Objectives</vt:lpstr>
      <vt:lpstr>Verbs-based framework</vt:lpstr>
      <vt:lpstr>Verbs-based framework</vt:lpstr>
      <vt:lpstr>Verbs API</vt:lpstr>
      <vt:lpstr>Verbs model</vt:lpstr>
      <vt:lpstr>Observations</vt:lpstr>
      <vt:lpstr>Streamlining the API</vt:lpstr>
      <vt:lpstr>OFI Model</vt:lpstr>
      <vt:lpstr>A framework</vt:lpstr>
      <vt:lpstr>(Scalable) Fabric Interfaces</vt:lpstr>
      <vt:lpstr>Guiding principles</vt:lpstr>
      <vt:lpstr>Application as driver</vt:lpstr>
      <vt:lpstr>A word about “applications</vt:lpstr>
      <vt:lpstr>For example</vt:lpstr>
      <vt:lpstr>Wire independence</vt:lpstr>
      <vt:lpstr>Four activities</vt:lpstr>
      <vt:lpstr>Some issues</vt:lpstr>
      <vt:lpstr>OFI WG Process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Bill Lee</cp:lastModifiedBy>
  <cp:revision>100</cp:revision>
  <dcterms:created xsi:type="dcterms:W3CDTF">2014-03-17T13:46:32Z</dcterms:created>
  <dcterms:modified xsi:type="dcterms:W3CDTF">2014-03-31T20:44:24Z</dcterms:modified>
</cp:coreProperties>
</file>