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6" r:id="rId2"/>
    <p:sldId id="264" r:id="rId3"/>
    <p:sldId id="272" r:id="rId4"/>
    <p:sldId id="269" r:id="rId5"/>
    <p:sldId id="276" r:id="rId6"/>
    <p:sldId id="277" r:id="rId7"/>
    <p:sldId id="278" r:id="rId8"/>
    <p:sldId id="279" r:id="rId9"/>
    <p:sldId id="267" r:id="rId10"/>
    <p:sldId id="282" r:id="rId11"/>
    <p:sldId id="284" r:id="rId12"/>
    <p:sldId id="288" r:id="rId13"/>
    <p:sldId id="287" r:id="rId14"/>
    <p:sldId id="286" r:id="rId15"/>
    <p:sldId id="289" r:id="rId16"/>
    <p:sldId id="262"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35" autoAdjust="0"/>
    <p:restoredTop sz="94973" autoAdjust="0"/>
  </p:normalViewPr>
  <p:slideViewPr>
    <p:cSldViewPr snapToGrid="0">
      <p:cViewPr varScale="1">
        <p:scale>
          <a:sx n="81" d="100"/>
          <a:sy n="81" d="100"/>
        </p:scale>
        <p:origin x="-882" y="-96"/>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3/31/2014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3/31/2014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r>
              <a:rPr lang="en-US" dirty="0" smtClean="0"/>
              <a:t>Fall</a:t>
            </a:r>
            <a:r>
              <a:rPr lang="en-US" baseline="0" dirty="0" smtClean="0"/>
              <a:t> 2012 - </a:t>
            </a:r>
            <a:r>
              <a:rPr lang="en-US" dirty="0" smtClean="0"/>
              <a:t>TAC was looking at the canonical diagram, and realized that tweaking the drawing was really just re-arranging the deck chairs.  What we really needed to do was figure out what kind of deck chairs the passengers wanted.  This led to an emerging focus on applications in the OFA as a directional imperative</a:t>
            </a:r>
          </a:p>
          <a:p>
            <a:pPr marL="514350" indent="-514350">
              <a:buFont typeface="+mj-lt"/>
              <a:buAutoNum type="arabicPeriod"/>
            </a:pPr>
            <a:r>
              <a:rPr lang="en-US" dirty="0" smtClean="0"/>
              <a:t>Spring 2013 - Bill Magro suggested letting s/w lead</a:t>
            </a:r>
          </a:p>
          <a:p>
            <a:pPr marL="514350" indent="-514350">
              <a:buFont typeface="+mj-lt"/>
              <a:buAutoNum type="arabicPeriod"/>
            </a:pPr>
            <a:r>
              <a:rPr lang="en-US" dirty="0" smtClean="0"/>
              <a:t>Summer 2013 – Realization</a:t>
            </a:r>
            <a:r>
              <a:rPr lang="en-US" baseline="0" dirty="0" smtClean="0"/>
              <a:t> dawns – one API to rule them all is simply not workable.  We need something else.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4</a:t>
            </a:fld>
            <a:endParaRPr lang="en-US"/>
          </a:p>
        </p:txBody>
      </p:sp>
    </p:spTree>
    <p:extLst>
      <p:ext uri="{BB962C8B-B14F-4D97-AF65-F5344CB8AC3E}">
        <p14:creationId xmlns:p14="http://schemas.microsoft.com/office/powerpoint/2010/main" val="1539695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r>
              <a:rPr lang="en-US" dirty="0" smtClean="0"/>
              <a:t>Fall</a:t>
            </a:r>
            <a:r>
              <a:rPr lang="en-US" baseline="0" dirty="0" smtClean="0"/>
              <a:t> 2012 - </a:t>
            </a:r>
            <a:r>
              <a:rPr lang="en-US" dirty="0" smtClean="0"/>
              <a:t>TAC was looking at the canonical diagram, and realized that tweaking the drawing was really just re-arranging the deck chairs.  What we really needed to do was figure out what kind of deck chairs the passengers wanted.  This led to an emerging focus on applications in the OFA as a directional imperative</a:t>
            </a:r>
          </a:p>
          <a:p>
            <a:pPr marL="514350" indent="-514350">
              <a:buFont typeface="+mj-lt"/>
              <a:buAutoNum type="arabicPeriod"/>
            </a:pPr>
            <a:r>
              <a:rPr lang="en-US" dirty="0" smtClean="0"/>
              <a:t>Spring 2013 - Bill Magro suggested letting s/w lead</a:t>
            </a:r>
          </a:p>
          <a:p>
            <a:pPr marL="514350" indent="-514350">
              <a:buFont typeface="+mj-lt"/>
              <a:buAutoNum type="arabicPeriod"/>
            </a:pPr>
            <a:r>
              <a:rPr lang="en-US" dirty="0" smtClean="0"/>
              <a:t>Summer 2013 – Realization</a:t>
            </a:r>
            <a:r>
              <a:rPr lang="en-US" baseline="0" dirty="0" smtClean="0"/>
              <a:t> dawns – one API to rule them all is simply not workable.  We need something else.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9</a:t>
            </a:fld>
            <a:endParaRPr lang="en-US"/>
          </a:p>
        </p:txBody>
      </p:sp>
    </p:spTree>
    <p:extLst>
      <p:ext uri="{BB962C8B-B14F-4D97-AF65-F5344CB8AC3E}">
        <p14:creationId xmlns:p14="http://schemas.microsoft.com/office/powerpoint/2010/main" val="1539695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r>
              <a:rPr lang="en-US" dirty="0" smtClean="0"/>
              <a:t>Fall</a:t>
            </a:r>
            <a:r>
              <a:rPr lang="en-US" baseline="0" dirty="0" smtClean="0"/>
              <a:t> 2012 - </a:t>
            </a:r>
            <a:r>
              <a:rPr lang="en-US" dirty="0" smtClean="0"/>
              <a:t>TAC was looking at the canonical diagram, and realized that tweaking the drawing was really just re-arranging the deck chairs.  What we really needed to do was figure out what kind of deck chairs the passengers wanted.  This led to an emerging focus on applications in the OFA as a directional imperative</a:t>
            </a:r>
          </a:p>
          <a:p>
            <a:pPr marL="514350" indent="-514350">
              <a:buFont typeface="+mj-lt"/>
              <a:buAutoNum type="arabicPeriod"/>
            </a:pPr>
            <a:r>
              <a:rPr lang="en-US" dirty="0" smtClean="0"/>
              <a:t>Spring 2013 - Bill Magro suggested letting s/w lead</a:t>
            </a:r>
          </a:p>
          <a:p>
            <a:pPr marL="514350" indent="-514350">
              <a:buFont typeface="+mj-lt"/>
              <a:buAutoNum type="arabicPeriod"/>
            </a:pPr>
            <a:r>
              <a:rPr lang="en-US" dirty="0" smtClean="0"/>
              <a:t>Summer 2013 – Realization</a:t>
            </a:r>
            <a:r>
              <a:rPr lang="en-US" baseline="0" dirty="0" smtClean="0"/>
              <a:t> dawns – one API to rule them all is simply not workable.  We need something else.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10</a:t>
            </a:fld>
            <a:endParaRPr lang="en-US"/>
          </a:p>
        </p:txBody>
      </p:sp>
    </p:spTree>
    <p:extLst>
      <p:ext uri="{BB962C8B-B14F-4D97-AF65-F5344CB8AC3E}">
        <p14:creationId xmlns:p14="http://schemas.microsoft.com/office/powerpoint/2010/main" val="15396951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grpSp>
        <p:nvGrpSpPr>
          <p:cNvPr id="7" name="Group 6"/>
          <p:cNvGrpSpPr/>
          <p:nvPr userDrawn="1"/>
        </p:nvGrpSpPr>
        <p:grpSpPr>
          <a:xfrm>
            <a:off x="183087" y="3811049"/>
            <a:ext cx="1538825" cy="1432236"/>
            <a:chOff x="5075853" y="3477159"/>
            <a:chExt cx="3077649" cy="2864472"/>
          </a:xfrm>
        </p:grpSpPr>
        <p:pic>
          <p:nvPicPr>
            <p:cNvPr id="8"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6424"/>
            <a:stretch/>
          </p:blipFill>
          <p:spPr bwMode="auto">
            <a:xfrm>
              <a:off x="5231038" y="3477159"/>
              <a:ext cx="2922464" cy="2864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a:stretch/>
          </p:blipFill>
          <p:spPr bwMode="auto">
            <a:xfrm>
              <a:off x="5231038" y="3564205"/>
              <a:ext cx="51729" cy="1755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8" name="Slide Number Placeholder 7"/>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9" name="Slide Number Placeholder 8"/>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9"/>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11" name="Slide Number Placeholder 10"/>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7" name="Slide Number Placeholder 6"/>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tabLst>
                <a:tab pos="4119563" algn="ctr"/>
              </a:tabLst>
            </a:pPr>
            <a:r>
              <a:rPr lang="en-US" dirty="0" smtClean="0">
                <a:cs typeface="Arial" pitchFamily="34" charset="0"/>
              </a:rPr>
              <a:t>March 30 – April 2, 2014	#OFADevWorkshop</a:t>
            </a:r>
          </a:p>
        </p:txBody>
      </p:sp>
      <p:sp>
        <p:nvSpPr>
          <p:cNvPr id="6" name="Slide Number Placeholder 5"/>
          <p:cNvSpPr>
            <a:spLocks noGrp="1"/>
          </p:cNvSpPr>
          <p:nvPr>
            <p:ph type="sldNum" sz="quarter" idx="11"/>
          </p:nvPr>
        </p:nvSpPr>
        <p:spPr/>
        <p:txBody>
          <a:bodyPr/>
          <a:lstStyle/>
          <a:p>
            <a:fld id="{62C27CB9-1700-439E-B0BF-EDD2C915F92E}" type="slidenum">
              <a:rPr lang="en-US" smtClean="0"/>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rotWithShape="1">
          <a:blip r:embed="rId3">
            <a:extLst>
              <a:ext uri="{28A0092B-C50C-407E-A947-70E740481C1C}">
                <a14:useLocalDpi xmlns:a14="http://schemas.microsoft.com/office/drawing/2010/main" val="0"/>
              </a:ext>
            </a:extLst>
          </a:blip>
          <a:srcRect b="7056"/>
          <a:stretch/>
        </p:blipFill>
        <p:spPr bwMode="auto">
          <a:xfrm>
            <a:off x="1560352" y="3928884"/>
            <a:ext cx="2281808" cy="2120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589380"/>
            <a:ext cx="8229600" cy="1049323"/>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grpSp>
        <p:nvGrpSpPr>
          <p:cNvPr id="12" name="Group 11"/>
          <p:cNvGrpSpPr/>
          <p:nvPr userDrawn="1"/>
        </p:nvGrpSpPr>
        <p:grpSpPr>
          <a:xfrm>
            <a:off x="5054894" y="4004545"/>
            <a:ext cx="2180000" cy="2029002"/>
            <a:chOff x="5075853" y="3477159"/>
            <a:chExt cx="3077649" cy="2864472"/>
          </a:xfrm>
        </p:grpSpPr>
        <p:pic>
          <p:nvPicPr>
            <p:cNvPr id="7"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6424"/>
            <a:stretch/>
          </p:blipFill>
          <p:spPr bwMode="auto">
            <a:xfrm>
              <a:off x="5231038" y="3477159"/>
              <a:ext cx="2922464" cy="2864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userDrawn="1"/>
          </p:nvSpPr>
          <p:spPr>
            <a:xfrm>
              <a:off x="5075854" y="3511866"/>
              <a:ext cx="206913" cy="523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2"/>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a:stretch/>
          </p:blipFill>
          <p:spPr bwMode="auto">
            <a:xfrm>
              <a:off x="5231038" y="3564205"/>
              <a:ext cx="51729" cy="1755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a:xfrm>
              <a:off x="5075853" y="5363807"/>
              <a:ext cx="206913" cy="9289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TextBox 12"/>
          <p:cNvSpPr txBox="1"/>
          <p:nvPr userDrawn="1"/>
        </p:nvSpPr>
        <p:spPr>
          <a:xfrm>
            <a:off x="3428653" y="6414571"/>
            <a:ext cx="2334998" cy="369332"/>
          </a:xfrm>
          <a:prstGeom prst="rect">
            <a:avLst/>
          </a:prstGeom>
          <a:noFill/>
        </p:spPr>
        <p:txBody>
          <a:bodyPr wrap="none" rtlCol="0">
            <a:spAutoFit/>
          </a:bodyPr>
          <a:lstStyle/>
          <a:p>
            <a:r>
              <a:rPr lang="en-US" b="1" dirty="0" smtClean="0">
                <a:solidFill>
                  <a:schemeClr val="bg1"/>
                </a:solidFill>
                <a:cs typeface="Arial" pitchFamily="34" charset="0"/>
              </a:rPr>
              <a:t>#OFADevWorkshop</a:t>
            </a:r>
            <a:endParaRPr lang="en-US" b="1" dirty="0" smtClean="0">
              <a:solidFill>
                <a:schemeClr val="bg1"/>
              </a:solidFill>
            </a:endParaRP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 name="Footer Placeholder 1"/>
          <p:cNvSpPr>
            <a:spLocks noGrp="1"/>
          </p:cNvSpPr>
          <p:nvPr>
            <p:ph type="ftr" sz="quarter" idx="3"/>
          </p:nvPr>
        </p:nvSpPr>
        <p:spPr>
          <a:xfrm>
            <a:off x="442451" y="6492875"/>
            <a:ext cx="8273709" cy="212725"/>
          </a:xfrm>
          <a:prstGeom prst="rect">
            <a:avLst/>
          </a:prstGeom>
        </p:spPr>
        <p:txBody>
          <a:bodyPr vert="horz" lIns="91440" tIns="45720" rIns="91440" bIns="45720" rtlCol="0" anchor="ctr"/>
          <a:lstStyle>
            <a:lvl1pPr algn="l">
              <a:defRPr sz="1200">
                <a:solidFill>
                  <a:schemeClr val="bg1"/>
                </a:solidFill>
              </a:defRPr>
            </a:lvl1pPr>
          </a:lstStyle>
          <a:p>
            <a:pPr>
              <a:tabLst>
                <a:tab pos="4119563" algn="ctr"/>
              </a:tabLst>
            </a:pPr>
            <a:r>
              <a:rPr lang="en-US" dirty="0" smtClean="0">
                <a:cs typeface="Arial" pitchFamily="34" charset="0"/>
              </a:rPr>
              <a:t>March 30 – April 2, 2014	#OFADevWorkshop</a:t>
            </a:r>
          </a:p>
        </p:txBody>
      </p:sp>
      <p:sp>
        <p:nvSpPr>
          <p:cNvPr id="3" name="Slide Number Placeholder 2"/>
          <p:cNvSpPr>
            <a:spLocks noGrp="1"/>
          </p:cNvSpPr>
          <p:nvPr>
            <p:ph type="sldNum" sz="quarter" idx="4"/>
          </p:nvPr>
        </p:nvSpPr>
        <p:spPr>
          <a:xfrm>
            <a:off x="7659328" y="6492875"/>
            <a:ext cx="1086463" cy="212725"/>
          </a:xfrm>
          <a:prstGeom prst="rect">
            <a:avLst/>
          </a:prstGeom>
        </p:spPr>
        <p:txBody>
          <a:bodyPr vert="horz" lIns="91440" tIns="45720" rIns="91440" bIns="45720" rtlCol="0" anchor="ctr"/>
          <a:lstStyle>
            <a:lvl1pPr algn="r">
              <a:defRPr sz="1200">
                <a:solidFill>
                  <a:schemeClr val="bg1"/>
                </a:solidFill>
              </a:defRPr>
            </a:lvl1pPr>
          </a:lstStyle>
          <a:p>
            <a:fld id="{62C27CB9-1700-439E-B0BF-EDD2C915F9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057400" y="2667000"/>
            <a:ext cx="4601308" cy="1546225"/>
          </a:xfrm>
        </p:spPr>
        <p:txBody>
          <a:bodyPr/>
          <a:lstStyle/>
          <a:p>
            <a:pPr algn="ctr" eaLnBrk="1" hangingPunct="1"/>
            <a:r>
              <a:rPr lang="en-US" dirty="0" smtClean="0">
                <a:latin typeface="Arial" pitchFamily="34" charset="0"/>
                <a:cs typeface="Arial" pitchFamily="34" charset="0"/>
              </a:rPr>
              <a:t>Welcome to the 10</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OFA Workshop</a:t>
            </a:r>
          </a:p>
        </p:txBody>
      </p:sp>
      <p:sp>
        <p:nvSpPr>
          <p:cNvPr id="3075" name="Subtitle 2"/>
          <p:cNvSpPr>
            <a:spLocks noGrp="1"/>
          </p:cNvSpPr>
          <p:nvPr>
            <p:ph type="subTitle" idx="1"/>
          </p:nvPr>
        </p:nvSpPr>
        <p:spPr>
          <a:xfrm>
            <a:off x="2057400" y="4631184"/>
            <a:ext cx="6629400" cy="686540"/>
          </a:xfrm>
        </p:spPr>
        <p:txBody>
          <a:bodyPr/>
          <a:lstStyle/>
          <a:p>
            <a:pPr eaLnBrk="1" hangingPunct="1"/>
            <a:r>
              <a:rPr lang="en-US" dirty="0">
                <a:latin typeface="Arial" pitchFamily="34" charset="0"/>
                <a:cs typeface="Arial" pitchFamily="34" charset="0"/>
              </a:rPr>
              <a:t>#OFADevWorkshop</a:t>
            </a: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smtClean="0"/>
              <a:t>The OFI WG example</a:t>
            </a:r>
            <a:endParaRPr lang="en-US" dirty="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10</a:t>
            </a:fld>
            <a:endParaRPr lang="en-US"/>
          </a:p>
        </p:txBody>
      </p:sp>
      <p:sp>
        <p:nvSpPr>
          <p:cNvPr id="6" name="Oval 5"/>
          <p:cNvSpPr/>
          <p:nvPr/>
        </p:nvSpPr>
        <p:spPr>
          <a:xfrm>
            <a:off x="4066469" y="3156538"/>
            <a:ext cx="1900578" cy="17202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t>OFI WG</a:t>
            </a:r>
            <a:endParaRPr lang="en-US" sz="2800" dirty="0"/>
          </a:p>
        </p:txBody>
      </p:sp>
      <p:cxnSp>
        <p:nvCxnSpPr>
          <p:cNvPr id="8" name="Straight Arrow Connector 7"/>
          <p:cNvCxnSpPr>
            <a:endCxn id="6" idx="1"/>
          </p:cNvCxnSpPr>
          <p:nvPr/>
        </p:nvCxnSpPr>
        <p:spPr>
          <a:xfrm>
            <a:off x="3562030" y="2740985"/>
            <a:ext cx="782772" cy="6674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078523" y="1807264"/>
            <a:ext cx="2986772" cy="923330"/>
          </a:xfrm>
          <a:prstGeom prst="rect">
            <a:avLst/>
          </a:prstGeom>
          <a:noFill/>
        </p:spPr>
        <p:txBody>
          <a:bodyPr wrap="square" rtlCol="0">
            <a:spAutoFit/>
          </a:bodyPr>
          <a:lstStyle/>
          <a:p>
            <a:r>
              <a:rPr lang="en-US" dirty="0" smtClean="0"/>
              <a:t>TAC decides to focus on applications as a key driver for OFS</a:t>
            </a:r>
          </a:p>
        </p:txBody>
      </p:sp>
      <p:cxnSp>
        <p:nvCxnSpPr>
          <p:cNvPr id="11" name="Straight Arrow Connector 10"/>
          <p:cNvCxnSpPr>
            <a:stCxn id="6" idx="7"/>
          </p:cNvCxnSpPr>
          <p:nvPr/>
        </p:nvCxnSpPr>
        <p:spPr>
          <a:xfrm flipV="1">
            <a:off x="5688714" y="2886459"/>
            <a:ext cx="595735" cy="522006"/>
          </a:xfrm>
          <a:prstGeom prst="straightConnector1">
            <a:avLst/>
          </a:prstGeom>
          <a:ln>
            <a:headEnd type="arrow" w="med" len="med"/>
            <a:tailEnd type="none" w="med" len="med"/>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650603" y="2003230"/>
            <a:ext cx="2862575" cy="646331"/>
          </a:xfrm>
          <a:prstGeom prst="rect">
            <a:avLst/>
          </a:prstGeom>
          <a:noFill/>
        </p:spPr>
        <p:txBody>
          <a:bodyPr wrap="square" rtlCol="0">
            <a:spAutoFit/>
          </a:bodyPr>
          <a:lstStyle/>
          <a:p>
            <a:r>
              <a:rPr lang="en-US" dirty="0" smtClean="0">
                <a:solidFill>
                  <a:schemeClr val="bg1">
                    <a:lumMod val="50000"/>
                  </a:schemeClr>
                </a:solidFill>
              </a:rPr>
              <a:t>2013 workshop challenge: “let the s/w lead”</a:t>
            </a:r>
          </a:p>
        </p:txBody>
      </p:sp>
      <p:cxnSp>
        <p:nvCxnSpPr>
          <p:cNvPr id="14" name="Straight Arrow Connector 13"/>
          <p:cNvCxnSpPr>
            <a:stCxn id="6" idx="4"/>
          </p:cNvCxnSpPr>
          <p:nvPr/>
        </p:nvCxnSpPr>
        <p:spPr>
          <a:xfrm>
            <a:off x="5016758" y="4876800"/>
            <a:ext cx="0" cy="358003"/>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930769" y="5390666"/>
            <a:ext cx="4689231" cy="923330"/>
          </a:xfrm>
          <a:prstGeom prst="rect">
            <a:avLst/>
          </a:prstGeom>
          <a:noFill/>
        </p:spPr>
        <p:txBody>
          <a:bodyPr wrap="square" rtlCol="0">
            <a:spAutoFit/>
          </a:bodyPr>
          <a:lstStyle/>
          <a:p>
            <a:r>
              <a:rPr lang="en-US" dirty="0" smtClean="0"/>
              <a:t>Summer 2013 the OFI WG is formed with the charter to come up with interfaces that meet the needs of applications.</a:t>
            </a:r>
          </a:p>
        </p:txBody>
      </p:sp>
      <p:sp>
        <p:nvSpPr>
          <p:cNvPr id="2" name="TextBox 1"/>
          <p:cNvSpPr txBox="1"/>
          <p:nvPr/>
        </p:nvSpPr>
        <p:spPr>
          <a:xfrm>
            <a:off x="422031" y="3924280"/>
            <a:ext cx="3446777" cy="400110"/>
          </a:xfrm>
          <a:prstGeom prst="rect">
            <a:avLst/>
          </a:prstGeom>
          <a:noFill/>
          <a:ln w="38100">
            <a:solidFill>
              <a:srgbClr val="FF0000"/>
            </a:solidFill>
          </a:ln>
        </p:spPr>
        <p:txBody>
          <a:bodyPr wrap="none" rtlCol="0">
            <a:spAutoFit/>
          </a:bodyPr>
          <a:lstStyle/>
          <a:p>
            <a:r>
              <a:rPr lang="en-US" sz="2000" b="1" dirty="0" smtClean="0">
                <a:solidFill>
                  <a:srgbClr val="6D6E71"/>
                </a:solidFill>
              </a:rPr>
              <a:t>But which applications???</a:t>
            </a:r>
          </a:p>
        </p:txBody>
      </p:sp>
    </p:spTree>
    <p:extLst>
      <p:ext uri="{BB962C8B-B14F-4D97-AF65-F5344CB8AC3E}">
        <p14:creationId xmlns:p14="http://schemas.microsoft.com/office/powerpoint/2010/main" val="632425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02062" cy="1143000"/>
          </a:xfrm>
        </p:spPr>
        <p:txBody>
          <a:bodyPr/>
          <a:lstStyle/>
          <a:p>
            <a:r>
              <a:rPr lang="en-US" dirty="0" smtClean="0"/>
              <a:t>Beginning with the stack diagram</a:t>
            </a:r>
            <a:endParaRPr lang="en-US" dirty="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11</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355" y="1887415"/>
            <a:ext cx="5762385" cy="4037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112"/>
          <p:cNvSpPr>
            <a:spLocks noChangeArrowheads="1"/>
          </p:cNvSpPr>
          <p:nvPr/>
        </p:nvSpPr>
        <p:spPr bwMode="auto">
          <a:xfrm>
            <a:off x="6971391" y="4253159"/>
            <a:ext cx="1763242" cy="664935"/>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400">
                <a:solidFill>
                  <a:schemeClr val="tx1"/>
                </a:solidFill>
              </a:rPr>
              <a:t>Clustered</a:t>
            </a:r>
          </a:p>
          <a:p>
            <a:pPr algn="ctr" eaLnBrk="0" hangingPunct="0"/>
            <a:r>
              <a:rPr lang="en-US" sz="1400">
                <a:solidFill>
                  <a:schemeClr val="tx1"/>
                </a:solidFill>
              </a:rPr>
              <a:t>DB Access</a:t>
            </a:r>
          </a:p>
        </p:txBody>
      </p:sp>
      <p:sp>
        <p:nvSpPr>
          <p:cNvPr id="8" name="Rectangle 114"/>
          <p:cNvSpPr>
            <a:spLocks noChangeArrowheads="1"/>
          </p:cNvSpPr>
          <p:nvPr/>
        </p:nvSpPr>
        <p:spPr bwMode="auto">
          <a:xfrm>
            <a:off x="6971389" y="2798391"/>
            <a:ext cx="1763243" cy="569933"/>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400">
                <a:solidFill>
                  <a:schemeClr val="tx1"/>
                </a:solidFill>
              </a:rPr>
              <a:t>Various</a:t>
            </a:r>
          </a:p>
          <a:p>
            <a:pPr algn="ctr" eaLnBrk="0" hangingPunct="0"/>
            <a:r>
              <a:rPr lang="en-US" sz="1400">
                <a:solidFill>
                  <a:schemeClr val="tx1"/>
                </a:solidFill>
              </a:rPr>
              <a:t>MPIs</a:t>
            </a:r>
          </a:p>
        </p:txBody>
      </p:sp>
      <p:sp>
        <p:nvSpPr>
          <p:cNvPr id="9" name="Rectangle 115"/>
          <p:cNvSpPr>
            <a:spLocks noChangeArrowheads="1"/>
          </p:cNvSpPr>
          <p:nvPr/>
        </p:nvSpPr>
        <p:spPr bwMode="auto">
          <a:xfrm>
            <a:off x="6971390" y="5022107"/>
            <a:ext cx="1763243" cy="902443"/>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400" dirty="0" smtClean="0">
                <a:solidFill>
                  <a:schemeClr val="tx1"/>
                </a:solidFill>
              </a:rPr>
              <a:t>File</a:t>
            </a:r>
            <a:endParaRPr lang="en-US" sz="1400" dirty="0">
              <a:solidFill>
                <a:schemeClr val="tx1"/>
              </a:solidFill>
            </a:endParaRPr>
          </a:p>
          <a:p>
            <a:pPr algn="ctr" eaLnBrk="0" hangingPunct="0"/>
            <a:r>
              <a:rPr lang="en-US" sz="1400" dirty="0" smtClean="0"/>
              <a:t>Syste</a:t>
            </a:r>
            <a:r>
              <a:rPr lang="en-US" sz="1400" dirty="0" smtClean="0">
                <a:solidFill>
                  <a:schemeClr val="tx1"/>
                </a:solidFill>
              </a:rPr>
              <a:t>ms Access</a:t>
            </a:r>
            <a:endParaRPr lang="en-US" sz="1400" dirty="0">
              <a:solidFill>
                <a:schemeClr val="tx1"/>
              </a:solidFill>
            </a:endParaRPr>
          </a:p>
        </p:txBody>
      </p:sp>
      <p:sp>
        <p:nvSpPr>
          <p:cNvPr id="10" name="Rectangle 116"/>
          <p:cNvSpPr>
            <a:spLocks noChangeArrowheads="1"/>
          </p:cNvSpPr>
          <p:nvPr/>
        </p:nvSpPr>
        <p:spPr bwMode="auto">
          <a:xfrm>
            <a:off x="6971390" y="3472336"/>
            <a:ext cx="1763243" cy="676811"/>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400" dirty="0">
                <a:solidFill>
                  <a:schemeClr val="tx1"/>
                </a:solidFill>
              </a:rPr>
              <a:t>Block</a:t>
            </a:r>
          </a:p>
          <a:p>
            <a:pPr algn="ctr" eaLnBrk="0" hangingPunct="0"/>
            <a:r>
              <a:rPr lang="en-US" sz="1400" dirty="0">
                <a:solidFill>
                  <a:schemeClr val="tx1"/>
                </a:solidFill>
              </a:rPr>
              <a:t>Storage</a:t>
            </a:r>
          </a:p>
          <a:p>
            <a:pPr algn="ctr" eaLnBrk="0" hangingPunct="0"/>
            <a:r>
              <a:rPr lang="en-US" sz="1400" dirty="0">
                <a:solidFill>
                  <a:schemeClr val="tx1"/>
                </a:solidFill>
              </a:rPr>
              <a:t>Access</a:t>
            </a:r>
          </a:p>
        </p:txBody>
      </p:sp>
      <p:sp>
        <p:nvSpPr>
          <p:cNvPr id="11" name="Rectangle 117"/>
          <p:cNvSpPr>
            <a:spLocks noChangeArrowheads="1"/>
          </p:cNvSpPr>
          <p:nvPr/>
        </p:nvSpPr>
        <p:spPr bwMode="auto">
          <a:xfrm>
            <a:off x="6971389" y="1886858"/>
            <a:ext cx="1763242" cy="807521"/>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400" dirty="0" smtClean="0">
                <a:solidFill>
                  <a:schemeClr val="tx1"/>
                </a:solidFill>
              </a:rPr>
              <a:t>IP-based</a:t>
            </a:r>
          </a:p>
          <a:p>
            <a:pPr algn="ctr" eaLnBrk="0" hangingPunct="0"/>
            <a:r>
              <a:rPr lang="en-US" sz="1400" dirty="0" smtClean="0"/>
              <a:t>and </a:t>
            </a:r>
          </a:p>
          <a:p>
            <a:pPr algn="ctr" eaLnBrk="0" hangingPunct="0"/>
            <a:r>
              <a:rPr lang="en-US" sz="1400" dirty="0" smtClean="0"/>
              <a:t>Sockets-based a</a:t>
            </a:r>
            <a:r>
              <a:rPr lang="en-US" sz="1400" dirty="0" smtClean="0">
                <a:solidFill>
                  <a:schemeClr val="tx1"/>
                </a:solidFill>
              </a:rPr>
              <a:t>pps</a:t>
            </a:r>
            <a:endParaRPr lang="en-US" sz="1400" dirty="0">
              <a:solidFill>
                <a:schemeClr val="tx1"/>
              </a:solidFill>
            </a:endParaRPr>
          </a:p>
        </p:txBody>
      </p:sp>
      <p:sp>
        <p:nvSpPr>
          <p:cNvPr id="6" name="Left Brace 5"/>
          <p:cNvSpPr/>
          <p:nvPr/>
        </p:nvSpPr>
        <p:spPr>
          <a:xfrm>
            <a:off x="6389077" y="1886858"/>
            <a:ext cx="457200" cy="4037691"/>
          </a:xfrm>
          <a:prstGeom prst="leftBrace">
            <a:avLst>
              <a:gd name="adj1" fmla="val 8333"/>
              <a:gd name="adj2" fmla="val 10798"/>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4643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Grouping by common interest</a:t>
            </a:r>
            <a:endParaRPr lang="en-US" dirty="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12</a:t>
            </a:fld>
            <a:endParaRPr lang="en-US"/>
          </a:p>
        </p:txBody>
      </p:sp>
      <p:sp>
        <p:nvSpPr>
          <p:cNvPr id="11" name="TextBox 10"/>
          <p:cNvSpPr txBox="1"/>
          <p:nvPr/>
        </p:nvSpPr>
        <p:spPr>
          <a:xfrm>
            <a:off x="1574332" y="4671910"/>
            <a:ext cx="1721760" cy="1477328"/>
          </a:xfrm>
          <a:prstGeom prst="rect">
            <a:avLst/>
          </a:prstGeom>
          <a:noFill/>
        </p:spPr>
        <p:txBody>
          <a:bodyPr wrap="square" rtlCol="0">
            <a:spAutoFit/>
          </a:bodyPr>
          <a:lstStyle/>
          <a:p>
            <a:pPr fontAlgn="auto">
              <a:spcBef>
                <a:spcPts val="0"/>
              </a:spcBef>
              <a:spcAft>
                <a:spcPts val="0"/>
              </a:spcAft>
            </a:pPr>
            <a:r>
              <a:rPr lang="en-US" dirty="0" smtClean="0">
                <a:latin typeface="Arial"/>
              </a:rPr>
              <a:t>The ways that data is organized, so value can be extracted.</a:t>
            </a:r>
          </a:p>
        </p:txBody>
      </p:sp>
      <p:sp>
        <p:nvSpPr>
          <p:cNvPr id="12" name="TextBox 11"/>
          <p:cNvSpPr txBox="1"/>
          <p:nvPr/>
        </p:nvSpPr>
        <p:spPr>
          <a:xfrm>
            <a:off x="3369420" y="4671910"/>
            <a:ext cx="1994456" cy="1754326"/>
          </a:xfrm>
          <a:prstGeom prst="rect">
            <a:avLst/>
          </a:prstGeom>
          <a:noFill/>
        </p:spPr>
        <p:txBody>
          <a:bodyPr wrap="square" rtlCol="0">
            <a:spAutoFit/>
          </a:bodyPr>
          <a:lstStyle/>
          <a:p>
            <a:pPr fontAlgn="auto">
              <a:spcBef>
                <a:spcPts val="0"/>
              </a:spcBef>
              <a:spcAft>
                <a:spcPts val="0"/>
              </a:spcAft>
            </a:pPr>
            <a:r>
              <a:rPr lang="en-US" dirty="0" smtClean="0">
                <a:latin typeface="Arial"/>
              </a:rPr>
              <a:t>How users store and access data, and collaborate through data.  Sometimes over a distance.</a:t>
            </a:r>
          </a:p>
        </p:txBody>
      </p:sp>
      <p:sp>
        <p:nvSpPr>
          <p:cNvPr id="13" name="TextBox 12"/>
          <p:cNvSpPr txBox="1"/>
          <p:nvPr/>
        </p:nvSpPr>
        <p:spPr>
          <a:xfrm>
            <a:off x="5427426" y="4671910"/>
            <a:ext cx="3320835" cy="646331"/>
          </a:xfrm>
          <a:prstGeom prst="rect">
            <a:avLst/>
          </a:prstGeom>
          <a:noFill/>
        </p:spPr>
        <p:txBody>
          <a:bodyPr wrap="square" rtlCol="0">
            <a:spAutoFit/>
          </a:bodyPr>
          <a:lstStyle/>
          <a:p>
            <a:pPr fontAlgn="auto">
              <a:spcBef>
                <a:spcPts val="0"/>
              </a:spcBef>
              <a:spcAft>
                <a:spcPts val="0"/>
              </a:spcAft>
            </a:pPr>
            <a:r>
              <a:rPr lang="en-US" dirty="0" smtClean="0">
                <a:latin typeface="Arial"/>
              </a:rPr>
              <a:t>Parallel programming models for processing data</a:t>
            </a:r>
          </a:p>
        </p:txBody>
      </p:sp>
      <p:sp>
        <p:nvSpPr>
          <p:cNvPr id="16" name="Rectangle 112"/>
          <p:cNvSpPr>
            <a:spLocks noChangeArrowheads="1"/>
          </p:cNvSpPr>
          <p:nvPr/>
        </p:nvSpPr>
        <p:spPr bwMode="auto">
          <a:xfrm>
            <a:off x="2029644" y="1856316"/>
            <a:ext cx="811137" cy="664935"/>
          </a:xfrm>
          <a:prstGeom prst="rect">
            <a:avLst/>
          </a:prstGeom>
          <a:solidFill>
            <a:srgbClr val="DDDDDD"/>
          </a:solidFill>
          <a:ln w="9525">
            <a:solidFill>
              <a:sysClr val="windowText" lastClr="000000"/>
            </a:solidFill>
            <a:miter lim="800000"/>
            <a:headEnd/>
            <a:tailEnd/>
          </a:ln>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Arial"/>
              </a:rPr>
              <a:t>Clustered</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Arial"/>
              </a:rPr>
              <a:t>DB</a:t>
            </a:r>
          </a:p>
        </p:txBody>
      </p:sp>
      <p:sp>
        <p:nvSpPr>
          <p:cNvPr id="17" name="Rectangle 114"/>
          <p:cNvSpPr>
            <a:spLocks noChangeArrowheads="1"/>
          </p:cNvSpPr>
          <p:nvPr/>
        </p:nvSpPr>
        <p:spPr bwMode="auto">
          <a:xfrm>
            <a:off x="6158371" y="1844440"/>
            <a:ext cx="923666" cy="664935"/>
          </a:xfrm>
          <a:prstGeom prst="rect">
            <a:avLst/>
          </a:prstGeom>
          <a:solidFill>
            <a:srgbClr val="DDDDDD"/>
          </a:solidFill>
          <a:ln w="9525">
            <a:solidFill>
              <a:sysClr val="windowText" lastClr="000000"/>
            </a:solidFill>
            <a:miter lim="800000"/>
            <a:headEnd/>
            <a:tailEnd/>
          </a:ln>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smtClean="0">
                <a:ln>
                  <a:noFill/>
                </a:ln>
                <a:solidFill>
                  <a:prstClr val="black"/>
                </a:solidFill>
                <a:effectLst/>
                <a:uLnTx/>
                <a:uFillTx/>
                <a:latin typeface="Arial"/>
              </a:rPr>
              <a:t>Various</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smtClean="0">
                <a:ln>
                  <a:noFill/>
                </a:ln>
                <a:solidFill>
                  <a:prstClr val="black"/>
                </a:solidFill>
                <a:effectLst/>
                <a:uLnTx/>
                <a:uFillTx/>
                <a:latin typeface="Arial"/>
              </a:rPr>
              <a:t>MPIs</a:t>
            </a:r>
          </a:p>
        </p:txBody>
      </p:sp>
      <p:sp>
        <p:nvSpPr>
          <p:cNvPr id="18" name="Rectangle 115"/>
          <p:cNvSpPr>
            <a:spLocks noChangeArrowheads="1"/>
          </p:cNvSpPr>
          <p:nvPr/>
        </p:nvSpPr>
        <p:spPr bwMode="auto">
          <a:xfrm>
            <a:off x="3500045" y="1844440"/>
            <a:ext cx="783772" cy="676811"/>
          </a:xfrm>
          <a:prstGeom prst="rect">
            <a:avLst/>
          </a:prstGeom>
          <a:solidFill>
            <a:srgbClr val="DDDDDD"/>
          </a:solidFill>
          <a:ln w="9525">
            <a:solidFill>
              <a:sysClr val="windowText" lastClr="000000"/>
            </a:solidFill>
            <a:miter lim="800000"/>
            <a:headEnd/>
            <a:tailEnd/>
          </a:ln>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Arial"/>
              </a:rPr>
              <a:t>File</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Arial"/>
              </a:rPr>
              <a:t>Systems</a:t>
            </a:r>
          </a:p>
        </p:txBody>
      </p:sp>
      <p:sp>
        <p:nvSpPr>
          <p:cNvPr id="19" name="Rectangle 116"/>
          <p:cNvSpPr>
            <a:spLocks noChangeArrowheads="1"/>
          </p:cNvSpPr>
          <p:nvPr/>
        </p:nvSpPr>
        <p:spPr bwMode="auto">
          <a:xfrm>
            <a:off x="4479385" y="1844440"/>
            <a:ext cx="706366" cy="676811"/>
          </a:xfrm>
          <a:prstGeom prst="rect">
            <a:avLst/>
          </a:prstGeom>
          <a:solidFill>
            <a:srgbClr val="DDDDDD"/>
          </a:solidFill>
          <a:ln w="9525">
            <a:solidFill>
              <a:sysClr val="windowText" lastClr="000000"/>
            </a:solidFill>
            <a:miter lim="800000"/>
            <a:headEnd/>
            <a:tailEnd/>
          </a:ln>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Arial"/>
              </a:rPr>
              <a:t>Block</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Arial"/>
              </a:rPr>
              <a:t>Storage</a:t>
            </a:r>
          </a:p>
        </p:txBody>
      </p:sp>
      <p:sp>
        <p:nvSpPr>
          <p:cNvPr id="20" name="Rectangle 117"/>
          <p:cNvSpPr>
            <a:spLocks noChangeArrowheads="1"/>
          </p:cNvSpPr>
          <p:nvPr/>
        </p:nvSpPr>
        <p:spPr bwMode="auto">
          <a:xfrm>
            <a:off x="331997" y="1844440"/>
            <a:ext cx="701156" cy="676811"/>
          </a:xfrm>
          <a:prstGeom prst="rect">
            <a:avLst/>
          </a:prstGeom>
          <a:solidFill>
            <a:srgbClr val="DDDDDD"/>
          </a:solidFill>
          <a:ln w="9525">
            <a:solidFill>
              <a:sysClr val="windowText" lastClr="000000"/>
            </a:solidFill>
            <a:miter lim="800000"/>
            <a:headEnd/>
            <a:tailEnd/>
          </a:ln>
        </p:spPr>
        <p:txBody>
          <a:bodyPr wrap="squar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100" b="0" i="0" u="none" strike="noStrike" kern="0" cap="none" spc="0" normalizeH="0" baseline="0" noProof="0" dirty="0" smtClean="0">
                <a:ln>
                  <a:noFill/>
                </a:ln>
                <a:solidFill>
                  <a:prstClr val="black"/>
                </a:solidFill>
                <a:effectLst/>
                <a:uLnTx/>
                <a:uFillTx/>
                <a:latin typeface="Arial"/>
              </a:rPr>
              <a:t>IP, </a:t>
            </a:r>
            <a:r>
              <a:rPr kumimoji="0" lang="en-US" sz="1100" b="0" i="0" u="none" strike="noStrike" kern="0" cap="none" spc="0" normalizeH="0" baseline="0" noProof="0" dirty="0" err="1" smtClean="0">
                <a:ln>
                  <a:noFill/>
                </a:ln>
                <a:solidFill>
                  <a:prstClr val="black"/>
                </a:solidFill>
                <a:effectLst/>
                <a:uLnTx/>
                <a:uFillTx/>
                <a:latin typeface="Arial"/>
              </a:rPr>
              <a:t>skts</a:t>
            </a:r>
            <a:r>
              <a:rPr kumimoji="0" lang="en-US" sz="1100" b="0" i="0" u="none" strike="noStrike" kern="0" cap="none" spc="0" normalizeH="0" baseline="0" noProof="0" dirty="0" smtClean="0">
                <a:ln>
                  <a:noFill/>
                </a:ln>
                <a:solidFill>
                  <a:prstClr val="black"/>
                </a:solidFill>
                <a:effectLst/>
                <a:uLnTx/>
                <a:uFillTx/>
                <a:latin typeface="Arial"/>
              </a:rPr>
              <a:t> apps</a:t>
            </a:r>
          </a:p>
        </p:txBody>
      </p:sp>
      <p:cxnSp>
        <p:nvCxnSpPr>
          <p:cNvPr id="21" name="Straight Arrow Connector 20"/>
          <p:cNvCxnSpPr>
            <a:stCxn id="20" idx="2"/>
          </p:cNvCxnSpPr>
          <p:nvPr/>
        </p:nvCxnSpPr>
        <p:spPr>
          <a:xfrm>
            <a:off x="682575" y="2521251"/>
            <a:ext cx="146804" cy="333834"/>
          </a:xfrm>
          <a:prstGeom prst="straightConnector1">
            <a:avLst/>
          </a:prstGeom>
          <a:noFill/>
          <a:ln w="25400" cap="flat" cmpd="sng" algn="ctr">
            <a:solidFill>
              <a:srgbClr val="8D941E"/>
            </a:solidFill>
            <a:prstDash val="solid"/>
            <a:tailEnd type="arrow"/>
          </a:ln>
          <a:effectLst>
            <a:outerShdw blurRad="40000" dist="20000" dir="5400000" rotWithShape="0">
              <a:srgbClr val="000000">
                <a:alpha val="38000"/>
              </a:srgbClr>
            </a:outerShdw>
          </a:effectLst>
        </p:spPr>
      </p:cxnSp>
      <p:cxnSp>
        <p:nvCxnSpPr>
          <p:cNvPr id="22" name="Straight Arrow Connector 21"/>
          <p:cNvCxnSpPr>
            <a:stCxn id="16" idx="2"/>
          </p:cNvCxnSpPr>
          <p:nvPr/>
        </p:nvCxnSpPr>
        <p:spPr>
          <a:xfrm>
            <a:off x="2435213" y="2521251"/>
            <a:ext cx="0" cy="333834"/>
          </a:xfrm>
          <a:prstGeom prst="straightConnector1">
            <a:avLst/>
          </a:prstGeom>
          <a:noFill/>
          <a:ln w="25400" cap="flat" cmpd="sng" algn="ctr">
            <a:solidFill>
              <a:srgbClr val="8D941E"/>
            </a:solidFill>
            <a:prstDash val="solid"/>
            <a:tailEnd type="arrow"/>
          </a:ln>
          <a:effectLst>
            <a:outerShdw blurRad="40000" dist="20000" dir="5400000" rotWithShape="0">
              <a:srgbClr val="000000">
                <a:alpha val="38000"/>
              </a:srgbClr>
            </a:outerShdw>
          </a:effectLst>
        </p:spPr>
      </p:cxnSp>
      <p:cxnSp>
        <p:nvCxnSpPr>
          <p:cNvPr id="23" name="Straight Arrow Connector 22"/>
          <p:cNvCxnSpPr>
            <a:stCxn id="18" idx="2"/>
          </p:cNvCxnSpPr>
          <p:nvPr/>
        </p:nvCxnSpPr>
        <p:spPr>
          <a:xfrm>
            <a:off x="3891931" y="2521251"/>
            <a:ext cx="474717" cy="325460"/>
          </a:xfrm>
          <a:prstGeom prst="straightConnector1">
            <a:avLst/>
          </a:prstGeom>
          <a:noFill/>
          <a:ln w="25400" cap="flat" cmpd="sng" algn="ctr">
            <a:solidFill>
              <a:srgbClr val="8D941E"/>
            </a:solidFill>
            <a:prstDash val="solid"/>
            <a:tailEnd type="arrow"/>
          </a:ln>
          <a:effectLst>
            <a:outerShdw blurRad="40000" dist="20000" dir="5400000" rotWithShape="0">
              <a:srgbClr val="000000">
                <a:alpha val="38000"/>
              </a:srgbClr>
            </a:outerShdw>
          </a:effectLst>
        </p:spPr>
      </p:cxnSp>
      <p:cxnSp>
        <p:nvCxnSpPr>
          <p:cNvPr id="24" name="Straight Arrow Connector 23"/>
          <p:cNvCxnSpPr>
            <a:stCxn id="19" idx="2"/>
          </p:cNvCxnSpPr>
          <p:nvPr/>
        </p:nvCxnSpPr>
        <p:spPr>
          <a:xfrm flipH="1">
            <a:off x="4366648" y="2521251"/>
            <a:ext cx="465920" cy="325460"/>
          </a:xfrm>
          <a:prstGeom prst="straightConnector1">
            <a:avLst/>
          </a:prstGeom>
          <a:noFill/>
          <a:ln w="25400" cap="flat" cmpd="sng" algn="ctr">
            <a:solidFill>
              <a:srgbClr val="8D941E"/>
            </a:solidFill>
            <a:prstDash val="solid"/>
            <a:tailEnd type="arrow"/>
          </a:ln>
          <a:effectLst>
            <a:outerShdw blurRad="40000" dist="20000" dir="5400000" rotWithShape="0">
              <a:srgbClr val="000000">
                <a:alpha val="38000"/>
              </a:srgbClr>
            </a:outerShdw>
          </a:effectLst>
        </p:spPr>
      </p:cxnSp>
      <p:cxnSp>
        <p:nvCxnSpPr>
          <p:cNvPr id="25" name="Straight Arrow Connector 24"/>
          <p:cNvCxnSpPr/>
          <p:nvPr/>
        </p:nvCxnSpPr>
        <p:spPr>
          <a:xfrm>
            <a:off x="7914814" y="2509375"/>
            <a:ext cx="0" cy="345710"/>
          </a:xfrm>
          <a:prstGeom prst="straightConnector1">
            <a:avLst/>
          </a:prstGeom>
          <a:noFill/>
          <a:ln w="25400" cap="flat" cmpd="sng" algn="ctr">
            <a:solidFill>
              <a:srgbClr val="8D941E"/>
            </a:solidFill>
            <a:prstDash val="solid"/>
            <a:tailEnd type="arrow"/>
          </a:ln>
          <a:effectLst>
            <a:outerShdw blurRad="40000" dist="20000" dir="5400000" rotWithShape="0">
              <a:srgbClr val="000000">
                <a:alpha val="38000"/>
              </a:srgbClr>
            </a:outerShdw>
          </a:effectLst>
        </p:spPr>
      </p:cxnSp>
      <p:sp>
        <p:nvSpPr>
          <p:cNvPr id="26" name="Rectangle 114"/>
          <p:cNvSpPr>
            <a:spLocks noChangeArrowheads="1"/>
          </p:cNvSpPr>
          <p:nvPr/>
        </p:nvSpPr>
        <p:spPr bwMode="auto">
          <a:xfrm>
            <a:off x="7467600" y="1821980"/>
            <a:ext cx="923666" cy="664935"/>
          </a:xfrm>
          <a:prstGeom prst="rect">
            <a:avLst/>
          </a:prstGeom>
          <a:solidFill>
            <a:srgbClr val="DDDDDD"/>
          </a:solidFill>
          <a:ln w="9525">
            <a:solidFill>
              <a:sysClr val="windowText" lastClr="000000"/>
            </a:solidFill>
            <a:miter lim="800000"/>
            <a:headEnd/>
            <a:tailEnd/>
          </a:ln>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lang="en-US" sz="1100" kern="0" dirty="0" err="1" smtClean="0">
                <a:solidFill>
                  <a:prstClr val="black"/>
                </a:solidFill>
                <a:latin typeface="Arial"/>
              </a:rPr>
              <a:t>GasNet</a:t>
            </a:r>
            <a:r>
              <a:rPr lang="en-US" sz="1100" kern="0" dirty="0" smtClean="0">
                <a:solidFill>
                  <a:prstClr val="black"/>
                </a:solidFill>
                <a:latin typeface="Arial"/>
              </a:rPr>
              <a:t>,</a:t>
            </a:r>
            <a:br>
              <a:rPr lang="en-US" sz="1100" kern="0" dirty="0" smtClean="0">
                <a:solidFill>
                  <a:prstClr val="black"/>
                </a:solidFill>
                <a:latin typeface="Arial"/>
              </a:rPr>
            </a:br>
            <a:r>
              <a:rPr lang="en-US" sz="1100" kern="0" dirty="0" smtClean="0">
                <a:solidFill>
                  <a:prstClr val="black"/>
                </a:solidFill>
                <a:latin typeface="Arial"/>
              </a:rPr>
              <a:t>ARMCI,</a:t>
            </a:r>
            <a:br>
              <a:rPr lang="en-US" sz="1100" kern="0" dirty="0" smtClean="0">
                <a:solidFill>
                  <a:prstClr val="black"/>
                </a:solidFill>
                <a:latin typeface="Arial"/>
              </a:rPr>
            </a:br>
            <a:r>
              <a:rPr lang="en-US" sz="1100" kern="0" dirty="0" smtClean="0">
                <a:solidFill>
                  <a:prstClr val="black"/>
                </a:solidFill>
                <a:latin typeface="Arial"/>
              </a:rPr>
              <a:t>etc.</a:t>
            </a:r>
            <a:endParaRPr kumimoji="0" lang="en-US" sz="1100" b="0" i="0" u="none" strike="noStrike" kern="0" cap="none" spc="0" normalizeH="0" baseline="0" noProof="0" dirty="0" smtClean="0">
              <a:ln>
                <a:noFill/>
              </a:ln>
              <a:solidFill>
                <a:prstClr val="black"/>
              </a:solidFill>
              <a:effectLst/>
              <a:uLnTx/>
              <a:uFillTx/>
              <a:latin typeface="Arial"/>
            </a:endParaRPr>
          </a:p>
        </p:txBody>
      </p:sp>
      <p:cxnSp>
        <p:nvCxnSpPr>
          <p:cNvPr id="27" name="Straight Arrow Connector 26"/>
          <p:cNvCxnSpPr/>
          <p:nvPr/>
        </p:nvCxnSpPr>
        <p:spPr>
          <a:xfrm>
            <a:off x="6620204" y="2509375"/>
            <a:ext cx="0" cy="345710"/>
          </a:xfrm>
          <a:prstGeom prst="straightConnector1">
            <a:avLst/>
          </a:prstGeom>
          <a:noFill/>
          <a:ln w="25400" cap="flat" cmpd="sng" algn="ctr">
            <a:solidFill>
              <a:srgbClr val="8D941E"/>
            </a:solidFill>
            <a:prstDash val="solid"/>
            <a:tailEnd type="arrow"/>
          </a:ln>
          <a:effectLst>
            <a:outerShdw blurRad="40000" dist="20000" dir="5400000" rotWithShape="0">
              <a:srgbClr val="000000">
                <a:alpha val="38000"/>
              </a:srgbClr>
            </a:outerShdw>
          </a:effectLst>
        </p:spPr>
      </p:cxnSp>
      <p:sp>
        <p:nvSpPr>
          <p:cNvPr id="29" name="Rectangle 28"/>
          <p:cNvSpPr/>
          <p:nvPr/>
        </p:nvSpPr>
        <p:spPr>
          <a:xfrm>
            <a:off x="264930" y="2879128"/>
            <a:ext cx="1318905" cy="1662017"/>
          </a:xfrm>
          <a:prstGeom prst="rect">
            <a:avLst/>
          </a:prstGeom>
          <a:noFill/>
          <a:ln w="19050" cap="flat" cmpd="sng" algn="ctr">
            <a:solidFill>
              <a:sysClr val="windowText" lastClr="000000"/>
            </a:solidFill>
            <a:prstDash val="dash"/>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Arial"/>
              </a:rPr>
              <a:t>Legacy apps (</a:t>
            </a:r>
            <a:r>
              <a:rPr kumimoji="0" lang="en-US" sz="1400" b="1" i="0" u="none" strike="noStrike" kern="0" cap="none" spc="0" normalizeH="0" baseline="0" noProof="0" dirty="0" err="1" smtClean="0">
                <a:ln>
                  <a:noFill/>
                </a:ln>
                <a:solidFill>
                  <a:prstClr val="black"/>
                </a:solidFill>
                <a:effectLst/>
                <a:uLnTx/>
                <a:uFillTx/>
                <a:latin typeface="Arial"/>
              </a:rPr>
              <a:t>skts</a:t>
            </a:r>
            <a:r>
              <a:rPr kumimoji="0" lang="en-US" sz="1400" b="1" i="0" u="none" strike="noStrike" kern="0" cap="none" spc="0" normalizeH="0" baseline="0" noProof="0" dirty="0" smtClean="0">
                <a:ln>
                  <a:noFill/>
                </a:ln>
                <a:solidFill>
                  <a:prstClr val="black"/>
                </a:solidFill>
                <a:effectLst/>
                <a:uLnTx/>
                <a:uFillTx/>
                <a:latin typeface="Arial"/>
              </a:rPr>
              <a:t>, IP)</a:t>
            </a:r>
          </a:p>
        </p:txBody>
      </p:sp>
      <p:sp>
        <p:nvSpPr>
          <p:cNvPr id="30" name="Rectangle 29"/>
          <p:cNvSpPr/>
          <p:nvPr/>
        </p:nvSpPr>
        <p:spPr>
          <a:xfrm>
            <a:off x="1669336" y="2879128"/>
            <a:ext cx="1721761" cy="1662017"/>
          </a:xfrm>
          <a:prstGeom prst="rect">
            <a:avLst/>
          </a:prstGeom>
          <a:noFill/>
          <a:ln w="19050" cap="flat" cmpd="sng" algn="ctr">
            <a:solidFill>
              <a:sysClr val="windowText" lastClr="000000"/>
            </a:solidFill>
            <a:prstDash val="dash"/>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Arial"/>
              </a:rPr>
              <a:t>Data Analysis</a:t>
            </a:r>
          </a:p>
        </p:txBody>
      </p:sp>
      <p:sp>
        <p:nvSpPr>
          <p:cNvPr id="31" name="Rectangle 30"/>
          <p:cNvSpPr/>
          <p:nvPr/>
        </p:nvSpPr>
        <p:spPr>
          <a:xfrm>
            <a:off x="3464423" y="2870754"/>
            <a:ext cx="1994457" cy="1662017"/>
          </a:xfrm>
          <a:prstGeom prst="rect">
            <a:avLst/>
          </a:prstGeom>
          <a:noFill/>
          <a:ln w="19050" cap="flat" cmpd="sng" algn="ctr">
            <a:solidFill>
              <a:sysClr val="windowText" lastClr="000000"/>
            </a:solidFill>
            <a:prstDash val="dash"/>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Arial"/>
              </a:rPr>
              <a:t>Data Storage, Data Access</a:t>
            </a:r>
          </a:p>
        </p:txBody>
      </p:sp>
      <p:sp>
        <p:nvSpPr>
          <p:cNvPr id="32" name="Rectangle 31"/>
          <p:cNvSpPr/>
          <p:nvPr/>
        </p:nvSpPr>
        <p:spPr>
          <a:xfrm>
            <a:off x="5543904" y="2878042"/>
            <a:ext cx="3303213" cy="1663532"/>
          </a:xfrm>
          <a:prstGeom prst="rect">
            <a:avLst/>
          </a:prstGeom>
          <a:noFill/>
          <a:ln w="19050" cap="flat" cmpd="sng" algn="ctr">
            <a:solidFill>
              <a:sysClr val="windowText" lastClr="000000"/>
            </a:solidFill>
            <a:prstDash val="dash"/>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latin typeface="Arial"/>
              </a:rPr>
              <a:t>Distributed Computing</a:t>
            </a:r>
          </a:p>
        </p:txBody>
      </p:sp>
      <p:sp>
        <p:nvSpPr>
          <p:cNvPr id="33" name="TextBox 32"/>
          <p:cNvSpPr txBox="1"/>
          <p:nvPr/>
        </p:nvSpPr>
        <p:spPr>
          <a:xfrm>
            <a:off x="3464424" y="3345309"/>
            <a:ext cx="1994456" cy="1169551"/>
          </a:xfrm>
          <a:prstGeom prst="rect">
            <a:avLst/>
          </a:prstGeom>
          <a:noFill/>
          <a:ln>
            <a:noFill/>
          </a:ln>
        </p:spPr>
        <p:txBody>
          <a:bodyPr wrap="square" rtlCol="0">
            <a:spAutoFit/>
          </a:bodyPr>
          <a:lstStyle>
            <a:defPPr>
              <a:defRPr lang="en-US"/>
            </a:defPPr>
            <a:lvl1pPr marL="117475" indent="-117475">
              <a:buFontTx/>
              <a:buChar char="-"/>
              <a:defRPr sz="1400">
                <a:solidFill>
                  <a:schemeClr val="bg1">
                    <a:lumMod val="65000"/>
                  </a:schemeClr>
                </a:solidFill>
              </a:defRPr>
            </a:lvl1pPr>
          </a:lstStyle>
          <a:p>
            <a:pPr fontAlgn="auto">
              <a:spcBef>
                <a:spcPts val="0"/>
              </a:spcBef>
              <a:spcAft>
                <a:spcPts val="0"/>
              </a:spcAft>
            </a:pPr>
            <a:r>
              <a:rPr lang="en-US" dirty="0">
                <a:solidFill>
                  <a:prstClr val="black"/>
                </a:solidFill>
                <a:latin typeface="Arial"/>
              </a:rPr>
              <a:t>Filesystems</a:t>
            </a:r>
          </a:p>
          <a:p>
            <a:pPr fontAlgn="auto">
              <a:spcBef>
                <a:spcPts val="0"/>
              </a:spcBef>
              <a:spcAft>
                <a:spcPts val="0"/>
              </a:spcAft>
            </a:pPr>
            <a:r>
              <a:rPr lang="en-US" dirty="0">
                <a:solidFill>
                  <a:prstClr val="black"/>
                </a:solidFill>
                <a:latin typeface="Arial"/>
              </a:rPr>
              <a:t>Object storage</a:t>
            </a:r>
          </a:p>
          <a:p>
            <a:pPr fontAlgn="auto">
              <a:spcBef>
                <a:spcPts val="0"/>
              </a:spcBef>
              <a:spcAft>
                <a:spcPts val="0"/>
              </a:spcAft>
            </a:pPr>
            <a:r>
              <a:rPr lang="en-US" dirty="0">
                <a:solidFill>
                  <a:prstClr val="black"/>
                </a:solidFill>
                <a:latin typeface="Arial"/>
              </a:rPr>
              <a:t>Block storage</a:t>
            </a:r>
          </a:p>
          <a:p>
            <a:pPr fontAlgn="auto">
              <a:spcBef>
                <a:spcPts val="0"/>
              </a:spcBef>
              <a:spcAft>
                <a:spcPts val="0"/>
              </a:spcAft>
            </a:pPr>
            <a:r>
              <a:rPr lang="en-US" dirty="0">
                <a:solidFill>
                  <a:prstClr val="black"/>
                </a:solidFill>
                <a:latin typeface="Arial"/>
              </a:rPr>
              <a:t>Distributed storage</a:t>
            </a:r>
          </a:p>
          <a:p>
            <a:pPr fontAlgn="auto">
              <a:spcBef>
                <a:spcPts val="0"/>
              </a:spcBef>
              <a:spcAft>
                <a:spcPts val="0"/>
              </a:spcAft>
            </a:pPr>
            <a:r>
              <a:rPr lang="en-US" dirty="0">
                <a:solidFill>
                  <a:prstClr val="black"/>
                </a:solidFill>
                <a:latin typeface="Arial"/>
              </a:rPr>
              <a:t>Storage at a distance</a:t>
            </a:r>
          </a:p>
        </p:txBody>
      </p:sp>
      <p:sp>
        <p:nvSpPr>
          <p:cNvPr id="34" name="TextBox 33"/>
          <p:cNvSpPr txBox="1"/>
          <p:nvPr/>
        </p:nvSpPr>
        <p:spPr>
          <a:xfrm>
            <a:off x="5543905" y="3799099"/>
            <a:ext cx="1636987" cy="523220"/>
          </a:xfrm>
          <a:prstGeom prst="rect">
            <a:avLst/>
          </a:prstGeom>
          <a:noFill/>
          <a:ln>
            <a:noFill/>
          </a:ln>
        </p:spPr>
        <p:txBody>
          <a:bodyPr wrap="square" rtlCol="0">
            <a:spAutoFit/>
          </a:bodyPr>
          <a:lstStyle/>
          <a:p>
            <a:pPr fontAlgn="auto">
              <a:spcBef>
                <a:spcPts val="0"/>
              </a:spcBef>
              <a:spcAft>
                <a:spcPts val="0"/>
              </a:spcAft>
            </a:pPr>
            <a:r>
              <a:rPr lang="en-US" sz="1400" dirty="0" smtClean="0">
                <a:solidFill>
                  <a:prstClr val="black"/>
                </a:solidFill>
                <a:latin typeface="Arial"/>
              </a:rPr>
              <a:t>Via </a:t>
            </a:r>
            <a:r>
              <a:rPr lang="en-US" sz="1400" dirty="0" err="1" smtClean="0">
                <a:solidFill>
                  <a:prstClr val="black"/>
                </a:solidFill>
                <a:latin typeface="Arial"/>
              </a:rPr>
              <a:t>msg</a:t>
            </a:r>
            <a:r>
              <a:rPr lang="en-US" sz="1400" dirty="0" smtClean="0">
                <a:solidFill>
                  <a:prstClr val="black"/>
                </a:solidFill>
                <a:latin typeface="Arial"/>
              </a:rPr>
              <a:t> passing</a:t>
            </a:r>
          </a:p>
          <a:p>
            <a:pPr marL="117475" indent="-117475" fontAlgn="auto">
              <a:spcBef>
                <a:spcPts val="0"/>
              </a:spcBef>
              <a:spcAft>
                <a:spcPts val="0"/>
              </a:spcAft>
              <a:buFontTx/>
              <a:buChar char="-"/>
            </a:pPr>
            <a:r>
              <a:rPr lang="en-US" sz="1400" dirty="0" smtClean="0">
                <a:solidFill>
                  <a:prstClr val="black"/>
                </a:solidFill>
                <a:latin typeface="Arial"/>
              </a:rPr>
              <a:t>MPI </a:t>
            </a:r>
            <a:r>
              <a:rPr lang="en-US" sz="1400" dirty="0">
                <a:solidFill>
                  <a:prstClr val="black"/>
                </a:solidFill>
                <a:latin typeface="Arial"/>
              </a:rPr>
              <a:t>applications</a:t>
            </a:r>
          </a:p>
        </p:txBody>
      </p:sp>
      <p:sp>
        <p:nvSpPr>
          <p:cNvPr id="35" name="TextBox 34"/>
          <p:cNvSpPr txBox="1"/>
          <p:nvPr/>
        </p:nvSpPr>
        <p:spPr>
          <a:xfrm>
            <a:off x="1669337" y="3691377"/>
            <a:ext cx="1721760" cy="738664"/>
          </a:xfrm>
          <a:prstGeom prst="rect">
            <a:avLst/>
          </a:prstGeom>
          <a:noFill/>
          <a:ln>
            <a:noFill/>
          </a:ln>
        </p:spPr>
        <p:txBody>
          <a:bodyPr wrap="square" rtlCol="0">
            <a:spAutoFit/>
          </a:bodyPr>
          <a:lstStyle>
            <a:defPPr>
              <a:defRPr lang="en-US"/>
            </a:defPPr>
            <a:lvl1pPr marL="117475" indent="-117475">
              <a:buFontTx/>
              <a:buChar char="-"/>
              <a:defRPr sz="1400">
                <a:solidFill>
                  <a:schemeClr val="bg1">
                    <a:lumMod val="65000"/>
                  </a:schemeClr>
                </a:solidFill>
              </a:defRPr>
            </a:lvl1pPr>
          </a:lstStyle>
          <a:p>
            <a:pPr fontAlgn="auto">
              <a:spcBef>
                <a:spcPts val="0"/>
              </a:spcBef>
              <a:spcAft>
                <a:spcPts val="0"/>
              </a:spcAft>
            </a:pPr>
            <a:r>
              <a:rPr lang="en-US" dirty="0">
                <a:solidFill>
                  <a:prstClr val="black"/>
                </a:solidFill>
                <a:latin typeface="Arial"/>
              </a:rPr>
              <a:t>Structured data</a:t>
            </a:r>
          </a:p>
          <a:p>
            <a:pPr fontAlgn="auto">
              <a:spcBef>
                <a:spcPts val="0"/>
              </a:spcBef>
              <a:spcAft>
                <a:spcPts val="0"/>
              </a:spcAft>
            </a:pPr>
            <a:r>
              <a:rPr lang="en-US" dirty="0">
                <a:solidFill>
                  <a:prstClr val="black"/>
                </a:solidFill>
                <a:latin typeface="Arial"/>
              </a:rPr>
              <a:t>Unstructured data</a:t>
            </a:r>
          </a:p>
          <a:p>
            <a:pPr fontAlgn="auto">
              <a:spcBef>
                <a:spcPts val="0"/>
              </a:spcBef>
              <a:spcAft>
                <a:spcPts val="0"/>
              </a:spcAft>
            </a:pPr>
            <a:endParaRPr lang="en-US" dirty="0">
              <a:solidFill>
                <a:prstClr val="black"/>
              </a:solidFill>
              <a:latin typeface="Arial"/>
            </a:endParaRPr>
          </a:p>
        </p:txBody>
      </p:sp>
      <p:sp>
        <p:nvSpPr>
          <p:cNvPr id="36" name="TextBox 35"/>
          <p:cNvSpPr txBox="1"/>
          <p:nvPr/>
        </p:nvSpPr>
        <p:spPr>
          <a:xfrm>
            <a:off x="264930" y="3691377"/>
            <a:ext cx="1318905" cy="523220"/>
          </a:xfrm>
          <a:prstGeom prst="rect">
            <a:avLst/>
          </a:prstGeom>
          <a:noFill/>
          <a:ln>
            <a:noFill/>
          </a:ln>
        </p:spPr>
        <p:txBody>
          <a:bodyPr wrap="square" rtlCol="0">
            <a:spAutoFit/>
          </a:bodyPr>
          <a:lstStyle/>
          <a:p>
            <a:pPr marL="117475" indent="-117475" fontAlgn="auto">
              <a:spcBef>
                <a:spcPts val="0"/>
              </a:spcBef>
              <a:spcAft>
                <a:spcPts val="0"/>
              </a:spcAft>
              <a:buFontTx/>
              <a:buChar char="-"/>
            </a:pPr>
            <a:r>
              <a:rPr lang="en-US" sz="1400" dirty="0" err="1">
                <a:solidFill>
                  <a:prstClr val="black"/>
                </a:solidFill>
                <a:latin typeface="Arial"/>
              </a:rPr>
              <a:t>Skts</a:t>
            </a:r>
            <a:r>
              <a:rPr lang="en-US" sz="1400" dirty="0">
                <a:solidFill>
                  <a:prstClr val="black"/>
                </a:solidFill>
                <a:latin typeface="Arial"/>
              </a:rPr>
              <a:t> apps</a:t>
            </a:r>
          </a:p>
          <a:p>
            <a:pPr marL="117475" indent="-117475" fontAlgn="auto">
              <a:spcBef>
                <a:spcPts val="0"/>
              </a:spcBef>
              <a:spcAft>
                <a:spcPts val="0"/>
              </a:spcAft>
              <a:buFontTx/>
              <a:buChar char="-"/>
            </a:pPr>
            <a:r>
              <a:rPr lang="en-US" sz="1400" dirty="0">
                <a:solidFill>
                  <a:prstClr val="black"/>
                </a:solidFill>
                <a:latin typeface="Arial"/>
              </a:rPr>
              <a:t>IP apps</a:t>
            </a:r>
          </a:p>
        </p:txBody>
      </p:sp>
      <p:sp>
        <p:nvSpPr>
          <p:cNvPr id="37" name="TextBox 36"/>
          <p:cNvSpPr txBox="1"/>
          <p:nvPr/>
        </p:nvSpPr>
        <p:spPr>
          <a:xfrm>
            <a:off x="7129723" y="3799099"/>
            <a:ext cx="1812398" cy="523220"/>
          </a:xfrm>
          <a:prstGeom prst="rect">
            <a:avLst/>
          </a:prstGeom>
          <a:noFill/>
          <a:ln>
            <a:noFill/>
          </a:ln>
        </p:spPr>
        <p:txBody>
          <a:bodyPr wrap="square" rtlCol="0">
            <a:spAutoFit/>
          </a:bodyPr>
          <a:lstStyle/>
          <a:p>
            <a:pPr fontAlgn="auto">
              <a:spcBef>
                <a:spcPts val="0"/>
              </a:spcBef>
              <a:spcAft>
                <a:spcPts val="0"/>
              </a:spcAft>
            </a:pPr>
            <a:r>
              <a:rPr lang="en-US" sz="1400" dirty="0" smtClean="0">
                <a:solidFill>
                  <a:prstClr val="black"/>
                </a:solidFill>
                <a:latin typeface="Arial"/>
              </a:rPr>
              <a:t>Via shared memory</a:t>
            </a:r>
          </a:p>
          <a:p>
            <a:pPr fontAlgn="auto">
              <a:spcBef>
                <a:spcPts val="0"/>
              </a:spcBef>
              <a:spcAft>
                <a:spcPts val="0"/>
              </a:spcAft>
            </a:pPr>
            <a:r>
              <a:rPr lang="en-US" sz="1400" dirty="0" smtClean="0">
                <a:solidFill>
                  <a:prstClr val="black"/>
                </a:solidFill>
                <a:latin typeface="Arial"/>
              </a:rPr>
              <a:t>- PGAS languages</a:t>
            </a:r>
            <a:endParaRPr lang="en-US" sz="1400" dirty="0">
              <a:solidFill>
                <a:prstClr val="black"/>
              </a:solidFill>
              <a:latin typeface="Arial"/>
            </a:endParaRPr>
          </a:p>
        </p:txBody>
      </p:sp>
    </p:spTree>
    <p:extLst>
      <p:ext uri="{BB962C8B-B14F-4D97-AF65-F5344CB8AC3E}">
        <p14:creationId xmlns:p14="http://schemas.microsoft.com/office/powerpoint/2010/main" val="4062929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143000"/>
          </a:xfrm>
        </p:spPr>
        <p:txBody>
          <a:bodyPr/>
          <a:lstStyle/>
          <a:p>
            <a:r>
              <a:rPr lang="en-US" dirty="0" smtClean="0"/>
              <a:t>A slightly different way of looking at how OFS is developed</a:t>
            </a:r>
            <a:endParaRPr lang="en-US" dirty="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13</a:t>
            </a:fld>
            <a:endParaRPr lang="en-US"/>
          </a:p>
        </p:txBody>
      </p:sp>
      <p:sp>
        <p:nvSpPr>
          <p:cNvPr id="5" name="Oval 4"/>
          <p:cNvSpPr/>
          <p:nvPr/>
        </p:nvSpPr>
        <p:spPr>
          <a:xfrm>
            <a:off x="3766540" y="3060219"/>
            <a:ext cx="2145324" cy="200464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bg1"/>
                </a:solidFill>
              </a:rPr>
              <a:t>An Interest Group</a:t>
            </a:r>
            <a:endParaRPr lang="en-US" sz="2800" dirty="0">
              <a:solidFill>
                <a:schemeClr val="bg1"/>
              </a:solidFill>
            </a:endParaRPr>
          </a:p>
        </p:txBody>
      </p:sp>
      <p:cxnSp>
        <p:nvCxnSpPr>
          <p:cNvPr id="7" name="Straight Arrow Connector 6"/>
          <p:cNvCxnSpPr>
            <a:stCxn id="5" idx="1"/>
          </p:cNvCxnSpPr>
          <p:nvPr/>
        </p:nvCxnSpPr>
        <p:spPr>
          <a:xfrm flipH="1" flipV="1">
            <a:off x="3496910" y="2696804"/>
            <a:ext cx="583805" cy="656989"/>
          </a:xfrm>
          <a:prstGeom prst="straightConnector1">
            <a:avLst/>
          </a:prstGeom>
          <a:ln>
            <a:headEnd type="arrow" w="med" len="med"/>
            <a:tailEnd type="none" w="med" len="med"/>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563295" y="3877876"/>
            <a:ext cx="1890261" cy="369332"/>
          </a:xfrm>
          <a:prstGeom prst="rect">
            <a:avLst/>
          </a:prstGeom>
          <a:noFill/>
        </p:spPr>
        <p:txBody>
          <a:bodyPr wrap="none" rtlCol="0">
            <a:spAutoFit/>
          </a:bodyPr>
          <a:lstStyle/>
          <a:p>
            <a:r>
              <a:rPr lang="en-US" dirty="0" smtClean="0">
                <a:solidFill>
                  <a:srgbClr val="6D6E71"/>
                </a:solidFill>
              </a:rPr>
              <a:t>OFS Developers</a:t>
            </a:r>
          </a:p>
        </p:txBody>
      </p:sp>
      <p:cxnSp>
        <p:nvCxnSpPr>
          <p:cNvPr id="9" name="Straight Arrow Connector 8"/>
          <p:cNvCxnSpPr>
            <a:stCxn id="5" idx="2"/>
          </p:cNvCxnSpPr>
          <p:nvPr/>
        </p:nvCxnSpPr>
        <p:spPr>
          <a:xfrm flipH="1" flipV="1">
            <a:off x="2453556" y="4062542"/>
            <a:ext cx="1312984" cy="1"/>
          </a:xfrm>
          <a:prstGeom prst="straightConnector1">
            <a:avLst/>
          </a:prstGeom>
          <a:ln>
            <a:headEnd type="arrow" w="med" len="med"/>
            <a:tailEnd type="none" w="med" len="med"/>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1077852" y="5381314"/>
            <a:ext cx="3454792" cy="646331"/>
          </a:xfrm>
          <a:prstGeom prst="rect">
            <a:avLst/>
          </a:prstGeom>
          <a:noFill/>
        </p:spPr>
        <p:txBody>
          <a:bodyPr wrap="none" rtlCol="0">
            <a:spAutoFit/>
          </a:bodyPr>
          <a:lstStyle/>
          <a:p>
            <a:r>
              <a:rPr lang="en-US" dirty="0" smtClean="0">
                <a:solidFill>
                  <a:srgbClr val="6D6E71"/>
                </a:solidFill>
              </a:rPr>
              <a:t>Those who are deploying OFS</a:t>
            </a:r>
          </a:p>
          <a:p>
            <a:r>
              <a:rPr lang="en-US" dirty="0" smtClean="0">
                <a:solidFill>
                  <a:srgbClr val="6D6E71"/>
                </a:solidFill>
              </a:rPr>
              <a:t>e.g. an Enterprise Storage team</a:t>
            </a:r>
          </a:p>
        </p:txBody>
      </p:sp>
      <p:cxnSp>
        <p:nvCxnSpPr>
          <p:cNvPr id="14" name="Straight Arrow Connector 13"/>
          <p:cNvCxnSpPr>
            <a:stCxn id="5" idx="3"/>
          </p:cNvCxnSpPr>
          <p:nvPr/>
        </p:nvCxnSpPr>
        <p:spPr>
          <a:xfrm flipH="1">
            <a:off x="3110048" y="4771292"/>
            <a:ext cx="970667" cy="574928"/>
          </a:xfrm>
          <a:prstGeom prst="straightConnector1">
            <a:avLst/>
          </a:prstGeom>
          <a:ln>
            <a:headEnd type="arrow" w="med" len="med"/>
            <a:tailEnd type="none" w="med" len="med"/>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854823" y="1941695"/>
            <a:ext cx="4955203" cy="646331"/>
          </a:xfrm>
          <a:prstGeom prst="rect">
            <a:avLst/>
          </a:prstGeom>
          <a:noFill/>
        </p:spPr>
        <p:txBody>
          <a:bodyPr wrap="none" rtlCol="0">
            <a:spAutoFit/>
          </a:bodyPr>
          <a:lstStyle/>
          <a:p>
            <a:r>
              <a:rPr lang="en-US" dirty="0" smtClean="0">
                <a:solidFill>
                  <a:srgbClr val="6D6E71"/>
                </a:solidFill>
              </a:rPr>
              <a:t>Consumers of OFS</a:t>
            </a:r>
          </a:p>
          <a:p>
            <a:r>
              <a:rPr lang="en-US" dirty="0" smtClean="0">
                <a:solidFill>
                  <a:srgbClr val="6D6E71"/>
                </a:solidFill>
              </a:rPr>
              <a:t>e.g. app developers, </a:t>
            </a:r>
            <a:r>
              <a:rPr lang="en-US" dirty="0" err="1" smtClean="0">
                <a:solidFill>
                  <a:srgbClr val="6D6E71"/>
                </a:solidFill>
              </a:rPr>
              <a:t>distros</a:t>
            </a:r>
            <a:r>
              <a:rPr lang="en-US" dirty="0" smtClean="0">
                <a:solidFill>
                  <a:srgbClr val="6D6E71"/>
                </a:solidFill>
              </a:rPr>
              <a:t>, kernel, vendors…</a:t>
            </a:r>
          </a:p>
        </p:txBody>
      </p:sp>
      <p:sp>
        <p:nvSpPr>
          <p:cNvPr id="19" name="TextBox 18"/>
          <p:cNvSpPr txBox="1"/>
          <p:nvPr/>
        </p:nvSpPr>
        <p:spPr>
          <a:xfrm>
            <a:off x="6330461" y="3231545"/>
            <a:ext cx="2557175" cy="2031325"/>
          </a:xfrm>
          <a:prstGeom prst="rect">
            <a:avLst/>
          </a:prstGeom>
          <a:noFill/>
        </p:spPr>
        <p:txBody>
          <a:bodyPr wrap="none" rtlCol="0">
            <a:spAutoFit/>
          </a:bodyPr>
          <a:lstStyle/>
          <a:p>
            <a:r>
              <a:rPr lang="en-US" dirty="0" smtClean="0">
                <a:solidFill>
                  <a:srgbClr val="6D6E71"/>
                </a:solidFill>
              </a:rPr>
              <a:t>Distributed computing</a:t>
            </a:r>
          </a:p>
          <a:p>
            <a:endParaRPr lang="en-US" dirty="0">
              <a:solidFill>
                <a:srgbClr val="6D6E71"/>
              </a:solidFill>
            </a:endParaRPr>
          </a:p>
          <a:p>
            <a:r>
              <a:rPr lang="en-US" dirty="0" smtClean="0">
                <a:solidFill>
                  <a:srgbClr val="6D6E71"/>
                </a:solidFill>
              </a:rPr>
              <a:t>Data Storage &amp; Access</a:t>
            </a:r>
          </a:p>
          <a:p>
            <a:endParaRPr lang="en-US" dirty="0">
              <a:solidFill>
                <a:srgbClr val="6D6E71"/>
              </a:solidFill>
            </a:endParaRPr>
          </a:p>
          <a:p>
            <a:r>
              <a:rPr lang="en-US" dirty="0" smtClean="0">
                <a:solidFill>
                  <a:srgbClr val="6D6E71"/>
                </a:solidFill>
              </a:rPr>
              <a:t>Data Analysis</a:t>
            </a:r>
          </a:p>
          <a:p>
            <a:endParaRPr lang="en-US" dirty="0">
              <a:solidFill>
                <a:srgbClr val="6D6E71"/>
              </a:solidFill>
            </a:endParaRPr>
          </a:p>
          <a:p>
            <a:r>
              <a:rPr lang="en-US" dirty="0" smtClean="0">
                <a:solidFill>
                  <a:srgbClr val="6D6E71"/>
                </a:solidFill>
              </a:rPr>
              <a:t>Sockets Applications</a:t>
            </a:r>
          </a:p>
        </p:txBody>
      </p:sp>
    </p:spTree>
    <p:extLst>
      <p:ext uri="{BB962C8B-B14F-4D97-AF65-F5344CB8AC3E}">
        <p14:creationId xmlns:p14="http://schemas.microsoft.com/office/powerpoint/2010/main" val="2622216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brings us to this year’s agenda</a:t>
            </a:r>
            <a:endParaRPr lang="en-US" dirty="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14</a:t>
            </a:fld>
            <a:endParaRPr lang="en-US"/>
          </a:p>
        </p:txBody>
      </p:sp>
      <p:sp>
        <p:nvSpPr>
          <p:cNvPr id="6" name="TextBox 5"/>
          <p:cNvSpPr txBox="1"/>
          <p:nvPr/>
        </p:nvSpPr>
        <p:spPr>
          <a:xfrm>
            <a:off x="445476" y="1875692"/>
            <a:ext cx="8250977" cy="3970318"/>
          </a:xfrm>
          <a:prstGeom prst="rect">
            <a:avLst/>
          </a:prstGeom>
          <a:noFill/>
        </p:spPr>
        <p:txBody>
          <a:bodyPr wrap="none" rtlCol="0">
            <a:spAutoFit/>
          </a:bodyPr>
          <a:lstStyle/>
          <a:p>
            <a:r>
              <a:rPr lang="en-US" dirty="0" smtClean="0">
                <a:solidFill>
                  <a:srgbClr val="6D6E71"/>
                </a:solidFill>
              </a:rPr>
              <a:t>Robust discussion of Disruptive Technologies</a:t>
            </a:r>
          </a:p>
          <a:p>
            <a:pPr marL="285750" indent="-285750">
              <a:buFontTx/>
              <a:buChar char="-"/>
            </a:pPr>
            <a:r>
              <a:rPr lang="en-US" dirty="0" smtClean="0">
                <a:solidFill>
                  <a:srgbClr val="6D6E71"/>
                </a:solidFill>
              </a:rPr>
              <a:t>NVM</a:t>
            </a:r>
          </a:p>
          <a:p>
            <a:pPr marL="285750" indent="-285750">
              <a:buFontTx/>
              <a:buChar char="-"/>
            </a:pPr>
            <a:r>
              <a:rPr lang="en-US" dirty="0" smtClean="0">
                <a:solidFill>
                  <a:srgbClr val="6D6E71"/>
                </a:solidFill>
              </a:rPr>
              <a:t>Processor architectures and how that impacts us as I/O providers</a:t>
            </a:r>
          </a:p>
          <a:p>
            <a:pPr marL="285750" indent="-285750">
              <a:buFontTx/>
              <a:buChar char="-"/>
            </a:pPr>
            <a:endParaRPr lang="en-US" dirty="0">
              <a:solidFill>
                <a:srgbClr val="6D6E71"/>
              </a:solidFill>
            </a:endParaRPr>
          </a:p>
          <a:p>
            <a:r>
              <a:rPr lang="en-US" dirty="0" smtClean="0">
                <a:solidFill>
                  <a:srgbClr val="6D6E71"/>
                </a:solidFill>
              </a:rPr>
              <a:t>Many topics related to the four broad classes of applications – “interest groups”</a:t>
            </a:r>
          </a:p>
          <a:p>
            <a:pPr marL="285750" indent="-285750">
              <a:buFontTx/>
              <a:buChar char="-"/>
            </a:pPr>
            <a:r>
              <a:rPr lang="en-US" dirty="0" smtClean="0">
                <a:solidFill>
                  <a:srgbClr val="6D6E71"/>
                </a:solidFill>
              </a:rPr>
              <a:t>Block storage </a:t>
            </a:r>
          </a:p>
          <a:p>
            <a:pPr marL="285750" indent="-285750">
              <a:buFontTx/>
              <a:buChar char="-"/>
            </a:pPr>
            <a:r>
              <a:rPr lang="en-US" dirty="0" smtClean="0">
                <a:solidFill>
                  <a:srgbClr val="6D6E71"/>
                </a:solidFill>
              </a:rPr>
              <a:t>File I/O</a:t>
            </a:r>
          </a:p>
          <a:p>
            <a:pPr marL="285750" indent="-285750">
              <a:buFontTx/>
              <a:buChar char="-"/>
            </a:pPr>
            <a:r>
              <a:rPr lang="en-US" dirty="0" smtClean="0">
                <a:solidFill>
                  <a:srgbClr val="6D6E71"/>
                </a:solidFill>
              </a:rPr>
              <a:t>Data analysis</a:t>
            </a:r>
          </a:p>
          <a:p>
            <a:pPr marL="285750" indent="-285750">
              <a:buFontTx/>
              <a:buChar char="-"/>
            </a:pPr>
            <a:r>
              <a:rPr lang="en-US" dirty="0" smtClean="0">
                <a:solidFill>
                  <a:srgbClr val="6D6E71"/>
                </a:solidFill>
              </a:rPr>
              <a:t>Distributed computing, including both MPI and PGAS topics</a:t>
            </a:r>
          </a:p>
          <a:p>
            <a:pPr marL="285750" indent="-285750">
              <a:buFontTx/>
              <a:buChar char="-"/>
            </a:pPr>
            <a:r>
              <a:rPr lang="en-US" dirty="0" smtClean="0">
                <a:solidFill>
                  <a:srgbClr val="6D6E71"/>
                </a:solidFill>
              </a:rPr>
              <a:t>Sockets applications support – </a:t>
            </a:r>
            <a:r>
              <a:rPr lang="en-US" dirty="0" err="1" smtClean="0">
                <a:solidFill>
                  <a:srgbClr val="6D6E71"/>
                </a:solidFill>
              </a:rPr>
              <a:t>rsockets</a:t>
            </a:r>
            <a:r>
              <a:rPr lang="en-US" dirty="0" smtClean="0">
                <a:solidFill>
                  <a:srgbClr val="6D6E71"/>
                </a:solidFill>
              </a:rPr>
              <a:t>, SMC-r</a:t>
            </a:r>
          </a:p>
          <a:p>
            <a:pPr marL="285750" indent="-285750">
              <a:buFontTx/>
              <a:buChar char="-"/>
            </a:pPr>
            <a:endParaRPr lang="en-US" dirty="0">
              <a:solidFill>
                <a:srgbClr val="6D6E71"/>
              </a:solidFill>
            </a:endParaRPr>
          </a:p>
          <a:p>
            <a:r>
              <a:rPr lang="en-US" dirty="0" smtClean="0">
                <a:solidFill>
                  <a:srgbClr val="6D6E71"/>
                </a:solidFill>
              </a:rPr>
              <a:t>Scalability </a:t>
            </a:r>
          </a:p>
          <a:p>
            <a:pPr marL="285750" indent="-285750">
              <a:buFontTx/>
              <a:buChar char="-"/>
            </a:pPr>
            <a:r>
              <a:rPr lang="en-US" dirty="0" smtClean="0">
                <a:solidFill>
                  <a:srgbClr val="6D6E71"/>
                </a:solidFill>
              </a:rPr>
              <a:t>Dr. Sterling’s keynote</a:t>
            </a:r>
          </a:p>
          <a:p>
            <a:pPr marL="285750" indent="-285750">
              <a:buFontTx/>
              <a:buChar char="-"/>
            </a:pPr>
            <a:r>
              <a:rPr lang="en-US" dirty="0" err="1" smtClean="0">
                <a:solidFill>
                  <a:srgbClr val="6D6E71"/>
                </a:solidFill>
              </a:rPr>
              <a:t>Exascale</a:t>
            </a:r>
            <a:r>
              <a:rPr lang="en-US" dirty="0" smtClean="0">
                <a:solidFill>
                  <a:srgbClr val="6D6E71"/>
                </a:solidFill>
              </a:rPr>
              <a:t> Radio Astronomy sessions</a:t>
            </a:r>
          </a:p>
        </p:txBody>
      </p:sp>
    </p:spTree>
    <p:extLst>
      <p:ext uri="{BB962C8B-B14F-4D97-AF65-F5344CB8AC3E}">
        <p14:creationId xmlns:p14="http://schemas.microsoft.com/office/powerpoint/2010/main" val="3032420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15</a:t>
            </a:fld>
            <a:endParaRPr lang="en-US"/>
          </a:p>
        </p:txBody>
      </p:sp>
      <p:sp>
        <p:nvSpPr>
          <p:cNvPr id="5" name="TextBox 4"/>
          <p:cNvSpPr txBox="1"/>
          <p:nvPr/>
        </p:nvSpPr>
        <p:spPr>
          <a:xfrm>
            <a:off x="1090245" y="2637692"/>
            <a:ext cx="7080739" cy="1938992"/>
          </a:xfrm>
          <a:prstGeom prst="rect">
            <a:avLst/>
          </a:prstGeom>
          <a:noFill/>
        </p:spPr>
        <p:txBody>
          <a:bodyPr wrap="square" rtlCol="0">
            <a:spAutoFit/>
          </a:bodyPr>
          <a:lstStyle/>
          <a:p>
            <a:r>
              <a:rPr lang="en-US" sz="2400" dirty="0" smtClean="0">
                <a:solidFill>
                  <a:srgbClr val="6D6E71"/>
                </a:solidFill>
              </a:rPr>
              <a:t>As with last year, we will follow-up on Wednesday to see if we can draw any useful conclusions on this.</a:t>
            </a:r>
          </a:p>
          <a:p>
            <a:endParaRPr lang="en-US" sz="2400" dirty="0">
              <a:solidFill>
                <a:srgbClr val="6D6E71"/>
              </a:solidFill>
            </a:endParaRPr>
          </a:p>
          <a:p>
            <a:r>
              <a:rPr lang="en-US" sz="2400" dirty="0" smtClean="0">
                <a:solidFill>
                  <a:srgbClr val="6D6E71"/>
                </a:solidFill>
              </a:rPr>
              <a:t>Meanwhile, enjoy </a:t>
            </a:r>
            <a:r>
              <a:rPr lang="en-US" sz="2400" smtClean="0">
                <a:solidFill>
                  <a:srgbClr val="6D6E71"/>
                </a:solidFill>
              </a:rPr>
              <a:t>the </a:t>
            </a:r>
            <a:r>
              <a:rPr lang="en-US" sz="2400" smtClean="0">
                <a:solidFill>
                  <a:srgbClr val="6D6E71"/>
                </a:solidFill>
              </a:rPr>
              <a:t>workshop</a:t>
            </a:r>
            <a:r>
              <a:rPr lang="en-US" sz="2400" smtClean="0">
                <a:solidFill>
                  <a:srgbClr val="6D6E71"/>
                </a:solidFill>
              </a:rPr>
              <a:t>!</a:t>
            </a:r>
            <a:endParaRPr lang="en-US" sz="2400" dirty="0" smtClean="0">
              <a:solidFill>
                <a:srgbClr val="6D6E71"/>
              </a:solidFill>
            </a:endParaRPr>
          </a:p>
        </p:txBody>
      </p:sp>
    </p:spTree>
    <p:extLst>
      <p:ext uri="{BB962C8B-B14F-4D97-AF65-F5344CB8AC3E}">
        <p14:creationId xmlns:p14="http://schemas.microsoft.com/office/powerpoint/2010/main" val="1324897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187373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be sure to cover</a:t>
            </a:r>
            <a:endParaRPr lang="en-US" dirty="0"/>
          </a:p>
        </p:txBody>
      </p:sp>
      <p:sp>
        <p:nvSpPr>
          <p:cNvPr id="3" name="Content Placeholder 2"/>
          <p:cNvSpPr>
            <a:spLocks noGrp="1"/>
          </p:cNvSpPr>
          <p:nvPr>
            <p:ph idx="1"/>
          </p:nvPr>
        </p:nvSpPr>
        <p:spPr/>
        <p:txBody>
          <a:bodyPr>
            <a:normAutofit fontScale="92500"/>
          </a:bodyPr>
          <a:lstStyle/>
          <a:p>
            <a:r>
              <a:rPr lang="en-US" dirty="0" smtClean="0"/>
              <a:t>Workshop theme: “Disruptive Technology”</a:t>
            </a:r>
          </a:p>
          <a:p>
            <a:pPr lvl="1"/>
            <a:r>
              <a:rPr lang="en-US" dirty="0" smtClean="0"/>
              <a:t>h/w – the stuff going on around us</a:t>
            </a:r>
          </a:p>
          <a:p>
            <a:pPr lvl="2"/>
            <a:r>
              <a:rPr lang="en-US" dirty="0" smtClean="0"/>
              <a:t>The NVW talks</a:t>
            </a:r>
          </a:p>
          <a:p>
            <a:pPr lvl="2"/>
            <a:r>
              <a:rPr lang="en-US" dirty="0" smtClean="0"/>
              <a:t>The processor panel</a:t>
            </a:r>
          </a:p>
          <a:p>
            <a:pPr lvl="1"/>
            <a:r>
              <a:rPr lang="en-US" dirty="0" smtClean="0"/>
              <a:t>s/w – the stuff we’re doing to ourselves (for good reason)</a:t>
            </a:r>
          </a:p>
          <a:p>
            <a:pPr lvl="2"/>
            <a:r>
              <a:rPr lang="en-US" dirty="0" smtClean="0"/>
              <a:t>OFI WG</a:t>
            </a:r>
          </a:p>
          <a:p>
            <a:r>
              <a:rPr lang="en-US" dirty="0" smtClean="0"/>
              <a:t>A couple of especially important blocks of talks</a:t>
            </a:r>
          </a:p>
          <a:p>
            <a:pPr lvl="1"/>
            <a:r>
              <a:rPr lang="en-US" dirty="0" err="1" smtClean="0"/>
              <a:t>Exascale</a:t>
            </a:r>
            <a:r>
              <a:rPr lang="en-US" dirty="0" smtClean="0"/>
              <a:t> radio astronomy</a:t>
            </a:r>
          </a:p>
          <a:p>
            <a:r>
              <a:rPr lang="en-US" dirty="0" smtClean="0"/>
              <a:t>Acting on the imperatives defined at last year’s workshop – a broader way of thinking about OFA development?</a:t>
            </a:r>
            <a:endParaRPr lang="en-US" dirty="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2</a:t>
            </a:fld>
            <a:endParaRPr lang="en-US"/>
          </a:p>
        </p:txBody>
      </p:sp>
    </p:spTree>
    <p:extLst>
      <p:ext uri="{BB962C8B-B14F-4D97-AF65-F5344CB8AC3E}">
        <p14:creationId xmlns:p14="http://schemas.microsoft.com/office/powerpoint/2010/main" val="3857898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 short story</a:t>
            </a:r>
            <a:endParaRPr lang="en-US" dirty="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54" y="1714500"/>
            <a:ext cx="4572000" cy="3429000"/>
          </a:xfrm>
          <a:prstGeom prst="rect">
            <a:avLst/>
          </a:prstGeom>
          <a:noFill/>
          <a:ln w="9525">
            <a:solidFill>
              <a:schemeClr val="tx1"/>
            </a:solidFill>
            <a:miter lim="800000"/>
            <a:headEnd/>
            <a:tailEnd/>
          </a:ln>
          <a:effectLst>
            <a:outerShdw blurRad="101600" dist="127000" dir="2700000" sx="101000" sy="101000" algn="tl" rotWithShape="0">
              <a:prstClr val="black">
                <a:alpha val="32000"/>
              </a:prstClr>
            </a:outerShdw>
          </a:effectLst>
          <a:extLst>
            <a:ext uri="{909E8E84-426E-40DD-AFC4-6F175D3DCCD1}">
              <a14:hiddenFill xmlns:a14="http://schemas.microsoft.com/office/drawing/2010/main">
                <a:solidFill>
                  <a:schemeClr val="accent1"/>
                </a:solidFill>
              </a14:hiddenFill>
            </a:ext>
          </a:extLst>
        </p:spPr>
      </p:pic>
      <p:sp>
        <p:nvSpPr>
          <p:cNvPr id="7" name="Rectangle 6"/>
          <p:cNvSpPr/>
          <p:nvPr/>
        </p:nvSpPr>
        <p:spPr>
          <a:xfrm>
            <a:off x="5322277" y="1792741"/>
            <a:ext cx="3423138" cy="2246769"/>
          </a:xfrm>
          <a:prstGeom prst="rect">
            <a:avLst/>
          </a:prstGeom>
        </p:spPr>
        <p:txBody>
          <a:bodyPr wrap="square">
            <a:spAutoFit/>
          </a:bodyPr>
          <a:lstStyle/>
          <a:p>
            <a:r>
              <a:rPr lang="en-US" sz="2000" dirty="0"/>
              <a:t>Last year we </a:t>
            </a:r>
            <a:r>
              <a:rPr lang="en-US" sz="2000" dirty="0" smtClean="0"/>
              <a:t>undertook an objective to drive the </a:t>
            </a:r>
            <a:r>
              <a:rPr lang="en-US" sz="2000" dirty="0"/>
              <a:t>OpenFabrics Alliance forward</a:t>
            </a:r>
            <a:r>
              <a:rPr lang="en-US" sz="2000" dirty="0" smtClean="0"/>
              <a:t>.</a:t>
            </a:r>
          </a:p>
          <a:p>
            <a:endParaRPr lang="en-US" sz="2000" dirty="0"/>
          </a:p>
          <a:p>
            <a:r>
              <a:rPr lang="en-US" sz="2000" dirty="0" smtClean="0"/>
              <a:t>Only problem was nobody really knew how to do that.</a:t>
            </a:r>
            <a:endParaRPr lang="en-US" sz="2000" dirty="0"/>
          </a:p>
        </p:txBody>
      </p:sp>
      <p:sp>
        <p:nvSpPr>
          <p:cNvPr id="9" name="Rectangle 8"/>
          <p:cNvSpPr/>
          <p:nvPr/>
        </p:nvSpPr>
        <p:spPr>
          <a:xfrm>
            <a:off x="5322277" y="4102184"/>
            <a:ext cx="3423138" cy="1938992"/>
          </a:xfrm>
          <a:prstGeom prst="rect">
            <a:avLst/>
          </a:prstGeom>
        </p:spPr>
        <p:txBody>
          <a:bodyPr wrap="square">
            <a:spAutoFit/>
          </a:bodyPr>
          <a:lstStyle/>
          <a:p>
            <a:r>
              <a:rPr lang="en-US" sz="2000" dirty="0" smtClean="0"/>
              <a:t>We’ve made quite a bit of progress since then. </a:t>
            </a:r>
          </a:p>
          <a:p>
            <a:endParaRPr lang="en-US" sz="2000" dirty="0"/>
          </a:p>
          <a:p>
            <a:r>
              <a:rPr lang="en-US" sz="2000" dirty="0" smtClean="0"/>
              <a:t>You may see this reflected in this year’s workshop agenda.</a:t>
            </a:r>
            <a:endParaRPr lang="en-US" sz="2000" dirty="0"/>
          </a:p>
        </p:txBody>
      </p:sp>
    </p:spTree>
    <p:extLst>
      <p:ext uri="{BB962C8B-B14F-4D97-AF65-F5344CB8AC3E}">
        <p14:creationId xmlns:p14="http://schemas.microsoft.com/office/powerpoint/2010/main" val="999175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smtClean="0"/>
              <a:t>From last year</a:t>
            </a:r>
            <a:endParaRPr lang="en-US" dirty="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4</a:t>
            </a:fld>
            <a:endParaRPr lang="en-US"/>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856" y="1825072"/>
            <a:ext cx="4572000" cy="3429000"/>
          </a:xfrm>
          <a:prstGeom prst="rect">
            <a:avLst/>
          </a:prstGeom>
          <a:noFill/>
          <a:ln w="9525">
            <a:solidFill>
              <a:schemeClr val="tx1"/>
            </a:solidFill>
            <a:miter lim="800000"/>
            <a:headEnd/>
            <a:tailEnd/>
          </a:ln>
          <a:effectLst>
            <a:outerShdw blurRad="101600" dist="127000" dir="2700000" sx="101000" sy="101000" algn="tl" rotWithShape="0">
              <a:prstClr val="black">
                <a:alpha val="32000"/>
              </a:prstClr>
            </a:outerShdw>
          </a:effectLst>
          <a:extLst>
            <a:ext uri="{909E8E84-426E-40DD-AFC4-6F175D3DCCD1}">
              <a14:hiddenFill xmlns:a14="http://schemas.microsoft.com/office/drawing/2010/main">
                <a:solidFill>
                  <a:schemeClr val="accent1"/>
                </a:solidFill>
              </a14:hiddenFill>
            </a:ext>
          </a:extLst>
        </p:spPr>
      </p:pic>
      <p:sp>
        <p:nvSpPr>
          <p:cNvPr id="2" name="TextBox 1"/>
          <p:cNvSpPr txBox="1"/>
          <p:nvPr/>
        </p:nvSpPr>
        <p:spPr>
          <a:xfrm>
            <a:off x="5425749" y="3622856"/>
            <a:ext cx="3014865" cy="1631216"/>
          </a:xfrm>
          <a:prstGeom prst="rect">
            <a:avLst/>
          </a:prstGeom>
          <a:noFill/>
        </p:spPr>
        <p:txBody>
          <a:bodyPr wrap="square" rtlCol="0">
            <a:spAutoFit/>
          </a:bodyPr>
          <a:lstStyle/>
          <a:p>
            <a:r>
              <a:rPr lang="en-US" sz="2000" dirty="0"/>
              <a:t>A</a:t>
            </a:r>
            <a:r>
              <a:rPr lang="en-US" sz="2000" dirty="0" smtClean="0"/>
              <a:t>t last year’s workshop, this challenge was offered:</a:t>
            </a:r>
          </a:p>
          <a:p>
            <a:endParaRPr lang="en-US" sz="2000" dirty="0"/>
          </a:p>
          <a:p>
            <a:r>
              <a:rPr lang="en-US" sz="2000" dirty="0" smtClean="0"/>
              <a:t>But how to do that?</a:t>
            </a:r>
          </a:p>
        </p:txBody>
      </p:sp>
      <p:sp>
        <p:nvSpPr>
          <p:cNvPr id="3" name="Freeform 2"/>
          <p:cNvSpPr/>
          <p:nvPr/>
        </p:nvSpPr>
        <p:spPr>
          <a:xfrm>
            <a:off x="4616970" y="2616142"/>
            <a:ext cx="3913142" cy="986117"/>
          </a:xfrm>
          <a:custGeom>
            <a:avLst/>
            <a:gdLst>
              <a:gd name="connsiteX0" fmla="*/ 2848132 w 3267825"/>
              <a:gd name="connsiteY0" fmla="*/ 1127803 h 1127803"/>
              <a:gd name="connsiteX1" fmla="*/ 3177915 w 3267825"/>
              <a:gd name="connsiteY1" fmla="*/ 138452 h 1127803"/>
              <a:gd name="connsiteX2" fmla="*/ 1409076 w 3267825"/>
              <a:gd name="connsiteY2" fmla="*/ 48511 h 1127803"/>
              <a:gd name="connsiteX3" fmla="*/ 0 w 3267825"/>
              <a:gd name="connsiteY3" fmla="*/ 528196 h 1127803"/>
              <a:gd name="connsiteX0" fmla="*/ 3159354 w 3385146"/>
              <a:gd name="connsiteY0" fmla="*/ 986117 h 986117"/>
              <a:gd name="connsiteX1" fmla="*/ 3177915 w 3385146"/>
              <a:gd name="connsiteY1" fmla="*/ 131677 h 986117"/>
              <a:gd name="connsiteX2" fmla="*/ 1409076 w 3385146"/>
              <a:gd name="connsiteY2" fmla="*/ 41736 h 986117"/>
              <a:gd name="connsiteX3" fmla="*/ 0 w 3385146"/>
              <a:gd name="connsiteY3" fmla="*/ 521421 h 986117"/>
            </a:gdLst>
            <a:ahLst/>
            <a:cxnLst>
              <a:cxn ang="0">
                <a:pos x="connsiteX0" y="connsiteY0"/>
              </a:cxn>
              <a:cxn ang="0">
                <a:pos x="connsiteX1" y="connsiteY1"/>
              </a:cxn>
              <a:cxn ang="0">
                <a:pos x="connsiteX2" y="connsiteY2"/>
              </a:cxn>
              <a:cxn ang="0">
                <a:pos x="connsiteX3" y="connsiteY3"/>
              </a:cxn>
            </a:cxnLst>
            <a:rect l="l" t="t" r="r" b="b"/>
            <a:pathLst>
              <a:path w="3385146" h="986117">
                <a:moveTo>
                  <a:pt x="3159354" y="986117"/>
                </a:moveTo>
                <a:cubicBezTo>
                  <a:pt x="3444167" y="581382"/>
                  <a:pt x="3469628" y="289074"/>
                  <a:pt x="3177915" y="131677"/>
                </a:cubicBezTo>
                <a:cubicBezTo>
                  <a:pt x="2886202" y="-25720"/>
                  <a:pt x="1938728" y="-23221"/>
                  <a:pt x="1409076" y="41736"/>
                </a:cubicBezTo>
                <a:cubicBezTo>
                  <a:pt x="879424" y="106693"/>
                  <a:pt x="439712" y="314057"/>
                  <a:pt x="0" y="521421"/>
                </a:cubicBezTo>
              </a:path>
            </a:pathLst>
          </a:custGeom>
          <a:noFill/>
          <a:ln>
            <a:solidFill>
              <a:schemeClr val="tx1"/>
            </a:solidFill>
            <a:headEnd type="none" w="med" len="med"/>
            <a:tailEnd type="arrow"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9569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Meanwhile…</a:t>
            </a:r>
            <a:endParaRPr lang="en-US" dirty="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5</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370" y="1714500"/>
            <a:ext cx="4572000" cy="3429000"/>
          </a:xfrm>
          <a:prstGeom prst="rect">
            <a:avLst/>
          </a:prstGeom>
          <a:noFill/>
          <a:ln w="9525">
            <a:solidFill>
              <a:schemeClr val="tx1"/>
            </a:solidFill>
            <a:miter lim="800000"/>
            <a:headEnd/>
            <a:tailEnd/>
          </a:ln>
          <a:effectLst>
            <a:outerShdw blurRad="101600" dist="127000" dir="2700000" sx="101000" sy="101000" algn="tl" rotWithShape="0">
              <a:prstClr val="black">
                <a:alpha val="32000"/>
              </a:prstClr>
            </a:outerShdw>
          </a:effectLst>
          <a:extLst>
            <a:ext uri="{909E8E84-426E-40DD-AFC4-6F175D3DCCD1}">
              <a14:hiddenFill xmlns:a14="http://schemas.microsoft.com/office/drawing/2010/main">
                <a:solidFill>
                  <a:schemeClr val="accent1"/>
                </a:solidFill>
              </a14:hiddenFill>
            </a:ext>
          </a:extLst>
        </p:spPr>
      </p:pic>
      <p:sp>
        <p:nvSpPr>
          <p:cNvPr id="5" name="Rectangle 4"/>
          <p:cNvSpPr/>
          <p:nvPr/>
        </p:nvSpPr>
        <p:spPr>
          <a:xfrm>
            <a:off x="492370" y="5520789"/>
            <a:ext cx="8440615" cy="369332"/>
          </a:xfrm>
          <a:prstGeom prst="rect">
            <a:avLst/>
          </a:prstGeom>
        </p:spPr>
        <p:txBody>
          <a:bodyPr wrap="square">
            <a:spAutoFit/>
          </a:bodyPr>
          <a:lstStyle/>
          <a:p>
            <a:r>
              <a:rPr lang="en-US" dirty="0" smtClean="0"/>
              <a:t>Fall 2012, the </a:t>
            </a:r>
            <a:r>
              <a:rPr lang="en-US" dirty="0"/>
              <a:t>TAC </a:t>
            </a:r>
            <a:r>
              <a:rPr lang="en-US" dirty="0" smtClean="0"/>
              <a:t>had been looking </a:t>
            </a:r>
            <a:r>
              <a:rPr lang="en-US" dirty="0"/>
              <a:t>to update the canonical OFA stack diagram, </a:t>
            </a:r>
          </a:p>
        </p:txBody>
      </p:sp>
    </p:spTree>
    <p:extLst>
      <p:ext uri="{BB962C8B-B14F-4D97-AF65-F5344CB8AC3E}">
        <p14:creationId xmlns:p14="http://schemas.microsoft.com/office/powerpoint/2010/main" val="110277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6</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370" y="1714500"/>
            <a:ext cx="4572000" cy="3429000"/>
          </a:xfrm>
          <a:prstGeom prst="rect">
            <a:avLst/>
          </a:prstGeom>
          <a:noFill/>
          <a:ln w="9525">
            <a:solidFill>
              <a:schemeClr val="tx1"/>
            </a:solidFill>
            <a:miter lim="800000"/>
            <a:headEnd/>
            <a:tailEnd/>
          </a:ln>
          <a:effectLst>
            <a:outerShdw blurRad="101600" dist="127000" dir="2700000" sx="101000" sy="101000" algn="tl" rotWithShape="0">
              <a:prstClr val="black">
                <a:alpha val="32000"/>
              </a:prstClr>
            </a:outerShdw>
          </a:effectLst>
          <a:extLst>
            <a:ext uri="{909E8E84-426E-40DD-AFC4-6F175D3DCCD1}">
              <a14:hiddenFill xmlns:a14="http://schemas.microsoft.com/office/drawing/2010/main">
                <a:solidFill>
                  <a:schemeClr val="accent1"/>
                </a:solidFill>
              </a14:hiddenFill>
            </a:ext>
          </a:extLst>
        </p:spPr>
      </p:pic>
      <p:sp>
        <p:nvSpPr>
          <p:cNvPr id="5" name="Rectangle 4"/>
          <p:cNvSpPr/>
          <p:nvPr/>
        </p:nvSpPr>
        <p:spPr>
          <a:xfrm>
            <a:off x="492370" y="5394012"/>
            <a:ext cx="8241323" cy="646331"/>
          </a:xfrm>
          <a:prstGeom prst="rect">
            <a:avLst/>
          </a:prstGeom>
        </p:spPr>
        <p:txBody>
          <a:bodyPr wrap="square">
            <a:spAutoFit/>
          </a:bodyPr>
          <a:lstStyle/>
          <a:p>
            <a:r>
              <a:rPr lang="en-US" dirty="0" smtClean="0"/>
              <a:t>…but </a:t>
            </a:r>
            <a:r>
              <a:rPr lang="en-US" dirty="0"/>
              <a:t>soon realized that tinkering with the plumbing </a:t>
            </a:r>
            <a:r>
              <a:rPr lang="en-US" dirty="0" smtClean="0"/>
              <a:t>is </a:t>
            </a:r>
            <a:r>
              <a:rPr lang="en-US" dirty="0"/>
              <a:t>really just re-arranging the deck chairs</a:t>
            </a:r>
            <a:r>
              <a:rPr lang="en-US" dirty="0" smtClean="0"/>
              <a:t>. </a:t>
            </a:r>
            <a:endParaRPr lang="en-US" dirty="0"/>
          </a:p>
        </p:txBody>
      </p:sp>
      <p:sp>
        <p:nvSpPr>
          <p:cNvPr id="8" name="Title 1"/>
          <p:cNvSpPr>
            <a:spLocks noGrp="1"/>
          </p:cNvSpPr>
          <p:nvPr>
            <p:ph type="title"/>
          </p:nvPr>
        </p:nvSpPr>
        <p:spPr/>
        <p:txBody>
          <a:bodyPr/>
          <a:lstStyle/>
          <a:p>
            <a:r>
              <a:rPr lang="en-US" dirty="0" smtClean="0"/>
              <a:t>Meanwhile…</a:t>
            </a:r>
            <a:endParaRPr lang="en-US" dirty="0"/>
          </a:p>
        </p:txBody>
      </p:sp>
    </p:spTree>
    <p:extLst>
      <p:ext uri="{BB962C8B-B14F-4D97-AF65-F5344CB8AC3E}">
        <p14:creationId xmlns:p14="http://schemas.microsoft.com/office/powerpoint/2010/main" val="768684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370" y="1714500"/>
            <a:ext cx="4572000" cy="3429000"/>
          </a:xfrm>
          <a:prstGeom prst="rect">
            <a:avLst/>
          </a:prstGeom>
          <a:noFill/>
          <a:ln w="9525">
            <a:solidFill>
              <a:schemeClr val="tx1"/>
            </a:solidFill>
            <a:miter lim="800000"/>
            <a:headEnd/>
            <a:tailEnd/>
          </a:ln>
          <a:effectLst>
            <a:outerShdw blurRad="101600" dist="127000" dir="2700000" sx="101000" sy="101000" algn="tl" rotWithShape="0">
              <a:prstClr val="black">
                <a:alpha val="32000"/>
              </a:prstClr>
            </a:outerShdw>
          </a:effectLst>
          <a:extLst>
            <a:ext uri="{909E8E84-426E-40DD-AFC4-6F175D3DCCD1}">
              <a14:hiddenFill xmlns:a14="http://schemas.microsoft.com/office/drawing/2010/main">
                <a:solidFill>
                  <a:schemeClr val="accent1"/>
                </a:solidFill>
              </a14:hiddenFill>
            </a:ext>
          </a:extLst>
        </p:spPr>
      </p:pic>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7</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370" y="1714500"/>
            <a:ext cx="4572000" cy="3429000"/>
          </a:xfrm>
          <a:prstGeom prst="rect">
            <a:avLst/>
          </a:prstGeom>
          <a:noFill/>
          <a:ln w="9525">
            <a:solidFill>
              <a:schemeClr val="tx1"/>
            </a:solidFill>
            <a:miter lim="800000"/>
            <a:headEnd/>
            <a:tailEnd/>
          </a:ln>
          <a:effectLst>
            <a:outerShdw blurRad="101600" dist="127000" dir="2700000" sx="101000" sy="101000" algn="tl" rotWithShape="0">
              <a:prstClr val="black">
                <a:alpha val="32000"/>
              </a:prstClr>
            </a:outerShdw>
          </a:effectLst>
          <a:extLst>
            <a:ext uri="{909E8E84-426E-40DD-AFC4-6F175D3DCCD1}">
              <a14:hiddenFill xmlns:a14="http://schemas.microsoft.com/office/drawing/2010/main">
                <a:solidFill>
                  <a:schemeClr val="accent1"/>
                </a:solidFill>
              </a14:hiddenFill>
            </a:ext>
          </a:extLst>
        </p:spPr>
      </p:pic>
      <p:sp>
        <p:nvSpPr>
          <p:cNvPr id="8" name="Title 1"/>
          <p:cNvSpPr>
            <a:spLocks noGrp="1"/>
          </p:cNvSpPr>
          <p:nvPr>
            <p:ph type="title"/>
          </p:nvPr>
        </p:nvSpPr>
        <p:spPr/>
        <p:txBody>
          <a:bodyPr/>
          <a:lstStyle/>
          <a:p>
            <a:r>
              <a:rPr lang="en-US" dirty="0" smtClean="0"/>
              <a:t>Meanwhile…</a:t>
            </a:r>
            <a:endParaRPr lang="en-US" dirty="0"/>
          </a:p>
        </p:txBody>
      </p:sp>
      <p:sp>
        <p:nvSpPr>
          <p:cNvPr id="5" name="Rectangle 4"/>
          <p:cNvSpPr/>
          <p:nvPr/>
        </p:nvSpPr>
        <p:spPr>
          <a:xfrm>
            <a:off x="492369" y="5473896"/>
            <a:ext cx="8382000" cy="369332"/>
          </a:xfrm>
          <a:prstGeom prst="rect">
            <a:avLst/>
          </a:prstGeom>
        </p:spPr>
        <p:txBody>
          <a:bodyPr wrap="square">
            <a:spAutoFit/>
          </a:bodyPr>
          <a:lstStyle/>
          <a:p>
            <a:r>
              <a:rPr lang="en-US" dirty="0"/>
              <a:t>What we really needed was to figure out what kind of deck chairs were needed. </a:t>
            </a:r>
          </a:p>
        </p:txBody>
      </p:sp>
    </p:spTree>
    <p:extLst>
      <p:ext uri="{BB962C8B-B14F-4D97-AF65-F5344CB8AC3E}">
        <p14:creationId xmlns:p14="http://schemas.microsoft.com/office/powerpoint/2010/main" val="143340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novel idea</a:t>
            </a:r>
            <a:endParaRPr lang="en-US" dirty="0"/>
          </a:p>
        </p:txBody>
      </p:sp>
      <p:sp>
        <p:nvSpPr>
          <p:cNvPr id="3" name="Footer Placeholder 2"/>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4" name="Slide Number Placeholder 3"/>
          <p:cNvSpPr>
            <a:spLocks noGrp="1"/>
          </p:cNvSpPr>
          <p:nvPr>
            <p:ph type="sldNum" sz="quarter" idx="11"/>
          </p:nvPr>
        </p:nvSpPr>
        <p:spPr/>
        <p:txBody>
          <a:bodyPr/>
          <a:lstStyle/>
          <a:p>
            <a:fld id="{62C27CB9-1700-439E-B0BF-EDD2C915F92E}" type="slidenum">
              <a:rPr lang="en-US" smtClean="0"/>
              <a:pPr/>
              <a:t>8</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370" y="1714500"/>
            <a:ext cx="4572000" cy="3429000"/>
          </a:xfrm>
          <a:prstGeom prst="rect">
            <a:avLst/>
          </a:prstGeom>
          <a:noFill/>
          <a:ln w="9525">
            <a:solidFill>
              <a:schemeClr val="tx1"/>
            </a:solidFill>
            <a:miter lim="800000"/>
            <a:headEnd/>
            <a:tailEnd/>
          </a:ln>
          <a:effectLst>
            <a:outerShdw blurRad="101600" dist="127000" dir="2700000" sx="101000" sy="101000" algn="tl" rotWithShape="0">
              <a:prstClr val="black">
                <a:alpha val="32000"/>
              </a:prstClr>
            </a:outerShdw>
          </a:effectLst>
          <a:extLst>
            <a:ext uri="{909E8E84-426E-40DD-AFC4-6F175D3DCCD1}">
              <a14:hiddenFill xmlns:a14="http://schemas.microsoft.com/office/drawing/2010/main">
                <a:solidFill>
                  <a:schemeClr val="accent1"/>
                </a:solidFill>
              </a14:hiddenFill>
            </a:ext>
          </a:extLst>
        </p:spPr>
      </p:pic>
      <p:sp>
        <p:nvSpPr>
          <p:cNvPr id="5" name="Rectangle 4"/>
          <p:cNvSpPr/>
          <p:nvPr/>
        </p:nvSpPr>
        <p:spPr>
          <a:xfrm>
            <a:off x="492370" y="5370566"/>
            <a:ext cx="8147538" cy="923330"/>
          </a:xfrm>
          <a:prstGeom prst="rect">
            <a:avLst/>
          </a:prstGeom>
        </p:spPr>
        <p:txBody>
          <a:bodyPr wrap="square">
            <a:spAutoFit/>
          </a:bodyPr>
          <a:lstStyle/>
          <a:p>
            <a:r>
              <a:rPr lang="en-US" dirty="0"/>
              <a:t>The novel conclusion was to focus on applications as key drivers in developing OpenFabrics </a:t>
            </a:r>
            <a:r>
              <a:rPr lang="en-US" dirty="0" smtClean="0"/>
              <a:t>Software.</a:t>
            </a:r>
          </a:p>
          <a:p>
            <a:r>
              <a:rPr lang="en-US" dirty="0" smtClean="0"/>
              <a:t>Which is what drove the agenda for last year’s workshop.</a:t>
            </a:r>
            <a:endParaRPr lang="en-US" dirty="0"/>
          </a:p>
        </p:txBody>
      </p:sp>
    </p:spTree>
    <p:extLst>
      <p:ext uri="{BB962C8B-B14F-4D97-AF65-F5344CB8AC3E}">
        <p14:creationId xmlns:p14="http://schemas.microsoft.com/office/powerpoint/2010/main" val="235389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smtClean="0"/>
              <a:t>The OFI WG example</a:t>
            </a:r>
            <a:endParaRPr lang="en-US" dirty="0"/>
          </a:p>
        </p:txBody>
      </p:sp>
      <p:sp>
        <p:nvSpPr>
          <p:cNvPr id="4" name="Footer Placeholder 3"/>
          <p:cNvSpPr>
            <a:spLocks noGrp="1"/>
          </p:cNvSpPr>
          <p:nvPr>
            <p:ph type="ftr" sz="quarter" idx="10"/>
          </p:nvPr>
        </p:nvSpPr>
        <p:spPr/>
        <p:txBody>
          <a:bodyPr/>
          <a:lstStyle/>
          <a:p>
            <a:pPr>
              <a:tabLst>
                <a:tab pos="4119563" algn="ctr"/>
              </a:tabLst>
            </a:pPr>
            <a:r>
              <a:rPr lang="en-US" smtClean="0">
                <a:cs typeface="Arial" pitchFamily="34" charset="0"/>
              </a:rPr>
              <a:t>March 30 – April 2, 2014	#OFADevWorkshop</a:t>
            </a:r>
            <a:endParaRPr lang="en-US" dirty="0" smtClean="0">
              <a:cs typeface="Arial" pitchFamily="34" charset="0"/>
            </a:endParaRPr>
          </a:p>
        </p:txBody>
      </p:sp>
      <p:sp>
        <p:nvSpPr>
          <p:cNvPr id="5" name="Slide Number Placeholder 4"/>
          <p:cNvSpPr>
            <a:spLocks noGrp="1"/>
          </p:cNvSpPr>
          <p:nvPr>
            <p:ph type="sldNum" sz="quarter" idx="11"/>
          </p:nvPr>
        </p:nvSpPr>
        <p:spPr/>
        <p:txBody>
          <a:bodyPr/>
          <a:lstStyle/>
          <a:p>
            <a:fld id="{62C27CB9-1700-439E-B0BF-EDD2C915F92E}" type="slidenum">
              <a:rPr lang="en-US" smtClean="0"/>
              <a:pPr/>
              <a:t>9</a:t>
            </a:fld>
            <a:endParaRPr lang="en-US"/>
          </a:p>
        </p:txBody>
      </p:sp>
      <p:sp>
        <p:nvSpPr>
          <p:cNvPr id="6" name="Oval 5"/>
          <p:cNvSpPr/>
          <p:nvPr/>
        </p:nvSpPr>
        <p:spPr>
          <a:xfrm>
            <a:off x="4066469" y="3156538"/>
            <a:ext cx="1900578" cy="17202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dirty="0"/>
          </a:p>
        </p:txBody>
      </p:sp>
      <p:cxnSp>
        <p:nvCxnSpPr>
          <p:cNvPr id="8" name="Straight Arrow Connector 7"/>
          <p:cNvCxnSpPr>
            <a:endCxn id="6" idx="1"/>
          </p:cNvCxnSpPr>
          <p:nvPr/>
        </p:nvCxnSpPr>
        <p:spPr>
          <a:xfrm>
            <a:off x="3562030" y="2740985"/>
            <a:ext cx="782772" cy="6674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078523" y="1807264"/>
            <a:ext cx="2986772" cy="923330"/>
          </a:xfrm>
          <a:prstGeom prst="rect">
            <a:avLst/>
          </a:prstGeom>
          <a:noFill/>
        </p:spPr>
        <p:txBody>
          <a:bodyPr wrap="square" rtlCol="0">
            <a:spAutoFit/>
          </a:bodyPr>
          <a:lstStyle/>
          <a:p>
            <a:r>
              <a:rPr lang="en-US" dirty="0" smtClean="0"/>
              <a:t>TAC decides to focus on applications as a key driver for OFS</a:t>
            </a:r>
          </a:p>
        </p:txBody>
      </p:sp>
      <p:cxnSp>
        <p:nvCxnSpPr>
          <p:cNvPr id="11" name="Straight Arrow Connector 10"/>
          <p:cNvCxnSpPr>
            <a:stCxn id="6" idx="7"/>
          </p:cNvCxnSpPr>
          <p:nvPr/>
        </p:nvCxnSpPr>
        <p:spPr>
          <a:xfrm flipV="1">
            <a:off x="5688714" y="2886459"/>
            <a:ext cx="595735" cy="522006"/>
          </a:xfrm>
          <a:prstGeom prst="straightConnector1">
            <a:avLst/>
          </a:prstGeom>
          <a:ln>
            <a:headEnd type="arrow" w="med" len="med"/>
            <a:tailEnd type="none" w="med" len="med"/>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650603" y="2003230"/>
            <a:ext cx="2862575" cy="646331"/>
          </a:xfrm>
          <a:prstGeom prst="rect">
            <a:avLst/>
          </a:prstGeom>
          <a:noFill/>
        </p:spPr>
        <p:txBody>
          <a:bodyPr wrap="square" rtlCol="0">
            <a:spAutoFit/>
          </a:bodyPr>
          <a:lstStyle/>
          <a:p>
            <a:r>
              <a:rPr lang="en-US" dirty="0" smtClean="0"/>
              <a:t>2013 workshop challenge: “let the s/w lead”</a:t>
            </a:r>
          </a:p>
        </p:txBody>
      </p:sp>
      <p:cxnSp>
        <p:nvCxnSpPr>
          <p:cNvPr id="14" name="Straight Arrow Connector 13"/>
          <p:cNvCxnSpPr>
            <a:stCxn id="6" idx="4"/>
          </p:cNvCxnSpPr>
          <p:nvPr/>
        </p:nvCxnSpPr>
        <p:spPr>
          <a:xfrm>
            <a:off x="5016758" y="4876800"/>
            <a:ext cx="0" cy="358003"/>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930769" y="5390666"/>
            <a:ext cx="4689231" cy="923330"/>
          </a:xfrm>
          <a:prstGeom prst="rect">
            <a:avLst/>
          </a:prstGeom>
          <a:noFill/>
        </p:spPr>
        <p:txBody>
          <a:bodyPr wrap="square" rtlCol="0">
            <a:spAutoFit/>
          </a:bodyPr>
          <a:lstStyle/>
          <a:p>
            <a:r>
              <a:rPr lang="en-US" dirty="0" smtClean="0"/>
              <a:t>Summer 2013 the OFI WG is formed with the charter to come up with interfaces </a:t>
            </a:r>
            <a:r>
              <a:rPr lang="en-US" i="1" dirty="0" smtClean="0"/>
              <a:t>that meet the needs of applications.</a:t>
            </a:r>
          </a:p>
        </p:txBody>
      </p:sp>
      <p:sp>
        <p:nvSpPr>
          <p:cNvPr id="19" name="Cross 18"/>
          <p:cNvSpPr/>
          <p:nvPr/>
        </p:nvSpPr>
        <p:spPr>
          <a:xfrm>
            <a:off x="4700235" y="3700146"/>
            <a:ext cx="633046" cy="633046"/>
          </a:xfrm>
          <a:prstGeom prst="plus">
            <a:avLst>
              <a:gd name="adj" fmla="val 39815"/>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9355591"/>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5286</TotalTime>
  <Words>986</Words>
  <Application>Microsoft Office PowerPoint</Application>
  <PresentationFormat>On-screen Show (4:3)</PresentationFormat>
  <Paragraphs>159</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Welcome to the 10th OFA Workshop</vt:lpstr>
      <vt:lpstr>Things to be sure to cover</vt:lpstr>
      <vt:lpstr>A short story</vt:lpstr>
      <vt:lpstr>From last year</vt:lpstr>
      <vt:lpstr>Meanwhile…</vt:lpstr>
      <vt:lpstr>Meanwhile…</vt:lpstr>
      <vt:lpstr>Meanwhile…</vt:lpstr>
      <vt:lpstr>A novel idea</vt:lpstr>
      <vt:lpstr>The OFI WG example</vt:lpstr>
      <vt:lpstr>The OFI WG example</vt:lpstr>
      <vt:lpstr>Beginning with the stack diagram</vt:lpstr>
      <vt:lpstr>Grouping by common interest</vt:lpstr>
      <vt:lpstr>A slightly different way of looking at how OFS is developed</vt:lpstr>
      <vt:lpstr>Which brings us to this year’s agenda</vt:lpstr>
      <vt:lpstr>PowerPoint Presentation</vt:lpstr>
      <vt:lpstr>Thank You</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71</cp:revision>
  <dcterms:created xsi:type="dcterms:W3CDTF">2014-03-17T13:46:32Z</dcterms:created>
  <dcterms:modified xsi:type="dcterms:W3CDTF">2014-03-31T13:42:18Z</dcterms:modified>
</cp:coreProperties>
</file>