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Layouts/slideLayout15.xml" ContentType="application/vnd.openxmlformats-officedocument.presentationml.slideLayout+xml"/>
  <Override PartName="/ppt/slides/slide9.xml" ContentType="application/vnd.openxmlformats-officedocument.presentationml.slide+xml"/>
  <Override PartName="/ppt/diagrams/data2.xml" ContentType="application/vnd.openxmlformats-officedocument.drawingml.diagramData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diagrams/colors1.xml" ContentType="application/vnd.openxmlformats-officedocument.drawingml.diagramColors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Masters/slideMaster2.xml" ContentType="application/vnd.openxmlformats-officedocument.presentationml.slide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Default Extension="xml" ContentType="application/xml"/>
  <Override PartName="/ppt/diagrams/drawing3.xml" ContentType="application/vnd.ms-office.drawingml.diagramDrawing+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diagrams/data3.xml" ContentType="application/vnd.openxmlformats-officedocument.drawingml.diagramData+xml"/>
  <Override PartName="/ppt/slideLayouts/slideLayout12.xml" ContentType="application/vnd.openxmlformats-officedocument.presentationml.slideLayout+xml"/>
  <Override PartName="/ppt/slides/slide6.xml" ContentType="application/vnd.openxmlformats-officedocument.presentationml.slide+xml"/>
  <Override PartName="/ppt/diagrams/colors2.xml" ContentType="application/vnd.openxmlformats-officedocument.drawingml.diagramColors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diagrams/quickStyle1.xml" ContentType="application/vnd.openxmlformats-officedocument.drawingml.diagramStyle+xml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diagrams/layout1.xml" ContentType="application/vnd.openxmlformats-officedocument.drawingml.diagram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s/slide7.xml" ContentType="application/vnd.openxmlformats-officedocument.presentationml.slide+xml"/>
  <Override PartName="/ppt/diagrams/colors3.xml" ContentType="application/vnd.openxmlformats-officedocument.drawingml.diagramColors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theme/theme4.xml" ContentType="application/vnd.openxmlformats-officedocument.theme+xml"/>
  <Override PartName="/ppt/diagrams/layout2.xml" ContentType="application/vnd.openxmlformats-officedocument.drawingml.diagramLayout+xml"/>
  <Override PartName="/ppt/slideLayouts/slideLayout3.xml" ContentType="application/vnd.openxmlformats-officedocument.presentationml.slideLayout+xml"/>
  <Override PartName="/ppt/diagrams/quickStyle2.xml" ContentType="application/vnd.openxmlformats-officedocument.drawingml.diagramStyle+xml"/>
  <Override PartName="/ppt/slideLayouts/slideLayout18.xml" ContentType="application/vnd.openxmlformats-officedocument.presentationml.slideLayout+xml"/>
  <Override PartName="/ppt/diagrams/drawing1.xml" ContentType="application/vnd.ms-office.drawingml.diagramDrawing+xml"/>
  <Override PartName="/ppt/slideLayouts/slideLayout14.xml" ContentType="application/vnd.openxmlformats-officedocument.presentationml.slide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presProps.xml" ContentType="application/vnd.openxmlformats-officedocument.presentationml.presProps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diagrams/layout3.xml" ContentType="application/vnd.openxmlformats-officedocument.drawingml.diagramLayout+xml"/>
  <Override PartName="/ppt/slideLayouts/slideLayout4.xml" ContentType="application/vnd.openxmlformats-officedocument.presentationml.slideLayout+xml"/>
  <Override PartName="/ppt/diagrams/quickStyle3.xml" ContentType="application/vnd.openxmlformats-officedocument.drawingml.diagramStyl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9.xml" ContentType="application/vnd.openxmlformats-officedocument.presentationml.slideLayout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  <p:sldMasterId id="2147483730" r:id="rId2"/>
  </p:sldMasterIdLst>
  <p:notesMasterIdLst>
    <p:notesMasterId r:id="rId14"/>
  </p:notesMasterIdLst>
  <p:handoutMasterIdLst>
    <p:handoutMasterId r:id="rId15"/>
  </p:handoutMasterIdLst>
  <p:sldIdLst>
    <p:sldId id="262" r:id="rId3"/>
    <p:sldId id="361" r:id="rId4"/>
    <p:sldId id="372" r:id="rId5"/>
    <p:sldId id="379" r:id="rId6"/>
    <p:sldId id="380" r:id="rId7"/>
    <p:sldId id="373" r:id="rId8"/>
    <p:sldId id="374" r:id="rId9"/>
    <p:sldId id="375" r:id="rId10"/>
    <p:sldId id="376" r:id="rId11"/>
    <p:sldId id="378" r:id="rId12"/>
    <p:sldId id="371" r:id="rId13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E55302"/>
    <a:srgbClr val="6D6E71"/>
    <a:srgbClr val="005195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SorterView">
  <p:normalViewPr vertBarState="maximized" horzBarState="maximized">
    <p:restoredLeft sz="15620" autoAdjust="0"/>
    <p:restoredTop sz="94687" autoAdjust="0"/>
  </p:normalViewPr>
  <p:slideViewPr>
    <p:cSldViewPr snapToObjects="1">
      <p:cViewPr varScale="1">
        <p:scale>
          <a:sx n="79" d="100"/>
          <a:sy n="79" d="100"/>
        </p:scale>
        <p:origin x="-696" y="-96"/>
      </p:cViewPr>
      <p:guideLst>
        <p:guide orient="horz" pos="2112"/>
        <p:guide pos="12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Objects="1">
      <p:cViewPr varScale="1">
        <p:scale>
          <a:sx n="76" d="100"/>
          <a:sy n="76" d="100"/>
        </p:scale>
        <p:origin x="-2010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4F843B8-68A9-49FC-929C-E389253F60D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E19B729-1CAB-466D-9A3C-8EFA4F73CCF9}">
      <dgm:prSet custT="1">
        <dgm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dgm:style>
      </dgm:prSet>
      <dgm:spPr/>
      <dgm:t>
        <a:bodyPr/>
        <a:lstStyle/>
        <a:p>
          <a:pPr algn="ctr" rtl="0"/>
          <a:r>
            <a:rPr lang="en-US" sz="3600" dirty="0" smtClean="0"/>
            <a:t>OFI software will be backward compatible</a:t>
          </a:r>
          <a:endParaRPr lang="en-US" sz="3600" dirty="0"/>
        </a:p>
      </dgm:t>
    </dgm:pt>
    <dgm:pt modelId="{0FAB0770-ECE0-4F3E-8255-71B815EAD671}" type="sibTrans" cxnId="{11FC2BF7-DBEA-422A-BA38-D73A67E48E47}">
      <dgm:prSet/>
      <dgm:spPr/>
      <dgm:t>
        <a:bodyPr/>
        <a:lstStyle/>
        <a:p>
          <a:endParaRPr lang="en-US"/>
        </a:p>
      </dgm:t>
    </dgm:pt>
    <dgm:pt modelId="{8184335D-6243-4E96-84A1-2D30D23C3E91}" type="parTrans" cxnId="{11FC2BF7-DBEA-422A-BA38-D73A67E48E47}">
      <dgm:prSet/>
      <dgm:spPr/>
      <dgm:t>
        <a:bodyPr/>
        <a:lstStyle/>
        <a:p>
          <a:endParaRPr lang="en-US"/>
        </a:p>
      </dgm:t>
    </dgm:pt>
    <dgm:pt modelId="{44732746-87C1-4349-8244-7E19EBD42746}" type="pres">
      <dgm:prSet presAssocID="{A4F843B8-68A9-49FC-929C-E389253F60D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82DB027-820E-44E8-9D54-0375F17D5477}" type="pres">
      <dgm:prSet presAssocID="{4E19B729-1CAB-466D-9A3C-8EFA4F73CCF9}" presName="parentText" presStyleLbl="node1" presStyleIdx="0" presStyleCnt="1" custLinFactY="16162" custLinFactNeighborX="-36207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6460E16-AD39-4ED7-96E0-BE6492F2884D}" type="presOf" srcId="{4E19B729-1CAB-466D-9A3C-8EFA4F73CCF9}" destId="{382DB027-820E-44E8-9D54-0375F17D5477}" srcOrd="0" destOrd="0" presId="urn:microsoft.com/office/officeart/2005/8/layout/vList2"/>
    <dgm:cxn modelId="{11FC2BF7-DBEA-422A-BA38-D73A67E48E47}" srcId="{A4F843B8-68A9-49FC-929C-E389253F60D6}" destId="{4E19B729-1CAB-466D-9A3C-8EFA4F73CCF9}" srcOrd="0" destOrd="0" parTransId="{8184335D-6243-4E96-84A1-2D30D23C3E91}" sibTransId="{0FAB0770-ECE0-4F3E-8255-71B815EAD671}"/>
    <dgm:cxn modelId="{504A0AF8-1A73-4E8A-8864-578ECA129C88}" type="presOf" srcId="{A4F843B8-68A9-49FC-929C-E389253F60D6}" destId="{44732746-87C1-4349-8244-7E19EBD42746}" srcOrd="0" destOrd="0" presId="urn:microsoft.com/office/officeart/2005/8/layout/vList2"/>
    <dgm:cxn modelId="{669CD0F3-F7B2-4897-938C-9CCA94FF6DBB}" type="presParOf" srcId="{44732746-87C1-4349-8244-7E19EBD42746}" destId="{382DB027-820E-44E8-9D54-0375F17D547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8883E72-E25F-4F3D-ACEA-BF7B63552010}" type="doc">
      <dgm:prSet loTypeId="urn:microsoft.com/office/officeart/2005/8/layout/radial4" loCatId="relationship" qsTypeId="urn:microsoft.com/office/officeart/2005/8/quickstyle/simple5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F2B737B3-D6AC-4898-AA76-8E61EC8CB7C3}">
      <dgm:prSet phldrT="[Text]"/>
      <dgm:spPr/>
      <dgm:t>
        <a:bodyPr/>
        <a:lstStyle/>
        <a:p>
          <a:r>
            <a:rPr lang="en-US" dirty="0" err="1" smtClean="0">
              <a:solidFill>
                <a:schemeClr val="tx1"/>
              </a:solidFill>
            </a:rPr>
            <a:t>libfabric</a:t>
          </a:r>
          <a:endParaRPr lang="en-US" dirty="0">
            <a:solidFill>
              <a:schemeClr val="tx1"/>
            </a:solidFill>
          </a:endParaRPr>
        </a:p>
      </dgm:t>
    </dgm:pt>
    <dgm:pt modelId="{2A95952C-0B20-4AF9-8F1F-EC8C1E5FBA28}" type="parTrans" cxnId="{72031BE7-820D-4A8D-BFD8-CF8DE13B0DD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8321D9E4-1AAA-40FB-A14D-26B6E6D330DB}" type="sibTrans" cxnId="{72031BE7-820D-4A8D-BFD8-CF8DE13B0DD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7B6F533-5294-46A8-B991-956E5F3DB399}">
      <dgm:prSet phldrT="[Text]"/>
      <dgm:spPr/>
      <dgm:t>
        <a:bodyPr/>
        <a:lstStyle/>
        <a:p>
          <a:r>
            <a:rPr lang="en-US" dirty="0" err="1" smtClean="0">
              <a:solidFill>
                <a:schemeClr val="tx1"/>
              </a:solidFill>
            </a:rPr>
            <a:t>libibverbs</a:t>
          </a:r>
          <a:endParaRPr lang="en-US" dirty="0">
            <a:solidFill>
              <a:schemeClr val="tx1"/>
            </a:solidFill>
          </a:endParaRPr>
        </a:p>
      </dgm:t>
    </dgm:pt>
    <dgm:pt modelId="{30057712-6585-480C-A878-0EA018E13C26}" type="parTrans" cxnId="{34FF7223-C5FE-4682-AB4A-2FBE4D8BC3D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0FBC3F1-9B17-4EAF-B494-FB166B9A2DF8}" type="sibTrans" cxnId="{34FF7223-C5FE-4682-AB4A-2FBE4D8BC3DB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E937FCF-E8AB-444E-9F67-9AB800BAA43A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librdmacm</a:t>
          </a:r>
          <a:endParaRPr lang="en-US" dirty="0">
            <a:solidFill>
              <a:schemeClr val="tx1"/>
            </a:solidFill>
          </a:endParaRPr>
        </a:p>
      </dgm:t>
    </dgm:pt>
    <dgm:pt modelId="{E02E8B74-308A-49E7-BF50-0E608061B96E}" type="parTrans" cxnId="{22AC8E75-3ED1-42CD-85F9-4029F1ABAE7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ACB4A58-5EA2-4915-824F-8F196A43B71A}" type="sibTrans" cxnId="{22AC8E75-3ED1-42CD-85F9-4029F1ABAE73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9C113578-6A3B-4F3F-8EE1-58C0E82967BE}">
      <dgm:prSet phldrT="[Text]"/>
      <dgm:spPr/>
      <dgm:t>
        <a:bodyPr/>
        <a:lstStyle/>
        <a:p>
          <a:r>
            <a:rPr lang="en-US" dirty="0" smtClean="0">
              <a:solidFill>
                <a:schemeClr val="tx1"/>
              </a:solidFill>
            </a:rPr>
            <a:t>App-centric APIs</a:t>
          </a:r>
          <a:endParaRPr lang="en-US" dirty="0">
            <a:solidFill>
              <a:schemeClr val="tx1"/>
            </a:solidFill>
          </a:endParaRPr>
        </a:p>
      </dgm:t>
    </dgm:pt>
    <dgm:pt modelId="{082F1E40-00C3-47F3-9CB7-F11D133E5438}" type="parTrans" cxnId="{F03439E7-A076-433F-8911-DC3D6BE77C9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23B02FC3-347F-4718-B1E9-73240AE6CFFA}" type="sibTrans" cxnId="{F03439E7-A076-433F-8911-DC3D6BE77C96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9F0C1F7-43F7-4C31-BD56-7986952E2E76}" type="pres">
      <dgm:prSet presAssocID="{08883E72-E25F-4F3D-ACEA-BF7B63552010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30AC701-77D8-4A29-9693-390F365968C7}" type="pres">
      <dgm:prSet presAssocID="{F2B737B3-D6AC-4898-AA76-8E61EC8CB7C3}" presName="centerShape" presStyleLbl="node0" presStyleIdx="0" presStyleCnt="1"/>
      <dgm:spPr/>
      <dgm:t>
        <a:bodyPr/>
        <a:lstStyle/>
        <a:p>
          <a:endParaRPr lang="en-US"/>
        </a:p>
      </dgm:t>
    </dgm:pt>
    <dgm:pt modelId="{D6B77049-F199-45E9-971D-DF410AEFB426}" type="pres">
      <dgm:prSet presAssocID="{30057712-6585-480C-A878-0EA018E13C26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7E92293A-1393-4605-89A4-5582423BC18D}" type="pres">
      <dgm:prSet presAssocID="{37B6F533-5294-46A8-B991-956E5F3DB39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745661A-4D2B-47FA-84EC-A679DAC759EF}" type="pres">
      <dgm:prSet presAssocID="{E02E8B74-308A-49E7-BF50-0E608061B96E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B654A16A-ED11-4F32-AAB4-EA2088162EDC}" type="pres">
      <dgm:prSet presAssocID="{DE937FCF-E8AB-444E-9F67-9AB800BAA43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00A3C0-11FA-4F63-B07B-8301C479AE5F}" type="pres">
      <dgm:prSet presAssocID="{082F1E40-00C3-47F3-9CB7-F11D133E5438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C75D58A2-9A06-43BD-B6A6-C87D8AC416F3}" type="pres">
      <dgm:prSet presAssocID="{9C113578-6A3B-4F3F-8EE1-58C0E82967B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04D6DFB-BDDC-4E72-B58C-EDB1CCD27C6F}" type="presOf" srcId="{37B6F533-5294-46A8-B991-956E5F3DB399}" destId="{7E92293A-1393-4605-89A4-5582423BC18D}" srcOrd="0" destOrd="0" presId="urn:microsoft.com/office/officeart/2005/8/layout/radial4"/>
    <dgm:cxn modelId="{34FF7223-C5FE-4682-AB4A-2FBE4D8BC3DB}" srcId="{F2B737B3-D6AC-4898-AA76-8E61EC8CB7C3}" destId="{37B6F533-5294-46A8-B991-956E5F3DB399}" srcOrd="0" destOrd="0" parTransId="{30057712-6585-480C-A878-0EA018E13C26}" sibTransId="{20FBC3F1-9B17-4EAF-B494-FB166B9A2DF8}"/>
    <dgm:cxn modelId="{EB4152BE-61B9-4BAB-8E34-56F1083E835A}" type="presOf" srcId="{DE937FCF-E8AB-444E-9F67-9AB800BAA43A}" destId="{B654A16A-ED11-4F32-AAB4-EA2088162EDC}" srcOrd="0" destOrd="0" presId="urn:microsoft.com/office/officeart/2005/8/layout/radial4"/>
    <dgm:cxn modelId="{FB82AB50-25A6-485A-8E69-FE9A8BB41FC6}" type="presOf" srcId="{08883E72-E25F-4F3D-ACEA-BF7B63552010}" destId="{39F0C1F7-43F7-4C31-BD56-7986952E2E76}" srcOrd="0" destOrd="0" presId="urn:microsoft.com/office/officeart/2005/8/layout/radial4"/>
    <dgm:cxn modelId="{DC345930-9CB8-4C10-BF7F-D316F6A097BC}" type="presOf" srcId="{F2B737B3-D6AC-4898-AA76-8E61EC8CB7C3}" destId="{830AC701-77D8-4A29-9693-390F365968C7}" srcOrd="0" destOrd="0" presId="urn:microsoft.com/office/officeart/2005/8/layout/radial4"/>
    <dgm:cxn modelId="{72031BE7-820D-4A8D-BFD8-CF8DE13B0DD6}" srcId="{08883E72-E25F-4F3D-ACEA-BF7B63552010}" destId="{F2B737B3-D6AC-4898-AA76-8E61EC8CB7C3}" srcOrd="0" destOrd="0" parTransId="{2A95952C-0B20-4AF9-8F1F-EC8C1E5FBA28}" sibTransId="{8321D9E4-1AAA-40FB-A14D-26B6E6D330DB}"/>
    <dgm:cxn modelId="{F03439E7-A076-433F-8911-DC3D6BE77C96}" srcId="{F2B737B3-D6AC-4898-AA76-8E61EC8CB7C3}" destId="{9C113578-6A3B-4F3F-8EE1-58C0E82967BE}" srcOrd="2" destOrd="0" parTransId="{082F1E40-00C3-47F3-9CB7-F11D133E5438}" sibTransId="{23B02FC3-347F-4718-B1E9-73240AE6CFFA}"/>
    <dgm:cxn modelId="{E6207B77-8281-47DC-89F6-903174586B08}" type="presOf" srcId="{9C113578-6A3B-4F3F-8EE1-58C0E82967BE}" destId="{C75D58A2-9A06-43BD-B6A6-C87D8AC416F3}" srcOrd="0" destOrd="0" presId="urn:microsoft.com/office/officeart/2005/8/layout/radial4"/>
    <dgm:cxn modelId="{25B2E302-3DC2-4AA1-B511-2B7F3B1CC960}" type="presOf" srcId="{082F1E40-00C3-47F3-9CB7-F11D133E5438}" destId="{4500A3C0-11FA-4F63-B07B-8301C479AE5F}" srcOrd="0" destOrd="0" presId="urn:microsoft.com/office/officeart/2005/8/layout/radial4"/>
    <dgm:cxn modelId="{22AC8E75-3ED1-42CD-85F9-4029F1ABAE73}" srcId="{F2B737B3-D6AC-4898-AA76-8E61EC8CB7C3}" destId="{DE937FCF-E8AB-444E-9F67-9AB800BAA43A}" srcOrd="1" destOrd="0" parTransId="{E02E8B74-308A-49E7-BF50-0E608061B96E}" sibTransId="{0ACB4A58-5EA2-4915-824F-8F196A43B71A}"/>
    <dgm:cxn modelId="{1039394D-CED1-43B0-9D4B-034AD58184F6}" type="presOf" srcId="{30057712-6585-480C-A878-0EA018E13C26}" destId="{D6B77049-F199-45E9-971D-DF410AEFB426}" srcOrd="0" destOrd="0" presId="urn:microsoft.com/office/officeart/2005/8/layout/radial4"/>
    <dgm:cxn modelId="{B5543C56-8AF7-4EA2-9D4F-2673FEC569BC}" type="presOf" srcId="{E02E8B74-308A-49E7-BF50-0E608061B96E}" destId="{D745661A-4D2B-47FA-84EC-A679DAC759EF}" srcOrd="0" destOrd="0" presId="urn:microsoft.com/office/officeart/2005/8/layout/radial4"/>
    <dgm:cxn modelId="{FE80D8A7-20B2-4156-A540-D09E11D448EC}" type="presParOf" srcId="{39F0C1F7-43F7-4C31-BD56-7986952E2E76}" destId="{830AC701-77D8-4A29-9693-390F365968C7}" srcOrd="0" destOrd="0" presId="urn:microsoft.com/office/officeart/2005/8/layout/radial4"/>
    <dgm:cxn modelId="{D5CD586B-67A7-4498-9978-B19C5B69FBF5}" type="presParOf" srcId="{39F0C1F7-43F7-4C31-BD56-7986952E2E76}" destId="{D6B77049-F199-45E9-971D-DF410AEFB426}" srcOrd="1" destOrd="0" presId="urn:microsoft.com/office/officeart/2005/8/layout/radial4"/>
    <dgm:cxn modelId="{1FCD565A-B9A9-4D16-9459-E4560E5E3774}" type="presParOf" srcId="{39F0C1F7-43F7-4C31-BD56-7986952E2E76}" destId="{7E92293A-1393-4605-89A4-5582423BC18D}" srcOrd="2" destOrd="0" presId="urn:microsoft.com/office/officeart/2005/8/layout/radial4"/>
    <dgm:cxn modelId="{2CFB62F8-0D40-496B-B29B-4CC5940E09E8}" type="presParOf" srcId="{39F0C1F7-43F7-4C31-BD56-7986952E2E76}" destId="{D745661A-4D2B-47FA-84EC-A679DAC759EF}" srcOrd="3" destOrd="0" presId="urn:microsoft.com/office/officeart/2005/8/layout/radial4"/>
    <dgm:cxn modelId="{7D756646-86BC-4D4A-90F1-64BED71D3A45}" type="presParOf" srcId="{39F0C1F7-43F7-4C31-BD56-7986952E2E76}" destId="{B654A16A-ED11-4F32-AAB4-EA2088162EDC}" srcOrd="4" destOrd="0" presId="urn:microsoft.com/office/officeart/2005/8/layout/radial4"/>
    <dgm:cxn modelId="{825CDB9C-2F0D-4394-985F-661EFFE4C56A}" type="presParOf" srcId="{39F0C1F7-43F7-4C31-BD56-7986952E2E76}" destId="{4500A3C0-11FA-4F63-B07B-8301C479AE5F}" srcOrd="5" destOrd="0" presId="urn:microsoft.com/office/officeart/2005/8/layout/radial4"/>
    <dgm:cxn modelId="{142769AD-D7EE-4582-A6B8-518B26F87284}" type="presParOf" srcId="{39F0C1F7-43F7-4C31-BD56-7986952E2E76}" destId="{C75D58A2-9A06-43BD-B6A6-C87D8AC416F3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45B1483-BF4F-4EDB-B677-2AA65CF2EEFE}" type="doc">
      <dgm:prSet loTypeId="urn:microsoft.com/office/officeart/2005/8/layout/hList7#1" loCatId="list" qsTypeId="urn:microsoft.com/office/officeart/2005/8/quickstyle/simple1" qsCatId="simple" csTypeId="urn:microsoft.com/office/officeart/2005/8/colors/accent6_2" csCatId="accent6" phldr="1"/>
      <dgm:spPr/>
    </dgm:pt>
    <dgm:pt modelId="{35C5AD60-5C36-4069-807D-566A8958C136}">
      <dgm:prSet phldrT="[Text]"/>
      <dgm:spPr/>
      <dgm:t>
        <a:bodyPr/>
        <a:lstStyle/>
        <a:p>
          <a:r>
            <a:rPr lang="en-US" dirty="0" err="1" smtClean="0"/>
            <a:t>ibverbs</a:t>
          </a:r>
          <a:endParaRPr lang="en-US" dirty="0"/>
        </a:p>
      </dgm:t>
    </dgm:pt>
    <dgm:pt modelId="{92795F40-8EDD-4EF9-A5CA-82CC771B0971}" type="parTrans" cxnId="{49DE814F-BF7B-45E2-A34F-B173861F9F37}">
      <dgm:prSet/>
      <dgm:spPr/>
      <dgm:t>
        <a:bodyPr/>
        <a:lstStyle/>
        <a:p>
          <a:endParaRPr lang="en-US"/>
        </a:p>
      </dgm:t>
    </dgm:pt>
    <dgm:pt modelId="{EACF81E0-9A68-4A20-9294-7E47F9739001}" type="sibTrans" cxnId="{49DE814F-BF7B-45E2-A34F-B173861F9F37}">
      <dgm:prSet/>
      <dgm:spPr/>
      <dgm:t>
        <a:bodyPr/>
        <a:lstStyle/>
        <a:p>
          <a:endParaRPr lang="en-US"/>
        </a:p>
      </dgm:t>
    </dgm:pt>
    <dgm:pt modelId="{5F160989-6988-440A-B239-E7C8D2508B0E}">
      <dgm:prSet phldrT="[Text]"/>
      <dgm:spPr/>
      <dgm:t>
        <a:bodyPr/>
        <a:lstStyle/>
        <a:p>
          <a:r>
            <a:rPr lang="en-US" dirty="0" err="1" smtClean="0"/>
            <a:t>rdmacm</a:t>
          </a:r>
          <a:endParaRPr lang="en-US" dirty="0"/>
        </a:p>
      </dgm:t>
    </dgm:pt>
    <dgm:pt modelId="{C1217C86-F375-4F95-BF5D-986AEA79A4E7}" type="parTrans" cxnId="{23E6666A-20DD-427E-B932-21C0C9805CA7}">
      <dgm:prSet/>
      <dgm:spPr/>
      <dgm:t>
        <a:bodyPr/>
        <a:lstStyle/>
        <a:p>
          <a:endParaRPr lang="en-US"/>
        </a:p>
      </dgm:t>
    </dgm:pt>
    <dgm:pt modelId="{DD3052A5-4671-4786-A55F-6EFBE71EE214}" type="sibTrans" cxnId="{23E6666A-20DD-427E-B932-21C0C9805CA7}">
      <dgm:prSet/>
      <dgm:spPr/>
      <dgm:t>
        <a:bodyPr/>
        <a:lstStyle/>
        <a:p>
          <a:endParaRPr lang="en-US"/>
        </a:p>
      </dgm:t>
    </dgm:pt>
    <dgm:pt modelId="{7791CC79-49E4-49F4-A098-45BE9E7ED168}">
      <dgm:prSet phldrT="[Text]"/>
      <dgm:spPr/>
      <dgm:t>
        <a:bodyPr/>
        <a:lstStyle/>
        <a:p>
          <a:r>
            <a:rPr lang="en-US" dirty="0" smtClean="0"/>
            <a:t>fabric extensions</a:t>
          </a:r>
          <a:endParaRPr lang="en-US" dirty="0"/>
        </a:p>
      </dgm:t>
    </dgm:pt>
    <dgm:pt modelId="{3926485D-DA37-43B1-8998-DEA8229216D5}" type="parTrans" cxnId="{AA14440B-7596-49B2-A473-172DF0B3E924}">
      <dgm:prSet/>
      <dgm:spPr/>
      <dgm:t>
        <a:bodyPr/>
        <a:lstStyle/>
        <a:p>
          <a:endParaRPr lang="en-US"/>
        </a:p>
      </dgm:t>
    </dgm:pt>
    <dgm:pt modelId="{8B7393ED-F91C-4BF3-B94D-4975B3FA9912}" type="sibTrans" cxnId="{AA14440B-7596-49B2-A473-172DF0B3E924}">
      <dgm:prSet/>
      <dgm:spPr/>
      <dgm:t>
        <a:bodyPr/>
        <a:lstStyle/>
        <a:p>
          <a:endParaRPr lang="en-US"/>
        </a:p>
      </dgm:t>
    </dgm:pt>
    <dgm:pt modelId="{5897F7F3-9B5F-43FF-BF88-CF58826FEAE7}" type="pres">
      <dgm:prSet presAssocID="{945B1483-BF4F-4EDB-B677-2AA65CF2EEFE}" presName="Name0" presStyleCnt="0">
        <dgm:presLayoutVars>
          <dgm:dir/>
          <dgm:resizeHandles val="exact"/>
        </dgm:presLayoutVars>
      </dgm:prSet>
      <dgm:spPr/>
    </dgm:pt>
    <dgm:pt modelId="{27C2FEA7-F1C4-4D8D-95C2-21D3E7ACC03E}" type="pres">
      <dgm:prSet presAssocID="{945B1483-BF4F-4EDB-B677-2AA65CF2EEFE}" presName="fgShape" presStyleLbl="fgShp" presStyleIdx="0" presStyleCnt="1"/>
      <dgm:spPr/>
    </dgm:pt>
    <dgm:pt modelId="{E4D4103A-550D-4AD8-B663-9A4C35CDA0CC}" type="pres">
      <dgm:prSet presAssocID="{945B1483-BF4F-4EDB-B677-2AA65CF2EEFE}" presName="linComp" presStyleCnt="0"/>
      <dgm:spPr/>
    </dgm:pt>
    <dgm:pt modelId="{DEF2D9C1-D49F-4B59-8A7D-0F8D865F67E4}" type="pres">
      <dgm:prSet presAssocID="{35C5AD60-5C36-4069-807D-566A8958C136}" presName="compNode" presStyleCnt="0"/>
      <dgm:spPr/>
    </dgm:pt>
    <dgm:pt modelId="{22A6042D-AC53-4390-98DF-3F14E9421FE3}" type="pres">
      <dgm:prSet presAssocID="{35C5AD60-5C36-4069-807D-566A8958C136}" presName="bkgdShape" presStyleLbl="node1" presStyleIdx="0" presStyleCnt="3"/>
      <dgm:spPr/>
      <dgm:t>
        <a:bodyPr/>
        <a:lstStyle/>
        <a:p>
          <a:endParaRPr lang="en-US"/>
        </a:p>
      </dgm:t>
    </dgm:pt>
    <dgm:pt modelId="{3F6AA733-DD2B-45F7-B070-C9443FF4B0BE}" type="pres">
      <dgm:prSet presAssocID="{35C5AD60-5C36-4069-807D-566A8958C136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D42610-AEA1-4AD9-8E37-00B095AF3921}" type="pres">
      <dgm:prSet presAssocID="{35C5AD60-5C36-4069-807D-566A8958C136}" presName="invisiNode" presStyleLbl="node1" presStyleIdx="0" presStyleCnt="3"/>
      <dgm:spPr/>
    </dgm:pt>
    <dgm:pt modelId="{E7ED32CF-F1B2-4692-8839-78649A6F4B5C}" type="pres">
      <dgm:prSet presAssocID="{35C5AD60-5C36-4069-807D-566A8958C136}" presName="imagNode" presStyleLbl="fgImgPlace1" presStyleIdx="0" presStyleCnt="3"/>
      <dgm:spPr/>
    </dgm:pt>
    <dgm:pt modelId="{AFBBA051-8ECB-42E0-B4A0-4CAE5944799B}" type="pres">
      <dgm:prSet presAssocID="{EACF81E0-9A68-4A20-9294-7E47F9739001}" presName="sibTrans" presStyleLbl="sibTrans2D1" presStyleIdx="0" presStyleCnt="0"/>
      <dgm:spPr/>
      <dgm:t>
        <a:bodyPr/>
        <a:lstStyle/>
        <a:p>
          <a:endParaRPr lang="en-US"/>
        </a:p>
      </dgm:t>
    </dgm:pt>
    <dgm:pt modelId="{18A0AC0D-2325-4DB0-9532-3FA257650EDE}" type="pres">
      <dgm:prSet presAssocID="{5F160989-6988-440A-B239-E7C8D2508B0E}" presName="compNode" presStyleCnt="0"/>
      <dgm:spPr/>
    </dgm:pt>
    <dgm:pt modelId="{ADC68331-7DFB-43AA-A938-2ADAA6CD9CED}" type="pres">
      <dgm:prSet presAssocID="{5F160989-6988-440A-B239-E7C8D2508B0E}" presName="bkgdShape" presStyleLbl="node1" presStyleIdx="1" presStyleCnt="3"/>
      <dgm:spPr/>
      <dgm:t>
        <a:bodyPr/>
        <a:lstStyle/>
        <a:p>
          <a:endParaRPr lang="en-US"/>
        </a:p>
      </dgm:t>
    </dgm:pt>
    <dgm:pt modelId="{D16B82DC-F5D0-4EB2-B15F-87EEDCB6F61C}" type="pres">
      <dgm:prSet presAssocID="{5F160989-6988-440A-B239-E7C8D2508B0E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3EEDCA1-DD5A-4F05-B00A-6D32CD63950C}" type="pres">
      <dgm:prSet presAssocID="{5F160989-6988-440A-B239-E7C8D2508B0E}" presName="invisiNode" presStyleLbl="node1" presStyleIdx="1" presStyleCnt="3"/>
      <dgm:spPr/>
    </dgm:pt>
    <dgm:pt modelId="{6EDF5408-7896-42B7-8746-AB77FA500652}" type="pres">
      <dgm:prSet presAssocID="{5F160989-6988-440A-B239-E7C8D2508B0E}" presName="imagNode" presStyleLbl="fgImgPlace1" presStyleIdx="1" presStyleCnt="3"/>
      <dgm:spPr/>
    </dgm:pt>
    <dgm:pt modelId="{A2A5CC53-3314-4588-8AA2-47E3B05B72DA}" type="pres">
      <dgm:prSet presAssocID="{DD3052A5-4671-4786-A55F-6EFBE71EE214}" presName="sibTrans" presStyleLbl="sibTrans2D1" presStyleIdx="0" presStyleCnt="0"/>
      <dgm:spPr/>
      <dgm:t>
        <a:bodyPr/>
        <a:lstStyle/>
        <a:p>
          <a:endParaRPr lang="en-US"/>
        </a:p>
      </dgm:t>
    </dgm:pt>
    <dgm:pt modelId="{C8B7FEF2-5ECB-4754-99B5-10C66957CF81}" type="pres">
      <dgm:prSet presAssocID="{7791CC79-49E4-49F4-A098-45BE9E7ED168}" presName="compNode" presStyleCnt="0"/>
      <dgm:spPr/>
    </dgm:pt>
    <dgm:pt modelId="{C1D77B02-8216-4424-88B0-177E917A20C8}" type="pres">
      <dgm:prSet presAssocID="{7791CC79-49E4-49F4-A098-45BE9E7ED168}" presName="bkgdShape" presStyleLbl="node1" presStyleIdx="2" presStyleCnt="3"/>
      <dgm:spPr/>
      <dgm:t>
        <a:bodyPr/>
        <a:lstStyle/>
        <a:p>
          <a:endParaRPr lang="en-US"/>
        </a:p>
      </dgm:t>
    </dgm:pt>
    <dgm:pt modelId="{698D3E43-DFE5-4F76-A75A-E1AE5A49F897}" type="pres">
      <dgm:prSet presAssocID="{7791CC79-49E4-49F4-A098-45BE9E7ED168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48DB7B-AB50-4F92-B71D-07E9CE976A4D}" type="pres">
      <dgm:prSet presAssocID="{7791CC79-49E4-49F4-A098-45BE9E7ED168}" presName="invisiNode" presStyleLbl="node1" presStyleIdx="2" presStyleCnt="3"/>
      <dgm:spPr/>
    </dgm:pt>
    <dgm:pt modelId="{B2ACB806-B395-4114-8700-82AD03723369}" type="pres">
      <dgm:prSet presAssocID="{7791CC79-49E4-49F4-A098-45BE9E7ED168}" presName="imagNode" presStyleLbl="fgImgPlace1" presStyleIdx="2" presStyleCnt="3"/>
      <dgm:spPr/>
    </dgm:pt>
  </dgm:ptLst>
  <dgm:cxnLst>
    <dgm:cxn modelId="{9F6C2F05-E197-4406-9B87-5CA5E34D37D0}" type="presOf" srcId="{DD3052A5-4671-4786-A55F-6EFBE71EE214}" destId="{A2A5CC53-3314-4588-8AA2-47E3B05B72DA}" srcOrd="0" destOrd="0" presId="urn:microsoft.com/office/officeart/2005/8/layout/hList7#1"/>
    <dgm:cxn modelId="{5FF01E0C-365B-4145-B996-8C155F6E1785}" type="presOf" srcId="{5F160989-6988-440A-B239-E7C8D2508B0E}" destId="{ADC68331-7DFB-43AA-A938-2ADAA6CD9CED}" srcOrd="0" destOrd="0" presId="urn:microsoft.com/office/officeart/2005/8/layout/hList7#1"/>
    <dgm:cxn modelId="{23E6666A-20DD-427E-B932-21C0C9805CA7}" srcId="{945B1483-BF4F-4EDB-B677-2AA65CF2EEFE}" destId="{5F160989-6988-440A-B239-E7C8D2508B0E}" srcOrd="1" destOrd="0" parTransId="{C1217C86-F375-4F95-BF5D-986AEA79A4E7}" sibTransId="{DD3052A5-4671-4786-A55F-6EFBE71EE214}"/>
    <dgm:cxn modelId="{49DE814F-BF7B-45E2-A34F-B173861F9F37}" srcId="{945B1483-BF4F-4EDB-B677-2AA65CF2EEFE}" destId="{35C5AD60-5C36-4069-807D-566A8958C136}" srcOrd="0" destOrd="0" parTransId="{92795F40-8EDD-4EF9-A5CA-82CC771B0971}" sibTransId="{EACF81E0-9A68-4A20-9294-7E47F9739001}"/>
    <dgm:cxn modelId="{8A1EFAB8-0FD1-4A90-8DF7-3BCE30EC122A}" type="presOf" srcId="{5F160989-6988-440A-B239-E7C8D2508B0E}" destId="{D16B82DC-F5D0-4EB2-B15F-87EEDCB6F61C}" srcOrd="1" destOrd="0" presId="urn:microsoft.com/office/officeart/2005/8/layout/hList7#1"/>
    <dgm:cxn modelId="{6DC85DBC-0506-44F3-BE97-5FA02A6F1B93}" type="presOf" srcId="{35C5AD60-5C36-4069-807D-566A8958C136}" destId="{22A6042D-AC53-4390-98DF-3F14E9421FE3}" srcOrd="0" destOrd="0" presId="urn:microsoft.com/office/officeart/2005/8/layout/hList7#1"/>
    <dgm:cxn modelId="{F1FFFA70-6752-4BBA-A0AF-41F7C4EB40AF}" type="presOf" srcId="{35C5AD60-5C36-4069-807D-566A8958C136}" destId="{3F6AA733-DD2B-45F7-B070-C9443FF4B0BE}" srcOrd="1" destOrd="0" presId="urn:microsoft.com/office/officeart/2005/8/layout/hList7#1"/>
    <dgm:cxn modelId="{6BD2FB6C-571A-4CA7-9070-653B79B5FD55}" type="presOf" srcId="{7791CC79-49E4-49F4-A098-45BE9E7ED168}" destId="{698D3E43-DFE5-4F76-A75A-E1AE5A49F897}" srcOrd="1" destOrd="0" presId="urn:microsoft.com/office/officeart/2005/8/layout/hList7#1"/>
    <dgm:cxn modelId="{9746AA97-49F0-44FA-93B7-70AF1A1523CB}" type="presOf" srcId="{945B1483-BF4F-4EDB-B677-2AA65CF2EEFE}" destId="{5897F7F3-9B5F-43FF-BF88-CF58826FEAE7}" srcOrd="0" destOrd="0" presId="urn:microsoft.com/office/officeart/2005/8/layout/hList7#1"/>
    <dgm:cxn modelId="{12B6A0C9-A87A-4EC0-8879-DC73CBE8E321}" type="presOf" srcId="{7791CC79-49E4-49F4-A098-45BE9E7ED168}" destId="{C1D77B02-8216-4424-88B0-177E917A20C8}" srcOrd="0" destOrd="0" presId="urn:microsoft.com/office/officeart/2005/8/layout/hList7#1"/>
    <dgm:cxn modelId="{092D864F-EC8E-49A9-AB59-892C59421BBA}" type="presOf" srcId="{EACF81E0-9A68-4A20-9294-7E47F9739001}" destId="{AFBBA051-8ECB-42E0-B4A0-4CAE5944799B}" srcOrd="0" destOrd="0" presId="urn:microsoft.com/office/officeart/2005/8/layout/hList7#1"/>
    <dgm:cxn modelId="{AA14440B-7596-49B2-A473-172DF0B3E924}" srcId="{945B1483-BF4F-4EDB-B677-2AA65CF2EEFE}" destId="{7791CC79-49E4-49F4-A098-45BE9E7ED168}" srcOrd="2" destOrd="0" parTransId="{3926485D-DA37-43B1-8998-DEA8229216D5}" sibTransId="{8B7393ED-F91C-4BF3-B94D-4975B3FA9912}"/>
    <dgm:cxn modelId="{EF98C2C7-375B-4D91-AE7B-8CFB1FF2AD21}" type="presParOf" srcId="{5897F7F3-9B5F-43FF-BF88-CF58826FEAE7}" destId="{27C2FEA7-F1C4-4D8D-95C2-21D3E7ACC03E}" srcOrd="0" destOrd="0" presId="urn:microsoft.com/office/officeart/2005/8/layout/hList7#1"/>
    <dgm:cxn modelId="{3723A828-44C6-410C-BA51-85B3BB084C78}" type="presParOf" srcId="{5897F7F3-9B5F-43FF-BF88-CF58826FEAE7}" destId="{E4D4103A-550D-4AD8-B663-9A4C35CDA0CC}" srcOrd="1" destOrd="0" presId="urn:microsoft.com/office/officeart/2005/8/layout/hList7#1"/>
    <dgm:cxn modelId="{B1A5BEA5-4048-4122-A4D4-6D5763D1717B}" type="presParOf" srcId="{E4D4103A-550D-4AD8-B663-9A4C35CDA0CC}" destId="{DEF2D9C1-D49F-4B59-8A7D-0F8D865F67E4}" srcOrd="0" destOrd="0" presId="urn:microsoft.com/office/officeart/2005/8/layout/hList7#1"/>
    <dgm:cxn modelId="{7B5CB5E2-EDCE-4BBB-9875-B36049873D07}" type="presParOf" srcId="{DEF2D9C1-D49F-4B59-8A7D-0F8D865F67E4}" destId="{22A6042D-AC53-4390-98DF-3F14E9421FE3}" srcOrd="0" destOrd="0" presId="urn:microsoft.com/office/officeart/2005/8/layout/hList7#1"/>
    <dgm:cxn modelId="{86FE6091-6ECB-4324-903A-77C990D4A291}" type="presParOf" srcId="{DEF2D9C1-D49F-4B59-8A7D-0F8D865F67E4}" destId="{3F6AA733-DD2B-45F7-B070-C9443FF4B0BE}" srcOrd="1" destOrd="0" presId="urn:microsoft.com/office/officeart/2005/8/layout/hList7#1"/>
    <dgm:cxn modelId="{91A34E1F-E106-4E1D-AEA4-272328E68974}" type="presParOf" srcId="{DEF2D9C1-D49F-4B59-8A7D-0F8D865F67E4}" destId="{F9D42610-AEA1-4AD9-8E37-00B095AF3921}" srcOrd="2" destOrd="0" presId="urn:microsoft.com/office/officeart/2005/8/layout/hList7#1"/>
    <dgm:cxn modelId="{C6C308CA-2AC9-4E58-9B83-DD66551FAE7F}" type="presParOf" srcId="{DEF2D9C1-D49F-4B59-8A7D-0F8D865F67E4}" destId="{E7ED32CF-F1B2-4692-8839-78649A6F4B5C}" srcOrd="3" destOrd="0" presId="urn:microsoft.com/office/officeart/2005/8/layout/hList7#1"/>
    <dgm:cxn modelId="{8D405BB2-EEAB-4070-B9E7-95B924887C76}" type="presParOf" srcId="{E4D4103A-550D-4AD8-B663-9A4C35CDA0CC}" destId="{AFBBA051-8ECB-42E0-B4A0-4CAE5944799B}" srcOrd="1" destOrd="0" presId="urn:microsoft.com/office/officeart/2005/8/layout/hList7#1"/>
    <dgm:cxn modelId="{4621859D-609B-457E-8D2C-09E7D842FBB8}" type="presParOf" srcId="{E4D4103A-550D-4AD8-B663-9A4C35CDA0CC}" destId="{18A0AC0D-2325-4DB0-9532-3FA257650EDE}" srcOrd="2" destOrd="0" presId="urn:microsoft.com/office/officeart/2005/8/layout/hList7#1"/>
    <dgm:cxn modelId="{06457147-449F-4C90-9619-ED967717BFC5}" type="presParOf" srcId="{18A0AC0D-2325-4DB0-9532-3FA257650EDE}" destId="{ADC68331-7DFB-43AA-A938-2ADAA6CD9CED}" srcOrd="0" destOrd="0" presId="urn:microsoft.com/office/officeart/2005/8/layout/hList7#1"/>
    <dgm:cxn modelId="{BFDEFF09-AFF7-4D09-8D82-A8D98AEA3A90}" type="presParOf" srcId="{18A0AC0D-2325-4DB0-9532-3FA257650EDE}" destId="{D16B82DC-F5D0-4EB2-B15F-87EEDCB6F61C}" srcOrd="1" destOrd="0" presId="urn:microsoft.com/office/officeart/2005/8/layout/hList7#1"/>
    <dgm:cxn modelId="{06D1F252-3705-40A3-ACF1-A11CAC31EFAC}" type="presParOf" srcId="{18A0AC0D-2325-4DB0-9532-3FA257650EDE}" destId="{73EEDCA1-DD5A-4F05-B00A-6D32CD63950C}" srcOrd="2" destOrd="0" presId="urn:microsoft.com/office/officeart/2005/8/layout/hList7#1"/>
    <dgm:cxn modelId="{8ADA2D20-9387-40BF-BCC6-CD04D5A44F0E}" type="presParOf" srcId="{18A0AC0D-2325-4DB0-9532-3FA257650EDE}" destId="{6EDF5408-7896-42B7-8746-AB77FA500652}" srcOrd="3" destOrd="0" presId="urn:microsoft.com/office/officeart/2005/8/layout/hList7#1"/>
    <dgm:cxn modelId="{F735DCD4-029A-4F08-8601-1A641E0529F8}" type="presParOf" srcId="{E4D4103A-550D-4AD8-B663-9A4C35CDA0CC}" destId="{A2A5CC53-3314-4588-8AA2-47E3B05B72DA}" srcOrd="3" destOrd="0" presId="urn:microsoft.com/office/officeart/2005/8/layout/hList7#1"/>
    <dgm:cxn modelId="{AD4609DD-55B8-4FB2-929A-A0B99C4CDC7A}" type="presParOf" srcId="{E4D4103A-550D-4AD8-B663-9A4C35CDA0CC}" destId="{C8B7FEF2-5ECB-4754-99B5-10C66957CF81}" srcOrd="4" destOrd="0" presId="urn:microsoft.com/office/officeart/2005/8/layout/hList7#1"/>
    <dgm:cxn modelId="{51643A9A-B874-4A97-B6BF-BCD5CF6F10B8}" type="presParOf" srcId="{C8B7FEF2-5ECB-4754-99B5-10C66957CF81}" destId="{C1D77B02-8216-4424-88B0-177E917A20C8}" srcOrd="0" destOrd="0" presId="urn:microsoft.com/office/officeart/2005/8/layout/hList7#1"/>
    <dgm:cxn modelId="{22442D42-C61E-4279-A12C-6B8A9D98B86D}" type="presParOf" srcId="{C8B7FEF2-5ECB-4754-99B5-10C66957CF81}" destId="{698D3E43-DFE5-4F76-A75A-E1AE5A49F897}" srcOrd="1" destOrd="0" presId="urn:microsoft.com/office/officeart/2005/8/layout/hList7#1"/>
    <dgm:cxn modelId="{7BAE50B1-EEE3-4776-B88D-ACB0C4E6A596}" type="presParOf" srcId="{C8B7FEF2-5ECB-4754-99B5-10C66957CF81}" destId="{7948DB7B-AB50-4F92-B71D-07E9CE976A4D}" srcOrd="2" destOrd="0" presId="urn:microsoft.com/office/officeart/2005/8/layout/hList7#1"/>
    <dgm:cxn modelId="{DF65DA3E-23F6-4AC6-B477-452D9C9AB281}" type="presParOf" srcId="{C8B7FEF2-5ECB-4754-99B5-10C66957CF81}" destId="{B2ACB806-B395-4114-8700-82AD03723369}" srcOrd="3" destOrd="0" presId="urn:microsoft.com/office/officeart/2005/8/layout/hList7#1"/>
  </dgm:cxnLst>
  <dgm:bg/>
  <dgm:whole>
    <a:ln w="38100">
      <a:solidFill>
        <a:schemeClr val="tx1">
          <a:lumMod val="50000"/>
          <a:lumOff val="50000"/>
        </a:schemeClr>
      </a:solidFill>
      <a:prstDash val="sysDash"/>
    </a:ln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82DB027-820E-44E8-9D54-0375F17D5477}">
      <dsp:nvSpPr>
        <dsp:cNvPr id="0" name=""/>
        <dsp:cNvSpPr/>
      </dsp:nvSpPr>
      <dsp:spPr>
        <a:xfrm>
          <a:off x="0" y="890"/>
          <a:ext cx="4419600" cy="1218308"/>
        </a:xfrm>
        <a:prstGeom prst="roundRect">
          <a:avLst/>
        </a:prstGeom>
        <a:solidFill>
          <a:schemeClr val="dk1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dk1"/>
        </a:fillRef>
        <a:effectRef idx="1">
          <a:schemeClr val="dk1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OFI software will be backward compatible</a:t>
          </a:r>
          <a:endParaRPr lang="en-US" sz="3600" kern="1200" dirty="0"/>
        </a:p>
      </dsp:txBody>
      <dsp:txXfrm>
        <a:off x="0" y="890"/>
        <a:ext cx="4419600" cy="1218308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30AC701-77D8-4A29-9693-390F365968C7}">
      <dsp:nvSpPr>
        <dsp:cNvPr id="0" name=""/>
        <dsp:cNvSpPr/>
      </dsp:nvSpPr>
      <dsp:spPr>
        <a:xfrm>
          <a:off x="2155507" y="2277603"/>
          <a:ext cx="1784985" cy="1784985"/>
        </a:xfrm>
        <a:prstGeom prst="ellips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8415" tIns="18415" rIns="18415" bIns="1841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err="1" smtClean="0">
              <a:solidFill>
                <a:schemeClr val="tx1"/>
              </a:solidFill>
            </a:rPr>
            <a:t>libfabric</a:t>
          </a:r>
          <a:endParaRPr lang="en-US" sz="2900" kern="1200" dirty="0">
            <a:solidFill>
              <a:schemeClr val="tx1"/>
            </a:solidFill>
          </a:endParaRPr>
        </a:p>
      </dsp:txBody>
      <dsp:txXfrm>
        <a:off x="2155507" y="2277603"/>
        <a:ext cx="1784985" cy="1784985"/>
      </dsp:txXfrm>
    </dsp:sp>
    <dsp:sp modelId="{D6B77049-F199-45E9-971D-DF410AEFB426}">
      <dsp:nvSpPr>
        <dsp:cNvPr id="0" name=""/>
        <dsp:cNvSpPr/>
      </dsp:nvSpPr>
      <dsp:spPr>
        <a:xfrm rot="12900000">
          <a:off x="871449" y="1920360"/>
          <a:ext cx="1510013" cy="50872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E92293A-1393-4605-89A4-5582423BC18D}">
      <dsp:nvSpPr>
        <dsp:cNvPr id="0" name=""/>
        <dsp:cNvSpPr/>
      </dsp:nvSpPr>
      <dsp:spPr>
        <a:xfrm>
          <a:off x="160123" y="1063372"/>
          <a:ext cx="1695735" cy="13565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 smtClean="0">
              <a:solidFill>
                <a:schemeClr val="tx1"/>
              </a:solidFill>
            </a:rPr>
            <a:t>libibverbs</a:t>
          </a:r>
          <a:endParaRPr lang="en-US" sz="2700" kern="1200" dirty="0">
            <a:solidFill>
              <a:schemeClr val="tx1"/>
            </a:solidFill>
          </a:endParaRPr>
        </a:p>
      </dsp:txBody>
      <dsp:txXfrm>
        <a:off x="160123" y="1063372"/>
        <a:ext cx="1695735" cy="1356588"/>
      </dsp:txXfrm>
    </dsp:sp>
    <dsp:sp modelId="{D745661A-4D2B-47FA-84EC-A679DAC759EF}">
      <dsp:nvSpPr>
        <dsp:cNvPr id="0" name=""/>
        <dsp:cNvSpPr/>
      </dsp:nvSpPr>
      <dsp:spPr>
        <a:xfrm rot="16200000">
          <a:off x="2292993" y="1180352"/>
          <a:ext cx="1510013" cy="50872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654A16A-ED11-4F32-AAB4-EA2088162EDC}">
      <dsp:nvSpPr>
        <dsp:cNvPr id="0" name=""/>
        <dsp:cNvSpPr/>
      </dsp:nvSpPr>
      <dsp:spPr>
        <a:xfrm>
          <a:off x="2200132" y="1411"/>
          <a:ext cx="1695735" cy="13565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solidFill>
                <a:schemeClr val="tx1"/>
              </a:solidFill>
            </a:rPr>
            <a:t>librdmacm</a:t>
          </a:r>
          <a:endParaRPr lang="en-US" sz="2700" kern="1200" dirty="0">
            <a:solidFill>
              <a:schemeClr val="tx1"/>
            </a:solidFill>
          </a:endParaRPr>
        </a:p>
      </dsp:txBody>
      <dsp:txXfrm>
        <a:off x="2200132" y="1411"/>
        <a:ext cx="1695735" cy="1356588"/>
      </dsp:txXfrm>
    </dsp:sp>
    <dsp:sp modelId="{4500A3C0-11FA-4F63-B07B-8301C479AE5F}">
      <dsp:nvSpPr>
        <dsp:cNvPr id="0" name=""/>
        <dsp:cNvSpPr/>
      </dsp:nvSpPr>
      <dsp:spPr>
        <a:xfrm rot="19500000">
          <a:off x="3714536" y="1920360"/>
          <a:ext cx="1510013" cy="508720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6">
                <a:tint val="60000"/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tint val="60000"/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75D58A2-9A06-43BD-B6A6-C87D8AC416F3}">
      <dsp:nvSpPr>
        <dsp:cNvPr id="0" name=""/>
        <dsp:cNvSpPr/>
      </dsp:nvSpPr>
      <dsp:spPr>
        <a:xfrm>
          <a:off x="4240140" y="1063372"/>
          <a:ext cx="1695735" cy="1356588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1435" tIns="51435" rIns="51435" bIns="5143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>
              <a:solidFill>
                <a:schemeClr val="tx1"/>
              </a:solidFill>
            </a:rPr>
            <a:t>App-centric APIs</a:t>
          </a:r>
          <a:endParaRPr lang="en-US" sz="2700" kern="1200" dirty="0">
            <a:solidFill>
              <a:schemeClr val="tx1"/>
            </a:solidFill>
          </a:endParaRPr>
        </a:p>
      </dsp:txBody>
      <dsp:txXfrm>
        <a:off x="4240140" y="1063372"/>
        <a:ext cx="1695735" cy="1356588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2A6042D-AC53-4390-98DF-3F14E9421FE3}">
      <dsp:nvSpPr>
        <dsp:cNvPr id="0" name=""/>
        <dsp:cNvSpPr/>
      </dsp:nvSpPr>
      <dsp:spPr>
        <a:xfrm>
          <a:off x="1279" y="0"/>
          <a:ext cx="1991320" cy="284480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 smtClean="0"/>
            <a:t>ibverbs</a:t>
          </a:r>
          <a:endParaRPr lang="en-US" sz="2700" kern="1200" dirty="0"/>
        </a:p>
      </dsp:txBody>
      <dsp:txXfrm>
        <a:off x="1279" y="1137920"/>
        <a:ext cx="1991320" cy="1137920"/>
      </dsp:txXfrm>
    </dsp:sp>
    <dsp:sp modelId="{E7ED32CF-F1B2-4692-8839-78649A6F4B5C}">
      <dsp:nvSpPr>
        <dsp:cNvPr id="0" name=""/>
        <dsp:cNvSpPr/>
      </dsp:nvSpPr>
      <dsp:spPr>
        <a:xfrm>
          <a:off x="523280" y="170688"/>
          <a:ext cx="947318" cy="947318"/>
        </a:xfrm>
        <a:prstGeom prst="ellipse">
          <a:avLst/>
        </a:prstGeom>
        <a:solidFill>
          <a:schemeClr val="accent6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C68331-7DFB-43AA-A938-2ADAA6CD9CED}">
      <dsp:nvSpPr>
        <dsp:cNvPr id="0" name=""/>
        <dsp:cNvSpPr/>
      </dsp:nvSpPr>
      <dsp:spPr>
        <a:xfrm>
          <a:off x="2052339" y="0"/>
          <a:ext cx="1991320" cy="284480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err="1" smtClean="0"/>
            <a:t>rdmacm</a:t>
          </a:r>
          <a:endParaRPr lang="en-US" sz="2700" kern="1200" dirty="0"/>
        </a:p>
      </dsp:txBody>
      <dsp:txXfrm>
        <a:off x="2052339" y="1137920"/>
        <a:ext cx="1991320" cy="1137920"/>
      </dsp:txXfrm>
    </dsp:sp>
    <dsp:sp modelId="{6EDF5408-7896-42B7-8746-AB77FA500652}">
      <dsp:nvSpPr>
        <dsp:cNvPr id="0" name=""/>
        <dsp:cNvSpPr/>
      </dsp:nvSpPr>
      <dsp:spPr>
        <a:xfrm>
          <a:off x="2574340" y="170688"/>
          <a:ext cx="947318" cy="947318"/>
        </a:xfrm>
        <a:prstGeom prst="ellipse">
          <a:avLst/>
        </a:prstGeom>
        <a:solidFill>
          <a:schemeClr val="accent6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D77B02-8216-4424-88B0-177E917A20C8}">
      <dsp:nvSpPr>
        <dsp:cNvPr id="0" name=""/>
        <dsp:cNvSpPr/>
      </dsp:nvSpPr>
      <dsp:spPr>
        <a:xfrm>
          <a:off x="4103399" y="0"/>
          <a:ext cx="1991320" cy="284480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92024" rIns="192024" bIns="192024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fabric extensions</a:t>
          </a:r>
          <a:endParaRPr lang="en-US" sz="2700" kern="1200" dirty="0"/>
        </a:p>
      </dsp:txBody>
      <dsp:txXfrm>
        <a:off x="4103399" y="1137920"/>
        <a:ext cx="1991320" cy="1137920"/>
      </dsp:txXfrm>
    </dsp:sp>
    <dsp:sp modelId="{B2ACB806-B395-4114-8700-82AD03723369}">
      <dsp:nvSpPr>
        <dsp:cNvPr id="0" name=""/>
        <dsp:cNvSpPr/>
      </dsp:nvSpPr>
      <dsp:spPr>
        <a:xfrm>
          <a:off x="4625400" y="170688"/>
          <a:ext cx="947318" cy="947318"/>
        </a:xfrm>
        <a:prstGeom prst="ellipse">
          <a:avLst/>
        </a:prstGeom>
        <a:solidFill>
          <a:schemeClr val="accent6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7C2FEA7-F1C4-4D8D-95C2-21D3E7ACC03E}">
      <dsp:nvSpPr>
        <dsp:cNvPr id="0" name=""/>
        <dsp:cNvSpPr/>
      </dsp:nvSpPr>
      <dsp:spPr>
        <a:xfrm>
          <a:off x="243839" y="2275840"/>
          <a:ext cx="5608320" cy="426720"/>
        </a:xfrm>
        <a:prstGeom prst="leftRightArrow">
          <a:avLst/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7#1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810977C-78C4-44A6-9062-13529794940B}" type="datetime1">
              <a:rPr lang="en-US"/>
              <a:pPr>
                <a:defRPr/>
              </a:pPr>
              <a:t>4/2/14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B677790C-C10F-418C-BBD3-E9287CF359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6225209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1E54B44D-5D29-4C33-A27A-49FB812A1198}" type="datetime1">
              <a:rPr lang="en-US"/>
              <a:pPr>
                <a:defRPr/>
              </a:pPr>
              <a:t>4/2/14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4" charset="0"/>
              </a:defRPr>
            </a:lvl1pPr>
          </a:lstStyle>
          <a:p>
            <a:pPr>
              <a:defRPr/>
            </a:pPr>
            <a:fld id="{2F085F8E-4804-4A67-B4BA-001C059D09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9809810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</a:endParaRPr>
          </a:p>
        </p:txBody>
      </p:sp>
      <p:pic>
        <p:nvPicPr>
          <p:cNvPr id="5" name="Picture 10" descr="ribbon_ppt_titl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 t="5788"/>
          <a:stretch>
            <a:fillRect/>
          </a:stretch>
        </p:blipFill>
        <p:spPr bwMode="auto">
          <a:xfrm>
            <a:off x="0" y="0"/>
            <a:ext cx="9144000" cy="2481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2" descr="OpenFabric_Alliance_Logo_ppt.jp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232410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667000"/>
            <a:ext cx="6629400" cy="1546225"/>
          </a:xfrm>
        </p:spPr>
        <p:txBody>
          <a:bodyPr/>
          <a:lstStyle>
            <a:lvl1pPr algn="l">
              <a:defRPr>
                <a:solidFill>
                  <a:srgbClr val="005195"/>
                </a:solidFill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267200"/>
            <a:ext cx="6629400" cy="1066800"/>
          </a:xfrm>
        </p:spPr>
        <p:txBody>
          <a:bodyPr/>
          <a:lstStyle>
            <a:lvl1pPr marL="0" indent="0" algn="l">
              <a:buNone/>
              <a:defRPr>
                <a:solidFill>
                  <a:srgbClr val="6D6E71"/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5D8184-9031-4DEC-A93A-6A34C64A3BEF}" type="datetime1">
              <a:rPr lang="en-US"/>
              <a:pPr>
                <a:defRPr/>
              </a:pPr>
              <a:t>4/2/14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81000" y="6416675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026674A9-0B37-4387-93C6-B0D0F18698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81139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27668-E8DE-48F7-8966-89B1C2277E0A}" type="datetime1">
              <a:rPr lang="en-US"/>
              <a:pPr>
                <a:defRPr/>
              </a:pPr>
              <a:t>4/2/14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0C3BB-8C9F-4C73-83D5-D0952988A2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44701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CAA127-7CEC-47B4-8F5D-137B14CF34D0}" type="datetime1">
              <a:rPr lang="en-US"/>
              <a:pPr>
                <a:defRPr/>
              </a:pPr>
              <a:t>4/2/14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76A122-A525-44D1-8EC7-152F09D51E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7892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19429-2AF5-444D-ADE7-F99F97FD7356}" type="datetime1">
              <a:rPr lang="en-US"/>
              <a:pPr>
                <a:defRPr/>
              </a:pPr>
              <a:t>4/2/14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AE7352-4E47-4E53-AB32-658BE41E6E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284696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C7C928-B232-4D00-8981-04367AF050D3}" type="datetime1">
              <a:rPr lang="en-US"/>
              <a:pPr>
                <a:defRPr/>
              </a:pPr>
              <a:t>4/2/14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89DC45-1C6C-4BED-82E4-43BABEE2FB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71201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F20C02-5B51-4BA5-BABD-7965897B4FEA}" type="datetime1">
              <a:rPr lang="en-US"/>
              <a:pPr>
                <a:defRPr/>
              </a:pPr>
              <a:t>4/2/14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CBBA13-48E2-489A-A3AD-F5EC1950E4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280078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01D5B-E0C6-4268-8CE2-5C8721B3CE74}" type="datetime1">
              <a:rPr lang="en-US"/>
              <a:pPr>
                <a:defRPr/>
              </a:pPr>
              <a:t>4/2/14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6CBA07-2D4E-42BD-A184-7167E6B12C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30936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C57FAD-4C19-4958-90EC-7829DD54BE8C}" type="datetime1">
              <a:rPr lang="en-US"/>
              <a:pPr>
                <a:defRPr/>
              </a:pPr>
              <a:t>4/2/14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F1DCEA-1830-4287-BA6E-C765A97060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23573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87149-6FE4-4A67-B001-B56D21228049}" type="datetime1">
              <a:rPr lang="en-US"/>
              <a:pPr>
                <a:defRPr/>
              </a:pPr>
              <a:t>4/2/14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C9992-BBCA-4A71-82A5-5523CE63FB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582923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F08770-D182-4A8A-A267-005A8D1A7ACF}" type="datetime1">
              <a:rPr lang="en-US"/>
              <a:pPr>
                <a:defRPr/>
              </a:pPr>
              <a:t>4/2/14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6B589-6024-4D25-91DD-9AE7BE0F0A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790053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EB0DE-2464-4F1A-AA34-A5DBA6EA4AB0}" type="datetime1">
              <a:rPr lang="en-US"/>
              <a:pPr>
                <a:defRPr/>
              </a:pPr>
              <a:t>4/2/14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EFA7C-C88C-4CB7-A36D-FD8A6A6EE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97870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9B1DB-5DFA-4822-9F58-E41D3F8124CB}" type="datetime1">
              <a:rPr lang="en-US"/>
              <a:pPr>
                <a:defRPr/>
              </a:pPr>
              <a:t>4/2/14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3D33A-93A5-4BFF-80F7-CA11B1D5A4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13253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84CB0-B577-4CE6-9B48-99F8971EA1C2}" type="datetime1">
              <a:rPr lang="en-US"/>
              <a:pPr>
                <a:defRPr/>
              </a:pPr>
              <a:t>4/2/14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E5B563-F8B1-4269-BC3D-742FBA1155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015279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55ACA-E42E-453C-BDC5-6FC782FE978C}" type="datetime1">
              <a:rPr lang="en-US"/>
              <a:pPr>
                <a:defRPr/>
              </a:pPr>
              <a:t>4/2/14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29D3B-728D-40F7-9120-75B1C7519E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53935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DD30-BB7F-4D74-B452-EEFC48C81BEB}" type="datetime1">
              <a:rPr lang="en-US"/>
              <a:pPr>
                <a:defRPr/>
              </a:pPr>
              <a:t>4/2/14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597AF-E6D4-4531-90EE-FF9C09EA5DF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880037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E6798-D62C-4431-924F-FDB99EFC9ADF}" type="datetime1">
              <a:rPr lang="en-US"/>
              <a:pPr>
                <a:defRPr/>
              </a:pPr>
              <a:t>4/2/14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444F97-8519-40DC-B33D-21A9108094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855377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1E8C2-D64E-4A59-B7D6-BA5967CEF420}" type="datetime1">
              <a:rPr lang="en-US"/>
              <a:pPr>
                <a:defRPr/>
              </a:pPr>
              <a:t>4/2/14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7C330-27CE-44E0-A30B-1CEAFDED838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29156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50496-88B9-42F6-A035-D8901D493FB1}" type="datetime1">
              <a:rPr lang="en-US"/>
              <a:pPr>
                <a:defRPr/>
              </a:pPr>
              <a:t>4/2/14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03CCE-5CB7-4CC0-9F64-BBDEC500D1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500037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34C21-7719-48C8-B845-6A1A0631AE63}" type="datetime1">
              <a:rPr lang="en-US"/>
              <a:pPr>
                <a:defRPr/>
              </a:pPr>
              <a:t>4/2/14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D1DC10-E0F6-49E9-9C83-367FDE4738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064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0" Type="http://schemas.openxmlformats.org/officeDocument/2006/relationships/image" Target="../media/image1.jpeg"/><Relationship Id="rId11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9.xml"/><Relationship Id="rId2" Type="http://schemas.openxmlformats.org/officeDocument/2006/relationships/slideLayout" Target="../slideLayouts/slideLayout10.xml"/><Relationship Id="rId3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5.xml"/><Relationship Id="rId8" Type="http://schemas.openxmlformats.org/officeDocument/2006/relationships/slideLayout" Target="../slideLayouts/slideLayout16.xml"/><Relationship Id="rId9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ribbon_small_rgb.jpg"/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371600"/>
            <a:ext cx="9144000" cy="150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11"/>
          <p:cNvSpPr>
            <a:spLocks noChangeArrowheads="1"/>
          </p:cNvSpPr>
          <p:nvPr userDrawn="1"/>
        </p:nvSpPr>
        <p:spPr bwMode="auto">
          <a:xfrm>
            <a:off x="0" y="6492875"/>
            <a:ext cx="9144000" cy="212725"/>
          </a:xfrm>
          <a:prstGeom prst="rect">
            <a:avLst/>
          </a:prstGeom>
          <a:solidFill>
            <a:srgbClr val="E55302"/>
          </a:solidFill>
          <a:ln w="9525">
            <a:noFill/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Calibri" pitchFamily="4" charset="0"/>
            </a:endParaRPr>
          </a:p>
        </p:txBody>
      </p: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28600"/>
            <a:ext cx="7467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981200"/>
            <a:ext cx="8229600" cy="464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91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cs typeface="Arial" charset="0"/>
              </a:defRPr>
            </a:lvl1pPr>
          </a:lstStyle>
          <a:p>
            <a:pPr>
              <a:defRPr/>
            </a:pPr>
            <a:fld id="{954FEE9D-CB58-4C73-AC30-158FF729AF4B}" type="datetime1">
              <a:rPr lang="en-US"/>
              <a:pPr>
                <a:defRPr/>
              </a:pPr>
              <a:t>4/2/14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16675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1667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  <a:cs typeface="Arial" charset="0"/>
              </a:defRPr>
            </a:lvl1pPr>
          </a:lstStyle>
          <a:p>
            <a:pPr>
              <a:defRPr/>
            </a:pPr>
            <a:fld id="{AA674834-1A8B-40BC-80AD-CF4F17145E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33" name="Picture 6" descr="OpenFabric_Alliance_Logo_ppt.jpg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01000" y="228600"/>
            <a:ext cx="1104900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1" name="Straight Connector 20"/>
          <p:cNvCxnSpPr/>
          <p:nvPr userDrawn="1"/>
        </p:nvCxnSpPr>
        <p:spPr>
          <a:xfrm>
            <a:off x="0" y="1447800"/>
            <a:ext cx="9144000" cy="1588"/>
          </a:xfrm>
          <a:prstGeom prst="line">
            <a:avLst/>
          </a:prstGeom>
          <a:ln w="12700" cap="flat" cmpd="sng" algn="ctr">
            <a:solidFill>
              <a:srgbClr val="E5530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</p:sldLayoutIdLst>
  <p:hf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000" kern="1200">
          <a:solidFill>
            <a:srgbClr val="005195"/>
          </a:solidFill>
          <a:latin typeface="Arial"/>
          <a:ea typeface="ＭＳ Ｐゴシック" pitchFamily="4" charset="-128"/>
          <a:cs typeface="Arial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  <a:cs typeface="Arial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000">
          <a:solidFill>
            <a:srgbClr val="005195"/>
          </a:solidFill>
          <a:latin typeface="Arial" charset="0"/>
          <a:ea typeface="ＭＳ Ｐゴシック" pitchFamily="4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/>
          <a:ea typeface="ＭＳ Ｐゴシック" pitchFamily="4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3CC6D79-0884-4DA1-82E3-EB55CC8309D9}" type="datetime1">
              <a:rPr lang="en-US"/>
              <a:pPr>
                <a:defRPr/>
              </a:pPr>
              <a:t>4/2/14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www.openfabrics.org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573700-73E0-48CA-A27A-6C97636940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diagramData" Target="../diagrams/data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5.xml"/><Relationship Id="rId2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5.xml"/><Relationship Id="rId2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2286000"/>
            <a:ext cx="6629400" cy="1546225"/>
          </a:xfrm>
        </p:spPr>
        <p:txBody>
          <a:bodyPr/>
          <a:lstStyle/>
          <a:p>
            <a:r>
              <a:rPr lang="en-US" dirty="0" smtClean="0"/>
              <a:t>Open Fabrics Interfaces Software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57400" y="4114800"/>
            <a:ext cx="6629400" cy="838200"/>
          </a:xfrm>
        </p:spPr>
        <p:txBody>
          <a:bodyPr/>
          <a:lstStyle/>
          <a:p>
            <a:r>
              <a:rPr lang="en-US" dirty="0" smtClean="0"/>
              <a:t>Sean Hefty - Intel Corporation</a:t>
            </a:r>
            <a:endParaRPr lang="en-US" dirty="0"/>
          </a:p>
        </p:txBody>
      </p:sp>
      <p:graphicFrame>
        <p:nvGraphicFramePr>
          <p:cNvPr id="4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97015762"/>
              </p:ext>
            </p:extLst>
          </p:nvPr>
        </p:nvGraphicFramePr>
        <p:xfrm>
          <a:off x="2514600" y="5105399"/>
          <a:ext cx="4419600" cy="1219199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24347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Feedback to OFI WG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8305800" cy="4646613"/>
          </a:xfrm>
        </p:spPr>
        <p:txBody>
          <a:bodyPr/>
          <a:lstStyle/>
          <a:p>
            <a:r>
              <a:rPr lang="en-US" dirty="0" smtClean="0"/>
              <a:t>What are your requirements?</a:t>
            </a:r>
          </a:p>
          <a:p>
            <a:r>
              <a:rPr lang="en-US" dirty="0" smtClean="0"/>
              <a:t>What problems do you experience with the existing software stack that you would like to see solved?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69458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48000"/>
            <a:ext cx="7467600" cy="1143000"/>
          </a:xfrm>
        </p:spPr>
        <p:txBody>
          <a:bodyPr/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810509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OFI WG Charter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11387"/>
            <a:ext cx="8305800" cy="2741613"/>
          </a:xfrm>
        </p:spPr>
        <p:txBody>
          <a:bodyPr/>
          <a:lstStyle/>
          <a:p>
            <a:pPr marL="0" indent="0" algn="ctr">
              <a:lnSpc>
                <a:spcPct val="200000"/>
              </a:lnSpc>
              <a:buNone/>
            </a:pPr>
            <a:r>
              <a:rPr lang="en-US" b="1" i="1" dirty="0" smtClean="0"/>
              <a:t>Develop an extensible</a:t>
            </a:r>
            <a:r>
              <a:rPr lang="en-US" b="1" i="1" dirty="0"/>
              <a:t>, open source </a:t>
            </a:r>
            <a:r>
              <a:rPr lang="en-US" b="1" i="1" dirty="0" smtClean="0"/>
              <a:t>framework and interfaces </a:t>
            </a:r>
            <a:r>
              <a:rPr lang="en-US" b="1" i="1" dirty="0"/>
              <a:t>aligned with ULP and application needs for high-performance fabric </a:t>
            </a:r>
            <a:r>
              <a:rPr lang="en-US" b="1" i="1" dirty="0" smtClean="0"/>
              <a:t>services</a:t>
            </a:r>
            <a:endParaRPr lang="en-US" b="1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20912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does this mean for users?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OFI WG is developing new software interfaces</a:t>
            </a:r>
          </a:p>
          <a:p>
            <a:pPr lvl="1"/>
            <a:r>
              <a:rPr lang="en-US" dirty="0" smtClean="0"/>
              <a:t>Targeting application requirements</a:t>
            </a:r>
          </a:p>
          <a:p>
            <a:pPr lvl="1"/>
            <a:r>
              <a:rPr lang="en-US" dirty="0" smtClean="0"/>
              <a:t>Focus on scalability</a:t>
            </a:r>
          </a:p>
          <a:p>
            <a:r>
              <a:rPr lang="en-US" dirty="0" smtClean="0"/>
              <a:t>Framework and API details are still under discussion</a:t>
            </a:r>
          </a:p>
          <a:p>
            <a:pPr lvl="1"/>
            <a:r>
              <a:rPr lang="en-US" dirty="0" smtClean="0"/>
              <a:t>(Very tentatively) trending towards </a:t>
            </a:r>
            <a:r>
              <a:rPr lang="en-US" dirty="0" err="1" smtClean="0"/>
              <a:t>libfabric</a:t>
            </a:r>
            <a:endParaRPr lang="en-US" dirty="0" smtClean="0"/>
          </a:p>
          <a:p>
            <a:r>
              <a:rPr lang="en-US" dirty="0" err="1" smtClean="0"/>
              <a:t>libfabric</a:t>
            </a:r>
            <a:r>
              <a:rPr lang="en-US" dirty="0" smtClean="0"/>
              <a:t> is a </a:t>
            </a:r>
            <a:r>
              <a:rPr lang="en-US" i="1" dirty="0" smtClean="0"/>
              <a:t>straw man</a:t>
            </a:r>
            <a:r>
              <a:rPr lang="en-US" dirty="0" smtClean="0"/>
              <a:t> proposal</a:t>
            </a:r>
          </a:p>
          <a:p>
            <a:pPr lvl="1"/>
            <a:r>
              <a:rPr lang="en-US" dirty="0" smtClean="0"/>
              <a:t>It is fully intended that the open source community mold it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046901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libfabric</a:t>
            </a:r>
            <a:r>
              <a:rPr lang="en-US" dirty="0"/>
              <a:t> </a:t>
            </a:r>
            <a:r>
              <a:rPr lang="en-US" b="1" i="1" dirty="0"/>
              <a:t>proposal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42488203"/>
              </p:ext>
            </p:extLst>
          </p:nvPr>
        </p:nvGraphicFramePr>
        <p:xfrm>
          <a:off x="1524000" y="1828800"/>
          <a:ext cx="6096000" cy="406400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Rounded Rectangle 8"/>
          <p:cNvSpPr/>
          <p:nvPr/>
        </p:nvSpPr>
        <p:spPr>
          <a:xfrm>
            <a:off x="304800" y="1676401"/>
            <a:ext cx="2971800" cy="914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755650">
              <a:lnSpc>
                <a:spcPct val="90000"/>
              </a:lnSpc>
              <a:spcAft>
                <a:spcPct val="35000"/>
              </a:spcAft>
            </a:pP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Merges existing libraries into one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838200" y="5002465"/>
            <a:ext cx="2286000" cy="914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755650">
              <a:lnSpc>
                <a:spcPct val="90000"/>
              </a:lnSpc>
              <a:spcAft>
                <a:spcPct val="35000"/>
              </a:spcAft>
            </a:pPr>
            <a:r>
              <a:rPr lang="en-US" sz="24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Drop in </a:t>
            </a: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replacement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6286500" y="4648200"/>
            <a:ext cx="2171700" cy="914400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755650">
              <a:lnSpc>
                <a:spcPct val="90000"/>
              </a:lnSpc>
              <a:spcAft>
                <a:spcPct val="35000"/>
              </a:spcAft>
            </a:pPr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Optimized extensions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533383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libfabric</a:t>
            </a:r>
            <a:r>
              <a:rPr lang="en-US" dirty="0"/>
              <a:t> </a:t>
            </a:r>
            <a:r>
              <a:rPr lang="en-US" b="1" i="1" dirty="0"/>
              <a:t>proposal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597AF-E6D4-4531-90EE-FF9C09EA5DF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92911100"/>
              </p:ext>
            </p:extLst>
          </p:nvPr>
        </p:nvGraphicFramePr>
        <p:xfrm>
          <a:off x="1536032" y="3403600"/>
          <a:ext cx="6096000" cy="2844800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21" name="Straight Arrow Connector 20"/>
          <p:cNvCxnSpPr>
            <a:stCxn id="19" idx="2"/>
          </p:cNvCxnSpPr>
          <p:nvPr/>
        </p:nvCxnSpPr>
        <p:spPr>
          <a:xfrm>
            <a:off x="2133600" y="2221832"/>
            <a:ext cx="190500" cy="1181768"/>
          </a:xfrm>
          <a:prstGeom prst="straightConnector1">
            <a:avLst/>
          </a:prstGeom>
          <a:ln>
            <a:tailEnd type="stealth" w="lg" len="lg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9" idx="2"/>
          </p:cNvCxnSpPr>
          <p:nvPr/>
        </p:nvCxnSpPr>
        <p:spPr>
          <a:xfrm>
            <a:off x="2133600" y="2221832"/>
            <a:ext cx="1905000" cy="1181768"/>
          </a:xfrm>
          <a:prstGeom prst="straightConnector1">
            <a:avLst/>
          </a:prstGeom>
          <a:ln>
            <a:tailEnd type="stealth" w="lg" len="lg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9" idx="2"/>
          </p:cNvCxnSpPr>
          <p:nvPr/>
        </p:nvCxnSpPr>
        <p:spPr>
          <a:xfrm>
            <a:off x="2133600" y="2221832"/>
            <a:ext cx="3680660" cy="1181768"/>
          </a:xfrm>
          <a:prstGeom prst="straightConnector1">
            <a:avLst/>
          </a:prstGeom>
          <a:ln>
            <a:prstDash val="sysDash"/>
            <a:tailEnd type="stealth" w="lg" len="lg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3086100" y="2225843"/>
            <a:ext cx="647700" cy="1177757"/>
          </a:xfrm>
          <a:prstGeom prst="straightConnector1">
            <a:avLst/>
          </a:prstGeom>
          <a:ln>
            <a:tailEnd type="stealth" w="lg" len="lg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5486400" y="2225843"/>
            <a:ext cx="609600" cy="1177757"/>
          </a:xfrm>
          <a:prstGeom prst="straightConnector1">
            <a:avLst/>
          </a:prstGeom>
          <a:ln>
            <a:tailEnd type="stealth" w="lg" len="lg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089860" y="1676400"/>
            <a:ext cx="2087479" cy="545432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Current App</a:t>
            </a:r>
            <a:endParaRPr lang="en-US" sz="2800" dirty="0"/>
          </a:p>
        </p:txBody>
      </p:sp>
      <p:sp>
        <p:nvSpPr>
          <p:cNvPr id="34" name="Rectangle 33"/>
          <p:cNvSpPr/>
          <p:nvPr/>
        </p:nvSpPr>
        <p:spPr>
          <a:xfrm>
            <a:off x="3375860" y="1676400"/>
            <a:ext cx="2438400" cy="54543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New Verbs App</a:t>
            </a:r>
            <a:endParaRPr lang="en-US" sz="2800" dirty="0"/>
          </a:p>
        </p:txBody>
      </p:sp>
      <p:sp>
        <p:nvSpPr>
          <p:cNvPr id="41" name="Rectangle 40"/>
          <p:cNvSpPr/>
          <p:nvPr/>
        </p:nvSpPr>
        <p:spPr>
          <a:xfrm>
            <a:off x="6096000" y="1680411"/>
            <a:ext cx="1981200" cy="5454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Fabric App</a:t>
            </a:r>
            <a:endParaRPr lang="en-US" sz="2800" dirty="0"/>
          </a:p>
        </p:txBody>
      </p:sp>
      <p:cxnSp>
        <p:nvCxnSpPr>
          <p:cNvPr id="63" name="Straight Arrow Connector 62"/>
          <p:cNvCxnSpPr>
            <a:stCxn id="41" idx="2"/>
          </p:cNvCxnSpPr>
          <p:nvPr/>
        </p:nvCxnSpPr>
        <p:spPr>
          <a:xfrm flipH="1">
            <a:off x="6781800" y="2225843"/>
            <a:ext cx="304800" cy="1177757"/>
          </a:xfrm>
          <a:prstGeom prst="straightConnector1">
            <a:avLst/>
          </a:prstGeom>
          <a:ln>
            <a:tailEnd type="stealth" w="lg" len="lg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15362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libfabric</a:t>
            </a:r>
            <a:r>
              <a:rPr lang="en-US" dirty="0" smtClean="0"/>
              <a:t> </a:t>
            </a:r>
            <a:r>
              <a:rPr lang="en-US" b="1" i="1" dirty="0" smtClean="0"/>
              <a:t>proposal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Open source</a:t>
            </a:r>
          </a:p>
          <a:p>
            <a:r>
              <a:rPr lang="en-US" dirty="0" smtClean="0"/>
              <a:t>Incomplete</a:t>
            </a:r>
          </a:p>
          <a:p>
            <a:pPr lvl="1"/>
            <a:r>
              <a:rPr lang="en-US" dirty="0" smtClean="0"/>
              <a:t>Intended as a </a:t>
            </a:r>
            <a:r>
              <a:rPr lang="en-US" b="1" i="1" dirty="0" smtClean="0"/>
              <a:t>starting point</a:t>
            </a:r>
            <a:r>
              <a:rPr lang="en-US" b="1" dirty="0" smtClean="0"/>
              <a:t> </a:t>
            </a:r>
            <a:r>
              <a:rPr lang="en-US" dirty="0" smtClean="0"/>
              <a:t>for development</a:t>
            </a:r>
          </a:p>
          <a:p>
            <a:r>
              <a:rPr lang="en-US" dirty="0" smtClean="0"/>
              <a:t>Extends verbs </a:t>
            </a:r>
            <a:r>
              <a:rPr lang="en-US" i="1" dirty="0" smtClean="0"/>
              <a:t>and</a:t>
            </a:r>
            <a:r>
              <a:rPr lang="en-US" dirty="0" smtClean="0"/>
              <a:t> CM operations</a:t>
            </a:r>
          </a:p>
          <a:p>
            <a:r>
              <a:rPr lang="en-US" dirty="0" smtClean="0"/>
              <a:t>Introduces generalized ‘fabric’ objects</a:t>
            </a:r>
          </a:p>
          <a:p>
            <a:pPr lvl="1"/>
            <a:r>
              <a:rPr lang="en-US" dirty="0" smtClean="0"/>
              <a:t>Map best to RDMA CM objects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1295400" y="5165725"/>
            <a:ext cx="6553200" cy="1082675"/>
          </a:xfrm>
          <a:prstGeom prst="round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defTabSz="755650">
              <a:lnSpc>
                <a:spcPct val="90000"/>
              </a:lnSpc>
              <a:spcAft>
                <a:spcPct val="35000"/>
              </a:spcAft>
            </a:pPr>
            <a:r>
              <a:rPr lang="en-US" sz="2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Proposal would reduce number of libraries to install and inter-dependency issues</a:t>
            </a: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082514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libfabric</a:t>
            </a:r>
            <a:r>
              <a:rPr lang="en-US" dirty="0" smtClean="0"/>
              <a:t> </a:t>
            </a:r>
            <a:r>
              <a:rPr lang="en-US" b="1" i="1" dirty="0" smtClean="0"/>
              <a:t>proposal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 is to be redistributable</a:t>
            </a:r>
          </a:p>
          <a:p>
            <a:pPr lvl="1"/>
            <a:r>
              <a:rPr lang="en-US" dirty="0" smtClean="0"/>
              <a:t>Define guidelines for vendor distribution</a:t>
            </a:r>
          </a:p>
          <a:p>
            <a:pPr lvl="1"/>
            <a:r>
              <a:rPr lang="en-US" dirty="0" err="1" smtClean="0"/>
              <a:t>Distros</a:t>
            </a:r>
            <a:r>
              <a:rPr lang="en-US" dirty="0" smtClean="0"/>
              <a:t> and OFED would still pull upstream version</a:t>
            </a:r>
          </a:p>
          <a:p>
            <a:r>
              <a:rPr lang="en-US" dirty="0" smtClean="0"/>
              <a:t>Supports a </a:t>
            </a:r>
            <a:r>
              <a:rPr lang="en-US" i="1" dirty="0" smtClean="0"/>
              <a:t>direct provider</a:t>
            </a:r>
            <a:r>
              <a:rPr lang="en-US" dirty="0" smtClean="0"/>
              <a:t> option</a:t>
            </a:r>
          </a:p>
          <a:p>
            <a:pPr lvl="1"/>
            <a:r>
              <a:rPr lang="en-US" dirty="0" smtClean="0"/>
              <a:t>Application compiles directly against provider library</a:t>
            </a:r>
          </a:p>
          <a:p>
            <a:pPr lvl="1"/>
            <a:r>
              <a:rPr lang="en-US" dirty="0" smtClean="0"/>
              <a:t>Providers override exposed interfaces</a:t>
            </a:r>
          </a:p>
          <a:p>
            <a:pPr lvl="1"/>
            <a:r>
              <a:rPr lang="en-US" dirty="0" smtClean="0"/>
              <a:t>May improve performance with highly optimizing compiler</a:t>
            </a:r>
          </a:p>
          <a:p>
            <a:pPr lvl="1"/>
            <a:r>
              <a:rPr lang="en-US" dirty="0" smtClean="0"/>
              <a:t>Limits application to single provider</a:t>
            </a:r>
          </a:p>
          <a:p>
            <a:pPr lvl="2"/>
            <a:r>
              <a:rPr lang="en-US" dirty="0" smtClean="0"/>
              <a:t>May require recompilation if provider is updated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36457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libfabric</a:t>
            </a:r>
            <a:r>
              <a:rPr lang="en-US" dirty="0"/>
              <a:t> </a:t>
            </a:r>
            <a:r>
              <a:rPr lang="en-US" b="1" i="1" dirty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Gives administrator control over default and maximum application settings</a:t>
            </a:r>
          </a:p>
          <a:p>
            <a:pPr lvl="1"/>
            <a:r>
              <a:rPr lang="en-US" dirty="0" smtClean="0"/>
              <a:t>E.g. queue sizes, memory allocations, etc.</a:t>
            </a:r>
          </a:p>
          <a:p>
            <a:pPr lvl="1"/>
            <a:r>
              <a:rPr lang="en-US" dirty="0" smtClean="0"/>
              <a:t>Similar to /</a:t>
            </a:r>
            <a:r>
              <a:rPr lang="en-US" dirty="0" err="1" smtClean="0"/>
              <a:t>proc</a:t>
            </a:r>
            <a:r>
              <a:rPr lang="en-US" dirty="0" smtClean="0"/>
              <a:t>/sys/net configuration values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321486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fabtests</a:t>
            </a:r>
            <a:r>
              <a:rPr lang="en-US" dirty="0" smtClean="0"/>
              <a:t> </a:t>
            </a:r>
            <a:r>
              <a:rPr lang="en-US" b="1" i="1" dirty="0" smtClean="0"/>
              <a:t>proposal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 of tests for validating </a:t>
            </a:r>
            <a:r>
              <a:rPr lang="en-US" dirty="0" err="1"/>
              <a:t>libfabric</a:t>
            </a:r>
            <a:r>
              <a:rPr lang="en-US" dirty="0"/>
              <a:t> operation and compliance</a:t>
            </a:r>
          </a:p>
          <a:p>
            <a:r>
              <a:rPr lang="en-US" dirty="0" smtClean="0"/>
              <a:t>Test programs separate from library</a:t>
            </a:r>
          </a:p>
          <a:p>
            <a:r>
              <a:rPr lang="en-US" dirty="0" smtClean="0"/>
              <a:t>Looking to use with an automated test suite</a:t>
            </a:r>
          </a:p>
          <a:p>
            <a:r>
              <a:rPr lang="en-US" dirty="0" smtClean="0"/>
              <a:t>Make it easier for administrators to help validate software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www.openfabrics.org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43D33A-93A5-4BFF-80F7-CA11B1D5A4D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056065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rgbClr val="6D6E7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9527</TotalTime>
  <Words>334</Words>
  <Application>Microsoft Macintosh PowerPoint</Application>
  <PresentationFormat>On-screen Show (4:3)</PresentationFormat>
  <Paragraphs>79</Paragraphs>
  <Slides>11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Office Theme</vt:lpstr>
      <vt:lpstr>Custom Design</vt:lpstr>
      <vt:lpstr>Open Fabrics Interfaces Software</vt:lpstr>
      <vt:lpstr>OFI WG Charter</vt:lpstr>
      <vt:lpstr>What does this mean for users?</vt:lpstr>
      <vt:lpstr>libfabric proposal</vt:lpstr>
      <vt:lpstr>libfabric proposal</vt:lpstr>
      <vt:lpstr>libfabric proposal</vt:lpstr>
      <vt:lpstr>libfabric proposal</vt:lpstr>
      <vt:lpstr>libfabric proposal</vt:lpstr>
      <vt:lpstr>fabtests proposal</vt:lpstr>
      <vt:lpstr>User Feedback to OFI WG</vt:lpstr>
      <vt:lpstr>Thank you!</vt:lpstr>
    </vt:vector>
  </TitlesOfParts>
  <Company>admin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apple admin</dc:creator>
  <cp:lastModifiedBy>Rebecca Moran</cp:lastModifiedBy>
  <cp:revision>725</cp:revision>
  <dcterms:created xsi:type="dcterms:W3CDTF">2014-04-02T19:34:21Z</dcterms:created>
  <dcterms:modified xsi:type="dcterms:W3CDTF">2014-04-02T19:36:52Z</dcterms:modified>
</cp:coreProperties>
</file>