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s/slide6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1pPr>
    <a:lvl2pPr indent="457200"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2pPr>
    <a:lvl3pPr indent="914400"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3pPr>
    <a:lvl4pPr indent="1371600"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4pPr>
    <a:lvl5pPr indent="1828800"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5pPr>
    <a:lvl6pPr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6pPr>
    <a:lvl7pPr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7pPr>
    <a:lvl8pPr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8pPr>
    <a:lvl9pPr defTabSz="457200">
      <a:tabLst>
        <a:tab pos="457200" algn="l"/>
        <a:tab pos="914400" algn="l"/>
        <a:tab pos="1371600" algn="l"/>
        <a:tab pos="1828800" algn="l"/>
        <a:tab pos="2286000" algn="l"/>
        <a:tab pos="2743200" algn="l"/>
        <a:tab pos="3200400" algn="l"/>
        <a:tab pos="3657600" algn="l"/>
        <a:tab pos="4114800" algn="l"/>
        <a:tab pos="4572000" algn="l"/>
        <a:tab pos="5029200" algn="l"/>
      </a:tabLst>
      <a:defRPr sz="2300">
        <a:solidFill>
          <a:srgbClr val="6D6E71"/>
        </a:solidFill>
        <a:uFill>
          <a:solidFill>
            <a:srgbClr val="6D6E71"/>
          </a:solidFill>
        </a:u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4000">
                <a:uFill>
                  <a:solidFill/>
                </a:uFill>
              </a:rP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One</a:t>
            </a:r>
          </a:p>
          <a:p>
            <a:pPr lvl="1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Two</a:t>
            </a:r>
          </a:p>
          <a:p>
            <a:pPr lvl="2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Three</a:t>
            </a:r>
          </a:p>
          <a:p>
            <a:pPr lvl="3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Four</a:t>
            </a:r>
          </a:p>
          <a:p>
            <a:pPr lvl="4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-1" y="6492875"/>
            <a:ext cx="10752668" cy="5821"/>
          </a:xfrm>
          <a:prstGeom prst="rect">
            <a:avLst/>
          </a:prstGeom>
          <a:solidFill>
            <a:srgbClr val="E55302"/>
          </a:solidFill>
          <a:ln w="12700">
            <a:miter lim="400000"/>
          </a:ln>
          <a:effectLst>
            <a:outerShdw blurRad="63500" dist="23040" dir="5400000" rotWithShape="0">
              <a:srgbClr val="808080">
                <a:alpha val="35035"/>
              </a:srgbClr>
            </a:outerShdw>
          </a:effectLst>
        </p:spPr>
        <p:txBody>
          <a:bodyPr lIns="0" tIns="0" rIns="0" bIns="0" anchor="ctr"/>
          <a:lstStyle/>
          <a:p>
            <a:pPr lvl="0">
              <a:lnSpc>
                <a:spcPct val="93000"/>
              </a:lnSpc>
              <a:tabLst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endParaRPr/>
          </a:p>
        </p:txBody>
      </p:sp>
      <p:pic>
        <p:nvPicPr>
          <p:cNvPr id="15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371600"/>
            <a:ext cx="9144000" cy="150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01000" y="228600"/>
            <a:ext cx="11049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Shape 17"/>
          <p:cNvSpPr/>
          <p:nvPr/>
        </p:nvSpPr>
        <p:spPr>
          <a:xfrm>
            <a:off x="-1" y="1447798"/>
            <a:ext cx="9144001" cy="1591"/>
          </a:xfrm>
          <a:prstGeom prst="line">
            <a:avLst/>
          </a:prstGeom>
          <a:ln w="12600">
            <a:solidFill>
              <a:srgbClr val="E55302"/>
            </a:solidFill>
            <a:round/>
          </a:ln>
        </p:spPr>
        <p:txBody>
          <a:bodyPr lIns="0" tIns="0" rIns="0" bIns="0"/>
          <a:lstStyle/>
          <a:p>
            <a:pPr lvl="0">
              <a:tabLst/>
              <a:defRPr sz="1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7659687" y="6466316"/>
            <a:ext cx="1084263" cy="264255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tabLst/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-1" y="6492875"/>
            <a:ext cx="10752668" cy="5821"/>
          </a:xfrm>
          <a:prstGeom prst="rect">
            <a:avLst/>
          </a:prstGeom>
          <a:solidFill>
            <a:srgbClr val="E55302"/>
          </a:solidFill>
          <a:ln w="12700">
            <a:miter lim="400000"/>
          </a:ln>
          <a:effectLst>
            <a:outerShdw blurRad="63500" dist="23040" dir="5400000" rotWithShape="0">
              <a:srgbClr val="808080">
                <a:alpha val="35035"/>
              </a:srgbClr>
            </a:outerShdw>
          </a:effectLst>
        </p:spPr>
        <p:txBody>
          <a:bodyPr lIns="0" tIns="0" rIns="0" bIns="0" anchor="ctr"/>
          <a:lstStyle/>
          <a:p>
            <a:pPr lvl="0">
              <a:lnSpc>
                <a:spcPct val="93000"/>
              </a:lnSpc>
              <a:tabLst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endParaRPr/>
          </a:p>
        </p:txBody>
      </p:sp>
      <p:pic>
        <p:nvPicPr>
          <p:cNvPr id="21" name="imag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371600"/>
            <a:ext cx="9144000" cy="150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age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01000" y="228600"/>
            <a:ext cx="11049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Shape 23"/>
          <p:cNvSpPr/>
          <p:nvPr/>
        </p:nvSpPr>
        <p:spPr>
          <a:xfrm>
            <a:off x="-1" y="1447798"/>
            <a:ext cx="9144001" cy="1591"/>
          </a:xfrm>
          <a:prstGeom prst="line">
            <a:avLst/>
          </a:prstGeom>
          <a:ln w="12600">
            <a:solidFill>
              <a:srgbClr val="E55302"/>
            </a:solidFill>
            <a:round/>
          </a:ln>
        </p:spPr>
        <p:txBody>
          <a:bodyPr lIns="0" tIns="0" rIns="0" bIns="0"/>
          <a:lstStyle/>
          <a:p>
            <a:pPr lvl="0">
              <a:tabLst/>
              <a:defRPr sz="1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pic>
        <p:nvPicPr>
          <p:cNvPr id="24" name="image.jpg"/>
          <p:cNvPicPr/>
          <p:nvPr/>
        </p:nvPicPr>
        <p:blipFill>
          <a:blip r:embed="rId4">
            <a:extLst/>
          </a:blip>
          <a:srcRect t="5781"/>
          <a:stretch>
            <a:fillRect/>
          </a:stretch>
        </p:blipFill>
        <p:spPr>
          <a:xfrm>
            <a:off x="0" y="0"/>
            <a:ext cx="9144000" cy="2481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.jpg"/>
          <p:cNvPicPr/>
          <p:nvPr/>
        </p:nvPicPr>
        <p:blipFill>
          <a:blip r:embed="rId3">
            <a:extLst/>
          </a:blip>
          <a:srcRect b="7048"/>
          <a:stretch>
            <a:fillRect/>
          </a:stretch>
        </p:blipFill>
        <p:spPr>
          <a:xfrm>
            <a:off x="3409950" y="3840162"/>
            <a:ext cx="2281238" cy="212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6" Type="http://schemas.openxmlformats.org/officeDocument/2006/relationships/image" Target="../media/image2.jpeg"/><Relationship Id="rId7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1" y="6492875"/>
            <a:ext cx="10752668" cy="5821"/>
          </a:xfrm>
          <a:prstGeom prst="rect">
            <a:avLst/>
          </a:prstGeom>
          <a:solidFill>
            <a:srgbClr val="E55302"/>
          </a:solidFill>
          <a:ln w="12700">
            <a:miter lim="400000"/>
          </a:ln>
          <a:effectLst>
            <a:outerShdw blurRad="63500" dist="23040" dir="5400000" rotWithShape="0">
              <a:srgbClr val="808080">
                <a:alpha val="35035"/>
              </a:srgbClr>
            </a:outerShdw>
          </a:effectLst>
        </p:spPr>
        <p:txBody>
          <a:bodyPr lIns="0" tIns="0" rIns="0" bIns="0" anchor="ctr"/>
          <a:lstStyle/>
          <a:p>
            <a:pPr lvl="0">
              <a:lnSpc>
                <a:spcPct val="93000"/>
              </a:lnSpc>
              <a:tabLst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endParaRPr/>
          </a:p>
        </p:txBody>
      </p:sp>
      <p:pic>
        <p:nvPicPr>
          <p:cNvPr id="3" name="image.jp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1371600"/>
            <a:ext cx="9144000" cy="150813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001000" y="228600"/>
            <a:ext cx="11049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-1" y="1447798"/>
            <a:ext cx="9144001" cy="1591"/>
          </a:xfrm>
          <a:prstGeom prst="line">
            <a:avLst/>
          </a:prstGeom>
          <a:ln w="12600">
            <a:solidFill>
              <a:srgbClr val="E55302"/>
            </a:solidFill>
            <a:round/>
          </a:ln>
        </p:spPr>
        <p:txBody>
          <a:bodyPr lIns="0" tIns="0" rIns="0" bIns="0"/>
          <a:lstStyle/>
          <a:p>
            <a:pPr lvl="0">
              <a:tabLst/>
              <a:defRPr sz="1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pic>
        <p:nvPicPr>
          <p:cNvPr id="6" name="image.jpg"/>
          <p:cNvPicPr/>
          <p:nvPr/>
        </p:nvPicPr>
        <p:blipFill>
          <a:blip r:embed="rId7">
            <a:extLst/>
          </a:blip>
          <a:srcRect t="5781"/>
          <a:stretch>
            <a:fillRect/>
          </a:stretch>
        </p:blipFill>
        <p:spPr>
          <a:xfrm>
            <a:off x="0" y="0"/>
            <a:ext cx="9144000" cy="2481263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.jp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81000" y="2324100"/>
            <a:ext cx="1143000" cy="114300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9" rIns="45719" anchor="ctr"/>
          <a:lstStyle/>
          <a:p>
            <a:pPr lvl="0">
              <a:defRPr sz="1800">
                <a:uFillTx/>
              </a:defRPr>
            </a:pPr>
            <a:r>
              <a:rPr sz="4000">
                <a:uFill>
                  <a:solidFill/>
                </a:u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/>
          <a:lstStyle/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One</a:t>
            </a:r>
          </a:p>
          <a:p>
            <a:pPr lvl="1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Two</a:t>
            </a:r>
          </a:p>
          <a:p>
            <a:pPr lvl="2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Three</a:t>
            </a:r>
          </a:p>
          <a:p>
            <a:pPr lvl="3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Four</a:t>
            </a:r>
          </a:p>
          <a:p>
            <a:pPr lvl="4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1pPr>
      <a:lvl2pPr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2pPr>
      <a:lvl3pPr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3pPr>
      <a:lvl4pPr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4pPr>
      <a:lvl5pPr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5pPr>
      <a:lvl6pPr indent="457200"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6pPr>
      <a:lvl7pPr indent="914400"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7pPr>
      <a:lvl8pPr indent="1371600"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8pPr>
      <a:lvl9pPr indent="1828800" defTabSz="457200">
        <a:lnSpc>
          <a:spcPct val="93000"/>
        </a:lnSpc>
        <a:defRPr sz="4000">
          <a:uFill>
            <a:solidFill/>
          </a:uFill>
          <a:latin typeface="Arial"/>
          <a:ea typeface="Arial"/>
          <a:cs typeface="Arial"/>
          <a:sym typeface="Arial"/>
        </a:defRPr>
      </a:lvl9pPr>
    </p:titleStyle>
    <p:bodyStyle>
      <a:lvl1pPr marL="342900" indent="-3429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1pPr>
      <a:lvl2pPr marL="342900" indent="1143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2pPr>
      <a:lvl3pPr marL="342900" indent="5715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3pPr>
      <a:lvl4pPr marL="342900" indent="10287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4pPr>
      <a:lvl5pPr marL="342900" indent="14859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5pPr>
      <a:lvl6pPr marL="342900" indent="19431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6pPr>
      <a:lvl7pPr marL="342900" indent="24003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7pPr>
      <a:lvl8pPr marL="342900" indent="28575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8pPr>
      <a:lvl9pPr marL="342900" indent="3314700" algn="ctr" defTabSz="457200">
        <a:lnSpc>
          <a:spcPct val="93000"/>
        </a:lnSpc>
        <a:defRPr sz="3200">
          <a:uFill>
            <a:solidFill/>
          </a:uFill>
          <a:latin typeface="Arial"/>
          <a:ea typeface="Arial"/>
          <a:cs typeface="Arial"/>
          <a:sym typeface="Arial"/>
        </a:defRPr>
      </a:lvl9pPr>
    </p:bodyStyle>
    <p:otherStyle>
      <a:lvl1pPr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1pPr>
      <a:lvl2pPr indent="457200"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2pPr>
      <a:lvl3pPr indent="914400"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3pPr>
      <a:lvl4pPr indent="1371600"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4pPr>
      <a:lvl5pPr indent="1828800"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5pPr>
      <a:lvl6pPr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6pPr>
      <a:lvl7pPr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7pPr>
      <a:lvl8pPr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8pPr>
      <a:lvl9pPr algn="r" defTabSz="457200">
        <a:lnSpc>
          <a:spcPct val="93000"/>
        </a:lnSpc>
        <a:defRPr sz="1200">
          <a:solidFill>
            <a:schemeClr val="tx1"/>
          </a:solidFill>
          <a:uFill>
            <a:solidFill/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fabrics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2057400" y="2378075"/>
            <a:ext cx="6629400" cy="188912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 defTabSz="425195">
              <a:lnSpc>
                <a:spcPct val="100000"/>
              </a:lnSpc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40000" algn="l"/>
                <a:tab pos="2971800" algn="l"/>
                <a:tab pos="3390900" algn="l"/>
                <a:tab pos="3822700" algn="l"/>
                <a:tab pos="4241800" algn="l"/>
                <a:tab pos="4673600" algn="l"/>
                <a:tab pos="5092700" algn="l"/>
                <a:tab pos="5524500" algn="l"/>
                <a:tab pos="5943600" algn="l"/>
              </a:tabLst>
              <a:defRPr sz="1800">
                <a:uFillTx/>
              </a:defRPr>
            </a:pPr>
            <a:r>
              <a:rPr sz="5022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  <a:latin typeface="Arial Bold"/>
                <a:ea typeface="Arial Bold"/>
                <a:cs typeface="Arial Bold"/>
                <a:sym typeface="Arial Bold"/>
              </a:rPr>
              <a:t>RDMA Stacks</a:t>
            </a:r>
            <a:br>
              <a:rPr sz="5022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  <a:latin typeface="Arial Bold"/>
                <a:ea typeface="Arial Bold"/>
                <a:cs typeface="Arial Bold"/>
                <a:sym typeface="Arial Bold"/>
              </a:rPr>
            </a:br>
            <a:r>
              <a:rPr sz="3720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</a:rPr>
              <a:t>MOFED, OFED &amp; Linux Kernel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1524000" y="4846637"/>
            <a:ext cx="6629400" cy="1066801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 marL="0" lvl="0" indent="0" defTabSz="342900">
              <a:lnSpc>
                <a:spcPct val="100000"/>
              </a:lnSpc>
              <a:spcBef>
                <a:spcPts val="300"/>
              </a:spcBef>
              <a:tabLst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</a:tabLst>
              <a:defRPr sz="1800"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Fernando Garcia (fg@gentwo.org)</a:t>
            </a:r>
            <a:b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</a:b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and</a:t>
            </a:r>
            <a:b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</a:b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Christoph Lameter (</a:t>
            </a:r>
            <a:r>
              <a:rPr sz="2400">
                <a:uFill>
                  <a:solidFill/>
                </a:uFill>
              </a:rPr>
              <a:t>cl@gentwo.org</a:t>
            </a: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2</a:t>
            </a:r>
          </a:p>
        </p:txBody>
      </p:sp>
      <p:sp>
        <p:nvSpPr>
          <p:cNvPr id="33" name="Shape 33"/>
          <p:cNvSpPr/>
          <p:nvPr/>
        </p:nvSpPr>
        <p:spPr>
          <a:xfrm>
            <a:off x="442912" y="6457950"/>
            <a:ext cx="8274050" cy="26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114800" algn="r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April 2-3, 2014	#2014IBUG</a:t>
            </a:r>
          </a:p>
        </p:txBody>
      </p:sp>
      <p:sp>
        <p:nvSpPr>
          <p:cNvPr id="34" name="Shape 34"/>
          <p:cNvSpPr/>
          <p:nvPr/>
        </p:nvSpPr>
        <p:spPr>
          <a:xfrm>
            <a:off x="1063763" y="384206"/>
            <a:ext cx="7032348" cy="695266"/>
          </a:xfrm>
          <a:prstGeom prst="rect">
            <a:avLst/>
          </a:prstGeom>
          <a:ln w="25400">
            <a:solidFill>
              <a:srgbClr val="FFFFFF"/>
            </a:solidFill>
            <a:round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41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RDMA libraries and stacks</a:t>
            </a:r>
          </a:p>
        </p:txBody>
      </p:sp>
      <p:sp>
        <p:nvSpPr>
          <p:cNvPr id="35" name="Shape 35"/>
          <p:cNvSpPr/>
          <p:nvPr/>
        </p:nvSpPr>
        <p:spPr>
          <a:xfrm>
            <a:off x="295431" y="1805015"/>
            <a:ext cx="8416017" cy="43499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5719" rIns="45719">
            <a:spAutoFit/>
          </a:bodyPr>
          <a:lstStyle/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Problem: Numerous RDMA / IB stacks from multiple sources with various features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1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What does one use for a production environment? We have a custom built kernel on top of Ubuntu 10.04.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1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One particular issue were the kernel modules and therefore Linux kernel dependencies. With that came fragility and lack of integration into Linux distributions.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1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What we need:</a:t>
            </a:r>
          </a:p>
          <a:p>
            <a:pPr marL="427789" lvl="0" indent="-427789">
              <a:buSzPct val="10000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Extreme low latency</a:t>
            </a:r>
          </a:p>
          <a:p>
            <a:pPr marL="427789" lvl="0" indent="-427789">
              <a:buSzPct val="10000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Multicast issues</a:t>
            </a:r>
          </a:p>
          <a:p>
            <a:pPr marL="427789" lvl="0" indent="-427789">
              <a:buSzPct val="10000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Ethernet support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pPr lvl="0">
                <a:defRPr sz="1800">
                  <a:solidFill>
                    <a:srgbClr val="000000"/>
                  </a:solidFill>
                  <a:uFillTx/>
                </a:defRPr>
              </a:pPr>
              <a:t>3</a:t>
            </a:fld>
            <a:endParaRPr sz="120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38" name="Shape 38"/>
          <p:cNvSpPr/>
          <p:nvPr/>
        </p:nvSpPr>
        <p:spPr>
          <a:xfrm>
            <a:off x="3051774" y="441589"/>
            <a:ext cx="3228849" cy="671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45719" rIns="4571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41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RDMA stacks</a:t>
            </a:r>
          </a:p>
        </p:txBody>
      </p:sp>
      <p:graphicFrame>
        <p:nvGraphicFramePr>
          <p:cNvPr id="39" name="Table 39"/>
          <p:cNvGraphicFramePr/>
          <p:nvPr/>
        </p:nvGraphicFramePr>
        <p:xfrm>
          <a:off x="322040" y="1563687"/>
          <a:ext cx="8499918" cy="5206850"/>
        </p:xfrm>
        <a:graphic>
          <a:graphicData uri="http://schemas.openxmlformats.org/drawingml/2006/table">
            <a:tbl>
              <a:tblPr firstRow="1" firstCol="1">
                <a:tableStyleId>{2708684C-4D16-4618-839F-0558EEFCDFE6}</a:tableStyleId>
              </a:tblPr>
              <a:tblGrid>
                <a:gridCol w="2496291"/>
                <a:gridCol w="1955006"/>
                <a:gridCol w="4048621"/>
              </a:tblGrid>
              <a:tr h="67041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Stack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Versions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Characteristic</a:t>
                      </a:r>
                    </a:p>
                  </a:txBody>
                  <a:tcPr marL="63500" marR="63500" marT="63500" marB="63500" horzOverflow="overflow"/>
                </a:tc>
              </a:tr>
              <a:tr h="93375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Linux Kernel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kernel.org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2.6.32-3.15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No external module build</a:t>
                      </a:r>
                    </a:p>
                  </a:txBody>
                  <a:tcPr marL="63500" marR="63500" marT="63500" marB="63500" horzOverflow="overflow"/>
                </a:tc>
              </a:tr>
              <a:tr h="85173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OFED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000" b="1" i="1">
                          <a:uFill>
                            <a:solidFill/>
                          </a:u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openfabrics.org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1.1.x-1.5.x
3.2/3.5/3.12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OpenFabrics Releases</a:t>
                      </a:r>
                    </a:p>
                  </a:txBody>
                  <a:tcPr marL="63500" marR="63500" marT="63500" marB="63500" horzOverflow="overflow"/>
                </a:tc>
              </a:tr>
              <a:tr h="85580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MLNX_OFED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mellanox.com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1.4.X/1.5.X
2.0/2.1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Mellanox enhanced OFED releases</a:t>
                      </a:r>
                    </a:p>
                  </a:txBody>
                  <a:tcPr marL="63500" marR="63500" marT="63500" marB="63500" horzOverflow="overflow"/>
                </a:tc>
              </a:tr>
              <a:tr h="842686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OFED-MIC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000" b="1" i="1" u="sng">
                          <a:solidFill>
                            <a:srgbClr val="CCCCFF"/>
                          </a:solidFill>
                          <a:uFill>
                            <a:solidFill>
                              <a:srgbClr val="CCCCFF"/>
                            </a:solidFill>
                          </a:uFill>
                          <a:latin typeface="Helvetica Neue"/>
                          <a:ea typeface="Helvetica Neue"/>
                          <a:cs typeface="Helvetica Neue"/>
                          <a:sym typeface="Helvetica Neue"/>
                          <a:hlinkClick r:id="rId2"/>
                        </a:rPr>
                        <a:t>openfabrics.org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3.5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Intel Xeon Phi Ofed stack
</a:t>
                      </a:r>
                    </a:p>
                  </a:txBody>
                  <a:tcPr marL="63500" marR="63500" marT="63500" marB="63500" horzOverflow="overflow"/>
                </a:tc>
              </a:tr>
              <a:tr h="81255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OFED-VMA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1.5.X?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 b="0" i="0">
                          <a:uFillTx/>
                        </a:defRPr>
                      </a:pPr>
                      <a:r>
                        <a:rPr sz="2400" b="1" i="1">
                          <a:uFill>
                            <a:solidFill/>
                          </a:uFill>
                          <a:sym typeface="Times New Roman"/>
                        </a:rPr>
                        <a:t>Early flow steering implementation</a:t>
                      </a:r>
                    </a:p>
                  </a:txBody>
                  <a:tcPr marL="63500" marR="63500" marT="63500" marB="63500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3</a:t>
            </a:r>
          </a:p>
        </p:txBody>
      </p:sp>
      <p:sp>
        <p:nvSpPr>
          <p:cNvPr id="42" name="Shape 42"/>
          <p:cNvSpPr/>
          <p:nvPr/>
        </p:nvSpPr>
        <p:spPr>
          <a:xfrm>
            <a:off x="442912" y="6457950"/>
            <a:ext cx="8274050" cy="26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114800" algn="r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April 2-3, 2014	#2014IBUG</a:t>
            </a:r>
          </a:p>
        </p:txBody>
      </p:sp>
      <p:sp>
        <p:nvSpPr>
          <p:cNvPr id="43" name="Shape 43"/>
          <p:cNvSpPr/>
          <p:nvPr/>
        </p:nvSpPr>
        <p:spPr>
          <a:xfrm>
            <a:off x="743578" y="495463"/>
            <a:ext cx="6081733" cy="571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34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4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Non Linux OFED stacks</a:t>
            </a:r>
          </a:p>
        </p:txBody>
      </p:sp>
      <p:sp>
        <p:nvSpPr>
          <p:cNvPr id="44" name="Shape 44"/>
          <p:cNvSpPr/>
          <p:nvPr/>
        </p:nvSpPr>
        <p:spPr>
          <a:xfrm>
            <a:off x="2379669" y="3073643"/>
            <a:ext cx="4400537" cy="186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 anchor="ctr">
            <a:spAutoFit/>
          </a:bodyPr>
          <a:lstStyle/>
          <a:p>
            <a:pPr marL="300789" lvl="0" indent="-300789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  <a:latin typeface="American Typewriter"/>
                <a:ea typeface="American Typewriter"/>
                <a:cs typeface="American Typewriter"/>
                <a:sym typeface="American Typewriter"/>
              </a:rPr>
              <a:t>Windows “WinOFED”</a:t>
            </a:r>
          </a:p>
          <a:p>
            <a:pPr marL="300789" lvl="0" indent="-300789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  <a:latin typeface="American Typewriter"/>
                <a:ea typeface="American Typewriter"/>
                <a:cs typeface="American Typewriter"/>
                <a:sym typeface="American Typewriter"/>
              </a:rPr>
              <a:t>AIX 7.1 OFED</a:t>
            </a:r>
          </a:p>
          <a:p>
            <a:pPr marL="300789" lvl="0" indent="-300789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  <a:latin typeface="American Typewriter"/>
                <a:ea typeface="American Typewriter"/>
                <a:cs typeface="American Typewriter"/>
                <a:sym typeface="American Typewriter"/>
              </a:rPr>
              <a:t>Solaris/Ilumos OFED</a:t>
            </a:r>
          </a:p>
          <a:p>
            <a:pPr marL="300789" lvl="0" indent="-300789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30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  <a:latin typeface="American Typewriter"/>
                <a:ea typeface="American Typewriter"/>
                <a:cs typeface="American Typewriter"/>
                <a:sym typeface="American Typewriter"/>
              </a:rPr>
              <a:t>FreeBSD OFED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7</a:t>
            </a:r>
          </a:p>
        </p:txBody>
      </p:sp>
      <p:sp>
        <p:nvSpPr>
          <p:cNvPr id="47" name="Shape 47"/>
          <p:cNvSpPr/>
          <p:nvPr/>
        </p:nvSpPr>
        <p:spPr>
          <a:xfrm>
            <a:off x="442912" y="6457950"/>
            <a:ext cx="8274050" cy="26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114800" algn="r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April 2-3, 2014	#2014IBUG</a:t>
            </a:r>
          </a:p>
        </p:txBody>
      </p:sp>
      <p:sp>
        <p:nvSpPr>
          <p:cNvPr id="48" name="Shape 48"/>
          <p:cNvSpPr/>
          <p:nvPr/>
        </p:nvSpPr>
        <p:spPr>
          <a:xfrm>
            <a:off x="503237" y="476250"/>
            <a:ext cx="4950523" cy="423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Linux Distributions supported</a:t>
            </a:r>
          </a:p>
        </p:txBody>
      </p:sp>
      <p:sp>
        <p:nvSpPr>
          <p:cNvPr id="49" name="Shape 49"/>
          <p:cNvSpPr/>
          <p:nvPr/>
        </p:nvSpPr>
        <p:spPr>
          <a:xfrm>
            <a:off x="438150" y="1884362"/>
            <a:ext cx="7882511" cy="2823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RHEL 6.X				Needs OFED/MOFED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RHEL 7 beta 			Works out of box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Ubuntu 10.04			No OFED support, custom hacks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Ubuntu 12.04			OFED/MOFED available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Ubuntu 14.04			Works out of box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SLES11/SLES10		OFED/MOFED required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OLE					Not dealt with it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Debian				Usually requires customization work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4</a:t>
            </a:r>
          </a:p>
        </p:txBody>
      </p:sp>
      <p:sp>
        <p:nvSpPr>
          <p:cNvPr id="52" name="Shape 52"/>
          <p:cNvSpPr/>
          <p:nvPr/>
        </p:nvSpPr>
        <p:spPr>
          <a:xfrm>
            <a:off x="442912" y="6457950"/>
            <a:ext cx="8274050" cy="26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114800" algn="r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April 2-3, 2014	#2014IBUG</a:t>
            </a:r>
          </a:p>
        </p:txBody>
      </p:sp>
      <p:sp>
        <p:nvSpPr>
          <p:cNvPr id="53" name="Shape 53"/>
          <p:cNvSpPr/>
          <p:nvPr/>
        </p:nvSpPr>
        <p:spPr>
          <a:xfrm>
            <a:off x="966629" y="439975"/>
            <a:ext cx="6604598" cy="682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42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2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History with RDMA Stacks</a:t>
            </a:r>
          </a:p>
        </p:txBody>
      </p:sp>
      <p:sp>
        <p:nvSpPr>
          <p:cNvPr id="54" name="Shape 54"/>
          <p:cNvSpPr/>
          <p:nvPr/>
        </p:nvSpPr>
        <p:spPr>
          <a:xfrm>
            <a:off x="419100" y="2215897"/>
            <a:ext cx="7699656" cy="1452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marL="230605" lvl="0" indent="-230605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2008 SDR/DDR OFED 1.2/1.3 with VMA</a:t>
            </a:r>
          </a:p>
          <a:p>
            <a:pPr marL="230605" lvl="0" indent="-230605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2009 DDR with IPoIB OFED-1.4</a:t>
            </a:r>
          </a:p>
          <a:p>
            <a:pPr marL="230605" lvl="0" indent="-230605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2010 QDR OFED-1.5.X -&gt; RDMA apps</a:t>
            </a:r>
          </a:p>
          <a:p>
            <a:pPr marL="230605" lvl="0" indent="-230605">
              <a:buSzPct val="100000"/>
              <a:buChar char="-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2014 QDR Linux Kernel 3.14 IB stack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5</a:t>
            </a:r>
          </a:p>
        </p:txBody>
      </p:sp>
      <p:sp>
        <p:nvSpPr>
          <p:cNvPr id="57" name="Shape 57"/>
          <p:cNvSpPr/>
          <p:nvPr/>
        </p:nvSpPr>
        <p:spPr>
          <a:xfrm>
            <a:off x="442912" y="6457950"/>
            <a:ext cx="8274050" cy="262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114800" algn="r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April 2-3, 2014	#2014IBUG</a:t>
            </a:r>
          </a:p>
        </p:txBody>
      </p:sp>
      <p:sp>
        <p:nvSpPr>
          <p:cNvPr id="58" name="Shape 58"/>
          <p:cNvSpPr/>
          <p:nvPr/>
        </p:nvSpPr>
        <p:spPr>
          <a:xfrm>
            <a:off x="447675" y="373062"/>
            <a:ext cx="5485717" cy="669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  <a:defRPr sz="41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1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OFED API breakage</a:t>
            </a:r>
          </a:p>
        </p:txBody>
      </p:sp>
      <p:sp>
        <p:nvSpPr>
          <p:cNvPr id="59" name="Shape 59"/>
          <p:cNvSpPr/>
          <p:nvPr/>
        </p:nvSpPr>
        <p:spPr>
          <a:xfrm>
            <a:off x="447675" y="1912937"/>
            <a:ext cx="8248650" cy="4195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Binaries built against OFED 1.X break with strange errors when run with OFED 3.X or the Linux IB stack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Mismatch in data structures. Checks on symbol versioning of the linker do not trigger.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Other issues with header changes but those are to be expected when new features are introduced: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Ethernet support changes of MOFED/OFED vs Linux IB.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Flow steering APIs vs. earlier hacks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636587" y="385762"/>
            <a:ext cx="6858001" cy="484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How to deploy an upstream RDMA stack</a:t>
            </a:r>
          </a:p>
        </p:txBody>
      </p:sp>
      <p:sp>
        <p:nvSpPr>
          <p:cNvPr id="62" name="Shape 62"/>
          <p:cNvSpPr/>
          <p:nvPr/>
        </p:nvSpPr>
        <p:spPr>
          <a:xfrm>
            <a:off x="269875" y="1787525"/>
            <a:ext cx="8373567" cy="4195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3.12 kernel with extra patches or vanilla 3.14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https://www.kernel.org/pub/scm/libs/infiniband/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https://git.kernel.org/cgit/libs/infiniband/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libibverbs verbs extensions patches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Missing send flags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endParaRPr sz="2300">
              <a:solidFill>
                <a:srgbClr val="6D6E71"/>
              </a:solidFill>
              <a:uFill>
                <a:solidFill>
                  <a:srgbClr val="6D6E71"/>
                </a:solidFill>
              </a:uFill>
            </a:endParaRP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Device controlled flow steering</a:t>
            </a:r>
          </a:p>
          <a:p>
            <a:pPr lvl="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2300">
                <a:solidFill>
                  <a:srgbClr val="6D6E71"/>
                </a:solidFill>
                <a:uFill>
                  <a:solidFill>
                    <a:srgbClr val="6D6E71"/>
                  </a:solidFill>
                </a:uFill>
              </a:rPr>
              <a:t>	log_num_mgm_entry_size=-1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447675" y="2478739"/>
            <a:ext cx="8229600" cy="1143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 sz="1800">
                <a:solidFill>
                  <a:srgbClr val="000000"/>
                </a:solidFill>
                <a:uFillTx/>
              </a:defRPr>
            </a:pPr>
            <a:r>
              <a:rPr sz="3600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</a:rPr>
              <a:t>Questions?</a:t>
            </a:r>
            <a:br>
              <a:rPr sz="3600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</a:rPr>
            </a:br>
            <a:r>
              <a:rPr sz="3600">
                <a:solidFill>
                  <a:srgbClr val="005195"/>
                </a:solidFill>
                <a:uFill>
                  <a:solidFill>
                    <a:srgbClr val="005195"/>
                  </a:solidFill>
                </a:uFill>
              </a:rPr>
              <a:t>Suggestions?</a:t>
            </a:r>
          </a:p>
        </p:txBody>
      </p:sp>
      <p:sp>
        <p:nvSpPr>
          <p:cNvPr id="65" name="Shape 65"/>
          <p:cNvSpPr/>
          <p:nvPr/>
        </p:nvSpPr>
        <p:spPr>
          <a:xfrm>
            <a:off x="7659687" y="6467110"/>
            <a:ext cx="1085851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>
            <a:spAutoFit/>
          </a:bodyPr>
          <a:lstStyle>
            <a:lvl1pPr algn="r">
              <a:tabLst>
                <a:tab pos="457200" algn="l"/>
                <a:tab pos="914400" algn="l"/>
              </a:tabLst>
              <a:def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8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6D6E71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round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>
            <a:tab pos="457200" algn="l"/>
            <a:tab pos="914400" algn="l"/>
            <a:tab pos="1371600" algn="l"/>
            <a:tab pos="1828800" algn="l"/>
            <a:tab pos="2286000" algn="l"/>
            <a:tab pos="2743200" algn="l"/>
            <a:tab pos="3200400" algn="l"/>
            <a:tab pos="3657600" algn="l"/>
            <a:tab pos="4114800" algn="l"/>
            <a:tab pos="4572000" algn="l"/>
            <a:tab pos="5029200" algn="l"/>
          </a:tabLst>
          <a:defRPr kumimoji="0" sz="2300" b="0" i="0" u="none" strike="noStrike" cap="none" spc="0" normalizeH="0" baseline="0">
            <a:ln>
              <a:noFill/>
            </a:ln>
            <a:solidFill>
              <a:srgbClr val="6D6E71"/>
            </a:solidFill>
            <a:effectLst/>
            <a:uFill>
              <a:solidFill>
                <a:srgbClr val="6D6E71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round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>
            <a:tab pos="457200" algn="l"/>
            <a:tab pos="914400" algn="l"/>
            <a:tab pos="1371600" algn="l"/>
            <a:tab pos="1828800" algn="l"/>
            <a:tab pos="2286000" algn="l"/>
            <a:tab pos="2743200" algn="l"/>
            <a:tab pos="3200400" algn="l"/>
            <a:tab pos="3657600" algn="l"/>
            <a:tab pos="4114800" algn="l"/>
            <a:tab pos="4572000" algn="l"/>
            <a:tab pos="5029200" algn="l"/>
          </a:tabLst>
          <a:defRPr kumimoji="0" sz="2300" b="0" i="0" u="none" strike="noStrike" cap="none" spc="0" normalizeH="0" baseline="0">
            <a:ln>
              <a:noFill/>
            </a:ln>
            <a:solidFill>
              <a:srgbClr val="6D6E71"/>
            </a:solidFill>
            <a:effectLst/>
            <a:uFill>
              <a:solidFill>
                <a:srgbClr val="6D6E71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Macintosh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</vt:lpstr>
      <vt:lpstr>RDMA Stacks MOFED, OFED &amp; Linux Kernel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RDMA Stacks MOFED, OFED &amp; Linux Kernel</dc:title>
  <cp:lastModifiedBy>Rebecca Moran</cp:lastModifiedBy>
  <cp:revision>2</cp:revision>
  <dcterms:created xsi:type="dcterms:W3CDTF">2014-04-03T18:10:06Z</dcterms:created>
  <dcterms:modified xsi:type="dcterms:W3CDTF">2014-04-03T18:11:59Z</dcterms:modified>
</cp:coreProperties>
</file>