
<file path=[Content_Types].xml><?xml version="1.0" encoding="utf-8"?>
<Types xmlns="http://schemas.openxmlformats.org/package/2006/content-types">
  <Override PartName="/ppt/slideLayouts/slideLayout4.xml" ContentType="application/vnd.openxmlformats-officedocument.presentationml.slideLayout+xml"/>
  <Override PartName="/docProps/core.xml" ContentType="application/vnd.openxmlformats-package.core-properties+xml"/>
  <Override PartName="/ppt/slideLayouts/slideLayout6.xml" ContentType="application/vnd.openxmlformats-officedocument.presentationml.slideLayout+xml"/>
  <Override PartName="/ppt/theme/theme3.xml" ContentType="application/vnd.openxmlformats-officedocument.theme+xml"/>
  <Override PartName="/ppt/slides/slide5.xml" ContentType="application/vnd.openxmlformats-officedocument.presentationml.slide+xml"/>
  <Default Extension="rels" ContentType="application/vnd.openxmlformats-package.relationships+xml"/>
  <Override PartName="/ppt/slides/slide7.xml" ContentType="application/vnd.openxmlformats-officedocument.presentationml.slide+xml"/>
  <Override PartName="/ppt/handoutMasters/handoutMaster1.xml" ContentType="application/vnd.openxmlformats-officedocument.presentationml.handoutMaster+xml"/>
  <Override PartName="/ppt/slideLayouts/slideLayout1.xml" ContentType="application/vnd.openxmlformats-officedocument.presentationml.slideLayout+xml"/>
  <Default Extension="xml" ContentType="application/xml"/>
  <Override PartName="/ppt/slideLayouts/slideLayout3.xml" ContentType="application/vnd.openxmlformats-officedocument.presentationml.slideLayout+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slides/slide4.xml" ContentType="application/vnd.openxmlformats-officedocument.presentationml.slide+xml"/>
  <Override PartName="/ppt/slideLayouts/slideLayout5.xml" ContentType="application/vnd.openxmlformats-officedocument.presentationml.slideLayout+xml"/>
  <Override PartName="/ppt/viewProps.xml" ContentType="application/vnd.openxmlformats-officedocument.presentationml.viewProps+xml"/>
  <Override PartName="/ppt/slideLayouts/slideLayout7.xml" ContentType="application/vnd.openxmlformats-officedocument.presentationml.slideLayout+xml"/>
  <Override PartName="/ppt/theme/theme2.xml" ContentType="application/vnd.openxmlformats-officedocument.theme+xml"/>
  <Override PartName="/ppt/slides/slide6.xml" ContentType="application/vnd.openxmlformats-officedocument.presentationml.slide+xml"/>
  <Default Extension="jpeg" ContentType="image/jpeg"/>
  <Override PartName="/ppt/slides/slide8.xml" ContentType="application/vnd.openxmlformats-officedocument.presentationml.slide+xml"/>
  <Override PartName="/ppt/presentation.xml" ContentType="application/vnd.openxmlformats-officedocument.presentationml.presentation.main+xml"/>
  <Override PartName="/ppt/presProps.xml" ContentType="application/vnd.openxmlformats-officedocument.presentationml.presProps+xml"/>
  <Override PartName="/ppt/slides/slide1.xml" ContentType="application/vnd.openxmlformats-officedocument.presentationml.slide+xml"/>
  <Default Extension="bin" ContentType="application/vnd.openxmlformats-officedocument.presentationml.printerSettings"/>
  <Override PartName="/ppt/slideLayouts/slideLayout2.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Override PartName="/ppt/slides/slide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48" r:id="rId1"/>
  </p:sldMasterIdLst>
  <p:notesMasterIdLst>
    <p:notesMasterId r:id="rId10"/>
  </p:notesMasterIdLst>
  <p:handoutMasterIdLst>
    <p:handoutMasterId r:id="rId11"/>
  </p:handoutMasterIdLst>
  <p:sldIdLst>
    <p:sldId id="256" r:id="rId2"/>
    <p:sldId id="257" r:id="rId3"/>
    <p:sldId id="259" r:id="rId4"/>
    <p:sldId id="260" r:id="rId5"/>
    <p:sldId id="261" r:id="rId6"/>
    <p:sldId id="262" r:id="rId7"/>
    <p:sldId id="263" r:id="rId8"/>
    <p:sldId id="258" r:id="rId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clrMru>
    <a:srgbClr val="E55302"/>
    <a:srgbClr val="6D6E71"/>
    <a:srgbClr val="005195"/>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9635" autoAdjust="0"/>
    <p:restoredTop sz="94973" autoAdjust="0"/>
  </p:normalViewPr>
  <p:slideViewPr>
    <p:cSldViewPr snapToGrid="0">
      <p:cViewPr varScale="1">
        <p:scale>
          <a:sx n="114" d="100"/>
          <a:sy n="114" d="100"/>
        </p:scale>
        <p:origin x="-528" y="-96"/>
      </p:cViewPr>
      <p:guideLst>
        <p:guide orient="horz" pos="2112"/>
        <p:guide pos="1296"/>
      </p:guideLst>
    </p:cSldViewPr>
  </p:slideViewPr>
  <p:notesTextViewPr>
    <p:cViewPr>
      <p:scale>
        <a:sx n="100" d="100"/>
        <a:sy n="100" d="100"/>
      </p:scale>
      <p:origin x="0" y="0"/>
    </p:cViewPr>
  </p:notesTextViewPr>
  <p:sorterViewPr>
    <p:cViewPr>
      <p:scale>
        <a:sx n="160" d="100"/>
        <a:sy n="160" d="100"/>
      </p:scale>
      <p:origin x="0" y="0"/>
    </p:cViewPr>
  </p:sorter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55524409-AA6D-49FE-A0C8-CA282E6A6A91}" type="datetime1">
              <a:rPr lang="en-US"/>
              <a:pPr>
                <a:defRPr/>
              </a:pPr>
              <a:t>4/2/14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33CCFEF-DA26-423D-BE49-67E67BA010ED}"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457754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DDD60918-725D-44C2-AD5E-9DFE3E31F5F9}" type="datetime1">
              <a:rPr lang="en-US"/>
              <a:pPr>
                <a:defRPr/>
              </a:pPr>
              <a:t>4/2/14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A8C316C-1847-4B6F-ABDB-A71BD91CBF9A}" type="slidenum">
              <a:rPr lang="en-US"/>
              <a:pPr>
                <a:defRPr/>
              </a:pPr>
              <a:t>‹#›</a:t>
            </a:fld>
            <a:endParaRPr lang="en-US"/>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3522758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2.jpe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381000" y="2324100"/>
            <a:ext cx="1143000" cy="114300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2057400" y="4267200"/>
            <a:ext cx="6629400" cy="1066800"/>
          </a:xfrm>
        </p:spPr>
        <p:txBody>
          <a:bodyPr/>
          <a:lstStyle>
            <a:lvl1pPr marL="0" indent="0" algn="ctr">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#2014IBUG</a:t>
            </a:r>
          </a:p>
        </p:txBody>
      </p:sp>
      <p:sp>
        <p:nvSpPr>
          <p:cNvPr id="8" name="Footer Placeholder 6"/>
          <p:cNvSpPr>
            <a:spLocks noGrp="1"/>
          </p:cNvSpPr>
          <p:nvPr>
            <p:ph type="ftr" sz="quarter" idx="10"/>
          </p:nvPr>
        </p:nvSpPr>
        <p:spPr>
          <a:xfrm>
            <a:off x="442451" y="6466778"/>
            <a:ext cx="8273709" cy="212725"/>
          </a:xfrm>
          <a:prstGeom prst="rect">
            <a:avLst/>
          </a:prstGeom>
        </p:spPr>
        <p:txBody>
          <a:bodyPr/>
          <a:lstStyle>
            <a:lvl1pPr>
              <a:defRPr sz="1200">
                <a:solidFill>
                  <a:schemeClr val="bg1"/>
                </a:solidFill>
              </a:defRPr>
            </a:lvl1pPr>
          </a:lstStyle>
          <a:p>
            <a:pPr>
              <a:tabLst>
                <a:tab pos="4119563" algn="ctr"/>
              </a:tabLst>
            </a:pPr>
            <a:r>
              <a:rPr lang="en-US" dirty="0" smtClean="0">
                <a:cs typeface="Arial" pitchFamily="34" charset="0"/>
              </a:rPr>
              <a:t>April 2-3, 2014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92129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7"/>
          <p:cNvSpPr>
            <a:spLocks noGrp="1"/>
          </p:cNvSpPr>
          <p:nvPr>
            <p:ph type="sldNum" sz="quarter" idx="11"/>
          </p:nvPr>
        </p:nvSpPr>
        <p:spPr>
          <a:xfrm>
            <a:off x="7659328" y="6492875"/>
            <a:ext cx="1086463" cy="212725"/>
          </a:xfrm>
        </p:spPr>
        <p:txBody>
          <a:bodyPr/>
          <a:lstStyle/>
          <a:p>
            <a:fld id="{62C27CB9-1700-439E-B0BF-EDD2C915F92E}" type="slidenum">
              <a:rPr lang="en-US" smtClean="0"/>
              <a:pPr/>
              <a:t>‹#›</a:t>
            </a:fld>
            <a:endParaRPr lang="en-US"/>
          </a:p>
        </p:txBody>
      </p:sp>
      <p:sp>
        <p:nvSpPr>
          <p:cNvPr id="11" name="Footer Placeholder 6"/>
          <p:cNvSpPr>
            <a:spLocks noGrp="1"/>
          </p:cNvSpPr>
          <p:nvPr>
            <p:ph type="ftr" sz="quarter" idx="10"/>
          </p:nvPr>
        </p:nvSpPr>
        <p:spPr>
          <a:xfrm>
            <a:off x="442451" y="6458079"/>
            <a:ext cx="8273709" cy="212725"/>
          </a:xfrm>
          <a:prstGeom prst="rect">
            <a:avLst/>
          </a:prstGeom>
        </p:spPr>
        <p:txBody>
          <a:bodyPr/>
          <a:lstStyle>
            <a:lvl1pPr>
              <a:defRPr sz="1200">
                <a:solidFill>
                  <a:schemeClr val="bg1"/>
                </a:solidFill>
              </a:defRPr>
            </a:lvl1pPr>
          </a:lstStyle>
          <a:p>
            <a:pPr>
              <a:tabLst>
                <a:tab pos="4119563" algn="ctr"/>
              </a:tabLst>
            </a:pPr>
            <a:r>
              <a:rPr lang="en-US" dirty="0" smtClean="0">
                <a:cs typeface="Arial" pitchFamily="34" charset="0"/>
              </a:rPr>
              <a:t>April 2-3, 2014	#2014IBUG</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317394842"/>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Slide Number Placeholder 7"/>
          <p:cNvSpPr>
            <a:spLocks noGrp="1"/>
          </p:cNvSpPr>
          <p:nvPr>
            <p:ph type="sldNum" sz="quarter" idx="11"/>
          </p:nvPr>
        </p:nvSpPr>
        <p:spPr>
          <a:xfrm>
            <a:off x="7659328" y="6492875"/>
            <a:ext cx="1086463" cy="212725"/>
          </a:xfrm>
        </p:spPr>
        <p:txBody>
          <a:bodyPr/>
          <a:lstStyle/>
          <a:p>
            <a:fld id="{62C27CB9-1700-439E-B0BF-EDD2C915F92E}" type="slidenum">
              <a:rPr lang="en-US" smtClean="0"/>
              <a:pPr/>
              <a:t>‹#›</a:t>
            </a:fld>
            <a:endParaRPr lang="en-US"/>
          </a:p>
        </p:txBody>
      </p:sp>
      <p:sp>
        <p:nvSpPr>
          <p:cNvPr id="14" name="Footer Placeholder 6"/>
          <p:cNvSpPr>
            <a:spLocks noGrp="1"/>
          </p:cNvSpPr>
          <p:nvPr>
            <p:ph type="ftr" sz="quarter" idx="10"/>
          </p:nvPr>
        </p:nvSpPr>
        <p:spPr>
          <a:xfrm>
            <a:off x="442451" y="6458079"/>
            <a:ext cx="8273709" cy="212725"/>
          </a:xfrm>
          <a:prstGeom prst="rect">
            <a:avLst/>
          </a:prstGeom>
        </p:spPr>
        <p:txBody>
          <a:bodyPr/>
          <a:lstStyle>
            <a:lvl1pPr>
              <a:defRPr sz="1200">
                <a:solidFill>
                  <a:schemeClr val="bg1"/>
                </a:solidFill>
              </a:defRPr>
            </a:lvl1pPr>
          </a:lstStyle>
          <a:p>
            <a:pPr>
              <a:tabLst>
                <a:tab pos="4119563" algn="ctr"/>
              </a:tabLst>
            </a:pPr>
            <a:r>
              <a:rPr lang="en-US" dirty="0" smtClean="0">
                <a:cs typeface="Arial" pitchFamily="34" charset="0"/>
              </a:rPr>
              <a:t>April 2-3, 2014	#2014IBUG</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0142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Slide Number Placeholder 7"/>
          <p:cNvSpPr>
            <a:spLocks noGrp="1"/>
          </p:cNvSpPr>
          <p:nvPr>
            <p:ph type="sldNum" sz="quarter" idx="11"/>
          </p:nvPr>
        </p:nvSpPr>
        <p:spPr>
          <a:xfrm>
            <a:off x="7659328" y="6510273"/>
            <a:ext cx="1086463" cy="212725"/>
          </a:xfrm>
        </p:spPr>
        <p:txBody>
          <a:bodyPr/>
          <a:lstStyle/>
          <a:p>
            <a:fld id="{62C27CB9-1700-439E-B0BF-EDD2C915F92E}" type="slidenum">
              <a:rPr lang="en-US" smtClean="0"/>
              <a:pPr/>
              <a:t>‹#›</a:t>
            </a:fld>
            <a:endParaRPr lang="en-US"/>
          </a:p>
        </p:txBody>
      </p:sp>
      <p:sp>
        <p:nvSpPr>
          <p:cNvPr id="14" name="Footer Placeholder 6"/>
          <p:cNvSpPr>
            <a:spLocks noGrp="1"/>
          </p:cNvSpPr>
          <p:nvPr>
            <p:ph type="ftr" sz="quarter" idx="10"/>
          </p:nvPr>
        </p:nvSpPr>
        <p:spPr>
          <a:xfrm>
            <a:off x="442451" y="6475477"/>
            <a:ext cx="8273709" cy="212725"/>
          </a:xfrm>
          <a:prstGeom prst="rect">
            <a:avLst/>
          </a:prstGeom>
        </p:spPr>
        <p:txBody>
          <a:bodyPr/>
          <a:lstStyle>
            <a:lvl1pPr>
              <a:defRPr sz="1200">
                <a:solidFill>
                  <a:schemeClr val="bg1"/>
                </a:solidFill>
              </a:defRPr>
            </a:lvl1pPr>
          </a:lstStyle>
          <a:p>
            <a:pPr>
              <a:tabLst>
                <a:tab pos="4119563" algn="ctr"/>
              </a:tabLst>
            </a:pPr>
            <a:r>
              <a:rPr lang="en-US" dirty="0" smtClean="0">
                <a:cs typeface="Arial" pitchFamily="34" charset="0"/>
              </a:rPr>
              <a:t>April 2-3, 2014	#2014IBUG</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2175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Slide Number Placeholder 7"/>
          <p:cNvSpPr>
            <a:spLocks noGrp="1"/>
          </p:cNvSpPr>
          <p:nvPr>
            <p:ph type="sldNum" sz="quarter" idx="11"/>
          </p:nvPr>
        </p:nvSpPr>
        <p:spPr>
          <a:xfrm>
            <a:off x="7659328" y="6492875"/>
            <a:ext cx="1086463" cy="212725"/>
          </a:xfrm>
        </p:spPr>
        <p:txBody>
          <a:bodyPr/>
          <a:lstStyle/>
          <a:p>
            <a:fld id="{62C27CB9-1700-439E-B0BF-EDD2C915F92E}" type="slidenum">
              <a:rPr lang="en-US" smtClean="0"/>
              <a:pPr/>
              <a:t>‹#›</a:t>
            </a:fld>
            <a:endParaRPr lang="en-US"/>
          </a:p>
        </p:txBody>
      </p:sp>
      <p:sp>
        <p:nvSpPr>
          <p:cNvPr id="10" name="Footer Placeholder 6"/>
          <p:cNvSpPr>
            <a:spLocks noGrp="1"/>
          </p:cNvSpPr>
          <p:nvPr>
            <p:ph type="ftr" sz="quarter" idx="10"/>
          </p:nvPr>
        </p:nvSpPr>
        <p:spPr>
          <a:xfrm>
            <a:off x="442451" y="6458079"/>
            <a:ext cx="8273709" cy="212725"/>
          </a:xfrm>
          <a:prstGeom prst="rect">
            <a:avLst/>
          </a:prstGeom>
        </p:spPr>
        <p:txBody>
          <a:bodyPr/>
          <a:lstStyle>
            <a:lvl1pPr>
              <a:defRPr sz="1200">
                <a:solidFill>
                  <a:schemeClr val="bg1"/>
                </a:solidFill>
              </a:defRPr>
            </a:lvl1pPr>
          </a:lstStyle>
          <a:p>
            <a:pPr>
              <a:tabLst>
                <a:tab pos="4119563" algn="ctr"/>
              </a:tabLst>
            </a:pPr>
            <a:r>
              <a:rPr lang="en-US" dirty="0" smtClean="0">
                <a:cs typeface="Arial" pitchFamily="34" charset="0"/>
              </a:rPr>
              <a:t>April 2-3, 2014	#2014IBUG</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70068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8" name="Slide Number Placeholder 7"/>
          <p:cNvSpPr>
            <a:spLocks noGrp="1"/>
          </p:cNvSpPr>
          <p:nvPr>
            <p:ph type="sldNum" sz="quarter" idx="11"/>
          </p:nvPr>
        </p:nvSpPr>
        <p:spPr>
          <a:xfrm>
            <a:off x="7659328" y="6492875"/>
            <a:ext cx="1086463" cy="212725"/>
          </a:xfrm>
        </p:spPr>
        <p:txBody>
          <a:bodyPr/>
          <a:lstStyle/>
          <a:p>
            <a:fld id="{62C27CB9-1700-439E-B0BF-EDD2C915F92E}" type="slidenum">
              <a:rPr lang="en-US" smtClean="0"/>
              <a:pPr/>
              <a:t>‹#›</a:t>
            </a:fld>
            <a:endParaRPr lang="en-US"/>
          </a:p>
        </p:txBody>
      </p:sp>
      <p:sp>
        <p:nvSpPr>
          <p:cNvPr id="9" name="Footer Placeholder 6"/>
          <p:cNvSpPr>
            <a:spLocks noGrp="1"/>
          </p:cNvSpPr>
          <p:nvPr>
            <p:ph type="ftr" sz="quarter" idx="10"/>
          </p:nvPr>
        </p:nvSpPr>
        <p:spPr>
          <a:xfrm>
            <a:off x="442451" y="6458079"/>
            <a:ext cx="8273709" cy="212725"/>
          </a:xfrm>
          <a:prstGeom prst="rect">
            <a:avLst/>
          </a:prstGeom>
        </p:spPr>
        <p:txBody>
          <a:bodyPr/>
          <a:lstStyle>
            <a:lvl1pPr>
              <a:defRPr sz="1200">
                <a:solidFill>
                  <a:schemeClr val="bg1"/>
                </a:solidFill>
              </a:defRPr>
            </a:lvl1pPr>
          </a:lstStyle>
          <a:p>
            <a:pPr>
              <a:tabLst>
                <a:tab pos="4119563" algn="ctr"/>
              </a:tabLst>
            </a:pPr>
            <a:r>
              <a:rPr lang="en-US" dirty="0" smtClean="0">
                <a:cs typeface="Arial" pitchFamily="34" charset="0"/>
              </a:rPr>
              <a:t>April 2-3, 2014	#2014IBUG</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941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Dvider">
    <p:spTree>
      <p:nvGrpSpPr>
        <p:cNvPr id="1" name=""/>
        <p:cNvGrpSpPr/>
        <p:nvPr/>
      </p:nvGrpSpPr>
      <p:grpSpPr>
        <a:xfrm>
          <a:off x="0" y="0"/>
          <a:ext cx="0" cy="0"/>
          <a:chOff x="0" y="0"/>
          <a:chExt cx="0" cy="0"/>
        </a:xfrm>
      </p:grpSpPr>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rotWithShape="1">
          <a:blip r:embed="rId3">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b="7056"/>
          <a:stretch/>
        </p:blipFill>
        <p:spPr bwMode="auto">
          <a:xfrm>
            <a:off x="3409763" y="3839766"/>
            <a:ext cx="2281808" cy="212080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2" name="Title 1"/>
          <p:cNvSpPr>
            <a:spLocks noGrp="1"/>
          </p:cNvSpPr>
          <p:nvPr>
            <p:ph type="ctrTitle" hasCustomPrompt="1"/>
          </p:nvPr>
        </p:nvSpPr>
        <p:spPr>
          <a:xfrm>
            <a:off x="457200" y="2589380"/>
            <a:ext cx="8229600" cy="1049323"/>
          </a:xfrm>
        </p:spPr>
        <p:txBody>
          <a:bodyPr/>
          <a:lstStyle>
            <a:lvl1pPr algn="ctr">
              <a:defRPr sz="3600" baseline="0">
                <a:solidFill>
                  <a:srgbClr val="005195"/>
                </a:solidFill>
                <a:latin typeface="Arial"/>
                <a:cs typeface="Arial"/>
              </a:defRPr>
            </a:lvl1pPr>
          </a:lstStyle>
          <a:p>
            <a:r>
              <a:rPr lang="en-US" dirty="0" smtClean="0"/>
              <a:t>Thank You</a:t>
            </a:r>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8975147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theme" Target="../theme/theme1.xml"/><Relationship Id="rId9" Type="http://schemas.openxmlformats.org/officeDocument/2006/relationships/image" Target="../media/image1.jpeg"/><Relationship Id="rId10"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2"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1026" name="Picture 9" descr="ribbon_small_rgb.jpg"/>
          <p:cNvPicPr>
            <a:picLocks noChangeAspect="1"/>
          </p:cNvPicPr>
          <p:nvPr userDrawn="1"/>
        </p:nvPicPr>
        <p:blipFill>
          <a:blip r:embed="rId9">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0" y="1371600"/>
            <a:ext cx="9144000" cy="150813"/>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033" name="Picture 6" descr="OpenFabric_Alliance_Logo_ppt.jpg"/>
          <p:cNvPicPr>
            <a:picLocks noChangeAspect="1"/>
          </p:cNvPicPr>
          <p:nvPr userDrawn="1"/>
        </p:nvPicPr>
        <p:blipFill>
          <a:blip r:embed="rId10">
            <a:extLst>
              <a:ext uri="{28A0092B-C50C-407E-A947-70E740481C1C}">
                <a14:useLocalDpi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8001000" y="228600"/>
            <a:ext cx="1104900" cy="1104900"/>
          </a:xfrm>
          <a:prstGeom prst="rect">
            <a:avLst/>
          </a:prstGeom>
          <a:noFill/>
          <a:ln>
            <a:noFill/>
          </a:ln>
          <a:extLst>
            <a:ext uri="{909E8E84-426E-40DD-AFC4-6F175D3DCCD1}">
              <a14:hiddenFill xmlns:a14="http://schemas.microsoft.com/office/drawing/2010/main" xmlns:p="http://schemas.openxmlformats.org/presentationml/2006/main" xmlns:r="http://schemas.openxmlformats.org/officeDocument/2006/relationships" xmlns:a="http://schemas.openxmlformats.org/drawingml/2006/main" xmlns="">
                <a:solidFill>
                  <a:srgbClr val="FFFFFF"/>
                </a:solidFill>
              </a14:hiddenFill>
            </a:ext>
            <a:ext uri="{91240B29-F687-4F45-9708-019B960494DF}">
              <a14:hiddenLine xmlns:a14="http://schemas.microsoft.com/office/drawing/2010/main" xmlns:p="http://schemas.openxmlformats.org/presentationml/2006/main" xmlns:r="http://schemas.openxmlformats.org/officeDocument/2006/relationships" xmlns:a="http://schemas.openxmlformats.org/drawingml/2006/main" xmlns=""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3" name="Slide Number Placeholder 2"/>
          <p:cNvSpPr>
            <a:spLocks noGrp="1"/>
          </p:cNvSpPr>
          <p:nvPr>
            <p:ph type="sldNum" sz="quarter" idx="4"/>
          </p:nvPr>
        </p:nvSpPr>
        <p:spPr>
          <a:xfrm>
            <a:off x="7659328" y="6492875"/>
            <a:ext cx="1086463" cy="212725"/>
          </a:xfrm>
          <a:prstGeom prst="rect">
            <a:avLst/>
          </a:prstGeom>
        </p:spPr>
        <p:txBody>
          <a:bodyPr vert="horz" lIns="91440" tIns="45720" rIns="91440" bIns="45720" rtlCol="0" anchor="ctr"/>
          <a:lstStyle>
            <a:lvl1pPr algn="r">
              <a:defRPr sz="1200">
                <a:solidFill>
                  <a:schemeClr val="bg1"/>
                </a:solidFill>
              </a:defRPr>
            </a:lvl1pPr>
          </a:lstStyle>
          <a:p>
            <a:fld id="{62C27CB9-1700-439E-B0BF-EDD2C915F92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0" r:id="rId1"/>
    <p:sldLayoutId id="2147483713" r:id="rId2"/>
    <p:sldLayoutId id="2147483714" r:id="rId3"/>
    <p:sldLayoutId id="2147483715" r:id="rId4"/>
    <p:sldLayoutId id="2147483716" r:id="rId5"/>
    <p:sldLayoutId id="2147483717" r:id="rId6"/>
    <p:sldLayoutId id="2147483721" r:id="rId7"/>
  </p:sldLayoutIdLst>
  <p:hf hdr="0" dt="0"/>
  <p:txStyles>
    <p:titleStyle>
      <a:lvl1pPr algn="l" defTabSz="457200" rtl="0" eaLnBrk="0" fontAlgn="base" hangingPunct="0">
        <a:spcBef>
          <a:spcPct val="0"/>
        </a:spcBef>
        <a:spcAft>
          <a:spcPct val="0"/>
        </a:spcAft>
        <a:defRPr sz="4000" kern="1200">
          <a:solidFill>
            <a:srgbClr val="005195"/>
          </a:solidFill>
          <a:latin typeface="Arial"/>
          <a:ea typeface="MS PGothic" pitchFamily="34" charset="-128"/>
          <a:cs typeface="Arial"/>
        </a:defRPr>
      </a:lvl1pPr>
      <a:lvl2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Red Hat RDMA Integration and Testing Processes</a:t>
            </a:r>
            <a:endParaRPr lang="en-US" dirty="0"/>
          </a:p>
        </p:txBody>
      </p:sp>
      <p:sp>
        <p:nvSpPr>
          <p:cNvPr id="7" name="Subtitle 6"/>
          <p:cNvSpPr>
            <a:spLocks noGrp="1"/>
          </p:cNvSpPr>
          <p:nvPr>
            <p:ph type="subTitle" idx="1"/>
          </p:nvPr>
        </p:nvSpPr>
        <p:spPr/>
        <p:txBody>
          <a:bodyPr/>
          <a:lstStyle/>
          <a:p>
            <a:r>
              <a:rPr lang="en-US" dirty="0" smtClean="0"/>
              <a:t>Doug Ledford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Releases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Red Hat Enterprise Linux 4</a:t>
            </a:r>
          </a:p>
          <a:p>
            <a:pPr lvl="1"/>
            <a:r>
              <a:rPr lang="en-US" dirty="0" smtClean="0"/>
              <a:t>Utilized OFED for both kernel code and user space packages</a:t>
            </a:r>
          </a:p>
          <a:p>
            <a:pPr lvl="1"/>
            <a:r>
              <a:rPr lang="en-US" dirty="0" smtClean="0"/>
              <a:t>Took in all of the support present in OFED</a:t>
            </a:r>
          </a:p>
          <a:p>
            <a:pPr lvl="1"/>
            <a:r>
              <a:rPr lang="en-US" dirty="0" smtClean="0"/>
              <a:t>The version of the </a:t>
            </a:r>
            <a:r>
              <a:rPr lang="en-US" dirty="0" err="1" smtClean="0"/>
              <a:t>openib</a:t>
            </a:r>
            <a:r>
              <a:rPr lang="en-US" dirty="0" smtClean="0"/>
              <a:t> rpm was == the version of OFED we pulled into any given release</a:t>
            </a:r>
          </a:p>
          <a:p>
            <a:r>
              <a:rPr lang="en-US" dirty="0" smtClean="0"/>
              <a:t>Red Hat Enterprise Linux 5</a:t>
            </a:r>
          </a:p>
          <a:p>
            <a:pPr lvl="1"/>
            <a:r>
              <a:rPr lang="en-US" dirty="0" smtClean="0"/>
              <a:t>Utilized OFED for kernel code, but went directly to upstream releases for user space code</a:t>
            </a:r>
          </a:p>
          <a:p>
            <a:pPr lvl="1"/>
            <a:r>
              <a:rPr lang="en-US" dirty="0" smtClean="0"/>
              <a:t>Did not take in all of OFED kernel code either, specifically excluded features not accepted upstream</a:t>
            </a:r>
          </a:p>
          <a:p>
            <a:pPr lvl="1"/>
            <a:r>
              <a:rPr lang="en-US" dirty="0" smtClean="0"/>
              <a:t>The version of the </a:t>
            </a:r>
            <a:r>
              <a:rPr lang="en-US" dirty="0" err="1" smtClean="0"/>
              <a:t>openib</a:t>
            </a:r>
            <a:r>
              <a:rPr lang="en-US" dirty="0" smtClean="0"/>
              <a:t> rpm was == to the version of OFED we pulled the kernel support from</a:t>
            </a:r>
            <a:endParaRPr lang="en-US" dirty="0"/>
          </a:p>
        </p:txBody>
      </p:sp>
      <p:sp>
        <p:nvSpPr>
          <p:cNvPr id="4" name="Slide Number Placeholder 3"/>
          <p:cNvSpPr>
            <a:spLocks noGrp="1"/>
          </p:cNvSpPr>
          <p:nvPr>
            <p:ph type="sldNum" sz="quarter" idx="11"/>
          </p:nvPr>
        </p:nvSpPr>
        <p:spPr/>
        <p:txBody>
          <a:bodyPr/>
          <a:lstStyle/>
          <a:p>
            <a:fld id="{62C27CB9-1700-439E-B0BF-EDD2C915F92E}" type="slidenum">
              <a:rPr lang="en-US" smtClean="0"/>
              <a:pPr/>
              <a:t>2</a:t>
            </a:fld>
            <a:endParaRPr lang="en-US"/>
          </a:p>
        </p:txBody>
      </p:sp>
      <p:sp>
        <p:nvSpPr>
          <p:cNvPr id="5" name="Footer Placeholder 4"/>
          <p:cNvSpPr>
            <a:spLocks noGrp="1"/>
          </p:cNvSpPr>
          <p:nvPr>
            <p:ph type="ftr" sz="quarter" idx="10"/>
          </p:nvPr>
        </p:nvSpPr>
        <p:spPr/>
        <p:txBody>
          <a:bodyPr/>
          <a:lstStyle/>
          <a:p>
            <a:pPr>
              <a:tabLst>
                <a:tab pos="4119563" algn="ctr"/>
              </a:tabLst>
            </a:pPr>
            <a:r>
              <a:rPr lang="en-US" smtClean="0">
                <a:cs typeface="Arial" pitchFamily="34" charset="0"/>
              </a:rPr>
              <a:t>April 2-3, 2014	#2014IBUG</a:t>
            </a:r>
            <a:endParaRPr lang="en-US" dirty="0" smtClean="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Releases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Red Hat Enterprise Linux 6 and upcoming 7</a:t>
            </a:r>
          </a:p>
          <a:p>
            <a:pPr lvl="1"/>
            <a:r>
              <a:rPr lang="en-US" dirty="0" smtClean="0"/>
              <a:t>Uses upstream kernel code.</a:t>
            </a:r>
            <a:endParaRPr lang="en-US" dirty="0"/>
          </a:p>
          <a:p>
            <a:pPr lvl="1"/>
            <a:r>
              <a:rPr lang="en-US" dirty="0" smtClean="0"/>
              <a:t>Uses upstream user space packages.</a:t>
            </a:r>
          </a:p>
          <a:p>
            <a:pPr lvl="1"/>
            <a:r>
              <a:rPr lang="en-US" dirty="0" smtClean="0"/>
              <a:t>Uses a new package named </a:t>
            </a:r>
            <a:r>
              <a:rPr lang="en-US" dirty="0" err="1" smtClean="0"/>
              <a:t>rdma</a:t>
            </a:r>
            <a:r>
              <a:rPr lang="en-US" dirty="0" smtClean="0"/>
              <a:t> as the base kernel configuration package.  Starting with EL 6.3 and later, the version of the </a:t>
            </a:r>
            <a:r>
              <a:rPr lang="en-US" dirty="0" err="1" smtClean="0"/>
              <a:t>rdma</a:t>
            </a:r>
            <a:r>
              <a:rPr lang="en-US" dirty="0" smtClean="0"/>
              <a:t> package can be used to determine the version of the upstream kernel that we pulled the RDMA support from for the current EL kernel.  For instance, in EL 6.3, the </a:t>
            </a:r>
            <a:r>
              <a:rPr lang="en-US" dirty="0" err="1" smtClean="0"/>
              <a:t>rdma</a:t>
            </a:r>
            <a:r>
              <a:rPr lang="en-US" dirty="0" smtClean="0"/>
              <a:t> package is version 3.3, so for that release the core RDMA kernel support came from the upstream version 3.3 Linus kernel.  For EL 7, we also encode the release number into the </a:t>
            </a:r>
            <a:r>
              <a:rPr lang="en-US" dirty="0" err="1" smtClean="0"/>
              <a:t>rdma</a:t>
            </a:r>
            <a:r>
              <a:rPr lang="en-US" dirty="0" smtClean="0"/>
              <a:t> package version to ensure proper sorting.  For instance, EL 7.0’s </a:t>
            </a:r>
            <a:r>
              <a:rPr lang="en-US" dirty="0" err="1" smtClean="0"/>
              <a:t>rdma</a:t>
            </a:r>
            <a:r>
              <a:rPr lang="en-US" dirty="0" smtClean="0"/>
              <a:t> package is currently version 7.0_3.13_rc8-3.el7</a:t>
            </a:r>
          </a:p>
        </p:txBody>
      </p:sp>
      <p:sp>
        <p:nvSpPr>
          <p:cNvPr id="4" name="Slide Number Placeholder 3"/>
          <p:cNvSpPr>
            <a:spLocks noGrp="1"/>
          </p:cNvSpPr>
          <p:nvPr>
            <p:ph type="sldNum" sz="quarter" idx="11"/>
          </p:nvPr>
        </p:nvSpPr>
        <p:spPr/>
        <p:txBody>
          <a:bodyPr/>
          <a:lstStyle/>
          <a:p>
            <a:fld id="{62C27CB9-1700-439E-B0BF-EDD2C915F92E}" type="slidenum">
              <a:rPr lang="en-US" smtClean="0"/>
              <a:pPr/>
              <a:t>3</a:t>
            </a:fld>
            <a:endParaRPr lang="en-US"/>
          </a:p>
        </p:txBody>
      </p:sp>
      <p:sp>
        <p:nvSpPr>
          <p:cNvPr id="5" name="Footer Placeholder 4"/>
          <p:cNvSpPr>
            <a:spLocks noGrp="1"/>
          </p:cNvSpPr>
          <p:nvPr>
            <p:ph type="ftr" sz="quarter" idx="10"/>
          </p:nvPr>
        </p:nvSpPr>
        <p:spPr/>
        <p:txBody>
          <a:bodyPr/>
          <a:lstStyle/>
          <a:p>
            <a:pPr>
              <a:tabLst>
                <a:tab pos="4119563" algn="ctr"/>
              </a:tabLst>
            </a:pPr>
            <a:r>
              <a:rPr lang="en-US" smtClean="0">
                <a:cs typeface="Arial" pitchFamily="34" charset="0"/>
              </a:rPr>
              <a:t>April 2-3, 2014	#2014IBUG</a:t>
            </a:r>
            <a:endParaRPr lang="en-US" dirty="0" smtClean="0">
              <a:cs typeface="Arial"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60230456"/>
      </p:ext>
    </p:extLst>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Integration for current releases</a:t>
            </a:r>
            <a:endParaRPr lang="en-US" dirty="0"/>
          </a:p>
        </p:txBody>
      </p:sp>
      <p:sp>
        <p:nvSpPr>
          <p:cNvPr id="3" name="Content Placeholder 2"/>
          <p:cNvSpPr>
            <a:spLocks noGrp="1"/>
          </p:cNvSpPr>
          <p:nvPr>
            <p:ph idx="1"/>
          </p:nvPr>
        </p:nvSpPr>
        <p:spPr/>
        <p:txBody>
          <a:bodyPr>
            <a:normAutofit fontScale="92500"/>
          </a:bodyPr>
          <a:lstStyle/>
          <a:p>
            <a:r>
              <a:rPr lang="en-US" dirty="0" smtClean="0"/>
              <a:t>We perform a full kernel RDMA stack refresh with each point release, but we weed out patches that can’t be taken due to need for other items that would break </a:t>
            </a:r>
            <a:r>
              <a:rPr lang="en-US" dirty="0" err="1" smtClean="0"/>
              <a:t>kABI</a:t>
            </a:r>
            <a:r>
              <a:rPr lang="en-US" dirty="0" smtClean="0"/>
              <a:t> in our kernels (the RDMA stack is exempt from the </a:t>
            </a:r>
            <a:r>
              <a:rPr lang="en-US" dirty="0" err="1" smtClean="0"/>
              <a:t>kABI</a:t>
            </a:r>
            <a:r>
              <a:rPr lang="en-US" dirty="0" smtClean="0"/>
              <a:t> list and has been since EL 4).  The </a:t>
            </a:r>
            <a:r>
              <a:rPr lang="en-US" dirty="0" err="1" smtClean="0"/>
              <a:t>git</a:t>
            </a:r>
            <a:r>
              <a:rPr lang="en-US" dirty="0" smtClean="0"/>
              <a:t> </a:t>
            </a:r>
            <a:r>
              <a:rPr lang="en-US" dirty="0" err="1" smtClean="0"/>
              <a:t>whatchanged</a:t>
            </a:r>
            <a:r>
              <a:rPr lang="en-US" dirty="0" smtClean="0"/>
              <a:t> and </a:t>
            </a:r>
            <a:r>
              <a:rPr lang="en-US" dirty="0" err="1" smtClean="0"/>
              <a:t>git</a:t>
            </a:r>
            <a:r>
              <a:rPr lang="en-US" dirty="0" smtClean="0"/>
              <a:t> cherry-pick commands are essential for this work.</a:t>
            </a:r>
          </a:p>
          <a:p>
            <a:r>
              <a:rPr lang="en-US" dirty="0" smtClean="0"/>
              <a:t>We grab whichever user space packages have updated since the last point release, and rebuilt all dependent packages even if the dependent package didn’t have it’s own source update.</a:t>
            </a:r>
            <a:endParaRPr lang="en-US" dirty="0"/>
          </a:p>
        </p:txBody>
      </p:sp>
      <p:sp>
        <p:nvSpPr>
          <p:cNvPr id="4" name="Slide Number Placeholder 3"/>
          <p:cNvSpPr>
            <a:spLocks noGrp="1"/>
          </p:cNvSpPr>
          <p:nvPr>
            <p:ph type="sldNum" sz="quarter" idx="11"/>
          </p:nvPr>
        </p:nvSpPr>
        <p:spPr/>
        <p:txBody>
          <a:bodyPr/>
          <a:lstStyle/>
          <a:p>
            <a:fld id="{62C27CB9-1700-439E-B0BF-EDD2C915F92E}" type="slidenum">
              <a:rPr lang="en-US" smtClean="0"/>
              <a:pPr/>
              <a:t>4</a:t>
            </a:fld>
            <a:endParaRPr lang="en-US"/>
          </a:p>
        </p:txBody>
      </p:sp>
      <p:sp>
        <p:nvSpPr>
          <p:cNvPr id="5" name="Footer Placeholder 4"/>
          <p:cNvSpPr>
            <a:spLocks noGrp="1"/>
          </p:cNvSpPr>
          <p:nvPr>
            <p:ph type="ftr" sz="quarter" idx="10"/>
          </p:nvPr>
        </p:nvSpPr>
        <p:spPr/>
        <p:txBody>
          <a:bodyPr/>
          <a:lstStyle/>
          <a:p>
            <a:pPr>
              <a:tabLst>
                <a:tab pos="4119563" algn="ctr"/>
              </a:tabLst>
            </a:pPr>
            <a:r>
              <a:rPr lang="en-US" smtClean="0">
                <a:cs typeface="Arial" pitchFamily="34" charset="0"/>
              </a:rPr>
              <a:t>April 2-3, 2014	#2014IBUG</a:t>
            </a:r>
            <a:endParaRPr lang="en-US" dirty="0" smtClean="0">
              <a:cs typeface="Arial"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795700581"/>
      </p:ext>
    </p:extLst>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Environment</a:t>
            </a:r>
            <a:endParaRPr lang="en-US" dirty="0"/>
          </a:p>
        </p:txBody>
      </p:sp>
      <p:sp>
        <p:nvSpPr>
          <p:cNvPr id="3" name="Content Placeholder 2"/>
          <p:cNvSpPr>
            <a:spLocks noGrp="1"/>
          </p:cNvSpPr>
          <p:nvPr>
            <p:ph idx="1"/>
          </p:nvPr>
        </p:nvSpPr>
        <p:spPr/>
        <p:txBody>
          <a:bodyPr>
            <a:normAutofit lnSpcReduction="10000"/>
          </a:bodyPr>
          <a:lstStyle/>
          <a:p>
            <a:r>
              <a:rPr lang="en-US" dirty="0" smtClean="0"/>
              <a:t>We have a specific cluster we use to test every update.</a:t>
            </a:r>
          </a:p>
          <a:p>
            <a:pPr lvl="1"/>
            <a:r>
              <a:rPr lang="en-US" dirty="0" smtClean="0"/>
              <a:t>56GBit/s </a:t>
            </a:r>
            <a:r>
              <a:rPr lang="en-US" dirty="0" err="1" smtClean="0"/>
              <a:t>Mellanox</a:t>
            </a:r>
            <a:r>
              <a:rPr lang="en-US" dirty="0" smtClean="0"/>
              <a:t> </a:t>
            </a:r>
            <a:r>
              <a:rPr lang="en-US" dirty="0" err="1" smtClean="0"/>
              <a:t>InfiniBand</a:t>
            </a:r>
            <a:r>
              <a:rPr lang="en-US" dirty="0" smtClean="0"/>
              <a:t> switch on one fabric</a:t>
            </a:r>
          </a:p>
          <a:p>
            <a:pPr lvl="1"/>
            <a:r>
              <a:rPr lang="en-US" dirty="0" smtClean="0"/>
              <a:t>40GBit/s Intel </a:t>
            </a:r>
            <a:r>
              <a:rPr lang="en-US" dirty="0" err="1" smtClean="0"/>
              <a:t>InfiniBand</a:t>
            </a:r>
            <a:r>
              <a:rPr lang="en-US" dirty="0" smtClean="0"/>
              <a:t> switch on another fabric</a:t>
            </a:r>
          </a:p>
          <a:p>
            <a:pPr lvl="1"/>
            <a:r>
              <a:rPr lang="en-US" dirty="0" smtClean="0"/>
              <a:t>40GBit/s </a:t>
            </a:r>
            <a:r>
              <a:rPr lang="en-US" dirty="0" err="1" smtClean="0"/>
              <a:t>Mellanox</a:t>
            </a:r>
            <a:r>
              <a:rPr lang="en-US" dirty="0" smtClean="0"/>
              <a:t> Ethernet switch on another fabric</a:t>
            </a:r>
          </a:p>
          <a:p>
            <a:pPr lvl="1"/>
            <a:r>
              <a:rPr lang="en-US" dirty="0" smtClean="0"/>
              <a:t>10GBit/s Dell Ethernet switch on another fabric</a:t>
            </a:r>
          </a:p>
          <a:p>
            <a:pPr lvl="1"/>
            <a:r>
              <a:rPr lang="en-US" dirty="0" smtClean="0"/>
              <a:t>We test a fairly complete matrix of all possible combinations of </a:t>
            </a:r>
            <a:r>
              <a:rPr lang="en-US" dirty="0" err="1" smtClean="0"/>
              <a:t>InfiniBand</a:t>
            </a:r>
            <a:r>
              <a:rPr lang="en-US" dirty="0" smtClean="0"/>
              <a:t>, </a:t>
            </a:r>
            <a:r>
              <a:rPr lang="en-US" dirty="0" err="1" smtClean="0"/>
              <a:t>iWARP</a:t>
            </a:r>
            <a:r>
              <a:rPr lang="en-US" dirty="0" smtClean="0"/>
              <a:t>, </a:t>
            </a:r>
            <a:r>
              <a:rPr lang="en-US" dirty="0" err="1" smtClean="0"/>
              <a:t>RoCE</a:t>
            </a:r>
            <a:r>
              <a:rPr lang="en-US" dirty="0" smtClean="0"/>
              <a:t>/</a:t>
            </a:r>
            <a:r>
              <a:rPr lang="en-US" dirty="0" err="1" smtClean="0"/>
              <a:t>IBoE</a:t>
            </a:r>
            <a:r>
              <a:rPr lang="en-US" dirty="0" smtClean="0"/>
              <a:t>, </a:t>
            </a:r>
            <a:r>
              <a:rPr lang="en-US" dirty="0" err="1" smtClean="0"/>
              <a:t>P_Keys</a:t>
            </a:r>
            <a:r>
              <a:rPr lang="en-US" dirty="0" smtClean="0"/>
              <a:t>, VLANs, and SRIOV.  And across this matrix we run high level tests (such as MPI tests) as well as low level tests (simple pings run overnight in a loop) and performance oriented tests.</a:t>
            </a:r>
            <a:endParaRPr lang="en-US" dirty="0"/>
          </a:p>
        </p:txBody>
      </p:sp>
      <p:sp>
        <p:nvSpPr>
          <p:cNvPr id="4" name="Slide Number Placeholder 3"/>
          <p:cNvSpPr>
            <a:spLocks noGrp="1"/>
          </p:cNvSpPr>
          <p:nvPr>
            <p:ph type="sldNum" sz="quarter" idx="11"/>
          </p:nvPr>
        </p:nvSpPr>
        <p:spPr/>
        <p:txBody>
          <a:bodyPr/>
          <a:lstStyle/>
          <a:p>
            <a:fld id="{62C27CB9-1700-439E-B0BF-EDD2C915F92E}" type="slidenum">
              <a:rPr lang="en-US" smtClean="0"/>
              <a:pPr/>
              <a:t>5</a:t>
            </a:fld>
            <a:endParaRPr lang="en-US"/>
          </a:p>
        </p:txBody>
      </p:sp>
      <p:sp>
        <p:nvSpPr>
          <p:cNvPr id="5" name="Footer Placeholder 4"/>
          <p:cNvSpPr>
            <a:spLocks noGrp="1"/>
          </p:cNvSpPr>
          <p:nvPr>
            <p:ph type="ftr" sz="quarter" idx="10"/>
          </p:nvPr>
        </p:nvSpPr>
        <p:spPr/>
        <p:txBody>
          <a:bodyPr/>
          <a:lstStyle/>
          <a:p>
            <a:pPr>
              <a:tabLst>
                <a:tab pos="4119563" algn="ctr"/>
              </a:tabLst>
            </a:pPr>
            <a:r>
              <a:rPr lang="en-US" smtClean="0">
                <a:cs typeface="Arial" pitchFamily="34" charset="0"/>
              </a:rPr>
              <a:t>April 2-3, 2014	#2014IBUG</a:t>
            </a:r>
            <a:endParaRPr lang="en-US" dirty="0" smtClean="0">
              <a:cs typeface="Arial"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170315134"/>
      </p:ext>
    </p:extLst>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Environment (cont.)</a:t>
            </a:r>
            <a:endParaRPr lang="en-US" dirty="0"/>
          </a:p>
        </p:txBody>
      </p:sp>
      <p:sp>
        <p:nvSpPr>
          <p:cNvPr id="3" name="Content Placeholder 2"/>
          <p:cNvSpPr>
            <a:spLocks noGrp="1"/>
          </p:cNvSpPr>
          <p:nvPr>
            <p:ph idx="1"/>
          </p:nvPr>
        </p:nvSpPr>
        <p:spPr/>
        <p:txBody>
          <a:bodyPr/>
          <a:lstStyle/>
          <a:p>
            <a:r>
              <a:rPr lang="en-US" dirty="0" smtClean="0"/>
              <a:t>We test across a wide array of host adapters</a:t>
            </a:r>
          </a:p>
          <a:p>
            <a:pPr lvl="1"/>
            <a:r>
              <a:rPr lang="en-US" dirty="0" err="1"/>
              <a:t>m</a:t>
            </a:r>
            <a:r>
              <a:rPr lang="en-US" dirty="0" err="1" smtClean="0"/>
              <a:t>thca</a:t>
            </a:r>
            <a:r>
              <a:rPr lang="en-US" dirty="0" smtClean="0"/>
              <a:t>, mlx4, mlx5, </a:t>
            </a:r>
            <a:r>
              <a:rPr lang="en-US" dirty="0" err="1" smtClean="0"/>
              <a:t>qib</a:t>
            </a:r>
            <a:r>
              <a:rPr lang="en-US" dirty="0" smtClean="0"/>
              <a:t>, cxgb3, cxgb4, </a:t>
            </a:r>
            <a:r>
              <a:rPr lang="en-US" dirty="0" err="1" smtClean="0"/>
              <a:t>ocrdma</a:t>
            </a:r>
            <a:endParaRPr lang="en-US" dirty="0" smtClean="0"/>
          </a:p>
          <a:p>
            <a:pPr lvl="1"/>
            <a:r>
              <a:rPr lang="en-US" dirty="0" smtClean="0"/>
              <a:t>Where possible, we specifically attempt to test cross driver compatibility with each release</a:t>
            </a:r>
            <a:endParaRPr lang="en-US" dirty="0"/>
          </a:p>
          <a:p>
            <a:r>
              <a:rPr lang="en-US" dirty="0" smtClean="0"/>
              <a:t>Testing is mostly automated</a:t>
            </a:r>
          </a:p>
          <a:p>
            <a:pPr lvl="1"/>
            <a:r>
              <a:rPr lang="en-US" dirty="0" smtClean="0"/>
              <a:t>We have an install environment that installs the latest release, installs our internal test harness, then runs a complete set of automated tests across the appropriate subset of machines for each test type.  Failures are flagged for further analysis.</a:t>
            </a:r>
            <a:endParaRPr lang="en-US" dirty="0"/>
          </a:p>
        </p:txBody>
      </p:sp>
      <p:sp>
        <p:nvSpPr>
          <p:cNvPr id="4" name="Slide Number Placeholder 3"/>
          <p:cNvSpPr>
            <a:spLocks noGrp="1"/>
          </p:cNvSpPr>
          <p:nvPr>
            <p:ph type="sldNum" sz="quarter" idx="11"/>
          </p:nvPr>
        </p:nvSpPr>
        <p:spPr/>
        <p:txBody>
          <a:bodyPr/>
          <a:lstStyle/>
          <a:p>
            <a:fld id="{62C27CB9-1700-439E-B0BF-EDD2C915F92E}" type="slidenum">
              <a:rPr lang="en-US" smtClean="0"/>
              <a:pPr/>
              <a:t>6</a:t>
            </a:fld>
            <a:endParaRPr lang="en-US"/>
          </a:p>
        </p:txBody>
      </p:sp>
      <p:sp>
        <p:nvSpPr>
          <p:cNvPr id="5" name="Footer Placeholder 4"/>
          <p:cNvSpPr>
            <a:spLocks noGrp="1"/>
          </p:cNvSpPr>
          <p:nvPr>
            <p:ph type="ftr" sz="quarter" idx="10"/>
          </p:nvPr>
        </p:nvSpPr>
        <p:spPr/>
        <p:txBody>
          <a:bodyPr/>
          <a:lstStyle/>
          <a:p>
            <a:pPr>
              <a:tabLst>
                <a:tab pos="4119563" algn="ctr"/>
              </a:tabLst>
            </a:pPr>
            <a:r>
              <a:rPr lang="en-US" smtClean="0">
                <a:cs typeface="Arial" pitchFamily="34" charset="0"/>
              </a:rPr>
              <a:t>April 2-3, 2014	#2014IBUG</a:t>
            </a:r>
            <a:endParaRPr lang="en-US" dirty="0" smtClean="0">
              <a:cs typeface="Arial"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035630813"/>
      </p:ext>
    </p:extLst>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No? Awesome, I must have explained everything perfectly! </a:t>
            </a:r>
            <a:r>
              <a:rPr lang="en-US" dirty="0" smtClean="0">
                <a:sym typeface="Wingdings" panose="05000000000000000000" pitchFamily="2" charset="2"/>
              </a:rPr>
              <a:t></a:t>
            </a:r>
            <a:endParaRPr lang="en-US" dirty="0"/>
          </a:p>
        </p:txBody>
      </p:sp>
      <p:sp>
        <p:nvSpPr>
          <p:cNvPr id="4" name="Slide Number Placeholder 3"/>
          <p:cNvSpPr>
            <a:spLocks noGrp="1"/>
          </p:cNvSpPr>
          <p:nvPr>
            <p:ph type="sldNum" sz="quarter" idx="11"/>
          </p:nvPr>
        </p:nvSpPr>
        <p:spPr/>
        <p:txBody>
          <a:bodyPr/>
          <a:lstStyle/>
          <a:p>
            <a:fld id="{62C27CB9-1700-439E-B0BF-EDD2C915F92E}" type="slidenum">
              <a:rPr lang="en-US" smtClean="0"/>
              <a:pPr/>
              <a:t>7</a:t>
            </a:fld>
            <a:endParaRPr lang="en-US"/>
          </a:p>
        </p:txBody>
      </p:sp>
      <p:sp>
        <p:nvSpPr>
          <p:cNvPr id="5" name="Footer Placeholder 4"/>
          <p:cNvSpPr>
            <a:spLocks noGrp="1"/>
          </p:cNvSpPr>
          <p:nvPr>
            <p:ph type="ftr" sz="quarter" idx="10"/>
          </p:nvPr>
        </p:nvSpPr>
        <p:spPr/>
        <p:txBody>
          <a:bodyPr/>
          <a:lstStyle/>
          <a:p>
            <a:pPr>
              <a:tabLst>
                <a:tab pos="4119563" algn="ctr"/>
              </a:tabLst>
            </a:pPr>
            <a:r>
              <a:rPr lang="en-US" smtClean="0">
                <a:cs typeface="Arial" pitchFamily="34" charset="0"/>
              </a:rPr>
              <a:t>April 2-3, 2014	#2014IBUG</a:t>
            </a:r>
            <a:endParaRPr lang="en-US" dirty="0" smtClean="0">
              <a:cs typeface="Arial" pitchFamily="34" charset="0"/>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3062386771"/>
      </p:ext>
    </p:extLst>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endParaRPr lang="en-US" dirty="0"/>
          </a:p>
        </p:txBody>
      </p:sp>
      <p:sp>
        <p:nvSpPr>
          <p:cNvPr id="3" name="Slide Number Placeholder 2"/>
          <p:cNvSpPr>
            <a:spLocks noGrp="1"/>
          </p:cNvSpPr>
          <p:nvPr>
            <p:ph type="sldNum" sz="quarter" idx="4294967295"/>
          </p:nvPr>
        </p:nvSpPr>
        <p:spPr>
          <a:xfrm>
            <a:off x="7659328" y="6492875"/>
            <a:ext cx="1086463" cy="212725"/>
          </a:xfrm>
        </p:spPr>
        <p:txBody>
          <a:bodyPr/>
          <a:lstStyle/>
          <a:p>
            <a:fld id="{62C27CB9-1700-439E-B0BF-EDD2C915F92E}" type="slidenum">
              <a:rPr lang="en-US" smtClean="0"/>
              <a:pPr/>
              <a:t>8</a:t>
            </a:fld>
            <a:endParaRPr lang="en-US"/>
          </a:p>
        </p:txBody>
      </p:sp>
    </p:spTree>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1881</TotalTime>
  <Words>630</Words>
  <Application>Microsoft Macintosh PowerPoint</Application>
  <PresentationFormat>On-screen Show (4:3)</PresentationFormat>
  <Paragraphs>47</Paragraphs>
  <Slides>8</Slides>
  <Notes>0</Notes>
  <HiddenSlides>0</HiddenSlides>
  <MMClips>0</MMClips>
  <ScaleCrop>false</ScaleCrop>
  <HeadingPairs>
    <vt:vector size="4" baseType="variant">
      <vt:variant>
        <vt:lpstr>Design Template</vt:lpstr>
      </vt:variant>
      <vt:variant>
        <vt:i4>1</vt:i4>
      </vt:variant>
      <vt:variant>
        <vt:lpstr>Slide Titles</vt:lpstr>
      </vt:variant>
      <vt:variant>
        <vt:i4>8</vt:i4>
      </vt:variant>
    </vt:vector>
  </HeadingPairs>
  <TitlesOfParts>
    <vt:vector size="9" baseType="lpstr">
      <vt:lpstr>Office Theme</vt:lpstr>
      <vt:lpstr>Red Hat RDMA Integration and Testing Processes</vt:lpstr>
      <vt:lpstr>Historical Releases</vt:lpstr>
      <vt:lpstr>Current Releases</vt:lpstr>
      <vt:lpstr>Integration for current releases</vt:lpstr>
      <vt:lpstr>Testing Environment</vt:lpstr>
      <vt:lpstr>Testing Environment (cont.)</vt:lpstr>
      <vt:lpstr>Questions?</vt:lpstr>
      <vt:lpstr>Slide 8</vt:lpstr>
    </vt:vector>
  </TitlesOfParts>
  <Company>admin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Bill@Mellanox.com</dc:creator>
  <cp:lastModifiedBy>Rebecca Moran</cp:lastModifiedBy>
  <cp:revision>69</cp:revision>
  <cp:lastPrinted>2014-03-17T15:40:32Z</cp:lastPrinted>
  <dcterms:created xsi:type="dcterms:W3CDTF">2014-04-02T17:15:09Z</dcterms:created>
  <dcterms:modified xsi:type="dcterms:W3CDTF">2014-04-02T17:22:32Z</dcterms:modified>
</cp:coreProperties>
</file>