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1" r:id="rId5"/>
    <p:sldId id="271" r:id="rId6"/>
    <p:sldId id="262" r:id="rId7"/>
    <p:sldId id="266" r:id="rId8"/>
    <p:sldId id="264" r:id="rId9"/>
    <p:sldId id="265" r:id="rId10"/>
    <p:sldId id="267" r:id="rId11"/>
    <p:sldId id="270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635" autoAdjust="0"/>
    <p:restoredTop sz="94973" autoAdjust="0"/>
  </p:normalViewPr>
  <p:slideViewPr>
    <p:cSldViewPr snapToGrid="0">
      <p:cViewPr varScale="1">
        <p:scale>
          <a:sx n="114" d="100"/>
          <a:sy n="114" d="100"/>
        </p:scale>
        <p:origin x="-528" y="-9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ctr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#2014IBUG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66778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58079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#2014IBUG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58079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#2014IBUG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659328" y="6510273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75477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#2014IBUG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58079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#2014IBUG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42451" y="6458079"/>
            <a:ext cx="8273709" cy="2127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#2014IBUG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7056"/>
          <a:stretch/>
        </p:blipFill>
        <p:spPr bwMode="auto">
          <a:xfrm>
            <a:off x="3409763" y="3839766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 baseline="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SRP Update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057400" y="4836543"/>
            <a:ext cx="6629400" cy="1066800"/>
          </a:xfrm>
        </p:spPr>
        <p:txBody>
          <a:bodyPr/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Bart Van Assche, </a:t>
            </a:r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21228" y="4824833"/>
            <a:ext cx="2867025" cy="523875"/>
            <a:chOff x="1260112" y="2557677"/>
            <a:chExt cx="2867025" cy="523875"/>
          </a:xfrm>
        </p:grpSpPr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4079512" y="2779927"/>
              <a:ext cx="47625" cy="47625"/>
            </a:xfrm>
            <a:custGeom>
              <a:avLst/>
              <a:gdLst>
                <a:gd name="T0" fmla="*/ 88 w 175"/>
                <a:gd name="T1" fmla="*/ 0 h 177"/>
                <a:gd name="T2" fmla="*/ 175 w 175"/>
                <a:gd name="T3" fmla="*/ 88 h 177"/>
                <a:gd name="T4" fmla="*/ 88 w 175"/>
                <a:gd name="T5" fmla="*/ 177 h 177"/>
                <a:gd name="T6" fmla="*/ 0 w 175"/>
                <a:gd name="T7" fmla="*/ 88 h 177"/>
                <a:gd name="T8" fmla="*/ 88 w 175"/>
                <a:gd name="T9" fmla="*/ 0 h 177"/>
                <a:gd name="T10" fmla="*/ 88 w 175"/>
                <a:gd name="T11" fmla="*/ 0 h 177"/>
                <a:gd name="T12" fmla="*/ 88 w 175"/>
                <a:gd name="T13" fmla="*/ 13 h 177"/>
                <a:gd name="T14" fmla="*/ 17 w 175"/>
                <a:gd name="T15" fmla="*/ 88 h 177"/>
                <a:gd name="T16" fmla="*/ 88 w 175"/>
                <a:gd name="T17" fmla="*/ 163 h 177"/>
                <a:gd name="T18" fmla="*/ 159 w 175"/>
                <a:gd name="T19" fmla="*/ 88 h 177"/>
                <a:gd name="T20" fmla="*/ 88 w 175"/>
                <a:gd name="T21" fmla="*/ 13 h 177"/>
                <a:gd name="T22" fmla="*/ 88 w 175"/>
                <a:gd name="T23" fmla="*/ 13 h 177"/>
                <a:gd name="T24" fmla="*/ 71 w 175"/>
                <a:gd name="T25" fmla="*/ 139 h 177"/>
                <a:gd name="T26" fmla="*/ 56 w 175"/>
                <a:gd name="T27" fmla="*/ 139 h 177"/>
                <a:gd name="T28" fmla="*/ 56 w 175"/>
                <a:gd name="T29" fmla="*/ 41 h 177"/>
                <a:gd name="T30" fmla="*/ 83 w 175"/>
                <a:gd name="T31" fmla="*/ 39 h 177"/>
                <a:gd name="T32" fmla="*/ 114 w 175"/>
                <a:gd name="T33" fmla="*/ 46 h 177"/>
                <a:gd name="T34" fmla="*/ 123 w 175"/>
                <a:gd name="T35" fmla="*/ 66 h 177"/>
                <a:gd name="T36" fmla="*/ 104 w 175"/>
                <a:gd name="T37" fmla="*/ 90 h 177"/>
                <a:gd name="T38" fmla="*/ 104 w 175"/>
                <a:gd name="T39" fmla="*/ 91 h 177"/>
                <a:gd name="T40" fmla="*/ 120 w 175"/>
                <a:gd name="T41" fmla="*/ 115 h 177"/>
                <a:gd name="T42" fmla="*/ 127 w 175"/>
                <a:gd name="T43" fmla="*/ 139 h 177"/>
                <a:gd name="T44" fmla="*/ 110 w 175"/>
                <a:gd name="T45" fmla="*/ 139 h 177"/>
                <a:gd name="T46" fmla="*/ 104 w 175"/>
                <a:gd name="T47" fmla="*/ 114 h 177"/>
                <a:gd name="T48" fmla="*/ 82 w 175"/>
                <a:gd name="T49" fmla="*/ 97 h 177"/>
                <a:gd name="T50" fmla="*/ 71 w 175"/>
                <a:gd name="T51" fmla="*/ 97 h 177"/>
                <a:gd name="T52" fmla="*/ 71 w 175"/>
                <a:gd name="T53" fmla="*/ 139 h 177"/>
                <a:gd name="T54" fmla="*/ 71 w 175"/>
                <a:gd name="T55" fmla="*/ 85 h 177"/>
                <a:gd name="T56" fmla="*/ 83 w 175"/>
                <a:gd name="T57" fmla="*/ 85 h 177"/>
                <a:gd name="T58" fmla="*/ 107 w 175"/>
                <a:gd name="T59" fmla="*/ 68 h 177"/>
                <a:gd name="T60" fmla="*/ 83 w 175"/>
                <a:gd name="T61" fmla="*/ 51 h 177"/>
                <a:gd name="T62" fmla="*/ 71 w 175"/>
                <a:gd name="T63" fmla="*/ 52 h 177"/>
                <a:gd name="T64" fmla="*/ 71 w 175"/>
                <a:gd name="T65" fmla="*/ 8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5" h="177">
                  <a:moveTo>
                    <a:pt x="88" y="0"/>
                  </a:moveTo>
                  <a:cubicBezTo>
                    <a:pt x="137" y="0"/>
                    <a:pt x="175" y="39"/>
                    <a:pt x="175" y="88"/>
                  </a:cubicBezTo>
                  <a:cubicBezTo>
                    <a:pt x="175" y="138"/>
                    <a:pt x="137" y="177"/>
                    <a:pt x="88" y="177"/>
                  </a:cubicBezTo>
                  <a:cubicBezTo>
                    <a:pt x="40" y="177"/>
                    <a:pt x="0" y="138"/>
                    <a:pt x="0" y="88"/>
                  </a:cubicBezTo>
                  <a:cubicBezTo>
                    <a:pt x="0" y="39"/>
                    <a:pt x="40" y="0"/>
                    <a:pt x="88" y="0"/>
                  </a:cubicBezTo>
                  <a:lnTo>
                    <a:pt x="88" y="0"/>
                  </a:lnTo>
                  <a:close/>
                  <a:moveTo>
                    <a:pt x="88" y="13"/>
                  </a:moveTo>
                  <a:cubicBezTo>
                    <a:pt x="49" y="13"/>
                    <a:pt x="17" y="47"/>
                    <a:pt x="17" y="88"/>
                  </a:cubicBezTo>
                  <a:cubicBezTo>
                    <a:pt x="17" y="130"/>
                    <a:pt x="49" y="163"/>
                    <a:pt x="88" y="163"/>
                  </a:cubicBezTo>
                  <a:cubicBezTo>
                    <a:pt x="127" y="163"/>
                    <a:pt x="159" y="130"/>
                    <a:pt x="159" y="88"/>
                  </a:cubicBezTo>
                  <a:cubicBezTo>
                    <a:pt x="159" y="47"/>
                    <a:pt x="127" y="13"/>
                    <a:pt x="88" y="13"/>
                  </a:cubicBezTo>
                  <a:lnTo>
                    <a:pt x="88" y="13"/>
                  </a:lnTo>
                  <a:close/>
                  <a:moveTo>
                    <a:pt x="71" y="139"/>
                  </a:moveTo>
                  <a:lnTo>
                    <a:pt x="56" y="139"/>
                  </a:lnTo>
                  <a:lnTo>
                    <a:pt x="56" y="41"/>
                  </a:lnTo>
                  <a:cubicBezTo>
                    <a:pt x="64" y="40"/>
                    <a:pt x="72" y="39"/>
                    <a:pt x="83" y="39"/>
                  </a:cubicBezTo>
                  <a:cubicBezTo>
                    <a:pt x="98" y="39"/>
                    <a:pt x="108" y="42"/>
                    <a:pt x="114" y="46"/>
                  </a:cubicBezTo>
                  <a:cubicBezTo>
                    <a:pt x="120" y="50"/>
                    <a:pt x="123" y="57"/>
                    <a:pt x="123" y="66"/>
                  </a:cubicBezTo>
                  <a:cubicBezTo>
                    <a:pt x="123" y="79"/>
                    <a:pt x="114" y="87"/>
                    <a:pt x="104" y="90"/>
                  </a:cubicBezTo>
                  <a:lnTo>
                    <a:pt x="104" y="91"/>
                  </a:lnTo>
                  <a:cubicBezTo>
                    <a:pt x="113" y="93"/>
                    <a:pt x="118" y="101"/>
                    <a:pt x="120" y="115"/>
                  </a:cubicBezTo>
                  <a:cubicBezTo>
                    <a:pt x="123" y="130"/>
                    <a:pt x="125" y="136"/>
                    <a:pt x="127" y="139"/>
                  </a:cubicBezTo>
                  <a:lnTo>
                    <a:pt x="110" y="139"/>
                  </a:lnTo>
                  <a:cubicBezTo>
                    <a:pt x="108" y="136"/>
                    <a:pt x="105" y="127"/>
                    <a:pt x="104" y="114"/>
                  </a:cubicBezTo>
                  <a:cubicBezTo>
                    <a:pt x="101" y="102"/>
                    <a:pt x="95" y="97"/>
                    <a:pt x="82" y="97"/>
                  </a:cubicBezTo>
                  <a:lnTo>
                    <a:pt x="71" y="97"/>
                  </a:lnTo>
                  <a:lnTo>
                    <a:pt x="71" y="139"/>
                  </a:lnTo>
                  <a:close/>
                  <a:moveTo>
                    <a:pt x="71" y="85"/>
                  </a:moveTo>
                  <a:lnTo>
                    <a:pt x="83" y="85"/>
                  </a:lnTo>
                  <a:cubicBezTo>
                    <a:pt x="96" y="85"/>
                    <a:pt x="107" y="80"/>
                    <a:pt x="107" y="68"/>
                  </a:cubicBezTo>
                  <a:cubicBezTo>
                    <a:pt x="107" y="59"/>
                    <a:pt x="100" y="51"/>
                    <a:pt x="83" y="51"/>
                  </a:cubicBezTo>
                  <a:cubicBezTo>
                    <a:pt x="78" y="51"/>
                    <a:pt x="74" y="51"/>
                    <a:pt x="71" y="52"/>
                  </a:cubicBezTo>
                  <a:lnTo>
                    <a:pt x="71" y="8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692162" y="2752939"/>
              <a:ext cx="47625" cy="47625"/>
            </a:xfrm>
            <a:custGeom>
              <a:avLst/>
              <a:gdLst>
                <a:gd name="T0" fmla="*/ 175 w 175"/>
                <a:gd name="T1" fmla="*/ 88 h 176"/>
                <a:gd name="T2" fmla="*/ 87 w 175"/>
                <a:gd name="T3" fmla="*/ 176 h 176"/>
                <a:gd name="T4" fmla="*/ 87 w 175"/>
                <a:gd name="T5" fmla="*/ 176 h 176"/>
                <a:gd name="T6" fmla="*/ 0 w 175"/>
                <a:gd name="T7" fmla="*/ 88 h 176"/>
                <a:gd name="T8" fmla="*/ 0 w 175"/>
                <a:gd name="T9" fmla="*/ 88 h 176"/>
                <a:gd name="T10" fmla="*/ 87 w 175"/>
                <a:gd name="T11" fmla="*/ 0 h 176"/>
                <a:gd name="T12" fmla="*/ 87 w 175"/>
                <a:gd name="T13" fmla="*/ 0 h 176"/>
                <a:gd name="T14" fmla="*/ 175 w 175"/>
                <a:gd name="T15" fmla="*/ 88 h 176"/>
                <a:gd name="T16" fmla="*/ 175 w 175"/>
                <a:gd name="T17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176">
                  <a:moveTo>
                    <a:pt x="175" y="88"/>
                  </a:moveTo>
                  <a:cubicBezTo>
                    <a:pt x="175" y="136"/>
                    <a:pt x="136" y="176"/>
                    <a:pt x="87" y="176"/>
                  </a:cubicBezTo>
                  <a:lnTo>
                    <a:pt x="87" y="176"/>
                  </a:lnTo>
                  <a:cubicBezTo>
                    <a:pt x="39" y="176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40"/>
                    <a:pt x="39" y="0"/>
                    <a:pt x="87" y="0"/>
                  </a:cubicBezTo>
                  <a:lnTo>
                    <a:pt x="87" y="0"/>
                  </a:lnTo>
                  <a:cubicBezTo>
                    <a:pt x="136" y="0"/>
                    <a:pt x="175" y="40"/>
                    <a:pt x="175" y="88"/>
                  </a:cubicBezTo>
                  <a:lnTo>
                    <a:pt x="175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260112" y="2557677"/>
              <a:ext cx="555625" cy="523875"/>
            </a:xfrm>
            <a:custGeom>
              <a:avLst/>
              <a:gdLst>
                <a:gd name="T0" fmla="*/ 1801 w 2063"/>
                <a:gd name="T1" fmla="*/ 1122 h 1956"/>
                <a:gd name="T2" fmla="*/ 738 w 2063"/>
                <a:gd name="T3" fmla="*/ 1125 h 1956"/>
                <a:gd name="T4" fmla="*/ 643 w 2063"/>
                <a:gd name="T5" fmla="*/ 1431 h 1956"/>
                <a:gd name="T6" fmla="*/ 811 w 2063"/>
                <a:gd name="T7" fmla="*/ 1603 h 1956"/>
                <a:gd name="T8" fmla="*/ 389 w 2063"/>
                <a:gd name="T9" fmla="*/ 1956 h 1956"/>
                <a:gd name="T10" fmla="*/ 560 w 2063"/>
                <a:gd name="T11" fmla="*/ 1183 h 1956"/>
                <a:gd name="T12" fmla="*/ 263 w 2063"/>
                <a:gd name="T13" fmla="*/ 1351 h 1956"/>
                <a:gd name="T14" fmla="*/ 312 w 2063"/>
                <a:gd name="T15" fmla="*/ 1456 h 1956"/>
                <a:gd name="T16" fmla="*/ 0 w 2063"/>
                <a:gd name="T17" fmla="*/ 1433 h 1956"/>
                <a:gd name="T18" fmla="*/ 624 w 2063"/>
                <a:gd name="T19" fmla="*/ 1017 h 1956"/>
                <a:gd name="T20" fmla="*/ 1568 w 2063"/>
                <a:gd name="T21" fmla="*/ 0 h 1956"/>
                <a:gd name="T22" fmla="*/ 1382 w 2063"/>
                <a:gd name="T23" fmla="*/ 680 h 1956"/>
                <a:gd name="T24" fmla="*/ 1257 w 2063"/>
                <a:gd name="T25" fmla="*/ 698 h 1956"/>
                <a:gd name="T26" fmla="*/ 1266 w 2063"/>
                <a:gd name="T27" fmla="*/ 456 h 1956"/>
                <a:gd name="T28" fmla="*/ 820 w 2063"/>
                <a:gd name="T29" fmla="*/ 946 h 1956"/>
                <a:gd name="T30" fmla="*/ 2063 w 2063"/>
                <a:gd name="T31" fmla="*/ 862 h 1956"/>
                <a:gd name="T32" fmla="*/ 1801 w 2063"/>
                <a:gd name="T33" fmla="*/ 1122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63" h="1956">
                  <a:moveTo>
                    <a:pt x="1801" y="1122"/>
                  </a:moveTo>
                  <a:cubicBezTo>
                    <a:pt x="1457" y="1029"/>
                    <a:pt x="1062" y="1036"/>
                    <a:pt x="738" y="1125"/>
                  </a:cubicBezTo>
                  <a:cubicBezTo>
                    <a:pt x="701" y="1216"/>
                    <a:pt x="672" y="1312"/>
                    <a:pt x="643" y="1431"/>
                  </a:cubicBezTo>
                  <a:cubicBezTo>
                    <a:pt x="622" y="1519"/>
                    <a:pt x="665" y="1658"/>
                    <a:pt x="811" y="1603"/>
                  </a:cubicBezTo>
                  <a:cubicBezTo>
                    <a:pt x="762" y="1665"/>
                    <a:pt x="469" y="1913"/>
                    <a:pt x="389" y="1956"/>
                  </a:cubicBezTo>
                  <a:cubicBezTo>
                    <a:pt x="421" y="1671"/>
                    <a:pt x="480" y="1412"/>
                    <a:pt x="560" y="1183"/>
                  </a:cubicBezTo>
                  <a:cubicBezTo>
                    <a:pt x="413" y="1242"/>
                    <a:pt x="304" y="1304"/>
                    <a:pt x="263" y="1351"/>
                  </a:cubicBezTo>
                  <a:cubicBezTo>
                    <a:pt x="226" y="1395"/>
                    <a:pt x="264" y="1451"/>
                    <a:pt x="312" y="1456"/>
                  </a:cubicBezTo>
                  <a:cubicBezTo>
                    <a:pt x="268" y="1468"/>
                    <a:pt x="58" y="1458"/>
                    <a:pt x="0" y="1433"/>
                  </a:cubicBezTo>
                  <a:cubicBezTo>
                    <a:pt x="178" y="1249"/>
                    <a:pt x="399" y="1110"/>
                    <a:pt x="624" y="1017"/>
                  </a:cubicBezTo>
                  <a:cubicBezTo>
                    <a:pt x="854" y="466"/>
                    <a:pt x="1219" y="111"/>
                    <a:pt x="1568" y="0"/>
                  </a:cubicBezTo>
                  <a:cubicBezTo>
                    <a:pt x="1563" y="216"/>
                    <a:pt x="1466" y="502"/>
                    <a:pt x="1382" y="680"/>
                  </a:cubicBezTo>
                  <a:cubicBezTo>
                    <a:pt x="1338" y="685"/>
                    <a:pt x="1295" y="692"/>
                    <a:pt x="1257" y="698"/>
                  </a:cubicBezTo>
                  <a:cubicBezTo>
                    <a:pt x="1274" y="607"/>
                    <a:pt x="1274" y="526"/>
                    <a:pt x="1266" y="456"/>
                  </a:cubicBezTo>
                  <a:cubicBezTo>
                    <a:pt x="1072" y="544"/>
                    <a:pt x="932" y="725"/>
                    <a:pt x="820" y="946"/>
                  </a:cubicBezTo>
                  <a:cubicBezTo>
                    <a:pt x="1326" y="783"/>
                    <a:pt x="1842" y="804"/>
                    <a:pt x="2063" y="862"/>
                  </a:cubicBezTo>
                  <a:lnTo>
                    <a:pt x="1801" y="11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466487" y="2875177"/>
              <a:ext cx="219075" cy="163512"/>
            </a:xfrm>
            <a:custGeom>
              <a:avLst/>
              <a:gdLst>
                <a:gd name="T0" fmla="*/ 0 w 815"/>
                <a:gd name="T1" fmla="*/ 185 h 610"/>
                <a:gd name="T2" fmla="*/ 783 w 815"/>
                <a:gd name="T3" fmla="*/ 610 h 610"/>
                <a:gd name="T4" fmla="*/ 531 w 815"/>
                <a:gd name="T5" fmla="*/ 4 h 610"/>
                <a:gd name="T6" fmla="*/ 492 w 815"/>
                <a:gd name="T7" fmla="*/ 0 h 610"/>
                <a:gd name="T8" fmla="*/ 581 w 815"/>
                <a:gd name="T9" fmla="*/ 322 h 610"/>
                <a:gd name="T10" fmla="*/ 81 w 815"/>
                <a:gd name="T11" fmla="*/ 31 h 610"/>
                <a:gd name="T12" fmla="*/ 0 w 815"/>
                <a:gd name="T13" fmla="*/ 185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5" h="610">
                  <a:moveTo>
                    <a:pt x="0" y="185"/>
                  </a:moveTo>
                  <a:cubicBezTo>
                    <a:pt x="268" y="425"/>
                    <a:pt x="555" y="576"/>
                    <a:pt x="783" y="610"/>
                  </a:cubicBezTo>
                  <a:cubicBezTo>
                    <a:pt x="815" y="523"/>
                    <a:pt x="760" y="282"/>
                    <a:pt x="531" y="4"/>
                  </a:cubicBezTo>
                  <a:cubicBezTo>
                    <a:pt x="518" y="3"/>
                    <a:pt x="505" y="2"/>
                    <a:pt x="492" y="0"/>
                  </a:cubicBezTo>
                  <a:cubicBezTo>
                    <a:pt x="555" y="118"/>
                    <a:pt x="594" y="244"/>
                    <a:pt x="581" y="322"/>
                  </a:cubicBezTo>
                  <a:cubicBezTo>
                    <a:pt x="422" y="266"/>
                    <a:pt x="238" y="159"/>
                    <a:pt x="81" y="31"/>
                  </a:cubicBezTo>
                  <a:cubicBezTo>
                    <a:pt x="66" y="52"/>
                    <a:pt x="8" y="170"/>
                    <a:pt x="0" y="185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282337" y="2652927"/>
              <a:ext cx="165100" cy="174625"/>
            </a:xfrm>
            <a:custGeom>
              <a:avLst/>
              <a:gdLst>
                <a:gd name="T0" fmla="*/ 602 w 618"/>
                <a:gd name="T1" fmla="*/ 290 h 650"/>
                <a:gd name="T2" fmla="*/ 618 w 618"/>
                <a:gd name="T3" fmla="*/ 247 h 650"/>
                <a:gd name="T4" fmla="*/ 0 w 618"/>
                <a:gd name="T5" fmla="*/ 1 h 650"/>
                <a:gd name="T6" fmla="*/ 320 w 618"/>
                <a:gd name="T7" fmla="*/ 650 h 650"/>
                <a:gd name="T8" fmla="*/ 469 w 618"/>
                <a:gd name="T9" fmla="*/ 565 h 650"/>
                <a:gd name="T10" fmla="*/ 277 w 618"/>
                <a:gd name="T11" fmla="*/ 210 h 650"/>
                <a:gd name="T12" fmla="*/ 602 w 618"/>
                <a:gd name="T13" fmla="*/ 29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" h="650">
                  <a:moveTo>
                    <a:pt x="602" y="290"/>
                  </a:moveTo>
                  <a:cubicBezTo>
                    <a:pt x="606" y="279"/>
                    <a:pt x="614" y="258"/>
                    <a:pt x="618" y="247"/>
                  </a:cubicBezTo>
                  <a:cubicBezTo>
                    <a:pt x="463" y="133"/>
                    <a:pt x="203" y="0"/>
                    <a:pt x="0" y="1"/>
                  </a:cubicBezTo>
                  <a:cubicBezTo>
                    <a:pt x="41" y="197"/>
                    <a:pt x="156" y="431"/>
                    <a:pt x="320" y="650"/>
                  </a:cubicBezTo>
                  <a:cubicBezTo>
                    <a:pt x="370" y="618"/>
                    <a:pt x="411" y="595"/>
                    <a:pt x="469" y="565"/>
                  </a:cubicBezTo>
                  <a:cubicBezTo>
                    <a:pt x="373" y="444"/>
                    <a:pt x="301" y="324"/>
                    <a:pt x="277" y="210"/>
                  </a:cubicBezTo>
                  <a:cubicBezTo>
                    <a:pt x="391" y="214"/>
                    <a:pt x="489" y="244"/>
                    <a:pt x="602" y="29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831737" y="2752939"/>
              <a:ext cx="47625" cy="47625"/>
            </a:xfrm>
            <a:custGeom>
              <a:avLst/>
              <a:gdLst>
                <a:gd name="T0" fmla="*/ 176 w 176"/>
                <a:gd name="T1" fmla="*/ 88 h 176"/>
                <a:gd name="T2" fmla="*/ 88 w 176"/>
                <a:gd name="T3" fmla="*/ 176 h 176"/>
                <a:gd name="T4" fmla="*/ 88 w 176"/>
                <a:gd name="T5" fmla="*/ 176 h 176"/>
                <a:gd name="T6" fmla="*/ 0 w 176"/>
                <a:gd name="T7" fmla="*/ 88 h 176"/>
                <a:gd name="T8" fmla="*/ 0 w 176"/>
                <a:gd name="T9" fmla="*/ 88 h 176"/>
                <a:gd name="T10" fmla="*/ 88 w 176"/>
                <a:gd name="T11" fmla="*/ 0 h 176"/>
                <a:gd name="T12" fmla="*/ 88 w 176"/>
                <a:gd name="T13" fmla="*/ 0 h 176"/>
                <a:gd name="T14" fmla="*/ 176 w 176"/>
                <a:gd name="T15" fmla="*/ 88 h 176"/>
                <a:gd name="T16" fmla="*/ 176 w 176"/>
                <a:gd name="T17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76">
                  <a:moveTo>
                    <a:pt x="176" y="88"/>
                  </a:moveTo>
                  <a:cubicBezTo>
                    <a:pt x="176" y="136"/>
                    <a:pt x="137" y="176"/>
                    <a:pt x="88" y="176"/>
                  </a:cubicBezTo>
                  <a:lnTo>
                    <a:pt x="88" y="176"/>
                  </a:lnTo>
                  <a:cubicBezTo>
                    <a:pt x="40" y="176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40"/>
                    <a:pt x="40" y="0"/>
                    <a:pt x="88" y="0"/>
                  </a:cubicBezTo>
                  <a:lnTo>
                    <a:pt x="88" y="0"/>
                  </a:lnTo>
                  <a:cubicBezTo>
                    <a:pt x="137" y="0"/>
                    <a:pt x="176" y="40"/>
                    <a:pt x="176" y="88"/>
                  </a:cubicBezTo>
                  <a:lnTo>
                    <a:pt x="176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06337" y="2822789"/>
              <a:ext cx="69850" cy="139700"/>
            </a:xfrm>
            <a:custGeom>
              <a:avLst/>
              <a:gdLst>
                <a:gd name="T0" fmla="*/ 111 w 262"/>
                <a:gd name="T1" fmla="*/ 110 h 519"/>
                <a:gd name="T2" fmla="*/ 0 w 262"/>
                <a:gd name="T3" fmla="*/ 0 h 519"/>
                <a:gd name="T4" fmla="*/ 262 w 262"/>
                <a:gd name="T5" fmla="*/ 0 h 519"/>
                <a:gd name="T6" fmla="*/ 262 w 262"/>
                <a:gd name="T7" fmla="*/ 519 h 519"/>
                <a:gd name="T8" fmla="*/ 111 w 262"/>
                <a:gd name="T9" fmla="*/ 519 h 519"/>
                <a:gd name="T10" fmla="*/ 111 w 262"/>
                <a:gd name="T11" fmla="*/ 1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519">
                  <a:moveTo>
                    <a:pt x="111" y="110"/>
                  </a:moveTo>
                  <a:lnTo>
                    <a:pt x="0" y="0"/>
                  </a:lnTo>
                  <a:lnTo>
                    <a:pt x="262" y="0"/>
                  </a:lnTo>
                  <a:lnTo>
                    <a:pt x="262" y="519"/>
                  </a:lnTo>
                  <a:lnTo>
                    <a:pt x="111" y="519"/>
                  </a:lnTo>
                  <a:lnTo>
                    <a:pt x="111" y="1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2931750" y="2783102"/>
              <a:ext cx="285750" cy="179387"/>
            </a:xfrm>
            <a:custGeom>
              <a:avLst/>
              <a:gdLst>
                <a:gd name="T0" fmla="*/ 333 w 1064"/>
                <a:gd name="T1" fmla="*/ 668 h 668"/>
                <a:gd name="T2" fmla="*/ 0 w 1064"/>
                <a:gd name="T3" fmla="*/ 334 h 668"/>
                <a:gd name="T4" fmla="*/ 333 w 1064"/>
                <a:gd name="T5" fmla="*/ 0 h 668"/>
                <a:gd name="T6" fmla="*/ 731 w 1064"/>
                <a:gd name="T7" fmla="*/ 0 h 668"/>
                <a:gd name="T8" fmla="*/ 1064 w 1064"/>
                <a:gd name="T9" fmla="*/ 334 h 668"/>
                <a:gd name="T10" fmla="*/ 731 w 1064"/>
                <a:gd name="T11" fmla="*/ 668 h 668"/>
                <a:gd name="T12" fmla="*/ 333 w 1064"/>
                <a:gd name="T13" fmla="*/ 668 h 668"/>
                <a:gd name="T14" fmla="*/ 727 w 1064"/>
                <a:gd name="T15" fmla="*/ 517 h 668"/>
                <a:gd name="T16" fmla="*/ 907 w 1064"/>
                <a:gd name="T17" fmla="*/ 334 h 668"/>
                <a:gd name="T18" fmla="*/ 727 w 1064"/>
                <a:gd name="T19" fmla="*/ 150 h 668"/>
                <a:gd name="T20" fmla="*/ 342 w 1064"/>
                <a:gd name="T21" fmla="*/ 150 h 668"/>
                <a:gd name="T22" fmla="*/ 162 w 1064"/>
                <a:gd name="T23" fmla="*/ 334 h 668"/>
                <a:gd name="T24" fmla="*/ 342 w 1064"/>
                <a:gd name="T25" fmla="*/ 517 h 668"/>
                <a:gd name="T26" fmla="*/ 727 w 1064"/>
                <a:gd name="T27" fmla="*/ 517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668">
                  <a:moveTo>
                    <a:pt x="333" y="668"/>
                  </a:moveTo>
                  <a:cubicBezTo>
                    <a:pt x="149" y="668"/>
                    <a:pt x="0" y="518"/>
                    <a:pt x="0" y="334"/>
                  </a:cubicBezTo>
                  <a:cubicBezTo>
                    <a:pt x="0" y="150"/>
                    <a:pt x="149" y="0"/>
                    <a:pt x="333" y="0"/>
                  </a:cubicBezTo>
                  <a:lnTo>
                    <a:pt x="731" y="0"/>
                  </a:lnTo>
                  <a:cubicBezTo>
                    <a:pt x="915" y="0"/>
                    <a:pt x="1064" y="150"/>
                    <a:pt x="1064" y="334"/>
                  </a:cubicBezTo>
                  <a:cubicBezTo>
                    <a:pt x="1064" y="518"/>
                    <a:pt x="915" y="668"/>
                    <a:pt x="731" y="668"/>
                  </a:cubicBezTo>
                  <a:lnTo>
                    <a:pt x="333" y="668"/>
                  </a:lnTo>
                  <a:close/>
                  <a:moveTo>
                    <a:pt x="727" y="517"/>
                  </a:moveTo>
                  <a:cubicBezTo>
                    <a:pt x="826" y="517"/>
                    <a:pt x="907" y="436"/>
                    <a:pt x="907" y="334"/>
                  </a:cubicBezTo>
                  <a:cubicBezTo>
                    <a:pt x="907" y="232"/>
                    <a:pt x="826" y="150"/>
                    <a:pt x="727" y="150"/>
                  </a:cubicBezTo>
                  <a:lnTo>
                    <a:pt x="342" y="150"/>
                  </a:lnTo>
                  <a:cubicBezTo>
                    <a:pt x="243" y="150"/>
                    <a:pt x="162" y="232"/>
                    <a:pt x="162" y="334"/>
                  </a:cubicBezTo>
                  <a:cubicBezTo>
                    <a:pt x="162" y="436"/>
                    <a:pt x="243" y="517"/>
                    <a:pt x="342" y="517"/>
                  </a:cubicBezTo>
                  <a:lnTo>
                    <a:pt x="727" y="5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550875" y="2852952"/>
              <a:ext cx="100013" cy="44450"/>
            </a:xfrm>
            <a:custGeom>
              <a:avLst/>
              <a:gdLst>
                <a:gd name="T0" fmla="*/ 370 w 370"/>
                <a:gd name="T1" fmla="*/ 84 h 169"/>
                <a:gd name="T2" fmla="*/ 285 w 370"/>
                <a:gd name="T3" fmla="*/ 169 h 169"/>
                <a:gd name="T4" fmla="*/ 85 w 370"/>
                <a:gd name="T5" fmla="*/ 169 h 169"/>
                <a:gd name="T6" fmla="*/ 0 w 370"/>
                <a:gd name="T7" fmla="*/ 84 h 169"/>
                <a:gd name="T8" fmla="*/ 0 w 370"/>
                <a:gd name="T9" fmla="*/ 84 h 169"/>
                <a:gd name="T10" fmla="*/ 85 w 370"/>
                <a:gd name="T11" fmla="*/ 0 h 169"/>
                <a:gd name="T12" fmla="*/ 285 w 370"/>
                <a:gd name="T13" fmla="*/ 0 h 169"/>
                <a:gd name="T14" fmla="*/ 370 w 370"/>
                <a:gd name="T15" fmla="*/ 84 h 169"/>
                <a:gd name="T16" fmla="*/ 370 w 370"/>
                <a:gd name="T17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169">
                  <a:moveTo>
                    <a:pt x="370" y="84"/>
                  </a:moveTo>
                  <a:cubicBezTo>
                    <a:pt x="370" y="131"/>
                    <a:pt x="332" y="169"/>
                    <a:pt x="285" y="169"/>
                  </a:cubicBezTo>
                  <a:lnTo>
                    <a:pt x="85" y="169"/>
                  </a:lnTo>
                  <a:cubicBezTo>
                    <a:pt x="38" y="169"/>
                    <a:pt x="0" y="131"/>
                    <a:pt x="0" y="84"/>
                  </a:cubicBezTo>
                  <a:lnTo>
                    <a:pt x="0" y="84"/>
                  </a:lnTo>
                  <a:cubicBezTo>
                    <a:pt x="0" y="38"/>
                    <a:pt x="38" y="0"/>
                    <a:pt x="85" y="0"/>
                  </a:cubicBezTo>
                  <a:lnTo>
                    <a:pt x="285" y="0"/>
                  </a:lnTo>
                  <a:cubicBezTo>
                    <a:pt x="332" y="0"/>
                    <a:pt x="370" y="38"/>
                    <a:pt x="370" y="84"/>
                  </a:cubicBezTo>
                  <a:lnTo>
                    <a:pt x="370" y="8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3781062" y="2783102"/>
              <a:ext cx="287338" cy="179387"/>
            </a:xfrm>
            <a:custGeom>
              <a:avLst/>
              <a:gdLst>
                <a:gd name="T0" fmla="*/ 334 w 1064"/>
                <a:gd name="T1" fmla="*/ 668 h 668"/>
                <a:gd name="T2" fmla="*/ 0 w 1064"/>
                <a:gd name="T3" fmla="*/ 334 h 668"/>
                <a:gd name="T4" fmla="*/ 334 w 1064"/>
                <a:gd name="T5" fmla="*/ 0 h 668"/>
                <a:gd name="T6" fmla="*/ 730 w 1064"/>
                <a:gd name="T7" fmla="*/ 0 h 668"/>
                <a:gd name="T8" fmla="*/ 1064 w 1064"/>
                <a:gd name="T9" fmla="*/ 334 h 668"/>
                <a:gd name="T10" fmla="*/ 730 w 1064"/>
                <a:gd name="T11" fmla="*/ 668 h 668"/>
                <a:gd name="T12" fmla="*/ 334 w 1064"/>
                <a:gd name="T13" fmla="*/ 668 h 668"/>
                <a:gd name="T14" fmla="*/ 727 w 1064"/>
                <a:gd name="T15" fmla="*/ 517 h 668"/>
                <a:gd name="T16" fmla="*/ 907 w 1064"/>
                <a:gd name="T17" fmla="*/ 334 h 668"/>
                <a:gd name="T18" fmla="*/ 727 w 1064"/>
                <a:gd name="T19" fmla="*/ 150 h 668"/>
                <a:gd name="T20" fmla="*/ 337 w 1064"/>
                <a:gd name="T21" fmla="*/ 150 h 668"/>
                <a:gd name="T22" fmla="*/ 156 w 1064"/>
                <a:gd name="T23" fmla="*/ 334 h 668"/>
                <a:gd name="T24" fmla="*/ 337 w 1064"/>
                <a:gd name="T25" fmla="*/ 517 h 668"/>
                <a:gd name="T26" fmla="*/ 727 w 1064"/>
                <a:gd name="T27" fmla="*/ 517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668">
                  <a:moveTo>
                    <a:pt x="334" y="668"/>
                  </a:moveTo>
                  <a:cubicBezTo>
                    <a:pt x="148" y="668"/>
                    <a:pt x="0" y="518"/>
                    <a:pt x="0" y="334"/>
                  </a:cubicBezTo>
                  <a:cubicBezTo>
                    <a:pt x="0" y="150"/>
                    <a:pt x="148" y="0"/>
                    <a:pt x="334" y="0"/>
                  </a:cubicBezTo>
                  <a:lnTo>
                    <a:pt x="730" y="0"/>
                  </a:lnTo>
                  <a:cubicBezTo>
                    <a:pt x="915" y="0"/>
                    <a:pt x="1064" y="150"/>
                    <a:pt x="1064" y="334"/>
                  </a:cubicBezTo>
                  <a:cubicBezTo>
                    <a:pt x="1064" y="518"/>
                    <a:pt x="915" y="668"/>
                    <a:pt x="730" y="668"/>
                  </a:cubicBezTo>
                  <a:lnTo>
                    <a:pt x="334" y="668"/>
                  </a:lnTo>
                  <a:close/>
                  <a:moveTo>
                    <a:pt x="727" y="517"/>
                  </a:moveTo>
                  <a:cubicBezTo>
                    <a:pt x="826" y="517"/>
                    <a:pt x="907" y="436"/>
                    <a:pt x="907" y="334"/>
                  </a:cubicBezTo>
                  <a:cubicBezTo>
                    <a:pt x="907" y="232"/>
                    <a:pt x="826" y="150"/>
                    <a:pt x="727" y="150"/>
                  </a:cubicBezTo>
                  <a:lnTo>
                    <a:pt x="337" y="150"/>
                  </a:lnTo>
                  <a:cubicBezTo>
                    <a:pt x="237" y="150"/>
                    <a:pt x="156" y="232"/>
                    <a:pt x="156" y="334"/>
                  </a:cubicBezTo>
                  <a:cubicBezTo>
                    <a:pt x="156" y="436"/>
                    <a:pt x="237" y="517"/>
                    <a:pt x="337" y="517"/>
                  </a:cubicBezTo>
                  <a:lnTo>
                    <a:pt x="727" y="5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188800" y="2783102"/>
              <a:ext cx="261938" cy="179387"/>
            </a:xfrm>
            <a:custGeom>
              <a:avLst/>
              <a:gdLst>
                <a:gd name="T0" fmla="*/ 334 w 971"/>
                <a:gd name="T1" fmla="*/ 668 h 668"/>
                <a:gd name="T2" fmla="*/ 0 w 971"/>
                <a:gd name="T3" fmla="*/ 334 h 668"/>
                <a:gd name="T4" fmla="*/ 0 w 971"/>
                <a:gd name="T5" fmla="*/ 0 h 668"/>
                <a:gd name="T6" fmla="*/ 156 w 971"/>
                <a:gd name="T7" fmla="*/ 86 h 668"/>
                <a:gd name="T8" fmla="*/ 156 w 971"/>
                <a:gd name="T9" fmla="*/ 334 h 668"/>
                <a:gd name="T10" fmla="*/ 339 w 971"/>
                <a:gd name="T11" fmla="*/ 517 h 668"/>
                <a:gd name="T12" fmla="*/ 632 w 971"/>
                <a:gd name="T13" fmla="*/ 517 h 668"/>
                <a:gd name="T14" fmla="*/ 815 w 971"/>
                <a:gd name="T15" fmla="*/ 334 h 668"/>
                <a:gd name="T16" fmla="*/ 815 w 971"/>
                <a:gd name="T17" fmla="*/ 86 h 668"/>
                <a:gd name="T18" fmla="*/ 971 w 971"/>
                <a:gd name="T19" fmla="*/ 0 h 668"/>
                <a:gd name="T20" fmla="*/ 971 w 971"/>
                <a:gd name="T21" fmla="*/ 334 h 668"/>
                <a:gd name="T22" fmla="*/ 637 w 971"/>
                <a:gd name="T23" fmla="*/ 668 h 668"/>
                <a:gd name="T24" fmla="*/ 334 w 971"/>
                <a:gd name="T25" fmla="*/ 66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668">
                  <a:moveTo>
                    <a:pt x="334" y="668"/>
                  </a:moveTo>
                  <a:cubicBezTo>
                    <a:pt x="150" y="668"/>
                    <a:pt x="0" y="518"/>
                    <a:pt x="0" y="334"/>
                  </a:cubicBezTo>
                  <a:lnTo>
                    <a:pt x="0" y="0"/>
                  </a:lnTo>
                  <a:lnTo>
                    <a:pt x="156" y="86"/>
                  </a:lnTo>
                  <a:lnTo>
                    <a:pt x="156" y="334"/>
                  </a:lnTo>
                  <a:cubicBezTo>
                    <a:pt x="156" y="436"/>
                    <a:pt x="237" y="517"/>
                    <a:pt x="339" y="517"/>
                  </a:cubicBezTo>
                  <a:lnTo>
                    <a:pt x="632" y="517"/>
                  </a:lnTo>
                  <a:cubicBezTo>
                    <a:pt x="734" y="517"/>
                    <a:pt x="815" y="436"/>
                    <a:pt x="815" y="334"/>
                  </a:cubicBezTo>
                  <a:lnTo>
                    <a:pt x="815" y="86"/>
                  </a:lnTo>
                  <a:lnTo>
                    <a:pt x="971" y="0"/>
                  </a:lnTo>
                  <a:lnTo>
                    <a:pt x="971" y="334"/>
                  </a:lnTo>
                  <a:cubicBezTo>
                    <a:pt x="971" y="518"/>
                    <a:pt x="821" y="668"/>
                    <a:pt x="637" y="668"/>
                  </a:cubicBezTo>
                  <a:lnTo>
                    <a:pt x="334" y="66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890350" y="2783102"/>
              <a:ext cx="260350" cy="179387"/>
            </a:xfrm>
            <a:custGeom>
              <a:avLst/>
              <a:gdLst>
                <a:gd name="T0" fmla="*/ 339 w 969"/>
                <a:gd name="T1" fmla="*/ 150 h 668"/>
                <a:gd name="T2" fmla="*/ 968 w 969"/>
                <a:gd name="T3" fmla="*/ 150 h 668"/>
                <a:gd name="T4" fmla="*/ 969 w 969"/>
                <a:gd name="T5" fmla="*/ 0 h 668"/>
                <a:gd name="T6" fmla="*/ 333 w 969"/>
                <a:gd name="T7" fmla="*/ 0 h 668"/>
                <a:gd name="T8" fmla="*/ 0 w 969"/>
                <a:gd name="T9" fmla="*/ 334 h 668"/>
                <a:gd name="T10" fmla="*/ 0 w 969"/>
                <a:gd name="T11" fmla="*/ 668 h 668"/>
                <a:gd name="T12" fmla="*/ 156 w 969"/>
                <a:gd name="T13" fmla="*/ 668 h 668"/>
                <a:gd name="T14" fmla="*/ 156 w 969"/>
                <a:gd name="T15" fmla="*/ 409 h 668"/>
                <a:gd name="T16" fmla="*/ 640 w 969"/>
                <a:gd name="T17" fmla="*/ 409 h 668"/>
                <a:gd name="T18" fmla="*/ 792 w 969"/>
                <a:gd name="T19" fmla="*/ 259 h 668"/>
                <a:gd name="T20" fmla="*/ 172 w 969"/>
                <a:gd name="T21" fmla="*/ 259 h 668"/>
                <a:gd name="T22" fmla="*/ 339 w 969"/>
                <a:gd name="T23" fmla="*/ 15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9" h="668">
                  <a:moveTo>
                    <a:pt x="339" y="150"/>
                  </a:moveTo>
                  <a:lnTo>
                    <a:pt x="968" y="150"/>
                  </a:lnTo>
                  <a:lnTo>
                    <a:pt x="969" y="0"/>
                  </a:lnTo>
                  <a:lnTo>
                    <a:pt x="333" y="0"/>
                  </a:lnTo>
                  <a:cubicBezTo>
                    <a:pt x="150" y="0"/>
                    <a:pt x="0" y="150"/>
                    <a:pt x="0" y="334"/>
                  </a:cubicBezTo>
                  <a:lnTo>
                    <a:pt x="0" y="668"/>
                  </a:lnTo>
                  <a:lnTo>
                    <a:pt x="156" y="668"/>
                  </a:lnTo>
                  <a:lnTo>
                    <a:pt x="156" y="409"/>
                  </a:lnTo>
                  <a:lnTo>
                    <a:pt x="640" y="409"/>
                  </a:lnTo>
                  <a:lnTo>
                    <a:pt x="792" y="259"/>
                  </a:lnTo>
                  <a:lnTo>
                    <a:pt x="172" y="259"/>
                  </a:lnTo>
                  <a:cubicBezTo>
                    <a:pt x="200" y="195"/>
                    <a:pt x="264" y="150"/>
                    <a:pt x="339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236550" y="2783102"/>
              <a:ext cx="277813" cy="179387"/>
            </a:xfrm>
            <a:custGeom>
              <a:avLst/>
              <a:gdLst>
                <a:gd name="T0" fmla="*/ 879 w 1029"/>
                <a:gd name="T1" fmla="*/ 0 h 668"/>
                <a:gd name="T2" fmla="*/ 879 w 1029"/>
                <a:gd name="T3" fmla="*/ 451 h 668"/>
                <a:gd name="T4" fmla="*/ 261 w 1029"/>
                <a:gd name="T5" fmla="*/ 0 h 668"/>
                <a:gd name="T6" fmla="*/ 261 w 1029"/>
                <a:gd name="T7" fmla="*/ 1 h 668"/>
                <a:gd name="T8" fmla="*/ 261 w 1029"/>
                <a:gd name="T9" fmla="*/ 0 h 668"/>
                <a:gd name="T10" fmla="*/ 0 w 1029"/>
                <a:gd name="T11" fmla="*/ 0 h 668"/>
                <a:gd name="T12" fmla="*/ 111 w 1029"/>
                <a:gd name="T13" fmla="*/ 94 h 668"/>
                <a:gd name="T14" fmla="*/ 111 w 1029"/>
                <a:gd name="T15" fmla="*/ 668 h 668"/>
                <a:gd name="T16" fmla="*/ 267 w 1029"/>
                <a:gd name="T17" fmla="*/ 668 h 668"/>
                <a:gd name="T18" fmla="*/ 267 w 1029"/>
                <a:gd name="T19" fmla="*/ 184 h 668"/>
                <a:gd name="T20" fmla="*/ 910 w 1029"/>
                <a:gd name="T21" fmla="*/ 653 h 668"/>
                <a:gd name="T22" fmla="*/ 915 w 1029"/>
                <a:gd name="T23" fmla="*/ 656 h 668"/>
                <a:gd name="T24" fmla="*/ 917 w 1029"/>
                <a:gd name="T25" fmla="*/ 658 h 668"/>
                <a:gd name="T26" fmla="*/ 917 w 1029"/>
                <a:gd name="T27" fmla="*/ 658 h 668"/>
                <a:gd name="T28" fmla="*/ 953 w 1029"/>
                <a:gd name="T29" fmla="*/ 668 h 668"/>
                <a:gd name="T30" fmla="*/ 1029 w 1029"/>
                <a:gd name="T31" fmla="*/ 592 h 668"/>
                <a:gd name="T32" fmla="*/ 1029 w 1029"/>
                <a:gd name="T33" fmla="*/ 592 h 668"/>
                <a:gd name="T34" fmla="*/ 1029 w 1029"/>
                <a:gd name="T35" fmla="*/ 0 h 668"/>
                <a:gd name="T36" fmla="*/ 879 w 1029"/>
                <a:gd name="T37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9" h="668">
                  <a:moveTo>
                    <a:pt x="879" y="0"/>
                  </a:moveTo>
                  <a:lnTo>
                    <a:pt x="879" y="451"/>
                  </a:lnTo>
                  <a:lnTo>
                    <a:pt x="261" y="0"/>
                  </a:lnTo>
                  <a:lnTo>
                    <a:pt x="261" y="1"/>
                  </a:lnTo>
                  <a:lnTo>
                    <a:pt x="261" y="0"/>
                  </a:lnTo>
                  <a:lnTo>
                    <a:pt x="0" y="0"/>
                  </a:lnTo>
                  <a:lnTo>
                    <a:pt x="111" y="94"/>
                  </a:lnTo>
                  <a:lnTo>
                    <a:pt x="111" y="668"/>
                  </a:lnTo>
                  <a:lnTo>
                    <a:pt x="267" y="668"/>
                  </a:lnTo>
                  <a:lnTo>
                    <a:pt x="267" y="184"/>
                  </a:lnTo>
                  <a:lnTo>
                    <a:pt x="910" y="653"/>
                  </a:lnTo>
                  <a:cubicBezTo>
                    <a:pt x="912" y="654"/>
                    <a:pt x="913" y="655"/>
                    <a:pt x="915" y="656"/>
                  </a:cubicBezTo>
                  <a:lnTo>
                    <a:pt x="917" y="658"/>
                  </a:lnTo>
                  <a:lnTo>
                    <a:pt x="917" y="658"/>
                  </a:lnTo>
                  <a:cubicBezTo>
                    <a:pt x="927" y="664"/>
                    <a:pt x="940" y="668"/>
                    <a:pt x="953" y="668"/>
                  </a:cubicBezTo>
                  <a:cubicBezTo>
                    <a:pt x="995" y="668"/>
                    <a:pt x="1029" y="634"/>
                    <a:pt x="1029" y="592"/>
                  </a:cubicBezTo>
                  <a:lnTo>
                    <a:pt x="1029" y="592"/>
                  </a:lnTo>
                  <a:lnTo>
                    <a:pt x="1029" y="0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5187" y="2783102"/>
              <a:ext cx="279400" cy="179387"/>
            </a:xfrm>
            <a:custGeom>
              <a:avLst/>
              <a:gdLst>
                <a:gd name="T0" fmla="*/ 1038 w 1038"/>
                <a:gd name="T1" fmla="*/ 259 h 668"/>
                <a:gd name="T2" fmla="*/ 173 w 1038"/>
                <a:gd name="T3" fmla="*/ 259 h 668"/>
                <a:gd name="T4" fmla="*/ 339 w 1038"/>
                <a:gd name="T5" fmla="*/ 150 h 668"/>
                <a:gd name="T6" fmla="*/ 982 w 1038"/>
                <a:gd name="T7" fmla="*/ 150 h 668"/>
                <a:gd name="T8" fmla="*/ 704 w 1038"/>
                <a:gd name="T9" fmla="*/ 0 h 668"/>
                <a:gd name="T10" fmla="*/ 334 w 1038"/>
                <a:gd name="T11" fmla="*/ 0 h 668"/>
                <a:gd name="T12" fmla="*/ 0 w 1038"/>
                <a:gd name="T13" fmla="*/ 334 h 668"/>
                <a:gd name="T14" fmla="*/ 0 w 1038"/>
                <a:gd name="T15" fmla="*/ 409 h 668"/>
                <a:gd name="T16" fmla="*/ 864 w 1038"/>
                <a:gd name="T17" fmla="*/ 409 h 668"/>
                <a:gd name="T18" fmla="*/ 697 w 1038"/>
                <a:gd name="T19" fmla="*/ 517 h 668"/>
                <a:gd name="T20" fmla="*/ 15 w 1038"/>
                <a:gd name="T21" fmla="*/ 517 h 668"/>
                <a:gd name="T22" fmla="*/ 293 w 1038"/>
                <a:gd name="T23" fmla="*/ 668 h 668"/>
                <a:gd name="T24" fmla="*/ 704 w 1038"/>
                <a:gd name="T25" fmla="*/ 668 h 668"/>
                <a:gd name="T26" fmla="*/ 1038 w 1038"/>
                <a:gd name="T27" fmla="*/ 334 h 668"/>
                <a:gd name="T28" fmla="*/ 1038 w 1038"/>
                <a:gd name="T29" fmla="*/ 259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8" h="668">
                  <a:moveTo>
                    <a:pt x="1038" y="259"/>
                  </a:moveTo>
                  <a:lnTo>
                    <a:pt x="173" y="259"/>
                  </a:lnTo>
                  <a:cubicBezTo>
                    <a:pt x="202" y="195"/>
                    <a:pt x="263" y="150"/>
                    <a:pt x="339" y="150"/>
                  </a:cubicBezTo>
                  <a:lnTo>
                    <a:pt x="982" y="150"/>
                  </a:lnTo>
                  <a:cubicBezTo>
                    <a:pt x="922" y="60"/>
                    <a:pt x="820" y="0"/>
                    <a:pt x="704" y="0"/>
                  </a:cubicBezTo>
                  <a:lnTo>
                    <a:pt x="334" y="0"/>
                  </a:lnTo>
                  <a:cubicBezTo>
                    <a:pt x="150" y="0"/>
                    <a:pt x="0" y="150"/>
                    <a:pt x="0" y="334"/>
                  </a:cubicBezTo>
                  <a:lnTo>
                    <a:pt x="0" y="409"/>
                  </a:lnTo>
                  <a:lnTo>
                    <a:pt x="864" y="409"/>
                  </a:lnTo>
                  <a:cubicBezTo>
                    <a:pt x="835" y="474"/>
                    <a:pt x="771" y="517"/>
                    <a:pt x="697" y="517"/>
                  </a:cubicBezTo>
                  <a:lnTo>
                    <a:pt x="15" y="517"/>
                  </a:lnTo>
                  <a:cubicBezTo>
                    <a:pt x="75" y="608"/>
                    <a:pt x="176" y="668"/>
                    <a:pt x="293" y="668"/>
                  </a:cubicBezTo>
                  <a:lnTo>
                    <a:pt x="704" y="668"/>
                  </a:lnTo>
                  <a:cubicBezTo>
                    <a:pt x="888" y="668"/>
                    <a:pt x="1038" y="518"/>
                    <a:pt x="1038" y="334"/>
                  </a:cubicBezTo>
                  <a:lnTo>
                    <a:pt x="1038" y="25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65175" y="2822789"/>
              <a:ext cx="71438" cy="139700"/>
            </a:xfrm>
            <a:custGeom>
              <a:avLst/>
              <a:gdLst>
                <a:gd name="T0" fmla="*/ 111 w 262"/>
                <a:gd name="T1" fmla="*/ 110 h 519"/>
                <a:gd name="T2" fmla="*/ 0 w 262"/>
                <a:gd name="T3" fmla="*/ 0 h 519"/>
                <a:gd name="T4" fmla="*/ 262 w 262"/>
                <a:gd name="T5" fmla="*/ 0 h 519"/>
                <a:gd name="T6" fmla="*/ 262 w 262"/>
                <a:gd name="T7" fmla="*/ 519 h 519"/>
                <a:gd name="T8" fmla="*/ 111 w 262"/>
                <a:gd name="T9" fmla="*/ 519 h 519"/>
                <a:gd name="T10" fmla="*/ 111 w 262"/>
                <a:gd name="T11" fmla="*/ 1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519">
                  <a:moveTo>
                    <a:pt x="111" y="110"/>
                  </a:moveTo>
                  <a:lnTo>
                    <a:pt x="0" y="0"/>
                  </a:lnTo>
                  <a:lnTo>
                    <a:pt x="262" y="0"/>
                  </a:lnTo>
                  <a:lnTo>
                    <a:pt x="262" y="519"/>
                  </a:lnTo>
                  <a:lnTo>
                    <a:pt x="111" y="519"/>
                  </a:lnTo>
                  <a:lnTo>
                    <a:pt x="111" y="1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1698262" y="2991278"/>
              <a:ext cx="47625" cy="47625"/>
            </a:xfrm>
            <a:custGeom>
              <a:avLst/>
              <a:gdLst>
                <a:gd name="T0" fmla="*/ 88 w 175"/>
                <a:gd name="T1" fmla="*/ 0 h 177"/>
                <a:gd name="T2" fmla="*/ 175 w 175"/>
                <a:gd name="T3" fmla="*/ 88 h 177"/>
                <a:gd name="T4" fmla="*/ 88 w 175"/>
                <a:gd name="T5" fmla="*/ 177 h 177"/>
                <a:gd name="T6" fmla="*/ 0 w 175"/>
                <a:gd name="T7" fmla="*/ 88 h 177"/>
                <a:gd name="T8" fmla="*/ 88 w 175"/>
                <a:gd name="T9" fmla="*/ 0 h 177"/>
                <a:gd name="T10" fmla="*/ 88 w 175"/>
                <a:gd name="T11" fmla="*/ 0 h 177"/>
                <a:gd name="T12" fmla="*/ 88 w 175"/>
                <a:gd name="T13" fmla="*/ 13 h 177"/>
                <a:gd name="T14" fmla="*/ 17 w 175"/>
                <a:gd name="T15" fmla="*/ 88 h 177"/>
                <a:gd name="T16" fmla="*/ 88 w 175"/>
                <a:gd name="T17" fmla="*/ 163 h 177"/>
                <a:gd name="T18" fmla="*/ 159 w 175"/>
                <a:gd name="T19" fmla="*/ 88 h 177"/>
                <a:gd name="T20" fmla="*/ 88 w 175"/>
                <a:gd name="T21" fmla="*/ 13 h 177"/>
                <a:gd name="T22" fmla="*/ 88 w 175"/>
                <a:gd name="T23" fmla="*/ 13 h 177"/>
                <a:gd name="T24" fmla="*/ 71 w 175"/>
                <a:gd name="T25" fmla="*/ 139 h 177"/>
                <a:gd name="T26" fmla="*/ 56 w 175"/>
                <a:gd name="T27" fmla="*/ 139 h 177"/>
                <a:gd name="T28" fmla="*/ 56 w 175"/>
                <a:gd name="T29" fmla="*/ 41 h 177"/>
                <a:gd name="T30" fmla="*/ 83 w 175"/>
                <a:gd name="T31" fmla="*/ 39 h 177"/>
                <a:gd name="T32" fmla="*/ 114 w 175"/>
                <a:gd name="T33" fmla="*/ 46 h 177"/>
                <a:gd name="T34" fmla="*/ 123 w 175"/>
                <a:gd name="T35" fmla="*/ 66 h 177"/>
                <a:gd name="T36" fmla="*/ 104 w 175"/>
                <a:gd name="T37" fmla="*/ 90 h 177"/>
                <a:gd name="T38" fmla="*/ 104 w 175"/>
                <a:gd name="T39" fmla="*/ 91 h 177"/>
                <a:gd name="T40" fmla="*/ 120 w 175"/>
                <a:gd name="T41" fmla="*/ 115 h 177"/>
                <a:gd name="T42" fmla="*/ 127 w 175"/>
                <a:gd name="T43" fmla="*/ 139 h 177"/>
                <a:gd name="T44" fmla="*/ 110 w 175"/>
                <a:gd name="T45" fmla="*/ 139 h 177"/>
                <a:gd name="T46" fmla="*/ 104 w 175"/>
                <a:gd name="T47" fmla="*/ 114 h 177"/>
                <a:gd name="T48" fmla="*/ 82 w 175"/>
                <a:gd name="T49" fmla="*/ 97 h 177"/>
                <a:gd name="T50" fmla="*/ 71 w 175"/>
                <a:gd name="T51" fmla="*/ 97 h 177"/>
                <a:gd name="T52" fmla="*/ 71 w 175"/>
                <a:gd name="T53" fmla="*/ 139 h 177"/>
                <a:gd name="T54" fmla="*/ 71 w 175"/>
                <a:gd name="T55" fmla="*/ 85 h 177"/>
                <a:gd name="T56" fmla="*/ 83 w 175"/>
                <a:gd name="T57" fmla="*/ 85 h 177"/>
                <a:gd name="T58" fmla="*/ 107 w 175"/>
                <a:gd name="T59" fmla="*/ 68 h 177"/>
                <a:gd name="T60" fmla="*/ 83 w 175"/>
                <a:gd name="T61" fmla="*/ 51 h 177"/>
                <a:gd name="T62" fmla="*/ 71 w 175"/>
                <a:gd name="T63" fmla="*/ 52 h 177"/>
                <a:gd name="T64" fmla="*/ 71 w 175"/>
                <a:gd name="T65" fmla="*/ 8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5" h="177">
                  <a:moveTo>
                    <a:pt x="88" y="0"/>
                  </a:moveTo>
                  <a:cubicBezTo>
                    <a:pt x="137" y="0"/>
                    <a:pt x="175" y="39"/>
                    <a:pt x="175" y="88"/>
                  </a:cubicBezTo>
                  <a:cubicBezTo>
                    <a:pt x="175" y="138"/>
                    <a:pt x="137" y="177"/>
                    <a:pt x="88" y="177"/>
                  </a:cubicBezTo>
                  <a:cubicBezTo>
                    <a:pt x="40" y="177"/>
                    <a:pt x="0" y="138"/>
                    <a:pt x="0" y="88"/>
                  </a:cubicBezTo>
                  <a:cubicBezTo>
                    <a:pt x="0" y="39"/>
                    <a:pt x="40" y="0"/>
                    <a:pt x="88" y="0"/>
                  </a:cubicBezTo>
                  <a:lnTo>
                    <a:pt x="88" y="0"/>
                  </a:lnTo>
                  <a:close/>
                  <a:moveTo>
                    <a:pt x="88" y="13"/>
                  </a:moveTo>
                  <a:cubicBezTo>
                    <a:pt x="49" y="13"/>
                    <a:pt x="17" y="47"/>
                    <a:pt x="17" y="88"/>
                  </a:cubicBezTo>
                  <a:cubicBezTo>
                    <a:pt x="17" y="130"/>
                    <a:pt x="49" y="163"/>
                    <a:pt x="88" y="163"/>
                  </a:cubicBezTo>
                  <a:cubicBezTo>
                    <a:pt x="127" y="163"/>
                    <a:pt x="159" y="130"/>
                    <a:pt x="159" y="88"/>
                  </a:cubicBezTo>
                  <a:cubicBezTo>
                    <a:pt x="159" y="47"/>
                    <a:pt x="127" y="13"/>
                    <a:pt x="88" y="13"/>
                  </a:cubicBezTo>
                  <a:lnTo>
                    <a:pt x="88" y="13"/>
                  </a:lnTo>
                  <a:close/>
                  <a:moveTo>
                    <a:pt x="71" y="139"/>
                  </a:moveTo>
                  <a:lnTo>
                    <a:pt x="56" y="139"/>
                  </a:lnTo>
                  <a:lnTo>
                    <a:pt x="56" y="41"/>
                  </a:lnTo>
                  <a:cubicBezTo>
                    <a:pt x="64" y="40"/>
                    <a:pt x="72" y="39"/>
                    <a:pt x="83" y="39"/>
                  </a:cubicBezTo>
                  <a:cubicBezTo>
                    <a:pt x="98" y="39"/>
                    <a:pt x="108" y="42"/>
                    <a:pt x="114" y="46"/>
                  </a:cubicBezTo>
                  <a:cubicBezTo>
                    <a:pt x="120" y="50"/>
                    <a:pt x="123" y="57"/>
                    <a:pt x="123" y="66"/>
                  </a:cubicBezTo>
                  <a:cubicBezTo>
                    <a:pt x="123" y="79"/>
                    <a:pt x="114" y="87"/>
                    <a:pt x="104" y="90"/>
                  </a:cubicBezTo>
                  <a:lnTo>
                    <a:pt x="104" y="91"/>
                  </a:lnTo>
                  <a:cubicBezTo>
                    <a:pt x="113" y="93"/>
                    <a:pt x="118" y="101"/>
                    <a:pt x="120" y="115"/>
                  </a:cubicBezTo>
                  <a:cubicBezTo>
                    <a:pt x="123" y="130"/>
                    <a:pt x="125" y="136"/>
                    <a:pt x="127" y="139"/>
                  </a:cubicBezTo>
                  <a:lnTo>
                    <a:pt x="110" y="139"/>
                  </a:lnTo>
                  <a:cubicBezTo>
                    <a:pt x="108" y="136"/>
                    <a:pt x="105" y="127"/>
                    <a:pt x="104" y="114"/>
                  </a:cubicBezTo>
                  <a:cubicBezTo>
                    <a:pt x="101" y="102"/>
                    <a:pt x="95" y="97"/>
                    <a:pt x="82" y="97"/>
                  </a:cubicBezTo>
                  <a:lnTo>
                    <a:pt x="71" y="97"/>
                  </a:lnTo>
                  <a:lnTo>
                    <a:pt x="71" y="139"/>
                  </a:lnTo>
                  <a:close/>
                  <a:moveTo>
                    <a:pt x="71" y="85"/>
                  </a:moveTo>
                  <a:lnTo>
                    <a:pt x="83" y="85"/>
                  </a:lnTo>
                  <a:cubicBezTo>
                    <a:pt x="96" y="85"/>
                    <a:pt x="107" y="80"/>
                    <a:pt x="107" y="68"/>
                  </a:cubicBezTo>
                  <a:cubicBezTo>
                    <a:pt x="107" y="59"/>
                    <a:pt x="100" y="51"/>
                    <a:pt x="83" y="51"/>
                  </a:cubicBezTo>
                  <a:cubicBezTo>
                    <a:pt x="78" y="51"/>
                    <a:pt x="74" y="51"/>
                    <a:pt x="71" y="52"/>
                  </a:cubicBezTo>
                  <a:lnTo>
                    <a:pt x="71" y="8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OFED and </a:t>
            </a:r>
            <a:r>
              <a:rPr lang="en-US" dirty="0"/>
              <a:t>SRP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Fusion-</a:t>
            </a:r>
            <a:r>
              <a:rPr lang="en-US" sz="1800" dirty="0" err="1" smtClean="0"/>
              <a:t>io</a:t>
            </a:r>
            <a:r>
              <a:rPr lang="en-US" sz="1800" dirty="0" smtClean="0"/>
              <a:t> </a:t>
            </a:r>
            <a:r>
              <a:rPr lang="en-US" sz="1800" dirty="0"/>
              <a:t>is working with </a:t>
            </a:r>
            <a:r>
              <a:rPr lang="en-US" sz="1800" dirty="0" smtClean="0"/>
              <a:t>Linux distribution </a:t>
            </a:r>
            <a:r>
              <a:rPr lang="en-US" sz="1800" dirty="0"/>
              <a:t>vendors </a:t>
            </a:r>
            <a:r>
              <a:rPr lang="en-US" sz="1800" dirty="0" smtClean="0"/>
              <a:t>to </a:t>
            </a:r>
            <a:r>
              <a:rPr lang="en-US" sz="1800" dirty="0"/>
              <a:t>keep SRP support up to date.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7700737"/>
              </p:ext>
            </p:extLst>
          </p:nvPr>
        </p:nvGraphicFramePr>
        <p:xfrm>
          <a:off x="556437" y="1747875"/>
          <a:ext cx="6096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ib_srp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srptools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Upstream Linux kernel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3.14.0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1.0.2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RHEL 6.5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2.6.32+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0.0.4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SLES 11 SP3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3.0.101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0.0.4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MLNX OFED 2.1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3.13.0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1.0.0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OFED 3.12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3.12.0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1.0.2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81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Initiator and SCSI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Linux SRP initiator is a SCSI driver.</a:t>
            </a:r>
          </a:p>
          <a:p>
            <a:r>
              <a:rPr lang="en-US" dirty="0" smtClean="0"/>
              <a:t>Linux SCSI mid-layer builds on block layer.</a:t>
            </a:r>
          </a:p>
          <a:p>
            <a:r>
              <a:rPr lang="en-US" dirty="0" smtClean="0"/>
              <a:t>SRP initiator relies on SCSI core for LUN scanning, SCSI error handling, ...</a:t>
            </a:r>
          </a:p>
          <a:p>
            <a:r>
              <a:rPr lang="en-US" dirty="0" smtClean="0"/>
              <a:t>Path removal triggers a call of </a:t>
            </a:r>
            <a:r>
              <a:rPr lang="en-US" dirty="0" err="1" smtClean="0"/>
              <a:t>scsi_remove_host</a:t>
            </a:r>
            <a:r>
              <a:rPr lang="en-US" dirty="0" smtClean="0"/>
              <a:t>().</a:t>
            </a:r>
          </a:p>
          <a:p>
            <a:r>
              <a:rPr lang="en-US" dirty="0" smtClean="0"/>
              <a:t>Path removal during I/O works reliably since Linux kernel 3.8.</a:t>
            </a:r>
          </a:p>
          <a:p>
            <a:r>
              <a:rPr lang="en-US" dirty="0" smtClean="0"/>
              <a:t>Fusion-</a:t>
            </a:r>
            <a:r>
              <a:rPr lang="en-US" dirty="0" err="1" smtClean="0"/>
              <a:t>io</a:t>
            </a:r>
            <a:r>
              <a:rPr lang="en-US" dirty="0" smtClean="0"/>
              <a:t> contributed several patches to make the Linux SCSI core and block layer handle path removal during I/O reliably.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311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Improving Linux SCSI performance via </a:t>
            </a:r>
            <a:r>
              <a:rPr lang="en-US" sz="2000" dirty="0"/>
              <a:t>the </a:t>
            </a:r>
            <a:r>
              <a:rPr lang="en-US" sz="2000" dirty="0" err="1"/>
              <a:t>scsi-mq</a:t>
            </a:r>
            <a:r>
              <a:rPr lang="en-US" sz="2000" dirty="0"/>
              <a:t> project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Higher bandwidth by using multiple RDMA channels.</a:t>
            </a:r>
          </a:p>
          <a:p>
            <a:r>
              <a:rPr lang="en-US" sz="2000" dirty="0" smtClean="0"/>
              <a:t>Latency reduction.</a:t>
            </a:r>
          </a:p>
          <a:p>
            <a:r>
              <a:rPr lang="en-US" sz="2000" dirty="0"/>
              <a:t>NUMA performance </a:t>
            </a:r>
            <a:r>
              <a:rPr lang="en-US" sz="2000" dirty="0" smtClean="0"/>
              <a:t>improvements.</a:t>
            </a:r>
            <a:endParaRPr lang="en-US" sz="2000" dirty="0"/>
          </a:p>
          <a:p>
            <a:r>
              <a:rPr lang="en-US" sz="2000" dirty="0" smtClean="0"/>
              <a:t>FRWR </a:t>
            </a:r>
            <a:r>
              <a:rPr lang="en-US" sz="2000" dirty="0"/>
              <a:t>support - needed e.g. for ConnectIB HCA support.</a:t>
            </a:r>
          </a:p>
          <a:p>
            <a:r>
              <a:rPr lang="en-US" sz="2000" dirty="0" smtClean="0"/>
              <a:t>End-to-end </a:t>
            </a:r>
            <a:r>
              <a:rPr lang="en-US" sz="2000" dirty="0"/>
              <a:t>data integrity (T10-PI) support; supported by Oracle database software. Builds on FRWR support.</a:t>
            </a:r>
          </a:p>
          <a:p>
            <a:r>
              <a:rPr lang="en-US" sz="2000" dirty="0" smtClean="0"/>
              <a:t>Adding SR-IOV support.</a:t>
            </a:r>
            <a:endParaRPr lang="en-US" sz="2000" dirty="0"/>
          </a:p>
          <a:p>
            <a:r>
              <a:rPr lang="en-US" sz="2000" dirty="0" smtClean="0"/>
              <a:t>Support </a:t>
            </a:r>
            <a:r>
              <a:rPr lang="en-US" sz="2000" dirty="0"/>
              <a:t>for Ethernet networks (</a:t>
            </a:r>
            <a:r>
              <a:rPr lang="en-US" sz="2000" dirty="0" err="1"/>
              <a:t>RoCE</a:t>
            </a:r>
            <a:r>
              <a:rPr lang="en-US" sz="2000" dirty="0"/>
              <a:t> and/or </a:t>
            </a:r>
            <a:r>
              <a:rPr lang="en-US" sz="2000" dirty="0" err="1"/>
              <a:t>iWARP</a:t>
            </a:r>
            <a:r>
              <a:rPr lang="en-US" sz="2000" dirty="0"/>
              <a:t>).</a:t>
            </a:r>
          </a:p>
          <a:p>
            <a:pPr lvl="1"/>
            <a:r>
              <a:rPr lang="en-US" sz="2000" dirty="0"/>
              <a:t>Requires to switch from IB/CM to RDMA/CM.</a:t>
            </a:r>
          </a:p>
          <a:p>
            <a:pPr lvl="1"/>
            <a:r>
              <a:rPr lang="en-US" sz="2000" dirty="0"/>
              <a:t>Requires </a:t>
            </a:r>
            <a:r>
              <a:rPr lang="en-US" sz="2000" dirty="0" smtClean="0"/>
              <a:t>modification of the target </a:t>
            </a:r>
            <a:r>
              <a:rPr lang="en-US" sz="2000" dirty="0"/>
              <a:t>discovery </a:t>
            </a:r>
            <a:r>
              <a:rPr lang="en-US" sz="2000" dirty="0" smtClean="0"/>
              <a:t>software (</a:t>
            </a:r>
            <a:r>
              <a:rPr lang="en-US" sz="2000" dirty="0" err="1" smtClean="0"/>
              <a:t>srptools</a:t>
            </a:r>
            <a:r>
              <a:rPr lang="en-US" sz="2000" dirty="0" smtClean="0"/>
              <a:t>). The current target discovery software is based on InfiniBand MADs.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1378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Involvement With SRP</a:t>
            </a:r>
          </a:p>
          <a:p>
            <a:r>
              <a:rPr lang="en-US" dirty="0" smtClean="0"/>
              <a:t>SRP Protocol Overview</a:t>
            </a:r>
          </a:p>
          <a:p>
            <a:r>
              <a:rPr lang="en-US" dirty="0" smtClean="0"/>
              <a:t>Recent SRP Driver Changes</a:t>
            </a:r>
          </a:p>
          <a:p>
            <a:r>
              <a:rPr lang="en-US" dirty="0" smtClean="0"/>
              <a:t>Possible Future Directions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36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Involvement with SRP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Maintainer of </a:t>
            </a:r>
            <a:r>
              <a:rPr lang="en-US" dirty="0"/>
              <a:t>the </a:t>
            </a:r>
            <a:r>
              <a:rPr lang="en-US" dirty="0" smtClean="0"/>
              <a:t>open source Linux </a:t>
            </a:r>
            <a:r>
              <a:rPr lang="en-US" dirty="0"/>
              <a:t>SRP </a:t>
            </a:r>
            <a:r>
              <a:rPr lang="en-US" dirty="0" smtClean="0"/>
              <a:t>initiator </a:t>
            </a:r>
            <a:r>
              <a:rPr lang="en-US" dirty="0"/>
              <a:t>and the SCST SRP target </a:t>
            </a:r>
            <a:r>
              <a:rPr lang="en-US" dirty="0" smtClean="0"/>
              <a:t>drivers.</a:t>
            </a:r>
            <a:endParaRPr lang="en-US" dirty="0"/>
          </a:p>
          <a:p>
            <a:r>
              <a:rPr lang="en-US" dirty="0"/>
              <a:t>Member of the Fusion-</a:t>
            </a:r>
            <a:r>
              <a:rPr lang="en-US" dirty="0" err="1"/>
              <a:t>io</a:t>
            </a:r>
            <a:r>
              <a:rPr lang="en-US" dirty="0"/>
              <a:t> ION team. ION is an all-flash H.A. shared storage appliance.</a:t>
            </a:r>
          </a:p>
          <a:p>
            <a:r>
              <a:rPr lang="en-US" dirty="0"/>
              <a:t>Flash memory provides low latency and high bandwidth.</a:t>
            </a:r>
          </a:p>
          <a:p>
            <a:r>
              <a:rPr lang="en-US" dirty="0"/>
              <a:t>The focus of RDMA is on low latency and high bandwidth.</a:t>
            </a:r>
          </a:p>
          <a:p>
            <a:r>
              <a:rPr lang="en-US" dirty="0"/>
              <a:t>In other words, RDMA is well suited for remote access to flash memory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92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SRP = SCSI RDMA Protocol.</a:t>
            </a:r>
          </a:p>
          <a:p>
            <a:r>
              <a:rPr lang="en-US" dirty="0" smtClean="0"/>
              <a:t>Defines how to perform </a:t>
            </a:r>
            <a:r>
              <a:rPr lang="en-US" dirty="0"/>
              <a:t>SCSI </a:t>
            </a:r>
            <a:r>
              <a:rPr lang="en-US" dirty="0" smtClean="0"/>
              <a:t>communication over an </a:t>
            </a:r>
            <a:r>
              <a:rPr lang="en-US" dirty="0"/>
              <a:t>RDMA </a:t>
            </a:r>
            <a:r>
              <a:rPr lang="en-US" dirty="0" smtClean="0"/>
              <a:t>network.</a:t>
            </a:r>
            <a:endParaRPr lang="en-US" dirty="0"/>
          </a:p>
          <a:p>
            <a:r>
              <a:rPr lang="en-US" dirty="0"/>
              <a:t>Defines how to discover </a:t>
            </a:r>
            <a:r>
              <a:rPr lang="en-US" dirty="0" smtClean="0"/>
              <a:t>InfiniBand SRP </a:t>
            </a:r>
            <a:r>
              <a:rPr lang="en-US" dirty="0"/>
              <a:t>targets, how to log in, how to transfer SCSI CDB's and also how to transfer data via RDMA.</a:t>
            </a:r>
          </a:p>
          <a:p>
            <a:r>
              <a:rPr lang="en-US" dirty="0"/>
              <a:t>Revision 16a of the SRP protocol has been approved as an official ANSI standard in 2007.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066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and SCSI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SRP defines a SCSI transport layer.</a:t>
            </a:r>
          </a:p>
          <a:p>
            <a:r>
              <a:rPr lang="en-US" dirty="0" smtClean="0"/>
              <a:t>Enables supports for e.g. these SCSI features:</a:t>
            </a:r>
          </a:p>
          <a:p>
            <a:pPr lvl="1"/>
            <a:r>
              <a:rPr lang="en-US" dirty="0" smtClean="0"/>
              <a:t>Reading and writing data blocks.</a:t>
            </a:r>
          </a:p>
          <a:p>
            <a:pPr lvl="1"/>
            <a:r>
              <a:rPr lang="en-US" dirty="0"/>
              <a:t>Read capacity.</a:t>
            </a:r>
          </a:p>
          <a:p>
            <a:pPr lvl="1"/>
            <a:r>
              <a:rPr lang="en-US" dirty="0" smtClean="0"/>
              <a:t>Command </a:t>
            </a:r>
            <a:r>
              <a:rPr lang="en-US" dirty="0" err="1" smtClean="0"/>
              <a:t>queueing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LUNs per SCSI host.</a:t>
            </a:r>
          </a:p>
          <a:p>
            <a:pPr lvl="1"/>
            <a:r>
              <a:rPr lang="en-US" dirty="0" smtClean="0"/>
              <a:t>Inquire LUN information, e.g. volume identification, caching information and thin provisioning support (a.k.a. TRIM / UNMAP).</a:t>
            </a:r>
          </a:p>
          <a:p>
            <a:pPr lvl="1"/>
            <a:r>
              <a:rPr lang="en-US" dirty="0" smtClean="0"/>
              <a:t>Atomic (vectored) write - helps to make database software faster.</a:t>
            </a:r>
          </a:p>
          <a:p>
            <a:pPr lvl="1"/>
            <a:r>
              <a:rPr lang="en-US" dirty="0"/>
              <a:t>VAAI (WRITE SAME, UNMAP, ATS, XCOPY).</a:t>
            </a:r>
          </a:p>
          <a:p>
            <a:pPr lvl="1"/>
            <a:r>
              <a:rPr lang="en-US" dirty="0" smtClean="0"/>
              <a:t>End-to-end data integrity (a.k.a. T10-PI</a:t>
            </a:r>
            <a:r>
              <a:rPr lang="en-US" dirty="0"/>
              <a:t>). </a:t>
            </a:r>
            <a:endParaRPr lang="en-US" dirty="0" smtClean="0"/>
          </a:p>
          <a:p>
            <a:pPr lvl="1"/>
            <a:r>
              <a:rPr lang="en-US" dirty="0"/>
              <a:t>Persistent reservations a.k.a. cluster support.</a:t>
            </a:r>
          </a:p>
          <a:p>
            <a:pPr lvl="1"/>
            <a:r>
              <a:rPr lang="en-US" dirty="0" smtClean="0"/>
              <a:t>Asymmetric </a:t>
            </a:r>
            <a:r>
              <a:rPr lang="en-US" dirty="0"/>
              <a:t>Logical Unit Access (ALUA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Fusion-</a:t>
            </a:r>
            <a:r>
              <a:rPr lang="en-US" dirty="0" err="1" smtClean="0"/>
              <a:t>io</a:t>
            </a:r>
            <a:r>
              <a:rPr lang="en-US" dirty="0" smtClean="0"/>
              <a:t> is actively involved in the ANSI T10 committee for standardization of new SCSI commands.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476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Protocol -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1788"/>
            <a:ext cx="5103628" cy="4646612"/>
          </a:xfrm>
        </p:spPr>
        <p:txBody>
          <a:bodyPr>
            <a:normAutofit/>
          </a:bodyPr>
          <a:lstStyle/>
          <a:p>
            <a:r>
              <a:rPr lang="en-US" sz="1800" dirty="0"/>
              <a:t>IB spec defines </a:t>
            </a:r>
            <a:r>
              <a:rPr lang="en-US" sz="1800" i="1" dirty="0" smtClean="0"/>
              <a:t>device management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Initiator sends device management query </a:t>
            </a:r>
            <a:r>
              <a:rPr lang="en-US" sz="1800" dirty="0" smtClean="0"/>
              <a:t>to </a:t>
            </a:r>
            <a:r>
              <a:rPr lang="en-US" sz="1800" dirty="0"/>
              <a:t>subnet manager.</a:t>
            </a:r>
          </a:p>
          <a:p>
            <a:r>
              <a:rPr lang="en-US" sz="1800" dirty="0"/>
              <a:t>Subnet manager reports ports with device management capabilities.</a:t>
            </a:r>
          </a:p>
          <a:p>
            <a:r>
              <a:rPr lang="en-US" sz="1800" dirty="0"/>
              <a:t>Initiator sends I/O controller query to each port with device management capabilities.</a:t>
            </a:r>
          </a:p>
          <a:p>
            <a:r>
              <a:rPr lang="en-US" sz="1800" dirty="0"/>
              <a:t>SRP target </a:t>
            </a:r>
            <a:r>
              <a:rPr lang="en-US" sz="1800" dirty="0" smtClean="0"/>
              <a:t>reports </a:t>
            </a:r>
            <a:r>
              <a:rPr lang="en-US" sz="1800" dirty="0"/>
              <a:t>I/O controllers.</a:t>
            </a:r>
          </a:p>
          <a:p>
            <a:r>
              <a:rPr lang="en-US" sz="1800" dirty="0"/>
              <a:t>Initiator </a:t>
            </a:r>
            <a:r>
              <a:rPr lang="en-US" sz="1800" dirty="0" smtClean="0"/>
              <a:t>sends login request to selected I/O controllers.</a:t>
            </a:r>
            <a:endParaRPr lang="en-US" sz="1800" dirty="0"/>
          </a:p>
          <a:p>
            <a:r>
              <a:rPr lang="en-US" sz="1800" dirty="0"/>
              <a:t>Initiator </a:t>
            </a:r>
            <a:r>
              <a:rPr lang="en-US" sz="1800" dirty="0" smtClean="0"/>
              <a:t>requests </a:t>
            </a:r>
            <a:r>
              <a:rPr lang="en-US" sz="1800" dirty="0"/>
              <a:t>SCSI </a:t>
            </a:r>
            <a:r>
              <a:rPr lang="en-US" sz="1800" dirty="0" smtClean="0"/>
              <a:t>LUN report and queries capacity and identification of each LUN.</a:t>
            </a:r>
            <a:endParaRPr lang="en-US" sz="1800" dirty="0"/>
          </a:p>
          <a:p>
            <a:r>
              <a:rPr lang="en-US" sz="1800" dirty="0"/>
              <a:t>I/O starts.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464425" y="1670784"/>
            <a:ext cx="3452952" cy="289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412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SRP Initiator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Kernel driver </a:t>
            </a:r>
            <a:r>
              <a:rPr lang="en-US" dirty="0" err="1" smtClean="0"/>
              <a:t>ib_srp</a:t>
            </a:r>
            <a:r>
              <a:rPr lang="en-US" dirty="0" smtClean="0"/>
              <a:t> - implements SRP protocol.</a:t>
            </a:r>
          </a:p>
          <a:p>
            <a:r>
              <a:rPr lang="en-US" dirty="0" smtClean="0"/>
              <a:t>User space </a:t>
            </a:r>
            <a:r>
              <a:rPr lang="en-US" dirty="0" err="1" smtClean="0"/>
              <a:t>srptools</a:t>
            </a:r>
            <a:r>
              <a:rPr lang="en-US" dirty="0" smtClean="0"/>
              <a:t> package.</a:t>
            </a:r>
          </a:p>
          <a:p>
            <a:r>
              <a:rPr lang="en-US" dirty="0" err="1" smtClean="0"/>
              <a:t>srp_daemon</a:t>
            </a:r>
            <a:r>
              <a:rPr lang="en-US" dirty="0" smtClean="0"/>
              <a:t> and </a:t>
            </a:r>
            <a:r>
              <a:rPr lang="en-US" dirty="0" err="1" smtClean="0"/>
              <a:t>ibsrpdm</a:t>
            </a:r>
            <a:r>
              <a:rPr lang="en-US" dirty="0" smtClean="0"/>
              <a:t> executables.</a:t>
            </a:r>
          </a:p>
          <a:p>
            <a:pPr lvl="1"/>
            <a:r>
              <a:rPr lang="en-US" dirty="0" smtClean="0"/>
              <a:t>Target discovery.</a:t>
            </a:r>
          </a:p>
          <a:p>
            <a:pPr lvl="1"/>
            <a:r>
              <a:rPr lang="en-US" dirty="0" smtClean="0"/>
              <a:t>Target login.</a:t>
            </a:r>
          </a:p>
          <a:p>
            <a:r>
              <a:rPr lang="en-US" dirty="0" smtClean="0"/>
              <a:t>Interface between kernel and user space</a:t>
            </a:r>
          </a:p>
          <a:p>
            <a:pPr lvl="1"/>
            <a:r>
              <a:rPr lang="en-US" dirty="0" smtClean="0"/>
              <a:t>/sys/class/</a:t>
            </a:r>
            <a:r>
              <a:rPr lang="en-US" dirty="0" err="1" smtClean="0"/>
              <a:t>infiniband_srp</a:t>
            </a:r>
            <a:r>
              <a:rPr lang="en-US" dirty="0" smtClean="0"/>
              <a:t>/</a:t>
            </a:r>
            <a:r>
              <a:rPr lang="en-US" dirty="0" err="1" smtClean="0"/>
              <a:t>srp</a:t>
            </a:r>
            <a:r>
              <a:rPr lang="en-US" dirty="0" smtClean="0"/>
              <a:t>-${port}/</a:t>
            </a:r>
            <a:r>
              <a:rPr lang="en-US" dirty="0" err="1" smtClean="0"/>
              <a:t>add_target</a:t>
            </a:r>
            <a:endParaRPr lang="en-US" dirty="0" smtClean="0"/>
          </a:p>
          <a:p>
            <a:pPr lvl="1"/>
            <a:r>
              <a:rPr lang="en-US" dirty="0" smtClean="0"/>
              <a:t>/sys/class/</a:t>
            </a:r>
            <a:r>
              <a:rPr lang="en-US" dirty="0" err="1" smtClean="0"/>
              <a:t>srp_remote_ports</a:t>
            </a:r>
            <a:endParaRPr lang="en-US" dirty="0" smtClean="0"/>
          </a:p>
          <a:p>
            <a:pPr lvl="1"/>
            <a:r>
              <a:rPr lang="en-US" dirty="0" smtClean="0"/>
              <a:t>/sys/class/</a:t>
            </a:r>
            <a:r>
              <a:rPr lang="en-US" dirty="0" err="1" smtClean="0"/>
              <a:t>scsi_host</a:t>
            </a:r>
            <a:r>
              <a:rPr lang="en-US" dirty="0" smtClean="0"/>
              <a:t>/*/{</a:t>
            </a:r>
            <a:r>
              <a:rPr lang="en-US" dirty="0" err="1" smtClean="0"/>
              <a:t>sgid,dgid</a:t>
            </a:r>
            <a:r>
              <a:rPr lang="en-US" dirty="0" smtClean="0"/>
              <a:t>,...}</a:t>
            </a:r>
          </a:p>
          <a:p>
            <a:pPr lvl="1"/>
            <a:r>
              <a:rPr lang="en-US" dirty="0" smtClean="0"/>
              <a:t>/sys/class/</a:t>
            </a:r>
            <a:r>
              <a:rPr lang="en-US" dirty="0" err="1" smtClean="0"/>
              <a:t>scsi_device</a:t>
            </a:r>
            <a:r>
              <a:rPr lang="en-US" dirty="0" smtClean="0"/>
              <a:t>/*/{</a:t>
            </a:r>
            <a:r>
              <a:rPr lang="en-US" dirty="0" err="1" smtClean="0"/>
              <a:t>state,queue_depth</a:t>
            </a:r>
            <a:r>
              <a:rPr lang="en-US" dirty="0" smtClean="0"/>
              <a:t>,...}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018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Login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# cat /</a:t>
            </a:r>
            <a:r>
              <a:rPr lang="en-US" dirty="0" err="1">
                <a:solidFill>
                  <a:srgbClr val="C00000"/>
                </a:solidFill>
              </a:rPr>
              <a:t>etc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srp_daemon.conf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</a:t>
            </a:r>
            <a:r>
              <a:rPr lang="en-US" dirty="0" err="1"/>
              <a:t>queue_size</a:t>
            </a:r>
            <a:r>
              <a:rPr lang="en-US" dirty="0"/>
              <a:t>=128,max_cmd_per_lun=128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# </a:t>
            </a:r>
            <a:r>
              <a:rPr lang="en-US" dirty="0" err="1">
                <a:solidFill>
                  <a:srgbClr val="C00000"/>
                </a:solidFill>
              </a:rPr>
              <a:t>srp_daemon</a:t>
            </a:r>
            <a:r>
              <a:rPr lang="en-US" dirty="0">
                <a:solidFill>
                  <a:srgbClr val="C00000"/>
                </a:solidFill>
              </a:rPr>
              <a:t> -</a:t>
            </a:r>
            <a:r>
              <a:rPr lang="en-US" dirty="0" err="1">
                <a:solidFill>
                  <a:srgbClr val="C00000"/>
                </a:solidFill>
              </a:rPr>
              <a:t>oaecd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dev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infiniband</a:t>
            </a:r>
            <a:r>
              <a:rPr lang="en-US" dirty="0">
                <a:solidFill>
                  <a:srgbClr val="C00000"/>
                </a:solidFill>
              </a:rPr>
              <a:t>/umad1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id_ext</a:t>
            </a:r>
            <a:r>
              <a:rPr lang="en-US" dirty="0"/>
              <a:t>=0002c90300fc3210,ioc_guid=0002c90300fc3210,dgid=fe800000000000000002c90300fc3211,pkey=</a:t>
            </a:r>
            <a:r>
              <a:rPr lang="en-US" dirty="0" err="1"/>
              <a:t>ffff,service_id</a:t>
            </a:r>
            <a:r>
              <a:rPr lang="en-US" dirty="0"/>
              <a:t>=0002c90300fc3210</a:t>
            </a:r>
            <a:br>
              <a:rPr lang="en-US" dirty="0"/>
            </a:br>
            <a:r>
              <a:rPr lang="en-US" dirty="0" err="1"/>
              <a:t>id_ext</a:t>
            </a:r>
            <a:r>
              <a:rPr lang="en-US" dirty="0"/>
              <a:t>=0002c90300a543b0,ioc_guid=0002c90300a543b0,dgid=fe800000000000000002c90300fc3221,pkey=</a:t>
            </a:r>
            <a:r>
              <a:rPr lang="en-US" dirty="0" err="1"/>
              <a:t>ffff,service_id</a:t>
            </a:r>
            <a:r>
              <a:rPr lang="en-US" dirty="0"/>
              <a:t>=0002c90300a543b0</a:t>
            </a:r>
            <a:br>
              <a:rPr lang="en-US" dirty="0"/>
            </a:br>
            <a:r>
              <a:rPr lang="en-US" dirty="0"/>
              <a:t>[ … ]</a:t>
            </a:r>
            <a:br>
              <a:rPr lang="en-US" dirty="0"/>
            </a:br>
            <a:r>
              <a:rPr lang="fr-FR" dirty="0">
                <a:solidFill>
                  <a:srgbClr val="C00000"/>
                </a:solidFill>
              </a:rPr>
              <a:t># </a:t>
            </a:r>
            <a:r>
              <a:rPr lang="fr-FR" dirty="0" err="1">
                <a:solidFill>
                  <a:srgbClr val="C00000"/>
                </a:solidFill>
              </a:rPr>
              <a:t>ls</a:t>
            </a:r>
            <a:r>
              <a:rPr lang="fr-FR" dirty="0">
                <a:solidFill>
                  <a:srgbClr val="C00000"/>
                </a:solidFill>
              </a:rPr>
              <a:t> /</a:t>
            </a:r>
            <a:r>
              <a:rPr lang="fr-FR" dirty="0" err="1">
                <a:solidFill>
                  <a:srgbClr val="C00000"/>
                </a:solidFill>
              </a:rPr>
              <a:t>sys</a:t>
            </a:r>
            <a:r>
              <a:rPr lang="fr-FR" dirty="0">
                <a:solidFill>
                  <a:srgbClr val="C00000"/>
                </a:solidFill>
              </a:rPr>
              <a:t>/class/</a:t>
            </a:r>
            <a:r>
              <a:rPr lang="fr-FR" dirty="0" err="1">
                <a:solidFill>
                  <a:srgbClr val="C00000"/>
                </a:solidFill>
              </a:rPr>
              <a:t>srp_remote_ports</a:t>
            </a:r>
            <a:r>
              <a:rPr lang="fr-FR" dirty="0">
                <a:solidFill>
                  <a:srgbClr val="C00000"/>
                </a:solidFill>
              </a:rPr>
              <a:t>/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port-453:1  port-459:1  </a:t>
            </a:r>
            <a:r>
              <a:rPr lang="en-US" dirty="0"/>
              <a:t>[ … ]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# </a:t>
            </a:r>
            <a:r>
              <a:rPr lang="en-US" dirty="0" err="1">
                <a:solidFill>
                  <a:srgbClr val="C00000"/>
                </a:solidFill>
              </a:rPr>
              <a:t>lsscsi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[5:0:0:0]    disk    FUSIONIO ION LUN          3243  /</a:t>
            </a:r>
            <a:r>
              <a:rPr lang="en-US" dirty="0" err="1"/>
              <a:t>dev</a:t>
            </a:r>
            <a:r>
              <a:rPr lang="en-US" dirty="0"/>
              <a:t>/</a:t>
            </a:r>
            <a:r>
              <a:rPr lang="en-US" dirty="0" err="1"/>
              <a:t>sdc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[5:0:0:1]    disk    FUSIONIO ION LUN          3243  /</a:t>
            </a:r>
            <a:r>
              <a:rPr lang="en-US" dirty="0" err="1"/>
              <a:t>dev</a:t>
            </a:r>
            <a:r>
              <a:rPr lang="en-US" dirty="0"/>
              <a:t>/</a:t>
            </a:r>
            <a:r>
              <a:rPr lang="en-US" dirty="0" err="1"/>
              <a:t>sdd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162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SRP Initiator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Queue size is now configurable. Optimal performance </a:t>
            </a:r>
            <a:r>
              <a:rPr lang="en-US" dirty="0" smtClean="0"/>
              <a:t>for SSDs and hard </a:t>
            </a:r>
            <a:r>
              <a:rPr lang="en-US" dirty="0"/>
              <a:t>disk RAID arrays can only be achieved with a large queue size </a:t>
            </a:r>
            <a:r>
              <a:rPr lang="en-US" dirty="0" smtClean="0"/>
              <a:t>(128 instead of the default 64).</a:t>
            </a:r>
            <a:endParaRPr lang="en-US" dirty="0"/>
          </a:p>
          <a:p>
            <a:r>
              <a:rPr lang="en-US" dirty="0"/>
              <a:t>Support for modifying the queue depth dynamically has been added.</a:t>
            </a:r>
          </a:p>
          <a:p>
            <a:r>
              <a:rPr lang="en-US" dirty="0" smtClean="0"/>
              <a:t>Path </a:t>
            </a:r>
            <a:r>
              <a:rPr lang="en-US" dirty="0"/>
              <a:t>loss detection time has been reduced from about 40s to about 17s. Further reduction is possible by lowering the subnet timeout on the subnet manager. This makes a significant difference in H.A. setups.</a:t>
            </a:r>
          </a:p>
          <a:p>
            <a:r>
              <a:rPr lang="en-US" dirty="0"/>
              <a:t>Added support for </a:t>
            </a:r>
            <a:r>
              <a:rPr lang="en-US" dirty="0" err="1"/>
              <a:t>fast_io_fail_tmo</a:t>
            </a:r>
            <a:r>
              <a:rPr lang="en-US" dirty="0"/>
              <a:t> and </a:t>
            </a:r>
            <a:r>
              <a:rPr lang="en-US" dirty="0" err="1"/>
              <a:t>dev_loss_tmo</a:t>
            </a:r>
            <a:r>
              <a:rPr lang="en-US" dirty="0"/>
              <a:t> parameters for multipath.</a:t>
            </a:r>
          </a:p>
          <a:p>
            <a:r>
              <a:rPr lang="en-US" dirty="0" err="1" smtClean="0"/>
              <a:t>P_Key</a:t>
            </a:r>
            <a:r>
              <a:rPr lang="en-US" dirty="0" smtClean="0"/>
              <a:t> </a:t>
            </a:r>
            <a:r>
              <a:rPr lang="en-US" dirty="0"/>
              <a:t>support has been added in </a:t>
            </a:r>
            <a:r>
              <a:rPr lang="en-US" dirty="0" err="1"/>
              <a:t>srp_daemon</a:t>
            </a:r>
            <a:r>
              <a:rPr lang="en-US" dirty="0"/>
              <a:t>.</a:t>
            </a:r>
          </a:p>
          <a:p>
            <a:r>
              <a:rPr lang="en-US" dirty="0"/>
              <a:t>Many smaller changes in the </a:t>
            </a:r>
            <a:r>
              <a:rPr lang="en-US" dirty="0" err="1"/>
              <a:t>srptools</a:t>
            </a:r>
            <a:r>
              <a:rPr lang="en-US" dirty="0"/>
              <a:t> package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April 2-3, 2014	#2014IBUG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638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1081</Words>
  <Application>Microsoft Macintosh PowerPoint</Application>
  <PresentationFormat>On-screen Show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SRP Update</vt:lpstr>
      <vt:lpstr>Overview</vt:lpstr>
      <vt:lpstr>Involvement with SRP</vt:lpstr>
      <vt:lpstr>SRP Protocol Overview</vt:lpstr>
      <vt:lpstr>SRP and SCSI</vt:lpstr>
      <vt:lpstr>SRP Protocol - Login</vt:lpstr>
      <vt:lpstr>Linux SRP Initiator Support</vt:lpstr>
      <vt:lpstr>SRP Login - Example</vt:lpstr>
      <vt:lpstr>Recent SRP Initiator Changes</vt:lpstr>
      <vt:lpstr>OFED and SRP Support</vt:lpstr>
      <vt:lpstr>SRP Initiator and SCSI Core</vt:lpstr>
      <vt:lpstr>Possible Future Directions</vt:lpstr>
      <vt:lpstr>Slide 13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Rebecca Moran</cp:lastModifiedBy>
  <cp:revision>85</cp:revision>
  <cp:lastPrinted>2014-03-17T15:40:32Z</cp:lastPrinted>
  <dcterms:created xsi:type="dcterms:W3CDTF">2014-04-02T15:17:09Z</dcterms:created>
  <dcterms:modified xsi:type="dcterms:W3CDTF">2014-04-02T15:17:51Z</dcterms:modified>
</cp:coreProperties>
</file>