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67" r:id="rId2"/>
    <p:sldMasterId id="2147483674" r:id="rId3"/>
  </p:sldMasterIdLst>
  <p:notesMasterIdLst>
    <p:notesMasterId r:id="rId19"/>
  </p:notesMasterIdLst>
  <p:sldIdLst>
    <p:sldId id="257" r:id="rId4"/>
    <p:sldId id="258" r:id="rId5"/>
    <p:sldId id="259" r:id="rId6"/>
    <p:sldId id="260" r:id="rId7"/>
    <p:sldId id="261" r:id="rId8"/>
    <p:sldId id="267" r:id="rId9"/>
    <p:sldId id="269" r:id="rId10"/>
    <p:sldId id="274" r:id="rId11"/>
    <p:sldId id="273" r:id="rId12"/>
    <p:sldId id="272" r:id="rId13"/>
    <p:sldId id="263" r:id="rId14"/>
    <p:sldId id="275" r:id="rId15"/>
    <p:sldId id="264" r:id="rId16"/>
    <p:sldId id="26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545" autoAdjust="0"/>
    <p:restoredTop sz="94660"/>
  </p:normalViewPr>
  <p:slideViewPr>
    <p:cSldViewPr snapToGrid="0" snapToObjects="1">
      <p:cViewPr>
        <p:scale>
          <a:sx n="95" d="100"/>
          <a:sy n="95" d="100"/>
        </p:scale>
        <p:origin x="-1320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0C5CF-6EC5-E34E-9390-7C0FB6559091}" type="datetimeFigureOut">
              <a:rPr lang="en-US" smtClean="0"/>
              <a:pPr/>
              <a:t>4/3/14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704C7-641A-3547-BB9F-7EDC945720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967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Cray Confidential Cray Proprietary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1009B6-26FA-4A64-946E-89E142DD1BDA}" type="slidenum">
              <a:rPr 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1</a:t>
            </a:fld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49987"/>
            <a:ext cx="9144000" cy="608013"/>
          </a:xfrm>
          <a:prstGeom prst="rect">
            <a:avLst/>
          </a:prstGeom>
          <a:solidFill>
            <a:srgbClr val="008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800" y="1085334"/>
            <a:ext cx="3733800" cy="1269578"/>
          </a:xfrm>
        </p:spPr>
        <p:txBody>
          <a:bodyPr wrap="square">
            <a:spAutoFit/>
          </a:bodyPr>
          <a:lstStyle>
            <a:lvl1pPr algn="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0" y="2667000"/>
            <a:ext cx="2743200" cy="757130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 descr="New_DOE_Logo_White_06020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0054" y="6312557"/>
            <a:ext cx="1962582" cy="475488"/>
          </a:xfrm>
          <a:prstGeom prst="rect">
            <a:avLst/>
          </a:prstGeom>
        </p:spPr>
      </p:pic>
      <p:pic>
        <p:nvPicPr>
          <p:cNvPr id="16" name="Picture 15" descr="ORNL leaf managed by.png"/>
          <p:cNvPicPr>
            <a:picLocks noChangeAspect="1"/>
          </p:cNvPicPr>
          <p:nvPr userDrawn="1"/>
        </p:nvPicPr>
        <p:blipFill>
          <a:blip r:embed="rId3" cstate="print"/>
          <a:srcRect t="16667" b="16667"/>
          <a:stretch>
            <a:fillRect/>
          </a:stretch>
        </p:blipFill>
        <p:spPr>
          <a:xfrm>
            <a:off x="5368184" y="6246813"/>
            <a:ext cx="3657607" cy="609600"/>
          </a:xfrm>
          <a:prstGeom prst="rect">
            <a:avLst/>
          </a:prstGeom>
        </p:spPr>
      </p:pic>
      <p:pic>
        <p:nvPicPr>
          <p:cNvPr id="1026" name="Picture 2" descr="C:\Users\qjs\Desktop\OLCF PPT LOGO_FINA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112962"/>
            <a:ext cx="4870451" cy="15446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49987"/>
            <a:ext cx="9144000" cy="608013"/>
          </a:xfrm>
          <a:prstGeom prst="rect">
            <a:avLst/>
          </a:prstGeom>
          <a:solidFill>
            <a:srgbClr val="008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800" y="1085334"/>
            <a:ext cx="3733800" cy="1269578"/>
          </a:xfrm>
        </p:spPr>
        <p:txBody>
          <a:bodyPr wrap="square">
            <a:spAutoFit/>
          </a:bodyPr>
          <a:lstStyle>
            <a:lvl1pPr algn="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0" y="2667000"/>
            <a:ext cx="2743200" cy="757130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 descr="New_DOE_Logo_White_06020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0054" y="6312557"/>
            <a:ext cx="1962582" cy="475488"/>
          </a:xfrm>
          <a:prstGeom prst="rect">
            <a:avLst/>
          </a:prstGeom>
        </p:spPr>
      </p:pic>
      <p:pic>
        <p:nvPicPr>
          <p:cNvPr id="16" name="Picture 15" descr="ORNL leaf managed by.png"/>
          <p:cNvPicPr>
            <a:picLocks noChangeAspect="1"/>
          </p:cNvPicPr>
          <p:nvPr userDrawn="1"/>
        </p:nvPicPr>
        <p:blipFill>
          <a:blip r:embed="rId3" cstate="print"/>
          <a:srcRect t="16667" b="16667"/>
          <a:stretch>
            <a:fillRect/>
          </a:stretch>
        </p:blipFill>
        <p:spPr>
          <a:xfrm>
            <a:off x="5368184" y="6246813"/>
            <a:ext cx="3657607" cy="609600"/>
          </a:xfrm>
          <a:prstGeom prst="rect">
            <a:avLst/>
          </a:prstGeom>
        </p:spPr>
      </p:pic>
      <p:pic>
        <p:nvPicPr>
          <p:cNvPr id="1026" name="Picture 2" descr="C:\Users\qjs\Desktop\OLCF PPT LOGO_FINA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112962"/>
            <a:ext cx="4870451" cy="15446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49987"/>
            <a:ext cx="9144000" cy="608013"/>
          </a:xfrm>
          <a:prstGeom prst="rect">
            <a:avLst/>
          </a:prstGeom>
          <a:solidFill>
            <a:srgbClr val="008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800" y="1085334"/>
            <a:ext cx="3733800" cy="1269578"/>
          </a:xfrm>
        </p:spPr>
        <p:txBody>
          <a:bodyPr wrap="square">
            <a:spAutoFit/>
          </a:bodyPr>
          <a:lstStyle>
            <a:lvl1pPr algn="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0" y="2667000"/>
            <a:ext cx="2743200" cy="757130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 descr="New_DOE_Logo_White_06020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0054" y="6312557"/>
            <a:ext cx="1962582" cy="475488"/>
          </a:xfrm>
          <a:prstGeom prst="rect">
            <a:avLst/>
          </a:prstGeom>
        </p:spPr>
      </p:pic>
      <p:pic>
        <p:nvPicPr>
          <p:cNvPr id="16" name="Picture 15" descr="ORNL leaf managed by.png"/>
          <p:cNvPicPr>
            <a:picLocks noChangeAspect="1"/>
          </p:cNvPicPr>
          <p:nvPr userDrawn="1"/>
        </p:nvPicPr>
        <p:blipFill>
          <a:blip r:embed="rId3" cstate="print"/>
          <a:srcRect t="16667" b="16667"/>
          <a:stretch>
            <a:fillRect/>
          </a:stretch>
        </p:blipFill>
        <p:spPr>
          <a:xfrm>
            <a:off x="5368184" y="6246813"/>
            <a:ext cx="3657607" cy="609600"/>
          </a:xfrm>
          <a:prstGeom prst="rect">
            <a:avLst/>
          </a:prstGeom>
        </p:spPr>
      </p:pic>
      <p:pic>
        <p:nvPicPr>
          <p:cNvPr id="1026" name="Picture 2" descr="C:\Users\qjs\Desktop\OLCF PPT LOGO_FINA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112962"/>
            <a:ext cx="4870451" cy="15446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098" y="152400"/>
            <a:ext cx="8229600" cy="4847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04" y="1344823"/>
            <a:ext cx="8229600" cy="202414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 descr="C:\Users\qjs\Desktop\OLCF PPT Footer FINAL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835" y="6556375"/>
            <a:ext cx="1639887" cy="225425"/>
          </a:xfrm>
          <a:prstGeom prst="rect">
            <a:avLst/>
          </a:prstGeom>
          <a:noFill/>
        </p:spPr>
      </p:pic>
      <p:pic>
        <p:nvPicPr>
          <p:cNvPr id="9" name="Content Placeholder 10" descr="ORNL emboss_2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00298" y="632460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 flipH="1">
            <a:off x="103414" y="6604907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7303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/>
            </a:pPr>
            <a:fld id="{5090E27C-CA13-484A-97F4-0144A35C19E2}" type="slidenum">
              <a:rPr 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pPr defTabSz="1730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230188" algn="l"/>
                </a:tabLst>
                <a:defRPr/>
              </a:pPr>
              <a:t>‹#›</a:t>
            </a:fld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kern="1200">
          <a:solidFill>
            <a:schemeClr val="tx1">
              <a:lumMod val="75000"/>
              <a:lumOff val="25000"/>
            </a:schemeClr>
          </a:solidFill>
          <a:latin typeface="Arial Black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4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800" b="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1pPr>
      <a:lvl2pPr marL="625475" indent="-279400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–"/>
        <a:defRPr sz="2400" b="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2pPr>
      <a:lvl3pPr marL="914400" indent="-2301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b="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3pPr>
      <a:lvl4pPr marL="1144588" indent="-17303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–"/>
        <a:defRPr sz="1800" b="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4pPr>
      <a:lvl5pPr marL="1482725" indent="-22225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»"/>
        <a:defRPr sz="1800" b="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098" y="152400"/>
            <a:ext cx="8229600" cy="4847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04" y="1344823"/>
            <a:ext cx="8229600" cy="202414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 descr="C:\Users\qjs\Desktop\OLCF PPT Footer FINAL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835" y="6556375"/>
            <a:ext cx="1639887" cy="225425"/>
          </a:xfrm>
          <a:prstGeom prst="rect">
            <a:avLst/>
          </a:prstGeom>
          <a:noFill/>
        </p:spPr>
      </p:pic>
      <p:pic>
        <p:nvPicPr>
          <p:cNvPr id="9" name="Content Placeholder 10" descr="ORNL emboss_2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00298" y="632460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 flipH="1">
            <a:off x="103414" y="6604907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7303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/>
            </a:pPr>
            <a:fld id="{5090E27C-CA13-484A-97F4-0144A35C19E2}" type="slidenum">
              <a:rPr 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pPr defTabSz="1730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230188" algn="l"/>
                </a:tabLst>
                <a:defRPr/>
              </a:pPr>
              <a:t>‹#›</a:t>
            </a:fld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kern="1200">
          <a:solidFill>
            <a:schemeClr val="tx1">
              <a:lumMod val="75000"/>
              <a:lumOff val="25000"/>
            </a:schemeClr>
          </a:solidFill>
          <a:latin typeface="Arial Black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4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800" b="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1pPr>
      <a:lvl2pPr marL="625475" indent="-279400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–"/>
        <a:defRPr sz="2400" b="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2pPr>
      <a:lvl3pPr marL="914400" indent="-2301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b="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3pPr>
      <a:lvl4pPr marL="1144588" indent="-17303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–"/>
        <a:defRPr sz="1800" b="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4pPr>
      <a:lvl5pPr marL="1482725" indent="-22225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»"/>
        <a:defRPr sz="1800" b="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098" y="152400"/>
            <a:ext cx="8229600" cy="4847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04" y="1344823"/>
            <a:ext cx="8229600" cy="202414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 descr="C:\Users\qjs\Desktop\OLCF PPT Footer FINAL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835" y="6556375"/>
            <a:ext cx="1639887" cy="225425"/>
          </a:xfrm>
          <a:prstGeom prst="rect">
            <a:avLst/>
          </a:prstGeom>
          <a:noFill/>
        </p:spPr>
      </p:pic>
      <p:pic>
        <p:nvPicPr>
          <p:cNvPr id="9" name="Content Placeholder 10" descr="ORNL emboss_2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00298" y="632460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 flipH="1">
            <a:off x="103414" y="6604907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7303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/>
            </a:pPr>
            <a:fld id="{5090E27C-CA13-484A-97F4-0144A35C19E2}" type="slidenum">
              <a:rPr lang="en-US" sz="11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pPr defTabSz="1730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230188" algn="l"/>
                </a:tabLst>
                <a:defRPr/>
              </a:pPr>
              <a:t>‹#›</a:t>
            </a:fld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kern="1200">
          <a:solidFill>
            <a:schemeClr val="tx1">
              <a:lumMod val="75000"/>
              <a:lumOff val="25000"/>
            </a:schemeClr>
          </a:solidFill>
          <a:latin typeface="Arial Black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4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800" b="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1pPr>
      <a:lvl2pPr marL="625475" indent="-279400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–"/>
        <a:defRPr sz="2400" b="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2pPr>
      <a:lvl3pPr marL="914400" indent="-2301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b="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3pPr>
      <a:lvl4pPr marL="1144588" indent="-17303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–"/>
        <a:defRPr sz="1800" b="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4pPr>
      <a:lvl5pPr marL="1482725" indent="-22225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»"/>
        <a:defRPr sz="1800" b="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635127"/>
            <a:ext cx="7114032" cy="415498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OpenStack and IB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600" y="4800600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65C"/>
                </a:solidFill>
                <a:latin typeface="Arial" charset="0"/>
                <a:cs typeface="Arial" charset="0"/>
              </a:rPr>
              <a:t>Blake Caldwell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65C"/>
                </a:solidFill>
                <a:latin typeface="Arial" charset="0"/>
                <a:cs typeface="Arial" charset="0"/>
              </a:rPr>
              <a:t>OFA Users Workshop </a:t>
            </a:r>
            <a:endParaRPr lang="en-US" sz="2000" b="1" dirty="0">
              <a:solidFill>
                <a:srgbClr val="00865C"/>
              </a:solidFill>
              <a:latin typeface="Arial" charset="0"/>
              <a:cs typeface="Arial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865C"/>
                </a:solidFill>
                <a:latin typeface="Arial" charset="0"/>
                <a:cs typeface="Arial" charset="0"/>
              </a:rPr>
              <a:t>April </a:t>
            </a:r>
            <a:r>
              <a:rPr lang="en-US" sz="2000" b="1" dirty="0">
                <a:solidFill>
                  <a:srgbClr val="00865C"/>
                </a:solidFill>
                <a:latin typeface="Arial" charset="0"/>
                <a:cs typeface="Arial" charset="0"/>
              </a:rPr>
              <a:t>3</a:t>
            </a:r>
            <a:r>
              <a:rPr lang="en-US" sz="2000" b="1" dirty="0" smtClean="0">
                <a:solidFill>
                  <a:srgbClr val="00865C"/>
                </a:solidFill>
                <a:latin typeface="Arial" charset="0"/>
                <a:cs typeface="Arial" charset="0"/>
              </a:rPr>
              <a:t>, 2014</a:t>
            </a:r>
            <a:endParaRPr lang="en-US" sz="2000" b="1" dirty="0">
              <a:solidFill>
                <a:srgbClr val="00865C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7" y="293512"/>
            <a:ext cx="8229614" cy="496290"/>
          </a:xfrm>
        </p:spPr>
        <p:txBody>
          <a:bodyPr/>
          <a:lstStyle/>
          <a:p>
            <a:r>
              <a:rPr lang="en-US" dirty="0" smtClean="0"/>
              <a:t>Routing with Virtualization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99451" y="2024603"/>
            <a:ext cx="2116665" cy="25437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9451" y="2363634"/>
            <a:ext cx="2116665" cy="3668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99451" y="1474642"/>
            <a:ext cx="366890" cy="43743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636899" y="1474642"/>
            <a:ext cx="366890" cy="43743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074344" y="1474642"/>
            <a:ext cx="366890" cy="43743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511781" y="1474642"/>
            <a:ext cx="366890" cy="43743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949226" y="1474642"/>
            <a:ext cx="366890" cy="43743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623740" y="2024603"/>
            <a:ext cx="2116665" cy="25437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23740" y="2363634"/>
            <a:ext cx="2116665" cy="3668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623740" y="1474642"/>
            <a:ext cx="366890" cy="43743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061188" y="1474642"/>
            <a:ext cx="366890" cy="43743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is5035_fr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99275" y="3211268"/>
            <a:ext cx="2240850" cy="406299"/>
          </a:xfrm>
          <a:prstGeom prst="rect">
            <a:avLst/>
          </a:prstGeom>
        </p:spPr>
      </p:pic>
      <p:pic>
        <p:nvPicPr>
          <p:cNvPr id="37" name="Picture 36" descr="is5035_fr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86985" y="4534891"/>
            <a:ext cx="2240850" cy="406299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897936" y="5898440"/>
            <a:ext cx="437448" cy="36215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405943" y="5898440"/>
            <a:ext cx="437448" cy="36215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920995" y="5898440"/>
            <a:ext cx="437448" cy="36215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433240" y="5898440"/>
            <a:ext cx="437448" cy="36215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941235" y="5898440"/>
            <a:ext cx="437448" cy="36215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456291" y="5898440"/>
            <a:ext cx="437448" cy="36215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978394" y="5898440"/>
            <a:ext cx="437448" cy="36215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5486397" y="5898440"/>
            <a:ext cx="437448" cy="36215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>
            <a:stCxn id="5" idx="2"/>
            <a:endCxn id="13" idx="0"/>
          </p:cNvCxnSpPr>
          <p:nvPr/>
        </p:nvCxnSpPr>
        <p:spPr>
          <a:xfrm>
            <a:off x="2257784" y="2730523"/>
            <a:ext cx="1461916" cy="4807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623740" y="3617567"/>
            <a:ext cx="0" cy="9173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3" idx="2"/>
            <a:endCxn id="37" idx="0"/>
          </p:cNvCxnSpPr>
          <p:nvPr/>
        </p:nvCxnSpPr>
        <p:spPr>
          <a:xfrm flipH="1">
            <a:off x="3707410" y="3617567"/>
            <a:ext cx="12290" cy="9173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12930" y="3617567"/>
            <a:ext cx="0" cy="9173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30" idx="2"/>
            <a:endCxn id="13" idx="0"/>
          </p:cNvCxnSpPr>
          <p:nvPr/>
        </p:nvCxnSpPr>
        <p:spPr>
          <a:xfrm flipH="1">
            <a:off x="3719700" y="2730523"/>
            <a:ext cx="962373" cy="480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7" idx="2"/>
            <a:endCxn id="53" idx="0"/>
          </p:cNvCxnSpPr>
          <p:nvPr/>
        </p:nvCxnSpPr>
        <p:spPr>
          <a:xfrm>
            <a:off x="3707410" y="4941190"/>
            <a:ext cx="1997711" cy="957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7" idx="2"/>
            <a:endCxn id="52" idx="0"/>
          </p:cNvCxnSpPr>
          <p:nvPr/>
        </p:nvCxnSpPr>
        <p:spPr>
          <a:xfrm>
            <a:off x="3707410" y="4941190"/>
            <a:ext cx="1489708" cy="957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7" idx="2"/>
            <a:endCxn id="51" idx="0"/>
          </p:cNvCxnSpPr>
          <p:nvPr/>
        </p:nvCxnSpPr>
        <p:spPr>
          <a:xfrm>
            <a:off x="3707410" y="4941190"/>
            <a:ext cx="967605" cy="957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7" idx="2"/>
            <a:endCxn id="50" idx="0"/>
          </p:cNvCxnSpPr>
          <p:nvPr/>
        </p:nvCxnSpPr>
        <p:spPr>
          <a:xfrm>
            <a:off x="3707410" y="4941190"/>
            <a:ext cx="452549" cy="957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37" idx="2"/>
            <a:endCxn id="49" idx="0"/>
          </p:cNvCxnSpPr>
          <p:nvPr/>
        </p:nvCxnSpPr>
        <p:spPr>
          <a:xfrm flipH="1">
            <a:off x="3651964" y="4941190"/>
            <a:ext cx="55446" cy="957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37" idx="2"/>
            <a:endCxn id="48" idx="0"/>
          </p:cNvCxnSpPr>
          <p:nvPr/>
        </p:nvCxnSpPr>
        <p:spPr>
          <a:xfrm flipH="1">
            <a:off x="3139719" y="4941190"/>
            <a:ext cx="567691" cy="957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7" idx="2"/>
            <a:endCxn id="47" idx="0"/>
          </p:cNvCxnSpPr>
          <p:nvPr/>
        </p:nvCxnSpPr>
        <p:spPr>
          <a:xfrm flipH="1">
            <a:off x="2624667" y="4941190"/>
            <a:ext cx="1082743" cy="957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37" idx="2"/>
            <a:endCxn id="46" idx="0"/>
          </p:cNvCxnSpPr>
          <p:nvPr/>
        </p:nvCxnSpPr>
        <p:spPr>
          <a:xfrm flipH="1">
            <a:off x="2116660" y="4941190"/>
            <a:ext cx="1590750" cy="957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13" idx="0"/>
          </p:cNvCxnSpPr>
          <p:nvPr/>
        </p:nvCxnSpPr>
        <p:spPr>
          <a:xfrm flipH="1">
            <a:off x="3719700" y="2741802"/>
            <a:ext cx="3266588" cy="469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902108" y="3617567"/>
            <a:ext cx="0" cy="9173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Rectangle 190"/>
          <p:cNvSpPr/>
          <p:nvPr/>
        </p:nvSpPr>
        <p:spPr>
          <a:xfrm>
            <a:off x="1453452" y="2407083"/>
            <a:ext cx="254008" cy="26107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Rectangle 191"/>
          <p:cNvSpPr/>
          <p:nvPr/>
        </p:nvSpPr>
        <p:spPr>
          <a:xfrm>
            <a:off x="1785069" y="2407137"/>
            <a:ext cx="254008" cy="26107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/>
          <p:cNvSpPr/>
          <p:nvPr/>
        </p:nvSpPr>
        <p:spPr>
          <a:xfrm>
            <a:off x="2106801" y="2407083"/>
            <a:ext cx="254008" cy="26107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Rectangle 193"/>
          <p:cNvSpPr/>
          <p:nvPr/>
        </p:nvSpPr>
        <p:spPr>
          <a:xfrm>
            <a:off x="2427130" y="2407083"/>
            <a:ext cx="254008" cy="26107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5" name="Rectangle 194"/>
          <p:cNvSpPr/>
          <p:nvPr/>
        </p:nvSpPr>
        <p:spPr>
          <a:xfrm>
            <a:off x="2744652" y="2407832"/>
            <a:ext cx="254008" cy="26107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Rectangle 195"/>
          <p:cNvSpPr/>
          <p:nvPr/>
        </p:nvSpPr>
        <p:spPr>
          <a:xfrm>
            <a:off x="4732973" y="2414475"/>
            <a:ext cx="254008" cy="26107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Rectangle 196"/>
          <p:cNvSpPr/>
          <p:nvPr/>
        </p:nvSpPr>
        <p:spPr>
          <a:xfrm>
            <a:off x="4438769" y="2416026"/>
            <a:ext cx="254008" cy="26107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802843" y="1474642"/>
            <a:ext cx="366890" cy="43743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>
            <a:stCxn id="56" idx="2"/>
          </p:cNvCxnSpPr>
          <p:nvPr/>
        </p:nvCxnSpPr>
        <p:spPr>
          <a:xfrm>
            <a:off x="6986288" y="1912078"/>
            <a:ext cx="0" cy="8297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is5035_fr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65863" y="2335503"/>
            <a:ext cx="2240850" cy="406299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7322133" y="1474642"/>
            <a:ext cx="366890" cy="43743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6239425" y="1474642"/>
            <a:ext cx="366890" cy="43743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>
            <a:stCxn id="62" idx="2"/>
            <a:endCxn id="58" idx="0"/>
          </p:cNvCxnSpPr>
          <p:nvPr/>
        </p:nvCxnSpPr>
        <p:spPr>
          <a:xfrm>
            <a:off x="6422870" y="1912078"/>
            <a:ext cx="563418" cy="423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9" idx="2"/>
            <a:endCxn id="58" idx="0"/>
          </p:cNvCxnSpPr>
          <p:nvPr/>
        </p:nvCxnSpPr>
        <p:spPr>
          <a:xfrm flipH="1">
            <a:off x="6986288" y="1912078"/>
            <a:ext cx="519290" cy="423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02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8" y="152400"/>
            <a:ext cx="8229600" cy="494302"/>
          </a:xfrm>
        </p:spPr>
        <p:txBody>
          <a:bodyPr/>
          <a:lstStyle/>
          <a:p>
            <a:r>
              <a:rPr lang="en-US" dirty="0" smtClean="0"/>
              <a:t>Base SR-IOV Configuration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154948"/>
            <a:ext cx="8229600" cy="3076740"/>
          </a:xfrm>
        </p:spPr>
        <p:txBody>
          <a:bodyPr/>
          <a:lstStyle/>
          <a:p>
            <a:r>
              <a:rPr lang="en-US" sz="1600" b="1" dirty="0" smtClean="0">
                <a:latin typeface="Arial Black"/>
                <a:cs typeface="Arial Black"/>
              </a:rPr>
              <a:t>Check BIOS settings</a:t>
            </a:r>
            <a:endParaRPr lang="en-US" sz="1600" b="1" dirty="0">
              <a:latin typeface="Arial Black"/>
              <a:cs typeface="Arial Black"/>
            </a:endParaRPr>
          </a:p>
          <a:p>
            <a:r>
              <a:rPr lang="en-US" sz="1600" b="1" dirty="0" smtClean="0">
                <a:latin typeface="Arial Black"/>
                <a:cs typeface="Arial Black"/>
              </a:rPr>
              <a:t>Kernel</a:t>
            </a:r>
            <a:endParaRPr lang="en-US" sz="1200" b="1" dirty="0" smtClean="0">
              <a:latin typeface="Arial Black"/>
              <a:cs typeface="Arial Black"/>
            </a:endParaRPr>
          </a:p>
          <a:p>
            <a:pPr lvl="1"/>
            <a:r>
              <a:rPr lang="en-US" sz="1600" dirty="0" smtClean="0">
                <a:latin typeface="Courier New"/>
                <a:cs typeface="Courier New"/>
              </a:rPr>
              <a:t>CONFIG_DMAR_DEFAULT_ON=y </a:t>
            </a:r>
            <a:r>
              <a:rPr lang="en-US" sz="1600" dirty="0" smtClean="0">
                <a:latin typeface="Arial"/>
                <a:cs typeface="Arial"/>
              </a:rPr>
              <a:t>OR Intel/AMD specific kernel cmdline options</a:t>
            </a:r>
          </a:p>
          <a:p>
            <a:r>
              <a:rPr lang="en-US" sz="1800" b="1" dirty="0" smtClean="0">
                <a:latin typeface="Arial Black"/>
                <a:cs typeface="Arial Black"/>
              </a:rPr>
              <a:t>Modprobe parameters</a:t>
            </a:r>
            <a:endParaRPr lang="en-US" sz="1800" b="1" dirty="0">
              <a:latin typeface="Arial Black"/>
              <a:cs typeface="Arial Black"/>
            </a:endParaRPr>
          </a:p>
          <a:p>
            <a:pPr indent="223838">
              <a:buNone/>
            </a:pPr>
            <a:r>
              <a:rPr lang="en-US" sz="1600" dirty="0">
                <a:latin typeface="Courier New"/>
                <a:cs typeface="Courier New"/>
              </a:rPr>
              <a:t>options mlx4_core port_type_array=2,1 num_vfs=16 probe_vf</a:t>
            </a:r>
            <a:r>
              <a:rPr lang="en-US" sz="1600" dirty="0" smtClean="0">
                <a:latin typeface="Courier New"/>
                <a:cs typeface="Courier New"/>
              </a:rPr>
              <a:t>=1</a:t>
            </a:r>
          </a:p>
          <a:p>
            <a:pPr indent="223838">
              <a:buNone/>
            </a:pPr>
            <a:r>
              <a:rPr lang="en-US" sz="1600">
                <a:latin typeface="Courier New"/>
                <a:cs typeface="Courier New"/>
              </a:rPr>
              <a:t>Options </a:t>
            </a:r>
            <a:r>
              <a:rPr lang="en-US" sz="1600" smtClean="0">
                <a:latin typeface="Courier New"/>
                <a:cs typeface="Courier New"/>
              </a:rPr>
              <a:t>mlx4_ib </a:t>
            </a:r>
            <a:r>
              <a:rPr lang="en-US" sz="1600" dirty="0" smtClean="0">
                <a:latin typeface="Courier New"/>
                <a:cs typeface="Courier New"/>
              </a:rPr>
              <a:t>sm_guid_assign=0</a:t>
            </a:r>
          </a:p>
          <a:p>
            <a:pPr indent="223838">
              <a:buNone/>
            </a:pPr>
            <a:endParaRPr lang="en-US" sz="1600" b="1" dirty="0">
              <a:latin typeface="Arial Black"/>
              <a:cs typeface="Arial Black"/>
            </a:endParaRPr>
          </a:p>
          <a:p>
            <a:pPr>
              <a:buNone/>
            </a:pPr>
            <a:endParaRPr lang="en-US" sz="1600" b="1" dirty="0" smtClean="0">
              <a:latin typeface="Arial Black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420" y="1740386"/>
            <a:ext cx="74182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/>
                <a:cs typeface="Courier New"/>
              </a:rPr>
              <a:t># mstflint </a:t>
            </a:r>
            <a:r>
              <a:rPr lang="en-US" sz="1400" dirty="0">
                <a:latin typeface="Courier New"/>
                <a:cs typeface="Courier New"/>
              </a:rPr>
              <a:t>-dev 82:00.0 </a:t>
            </a:r>
            <a:r>
              <a:rPr lang="en-US" sz="1400" dirty="0" smtClean="0">
                <a:latin typeface="Courier New"/>
                <a:cs typeface="Courier New"/>
              </a:rPr>
              <a:t>dc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[</a:t>
            </a:r>
            <a:r>
              <a:rPr lang="en-US" sz="1400" dirty="0">
                <a:latin typeface="Courier New"/>
                <a:cs typeface="Courier New"/>
              </a:rPr>
              <a:t>HCA]</a:t>
            </a:r>
          </a:p>
          <a:p>
            <a:r>
              <a:rPr lang="en-US" sz="1400" dirty="0">
                <a:latin typeface="Courier New"/>
                <a:cs typeface="Courier New"/>
              </a:rPr>
              <a:t>num_pfs = 1</a:t>
            </a:r>
          </a:p>
          <a:p>
            <a:r>
              <a:rPr lang="en-US" sz="1400" dirty="0">
                <a:latin typeface="Courier New"/>
                <a:cs typeface="Courier New"/>
              </a:rPr>
              <a:t>total_vfs = &lt;0-63&gt;</a:t>
            </a:r>
          </a:p>
          <a:p>
            <a:r>
              <a:rPr lang="en-US" sz="1400" dirty="0">
                <a:latin typeface="Courier New"/>
                <a:cs typeface="Courier New"/>
              </a:rPr>
              <a:t>sriov_en = true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809385"/>
            <a:ext cx="8229600" cy="136755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»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latin typeface="Arial Black"/>
                <a:cs typeface="Arial Black"/>
              </a:rPr>
              <a:t>Add SR-IOV config options in firmware</a:t>
            </a:r>
          </a:p>
          <a:p>
            <a:pPr lvl="1"/>
            <a:r>
              <a:rPr lang="en-US" sz="1600" b="1" dirty="0" smtClean="0">
                <a:latin typeface="Arial Black"/>
                <a:cs typeface="Arial Black"/>
              </a:rPr>
              <a:t>ConnectX-2 (2.9.1200 to get bug fix for FLR)</a:t>
            </a:r>
          </a:p>
          <a:p>
            <a:pPr lvl="1"/>
            <a:r>
              <a:rPr lang="en-US" sz="1600" b="1" dirty="0" smtClean="0">
                <a:latin typeface="Arial Black"/>
                <a:cs typeface="Arial Black"/>
              </a:rPr>
              <a:t>ConnectX-3</a:t>
            </a:r>
          </a:p>
          <a:p>
            <a:pPr>
              <a:buFont typeface="Arial" pitchFamily="34" charset="0"/>
              <a:buNone/>
            </a:pPr>
            <a:endParaRPr lang="en-US" sz="1600" b="1" dirty="0" smtClean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90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8" y="152400"/>
            <a:ext cx="8229600" cy="496290"/>
          </a:xfrm>
        </p:spPr>
        <p:txBody>
          <a:bodyPr/>
          <a:lstStyle/>
          <a:p>
            <a:r>
              <a:rPr lang="en-US" dirty="0" smtClean="0"/>
              <a:t>OpenSM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487313"/>
          </a:xfrm>
        </p:spPr>
        <p:txBody>
          <a:bodyPr/>
          <a:lstStyle/>
          <a:p>
            <a:r>
              <a:rPr lang="en-US" dirty="0" smtClean="0"/>
              <a:t>partitions.conf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099" y="1991894"/>
            <a:ext cx="883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/>
                <a:cs typeface="Courier New"/>
              </a:rPr>
              <a:t>management=0x7fff,ipoib, sl=0, defmember=full : ALL</a:t>
            </a:r>
            <a:r>
              <a:rPr lang="en-US" sz="1400" dirty="0" smtClean="0">
                <a:latin typeface="Courier New"/>
                <a:cs typeface="Courier New"/>
              </a:rPr>
              <a:t>, ALL_SWITCHES</a:t>
            </a:r>
            <a:r>
              <a:rPr lang="en-US" sz="1400" dirty="0">
                <a:latin typeface="Courier New"/>
                <a:cs typeface="Courier New"/>
              </a:rPr>
              <a:t>=full,SELF=full;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vlan1</a:t>
            </a:r>
            <a:r>
              <a:rPr lang="en-US" sz="1400" dirty="0">
                <a:latin typeface="Courier New"/>
                <a:cs typeface="Courier New"/>
              </a:rPr>
              <a:t>=0x1, ipoib, sl=0, defmember=full : ALL;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vlan2</a:t>
            </a:r>
            <a:r>
              <a:rPr lang="en-US" sz="1400" dirty="0">
                <a:latin typeface="Courier New"/>
                <a:cs typeface="Courier New"/>
              </a:rPr>
              <a:t>=0x2, ipoib, sl=0, defmember=full : ALL;</a:t>
            </a:r>
          </a:p>
          <a:p>
            <a:r>
              <a:rPr lang="en-US" sz="1400" dirty="0" smtClean="0">
                <a:latin typeface="Courier New"/>
                <a:cs typeface="Courier New"/>
              </a:rPr>
              <a:t>vlan3</a:t>
            </a:r>
            <a:r>
              <a:rPr lang="en-US" sz="1400" dirty="0">
                <a:latin typeface="Courier New"/>
                <a:cs typeface="Courier New"/>
              </a:rPr>
              <a:t>=0x3, ipoib, sl=0, defmember=full : ALL;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1204" y="3328696"/>
            <a:ext cx="8229600" cy="48731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30188" indent="-2301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–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»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opensm.conf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098" y="4042610"/>
            <a:ext cx="8832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/>
                <a:cs typeface="Courier New"/>
              </a:rPr>
              <a:t>allow_both_pkeys TRUE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7720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8" y="152400"/>
            <a:ext cx="8229600" cy="494302"/>
          </a:xfrm>
        </p:spPr>
        <p:txBody>
          <a:bodyPr/>
          <a:lstStyle/>
          <a:p>
            <a:r>
              <a:rPr lang="en-US" dirty="0" smtClean="0"/>
              <a:t>OpenStack Configuration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04521"/>
            <a:ext cx="8229600" cy="3864648"/>
          </a:xfrm>
        </p:spPr>
        <p:txBody>
          <a:bodyPr/>
          <a:lstStyle/>
          <a:p>
            <a:r>
              <a:rPr lang="en-US" sz="2400" b="1" dirty="0" smtClean="0"/>
              <a:t>Compute node</a:t>
            </a:r>
          </a:p>
          <a:p>
            <a:pPr lvl="1"/>
            <a:r>
              <a:rPr lang="en-US" sz="2000" b="1" dirty="0" smtClean="0"/>
              <a:t>Select Mellanox VIF driver</a:t>
            </a:r>
          </a:p>
          <a:p>
            <a:pPr lvl="1"/>
            <a:r>
              <a:rPr lang="en-US" sz="2000" b="1" dirty="0" smtClean="0"/>
              <a:t>Optionally add </a:t>
            </a:r>
            <a:r>
              <a:rPr lang="en-US" sz="2000" b="1" dirty="0"/>
              <a:t>PCI device to </a:t>
            </a:r>
            <a:r>
              <a:rPr lang="en-US" sz="2000" b="1" dirty="0" smtClean="0"/>
              <a:t>pci_passthrough_whitelist</a:t>
            </a:r>
          </a:p>
          <a:p>
            <a:r>
              <a:rPr lang="en-US" sz="2400" b="1" dirty="0" smtClean="0"/>
              <a:t>Configure plugin (compute and network nodes)</a:t>
            </a:r>
          </a:p>
          <a:p>
            <a:pPr lvl="1"/>
            <a:r>
              <a:rPr lang="en-US" sz="2000" b="1" dirty="0" smtClean="0"/>
              <a:t>Add plugin to network node and compute node</a:t>
            </a:r>
          </a:p>
          <a:p>
            <a:pPr lvl="1"/>
            <a:r>
              <a:rPr lang="en-US" sz="2000" b="1" dirty="0" smtClean="0"/>
              <a:t>Define vlan range (see partitions.conf)</a:t>
            </a:r>
          </a:p>
          <a:p>
            <a:pPr lvl="1"/>
            <a:r>
              <a:rPr lang="en-US" sz="2000" b="1" dirty="0" smtClean="0"/>
              <a:t>vnic-type: </a:t>
            </a:r>
            <a:r>
              <a:rPr lang="en-US" sz="2000" dirty="0" err="1" smtClean="0"/>
              <a:t>hostdev</a:t>
            </a:r>
            <a:r>
              <a:rPr lang="en-US" sz="2000" dirty="0" smtClean="0"/>
              <a:t> | </a:t>
            </a:r>
            <a:r>
              <a:rPr lang="en-US" sz="2000" dirty="0" err="1" smtClean="0"/>
              <a:t>macvtap</a:t>
            </a:r>
            <a:r>
              <a:rPr lang="en-US" sz="2000" dirty="0" smtClean="0"/>
              <a:t> | </a:t>
            </a:r>
            <a:r>
              <a:rPr lang="en-US" sz="2000" dirty="0" err="1"/>
              <a:t>virtio</a:t>
            </a:r>
            <a:r>
              <a:rPr lang="en-US" sz="2000" dirty="0"/>
              <a:t> </a:t>
            </a:r>
            <a:r>
              <a:rPr lang="en-US" sz="2000" dirty="0" smtClean="0"/>
              <a:t>| bridge</a:t>
            </a:r>
          </a:p>
          <a:p>
            <a:r>
              <a:rPr lang="en-US" sz="2400" b="1" dirty="0" smtClean="0"/>
              <a:t>Define neutron port for SR-IOV device</a:t>
            </a:r>
          </a:p>
          <a:p>
            <a:r>
              <a:rPr lang="en-US" sz="2400" b="1" dirty="0" smtClean="0"/>
              <a:t>Launch instances with newly created </a:t>
            </a:r>
            <a:r>
              <a:rPr lang="en-US" sz="2400" b="1" dirty="0" err="1" smtClean="0"/>
              <a:t>nic</a:t>
            </a:r>
            <a:r>
              <a:rPr lang="en-US" sz="2400" b="1" dirty="0" smtClean="0"/>
              <a:t> port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5305" y="4569169"/>
            <a:ext cx="7681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/>
                <a:cs typeface="Courier New"/>
              </a:rPr>
              <a:t>$ nova </a:t>
            </a:r>
            <a:r>
              <a:rPr lang="en-US" sz="1400" dirty="0">
                <a:latin typeface="Courier New"/>
                <a:cs typeface="Courier New"/>
              </a:rPr>
              <a:t>boot --flavor m1.large --image rh6.5_mlnx_ofed </a:t>
            </a:r>
            <a:r>
              <a:rPr lang="en-US" sz="1400" dirty="0" smtClean="0">
                <a:latin typeface="Courier New"/>
                <a:cs typeface="Courier New"/>
              </a:rPr>
              <a:t>\</a:t>
            </a:r>
          </a:p>
          <a:p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smtClean="0">
                <a:latin typeface="Courier New"/>
                <a:cs typeface="Courier New"/>
              </a:rPr>
              <a:t>  -</a:t>
            </a:r>
            <a:r>
              <a:rPr lang="en-US" sz="1400" dirty="0">
                <a:latin typeface="Courier New"/>
                <a:cs typeface="Courier New"/>
              </a:rPr>
              <a:t>-</a:t>
            </a:r>
            <a:r>
              <a:rPr lang="en-US" sz="1400" dirty="0" err="1">
                <a:latin typeface="Courier New"/>
                <a:cs typeface="Courier New"/>
              </a:rPr>
              <a:t>nic</a:t>
            </a:r>
            <a:r>
              <a:rPr lang="en-US" sz="1400" dirty="0">
                <a:latin typeface="Courier New"/>
                <a:cs typeface="Courier New"/>
              </a:rPr>
              <a:t> port-id=a43d35f3-3870-4ae1-9a9d-d2d341b693d6 </a:t>
            </a:r>
            <a:r>
              <a:rPr lang="en-US" sz="1400" dirty="0" err="1">
                <a:latin typeface="Courier New"/>
                <a:cs typeface="Courier New"/>
              </a:rPr>
              <a:t>sriov_instance</a:t>
            </a:r>
            <a:endParaRPr lang="en-US" sz="1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96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8" y="152400"/>
            <a:ext cx="8229600" cy="496290"/>
          </a:xfrm>
        </p:spPr>
        <p:txBody>
          <a:bodyPr/>
          <a:lstStyle/>
          <a:p>
            <a:r>
              <a:rPr lang="en-US" dirty="0" smtClean="0"/>
              <a:t>Other Features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72416"/>
            <a:ext cx="8229600" cy="3360920"/>
          </a:xfrm>
        </p:spPr>
        <p:txBody>
          <a:bodyPr/>
          <a:lstStyle/>
          <a:p>
            <a:r>
              <a:rPr lang="en-US" b="1" dirty="0" smtClean="0"/>
              <a:t>Expose different interface types to VMs</a:t>
            </a:r>
          </a:p>
          <a:p>
            <a:pPr lvl="1"/>
            <a:r>
              <a:rPr lang="en-US" b="1" dirty="0" smtClean="0"/>
              <a:t>With kernel modules: EoIB/IPoIB/RoCE</a:t>
            </a:r>
          </a:p>
          <a:p>
            <a:pPr lvl="1"/>
            <a:r>
              <a:rPr lang="en-US" b="1" dirty="0" smtClean="0"/>
              <a:t>Paravirtualized interface (eIPoIB bridge)</a:t>
            </a:r>
          </a:p>
          <a:p>
            <a:r>
              <a:rPr lang="en-US" b="1" dirty="0" smtClean="0"/>
              <a:t>QoS at VM granularity</a:t>
            </a:r>
          </a:p>
          <a:p>
            <a:r>
              <a:rPr lang="en-US" b="1" dirty="0" smtClean="0"/>
              <a:t>Storage plugins (Cinder service)</a:t>
            </a:r>
          </a:p>
          <a:p>
            <a:pPr lvl="1"/>
            <a:r>
              <a:rPr lang="en-US" b="1" dirty="0" smtClean="0"/>
              <a:t>iSER plugin from Mellanox</a:t>
            </a:r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82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58867"/>
            <a:ext cx="8229600" cy="1086451"/>
          </a:xfrm>
        </p:spPr>
        <p:txBody>
          <a:bodyPr/>
          <a:lstStyle/>
          <a:p>
            <a:pPr marL="346075" lvl="1" indent="0" algn="ctr">
              <a:buNone/>
            </a:pPr>
            <a:r>
              <a:rPr lang="en-US" sz="4400" b="1" dirty="0" smtClean="0"/>
              <a:t>Questions?</a:t>
            </a:r>
          </a:p>
          <a:p>
            <a:pPr marL="346075" lvl="1" indent="0" algn="ctr">
              <a:buNone/>
            </a:pPr>
            <a:r>
              <a:rPr lang="en-US" sz="2000" b="1" dirty="0" err="1" smtClean="0"/>
              <a:t>blakec@ornl.gov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9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49400" y="780715"/>
            <a:ext cx="5791200" cy="3990837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Background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Partitioning with P-keys</a:t>
            </a:r>
          </a:p>
          <a:p>
            <a:r>
              <a:rPr lang="en-US" sz="3600" b="1" dirty="0">
                <a:solidFill>
                  <a:schemeClr val="tx2"/>
                </a:solidFill>
              </a:rPr>
              <a:t>SR-IOV complexities</a:t>
            </a:r>
          </a:p>
          <a:p>
            <a:r>
              <a:rPr lang="en-US" sz="3600" b="1" dirty="0" smtClean="0">
                <a:solidFill>
                  <a:schemeClr val="tx2"/>
                </a:solidFill>
              </a:rPr>
              <a:t>Configuration</a:t>
            </a:r>
            <a:endParaRPr lang="en-US" sz="3600" b="1" dirty="0">
              <a:solidFill>
                <a:schemeClr val="tx2"/>
              </a:solidFill>
            </a:endParaRPr>
          </a:p>
          <a:p>
            <a:endParaRPr lang="en-US" sz="3600" b="1" dirty="0" smtClean="0">
              <a:solidFill>
                <a:schemeClr val="tx2"/>
              </a:solidFill>
            </a:endParaRPr>
          </a:p>
          <a:p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8" y="152400"/>
            <a:ext cx="8229600" cy="496290"/>
          </a:xfrm>
        </p:spPr>
        <p:txBody>
          <a:bodyPr/>
          <a:lstStyle/>
          <a:p>
            <a:r>
              <a:rPr lang="en-US" dirty="0" smtClean="0"/>
              <a:t>Background: OpenStack Architecture</a:t>
            </a:r>
            <a:endParaRPr lang="en-US" dirty="0"/>
          </a:p>
        </p:txBody>
      </p:sp>
      <p:pic>
        <p:nvPicPr>
          <p:cNvPr id="3" name="Content Placeholder 2" descr="Quantum-PhysNet-Diagr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355" b="4355"/>
          <a:stretch>
            <a:fillRect/>
          </a:stretch>
        </p:blipFill>
        <p:spPr>
          <a:xfrm>
            <a:off x="266320" y="818443"/>
            <a:ext cx="8643445" cy="5517445"/>
          </a:xfrm>
        </p:spPr>
      </p:pic>
      <p:sp>
        <p:nvSpPr>
          <p:cNvPr id="8" name="Rectangle 7"/>
          <p:cNvSpPr/>
          <p:nvPr/>
        </p:nvSpPr>
        <p:spPr>
          <a:xfrm>
            <a:off x="3979333" y="2554111"/>
            <a:ext cx="1905000" cy="296333"/>
          </a:xfrm>
          <a:prstGeom prst="rect">
            <a:avLst/>
          </a:prstGeom>
          <a:solidFill>
            <a:srgbClr val="FF66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86177" y="2808110"/>
            <a:ext cx="1905000" cy="296333"/>
          </a:xfrm>
          <a:prstGeom prst="rect">
            <a:avLst/>
          </a:prstGeom>
          <a:solidFill>
            <a:srgbClr val="FF6600">
              <a:alpha val="3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82641" y="3410919"/>
            <a:ext cx="1408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  <a:latin typeface="Helvetica"/>
                <a:cs typeface="Helvetica"/>
              </a:rPr>
              <a:t>IB</a:t>
            </a:r>
            <a:endParaRPr lang="en-US" sz="1600" b="1" dirty="0">
              <a:solidFill>
                <a:srgbClr val="FF6600"/>
              </a:solidFill>
              <a:latin typeface="Helvetica"/>
              <a:cs typeface="Helvetica"/>
            </a:endParaRPr>
          </a:p>
        </p:txBody>
      </p:sp>
      <p:cxnSp>
        <p:nvCxnSpPr>
          <p:cNvPr id="13" name="Elbow Connector 12"/>
          <p:cNvCxnSpPr>
            <a:endCxn id="11" idx="1"/>
          </p:cNvCxnSpPr>
          <p:nvPr/>
        </p:nvCxnSpPr>
        <p:spPr>
          <a:xfrm>
            <a:off x="2170981" y="3491736"/>
            <a:ext cx="1011660" cy="88460"/>
          </a:xfrm>
          <a:prstGeom prst="bentConnector3">
            <a:avLst>
              <a:gd name="adj1" fmla="val -1111"/>
            </a:avLst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3560792" y="3278039"/>
            <a:ext cx="1164566" cy="317546"/>
          </a:xfrm>
          <a:prstGeom prst="bentConnector3">
            <a:avLst>
              <a:gd name="adj1" fmla="val 99794"/>
            </a:avLst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06397" y="5944059"/>
            <a:ext cx="257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Credit: openstack.org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6111" y="2794000"/>
            <a:ext cx="7239000" cy="30903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290700" y="4007555"/>
            <a:ext cx="2156179" cy="142484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7" y="293512"/>
            <a:ext cx="8229614" cy="496290"/>
          </a:xfrm>
        </p:spPr>
        <p:txBody>
          <a:bodyPr/>
          <a:lstStyle/>
          <a:p>
            <a:r>
              <a:rPr lang="en-US" dirty="0" smtClean="0"/>
              <a:t>Background: SR-IOV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6111" y="2130787"/>
            <a:ext cx="7239000" cy="42332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1332" y="3406409"/>
            <a:ext cx="6914446" cy="2511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IOMMU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0043" y="3795889"/>
            <a:ext cx="2156179" cy="163650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86555" y="4162778"/>
            <a:ext cx="733777" cy="25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QP0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44891" y="3855157"/>
            <a:ext cx="762000" cy="1095022"/>
          </a:xfrm>
          <a:prstGeom prst="rect">
            <a:avLst/>
          </a:prstGeom>
          <a:solidFill>
            <a:schemeClr val="accent2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86555" y="4569178"/>
            <a:ext cx="733777" cy="25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QP1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86555" y="4950178"/>
            <a:ext cx="733777" cy="25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QP2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414889" y="4114800"/>
            <a:ext cx="733777" cy="254000"/>
          </a:xfrm>
          <a:prstGeom prst="ellipse">
            <a:avLst/>
          </a:prstGeom>
          <a:solidFill>
            <a:schemeClr val="accent1">
              <a:lumMod val="40000"/>
              <a:lumOff val="60000"/>
              <a:alpha val="1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>
                    <a:alpha val="42000"/>
                  </a:srgbClr>
                </a:solidFill>
              </a:rPr>
              <a:t>QP0</a:t>
            </a:r>
            <a:endParaRPr lang="en-US" sz="1200" dirty="0">
              <a:solidFill>
                <a:srgbClr val="000000">
                  <a:alpha val="42000"/>
                </a:srgb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414889" y="4546600"/>
            <a:ext cx="733777" cy="25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QP1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414889" y="4950178"/>
            <a:ext cx="733777" cy="25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QP2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36" name="Straight Arrow Connector 35"/>
          <p:cNvCxnSpPr>
            <a:stCxn id="31" idx="2"/>
            <a:endCxn id="27" idx="6"/>
          </p:cNvCxnSpPr>
          <p:nvPr/>
        </p:nvCxnSpPr>
        <p:spPr>
          <a:xfrm flipH="1">
            <a:off x="1820332" y="4673600"/>
            <a:ext cx="1594557" cy="2257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76110" y="2837556"/>
            <a:ext cx="1862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HCA</a:t>
            </a:r>
            <a:endParaRPr 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76112" y="2130787"/>
            <a:ext cx="2514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Hypervisor (KVM)</a:t>
            </a:r>
            <a:endParaRPr lang="en-US" sz="2000" b="1" dirty="0"/>
          </a:p>
        </p:txBody>
      </p:sp>
      <p:sp>
        <p:nvSpPr>
          <p:cNvPr id="42" name="Rectangle 41"/>
          <p:cNvSpPr/>
          <p:nvPr/>
        </p:nvSpPr>
        <p:spPr>
          <a:xfrm>
            <a:off x="4765322" y="774091"/>
            <a:ext cx="1363114" cy="110108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530613" y="789802"/>
            <a:ext cx="1171224" cy="110108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661377" y="4007555"/>
            <a:ext cx="2156179" cy="142484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144891" y="4176889"/>
            <a:ext cx="762000" cy="14252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799656" y="4109156"/>
            <a:ext cx="733777" cy="254000"/>
          </a:xfrm>
          <a:prstGeom prst="ellipse">
            <a:avLst/>
          </a:prstGeom>
          <a:solidFill>
            <a:schemeClr val="accent1">
              <a:lumMod val="40000"/>
              <a:lumOff val="60000"/>
              <a:alpha val="1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>
                    <a:alpha val="42000"/>
                  </a:srgbClr>
                </a:solidFill>
              </a:rPr>
              <a:t>QP0</a:t>
            </a:r>
            <a:endParaRPr lang="en-US" sz="1200" dirty="0">
              <a:solidFill>
                <a:srgbClr val="000000">
                  <a:alpha val="42000"/>
                </a:srgbClr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5813767" y="4526845"/>
            <a:ext cx="733777" cy="25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QP1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5799656" y="4958645"/>
            <a:ext cx="733777" cy="25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QP2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1792110" y="4744155"/>
            <a:ext cx="4024470" cy="2257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670766" y="1354675"/>
            <a:ext cx="1862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VM1</a:t>
            </a:r>
            <a:endParaRPr lang="en-US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589888" y="1354675"/>
            <a:ext cx="1199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VM2</a:t>
            </a:r>
            <a:endParaRPr lang="en-US" sz="2000" b="1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7309556" y="1890889"/>
            <a:ext cx="0" cy="2116666"/>
          </a:xfrm>
          <a:prstGeom prst="line">
            <a:avLst/>
          </a:prstGeom>
          <a:ln w="76200" cmpd="sng">
            <a:solidFill>
              <a:srgbClr val="3366FF"/>
            </a:solidFill>
            <a:headEnd type="arrow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243688" y="1875178"/>
            <a:ext cx="0" cy="2116666"/>
          </a:xfrm>
          <a:prstGeom prst="line">
            <a:avLst/>
          </a:prstGeom>
          <a:ln w="76200" cmpd="sng">
            <a:solidFill>
              <a:srgbClr val="3366FF"/>
            </a:solidFill>
            <a:headEnd type="arrow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246478" y="5007957"/>
            <a:ext cx="1044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gids</a:t>
            </a:r>
            <a:endParaRPr lang="en-US" sz="1400" b="1" dirty="0"/>
          </a:p>
        </p:txBody>
      </p:sp>
      <p:sp>
        <p:nvSpPr>
          <p:cNvPr id="63" name="Rectangle 62"/>
          <p:cNvSpPr/>
          <p:nvPr/>
        </p:nvSpPr>
        <p:spPr>
          <a:xfrm>
            <a:off x="6784624" y="4176889"/>
            <a:ext cx="762000" cy="14252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 flipV="1">
            <a:off x="2142070" y="4021665"/>
            <a:ext cx="762000" cy="15522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 flipV="1">
            <a:off x="4481688" y="4176889"/>
            <a:ext cx="762000" cy="15522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2012244" y="2554111"/>
            <a:ext cx="1" cy="1241778"/>
          </a:xfrm>
          <a:prstGeom prst="line">
            <a:avLst/>
          </a:prstGeom>
          <a:ln w="76200" cmpd="sng">
            <a:solidFill>
              <a:srgbClr val="3366FF"/>
            </a:solidFill>
            <a:headEnd type="arrow" w="sm" len="sm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948265" y="5432398"/>
            <a:ext cx="186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PF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414889" y="5440643"/>
            <a:ext cx="186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VF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5799656" y="5432398"/>
            <a:ext cx="186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VF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2012245" y="2852890"/>
            <a:ext cx="1862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DMA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5243688" y="2852890"/>
            <a:ext cx="1862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DMA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7309556" y="2852890"/>
            <a:ext cx="1862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DMA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4402657" y="4319411"/>
            <a:ext cx="1044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gid_idx/0</a:t>
            </a:r>
            <a:endParaRPr lang="en-US" sz="14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6773334" y="4332112"/>
            <a:ext cx="1044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gid_idx/0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776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8" y="152400"/>
            <a:ext cx="8229600" cy="494302"/>
          </a:xfrm>
        </p:spPr>
        <p:txBody>
          <a:bodyPr/>
          <a:lstStyle/>
          <a:p>
            <a:r>
              <a:rPr lang="en-US" dirty="0" smtClean="0"/>
              <a:t>Background: SR-IOV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04521"/>
            <a:ext cx="8229600" cy="3236784"/>
          </a:xfrm>
        </p:spPr>
        <p:txBody>
          <a:bodyPr/>
          <a:lstStyle/>
          <a:p>
            <a:r>
              <a:rPr lang="en-US" sz="2400" b="1" dirty="0" smtClean="0"/>
              <a:t>QP0 on VF is non-functional, only on PF</a:t>
            </a:r>
          </a:p>
          <a:p>
            <a:r>
              <a:rPr lang="en-US" sz="2400" b="1" dirty="0" smtClean="0"/>
              <a:t>QP1 on VF is proxied through PF</a:t>
            </a:r>
          </a:p>
          <a:p>
            <a:r>
              <a:rPr lang="en-US" sz="2400" b="1" dirty="0" smtClean="0"/>
              <a:t>RID tags traffic for IOMMU translation (DMA)</a:t>
            </a:r>
          </a:p>
          <a:p>
            <a:r>
              <a:rPr lang="en-US" sz="2400" b="1" dirty="0" smtClean="0"/>
              <a:t>VF p-key and gid tables index into PF tables</a:t>
            </a:r>
          </a:p>
          <a:p>
            <a:r>
              <a:rPr lang="en-US" sz="2400" b="1" dirty="0" smtClean="0"/>
              <a:t>Configuration of P-keys through sysfs</a:t>
            </a:r>
            <a:endParaRPr lang="en-US" sz="2000" b="1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35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8" y="152400"/>
            <a:ext cx="8229600" cy="494302"/>
          </a:xfrm>
        </p:spPr>
        <p:txBody>
          <a:bodyPr/>
          <a:lstStyle/>
          <a:p>
            <a:r>
              <a:rPr lang="en-US" dirty="0" smtClean="0"/>
              <a:t>P-Keys and VFs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6606450"/>
              </p:ext>
            </p:extLst>
          </p:nvPr>
        </p:nvGraphicFramePr>
        <p:xfrm>
          <a:off x="850026" y="2715507"/>
          <a:ext cx="3310484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242"/>
                <a:gridCol w="1655242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Pkey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0xffff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0xb000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0xb030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0026" y="1912502"/>
            <a:ext cx="3693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/sys/class/infiniband/mlx4_0/iov/ports/2/pkeys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5195155"/>
              </p:ext>
            </p:extLst>
          </p:nvPr>
        </p:nvGraphicFramePr>
        <p:xfrm>
          <a:off x="5030214" y="2003000"/>
          <a:ext cx="3310484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242"/>
                <a:gridCol w="1655242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Pkey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1526775"/>
              </p:ext>
            </p:extLst>
          </p:nvPr>
        </p:nvGraphicFramePr>
        <p:xfrm>
          <a:off x="5030214" y="4607525"/>
          <a:ext cx="3310484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242"/>
                <a:gridCol w="1655242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Pkey_idex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29767" y="1218169"/>
            <a:ext cx="3693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/sys/class/infiniband/mlx4_0/iov/</a:t>
            </a:r>
            <a:r>
              <a:rPr lang="en-US" b="1" dirty="0"/>
              <a:t>0000:41:00.1</a:t>
            </a:r>
            <a:r>
              <a:rPr lang="en-US" dirty="0"/>
              <a:t>/ports/2/pkey_idx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29767" y="3926577"/>
            <a:ext cx="3693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/sys/class/infiniband/mlx4_0/iov/</a:t>
            </a:r>
            <a:r>
              <a:rPr lang="en-US" b="1" dirty="0"/>
              <a:t>0000:41:</a:t>
            </a:r>
            <a:r>
              <a:rPr lang="en-US" b="1" dirty="0" smtClean="0"/>
              <a:t>00.2</a:t>
            </a:r>
            <a:r>
              <a:rPr lang="en-US" dirty="0" smtClean="0"/>
              <a:t>/</a:t>
            </a:r>
            <a:r>
              <a:rPr lang="en-US" dirty="0"/>
              <a:t>ports/2/pkey_idx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0026" y="1454061"/>
            <a:ext cx="297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PF (00:41:00.0)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4929767" y="659591"/>
            <a:ext cx="2575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VF1 (00:41:00.1)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4929767" y="3490466"/>
            <a:ext cx="2575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VF2 (00:41:00.2)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82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7" y="293512"/>
            <a:ext cx="8229614" cy="496290"/>
          </a:xfrm>
        </p:spPr>
        <p:txBody>
          <a:bodyPr/>
          <a:lstStyle/>
          <a:p>
            <a:r>
              <a:rPr lang="en-US" dirty="0" smtClean="0"/>
              <a:t>Fabric Partitioning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99451" y="2024603"/>
            <a:ext cx="2116665" cy="25437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9451" y="2363634"/>
            <a:ext cx="2116665" cy="3668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99451" y="1474642"/>
            <a:ext cx="366890" cy="437436"/>
          </a:xfrm>
          <a:prstGeom prst="rect">
            <a:avLst/>
          </a:prstGeom>
          <a:solidFill>
            <a:schemeClr val="accent2">
              <a:alpha val="1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636899" y="1474642"/>
            <a:ext cx="366890" cy="437436"/>
          </a:xfrm>
          <a:prstGeom prst="rect">
            <a:avLst/>
          </a:prstGeom>
          <a:solidFill>
            <a:schemeClr val="accent2">
              <a:alpha val="1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074344" y="1474642"/>
            <a:ext cx="366890" cy="43743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511781" y="1474642"/>
            <a:ext cx="366890" cy="437436"/>
          </a:xfrm>
          <a:prstGeom prst="rect">
            <a:avLst/>
          </a:prstGeom>
          <a:solidFill>
            <a:schemeClr val="accent2">
              <a:alpha val="1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949226" y="1474642"/>
            <a:ext cx="366890" cy="437436"/>
          </a:xfrm>
          <a:prstGeom prst="rect">
            <a:avLst/>
          </a:prstGeom>
          <a:solidFill>
            <a:schemeClr val="accent2">
              <a:alpha val="1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623740" y="2024603"/>
            <a:ext cx="2116665" cy="25437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23740" y="2363634"/>
            <a:ext cx="2116665" cy="3668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623740" y="1474642"/>
            <a:ext cx="366890" cy="437436"/>
          </a:xfrm>
          <a:prstGeom prst="rect">
            <a:avLst/>
          </a:prstGeom>
          <a:solidFill>
            <a:schemeClr val="accent2">
              <a:alpha val="1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061188" y="1474642"/>
            <a:ext cx="366890" cy="437436"/>
          </a:xfrm>
          <a:prstGeom prst="rect">
            <a:avLst/>
          </a:prstGeom>
          <a:solidFill>
            <a:schemeClr val="accent2">
              <a:alpha val="1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is5035_fr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99275" y="3211268"/>
            <a:ext cx="2240850" cy="406299"/>
          </a:xfrm>
          <a:prstGeom prst="rect">
            <a:avLst/>
          </a:prstGeom>
        </p:spPr>
      </p:pic>
      <p:pic>
        <p:nvPicPr>
          <p:cNvPr id="37" name="Picture 36" descr="is5035_fr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86985" y="4534891"/>
            <a:ext cx="2240850" cy="406299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897936" y="5898440"/>
            <a:ext cx="437448" cy="36215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405943" y="5898440"/>
            <a:ext cx="437448" cy="36215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920995" y="5898440"/>
            <a:ext cx="437448" cy="36215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433240" y="5898440"/>
            <a:ext cx="437448" cy="36215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941235" y="5898440"/>
            <a:ext cx="437448" cy="36215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456291" y="5898440"/>
            <a:ext cx="437448" cy="36215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978394" y="5898440"/>
            <a:ext cx="437448" cy="36215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5486397" y="5898440"/>
            <a:ext cx="437448" cy="36215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>
            <a:stCxn id="5" idx="2"/>
            <a:endCxn id="13" idx="0"/>
          </p:cNvCxnSpPr>
          <p:nvPr/>
        </p:nvCxnSpPr>
        <p:spPr>
          <a:xfrm>
            <a:off x="2257784" y="2730523"/>
            <a:ext cx="1461916" cy="480745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623740" y="3617567"/>
            <a:ext cx="0" cy="917324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3" idx="2"/>
            <a:endCxn id="37" idx="0"/>
          </p:cNvCxnSpPr>
          <p:nvPr/>
        </p:nvCxnSpPr>
        <p:spPr>
          <a:xfrm flipH="1">
            <a:off x="3707410" y="3617567"/>
            <a:ext cx="12290" cy="9173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12930" y="3617567"/>
            <a:ext cx="0" cy="9173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30" idx="2"/>
            <a:endCxn id="13" idx="0"/>
          </p:cNvCxnSpPr>
          <p:nvPr/>
        </p:nvCxnSpPr>
        <p:spPr>
          <a:xfrm flipH="1">
            <a:off x="3719700" y="2730523"/>
            <a:ext cx="962373" cy="480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7" idx="2"/>
            <a:endCxn id="53" idx="0"/>
          </p:cNvCxnSpPr>
          <p:nvPr/>
        </p:nvCxnSpPr>
        <p:spPr>
          <a:xfrm>
            <a:off x="3707410" y="4941190"/>
            <a:ext cx="1997711" cy="957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7" idx="2"/>
            <a:endCxn id="52" idx="0"/>
          </p:cNvCxnSpPr>
          <p:nvPr/>
        </p:nvCxnSpPr>
        <p:spPr>
          <a:xfrm>
            <a:off x="3707410" y="4941190"/>
            <a:ext cx="1489708" cy="957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7" idx="2"/>
            <a:endCxn id="51" idx="0"/>
          </p:cNvCxnSpPr>
          <p:nvPr/>
        </p:nvCxnSpPr>
        <p:spPr>
          <a:xfrm>
            <a:off x="3707410" y="4941190"/>
            <a:ext cx="967605" cy="95725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7" idx="2"/>
            <a:endCxn id="50" idx="0"/>
          </p:cNvCxnSpPr>
          <p:nvPr/>
        </p:nvCxnSpPr>
        <p:spPr>
          <a:xfrm>
            <a:off x="3707410" y="4941190"/>
            <a:ext cx="452549" cy="957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37" idx="2"/>
            <a:endCxn id="49" idx="0"/>
          </p:cNvCxnSpPr>
          <p:nvPr/>
        </p:nvCxnSpPr>
        <p:spPr>
          <a:xfrm flipH="1">
            <a:off x="3651964" y="4941190"/>
            <a:ext cx="55446" cy="95725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37" idx="2"/>
            <a:endCxn id="48" idx="0"/>
          </p:cNvCxnSpPr>
          <p:nvPr/>
        </p:nvCxnSpPr>
        <p:spPr>
          <a:xfrm flipH="1">
            <a:off x="3139719" y="4941190"/>
            <a:ext cx="567691" cy="957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7" idx="2"/>
            <a:endCxn id="47" idx="0"/>
          </p:cNvCxnSpPr>
          <p:nvPr/>
        </p:nvCxnSpPr>
        <p:spPr>
          <a:xfrm flipH="1">
            <a:off x="2624667" y="4941190"/>
            <a:ext cx="1082743" cy="957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37" idx="2"/>
            <a:endCxn id="46" idx="0"/>
          </p:cNvCxnSpPr>
          <p:nvPr/>
        </p:nvCxnSpPr>
        <p:spPr>
          <a:xfrm flipH="1">
            <a:off x="2116660" y="4941190"/>
            <a:ext cx="1590750" cy="957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206" idx="2"/>
            <a:endCxn id="13" idx="0"/>
          </p:cNvCxnSpPr>
          <p:nvPr/>
        </p:nvCxnSpPr>
        <p:spPr>
          <a:xfrm flipH="1">
            <a:off x="3719700" y="2741802"/>
            <a:ext cx="3266588" cy="469466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902108" y="3617567"/>
            <a:ext cx="0" cy="9173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Rectangle 190"/>
          <p:cNvSpPr/>
          <p:nvPr/>
        </p:nvSpPr>
        <p:spPr>
          <a:xfrm>
            <a:off x="1453452" y="2407083"/>
            <a:ext cx="254008" cy="26107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Rectangle 191"/>
          <p:cNvSpPr/>
          <p:nvPr/>
        </p:nvSpPr>
        <p:spPr>
          <a:xfrm>
            <a:off x="1785069" y="2407137"/>
            <a:ext cx="254008" cy="26107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/>
          <p:cNvSpPr/>
          <p:nvPr/>
        </p:nvSpPr>
        <p:spPr>
          <a:xfrm>
            <a:off x="2106801" y="2407083"/>
            <a:ext cx="254008" cy="26107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Rectangle 193"/>
          <p:cNvSpPr/>
          <p:nvPr/>
        </p:nvSpPr>
        <p:spPr>
          <a:xfrm>
            <a:off x="2427130" y="2407083"/>
            <a:ext cx="254008" cy="26107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5" name="Rectangle 194"/>
          <p:cNvSpPr/>
          <p:nvPr/>
        </p:nvSpPr>
        <p:spPr>
          <a:xfrm>
            <a:off x="2744652" y="2407832"/>
            <a:ext cx="254008" cy="26107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Rectangle 195"/>
          <p:cNvSpPr/>
          <p:nvPr/>
        </p:nvSpPr>
        <p:spPr>
          <a:xfrm>
            <a:off x="4732973" y="2414475"/>
            <a:ext cx="254008" cy="26107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Rectangle 196"/>
          <p:cNvSpPr/>
          <p:nvPr/>
        </p:nvSpPr>
        <p:spPr>
          <a:xfrm>
            <a:off x="4438769" y="2416026"/>
            <a:ext cx="254008" cy="26107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Rectangle 203"/>
          <p:cNvSpPr/>
          <p:nvPr/>
        </p:nvSpPr>
        <p:spPr>
          <a:xfrm>
            <a:off x="6802843" y="1474642"/>
            <a:ext cx="366890" cy="43743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5" name="Straight Connector 204"/>
          <p:cNvCxnSpPr>
            <a:stCxn id="204" idx="2"/>
          </p:cNvCxnSpPr>
          <p:nvPr/>
        </p:nvCxnSpPr>
        <p:spPr>
          <a:xfrm>
            <a:off x="6986288" y="1912078"/>
            <a:ext cx="0" cy="829724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" name="Picture 205" descr="is5035_fr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65863" y="2335503"/>
            <a:ext cx="2240850" cy="406299"/>
          </a:xfrm>
          <a:prstGeom prst="rect">
            <a:avLst/>
          </a:prstGeom>
        </p:spPr>
      </p:pic>
      <p:sp>
        <p:nvSpPr>
          <p:cNvPr id="209" name="Rectangle 208"/>
          <p:cNvSpPr/>
          <p:nvPr/>
        </p:nvSpPr>
        <p:spPr>
          <a:xfrm>
            <a:off x="7322133" y="1474642"/>
            <a:ext cx="366890" cy="437436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Rectangle 209"/>
          <p:cNvSpPr/>
          <p:nvPr/>
        </p:nvSpPr>
        <p:spPr>
          <a:xfrm>
            <a:off x="6239425" y="1474642"/>
            <a:ext cx="366890" cy="437436"/>
          </a:xfrm>
          <a:prstGeom prst="rect">
            <a:avLst/>
          </a:prstGeom>
          <a:solidFill>
            <a:schemeClr val="accent2">
              <a:alpha val="1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2" name="Straight Connector 211"/>
          <p:cNvCxnSpPr>
            <a:stCxn id="210" idx="2"/>
            <a:endCxn id="206" idx="0"/>
          </p:cNvCxnSpPr>
          <p:nvPr/>
        </p:nvCxnSpPr>
        <p:spPr>
          <a:xfrm>
            <a:off x="6422870" y="1912078"/>
            <a:ext cx="563418" cy="423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209" idx="2"/>
            <a:endCxn id="206" idx="0"/>
          </p:cNvCxnSpPr>
          <p:nvPr/>
        </p:nvCxnSpPr>
        <p:spPr>
          <a:xfrm flipH="1">
            <a:off x="6986288" y="1912078"/>
            <a:ext cx="519290" cy="423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6606315" y="5878496"/>
            <a:ext cx="142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P-key 0x7003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25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8" y="152400"/>
            <a:ext cx="8229600" cy="496290"/>
          </a:xfrm>
        </p:spPr>
        <p:txBody>
          <a:bodyPr/>
          <a:lstStyle/>
          <a:p>
            <a:r>
              <a:rPr lang="en-US" dirty="0" smtClean="0"/>
              <a:t>Complexities with SR-IOV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2189317"/>
          </a:xfrm>
        </p:spPr>
        <p:txBody>
          <a:bodyPr/>
          <a:lstStyle/>
          <a:p>
            <a:r>
              <a:rPr lang="en-US" dirty="0" smtClean="0"/>
              <a:t>Still have shared resources</a:t>
            </a:r>
          </a:p>
          <a:p>
            <a:r>
              <a:rPr lang="en-US" dirty="0" smtClean="0"/>
              <a:t>How to administer vHCAs (tools don’t work)</a:t>
            </a:r>
          </a:p>
          <a:p>
            <a:r>
              <a:rPr lang="en-US" dirty="0" smtClean="0"/>
              <a:t>Increasing functionality embedded within HCAs</a:t>
            </a:r>
          </a:p>
          <a:p>
            <a:r>
              <a:rPr lang="en-US" dirty="0"/>
              <a:t>Routing virtualized </a:t>
            </a:r>
            <a:r>
              <a:rPr lang="en-US" dirty="0" smtClean="0"/>
              <a:t>topologies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34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97" y="293512"/>
            <a:ext cx="8229614" cy="496290"/>
          </a:xfrm>
        </p:spPr>
        <p:txBody>
          <a:bodyPr/>
          <a:lstStyle/>
          <a:p>
            <a:r>
              <a:rPr lang="en-US" dirty="0" smtClean="0"/>
              <a:t>Routing with Virtualization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99451" y="2024603"/>
            <a:ext cx="2116665" cy="25437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9451" y="2363634"/>
            <a:ext cx="2116665" cy="3668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99451" y="1474642"/>
            <a:ext cx="366890" cy="43743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636899" y="1474642"/>
            <a:ext cx="366890" cy="43743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074344" y="1474642"/>
            <a:ext cx="366890" cy="43743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511781" y="1474642"/>
            <a:ext cx="366890" cy="43743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949226" y="1474642"/>
            <a:ext cx="366890" cy="43743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623740" y="2024603"/>
            <a:ext cx="2116665" cy="25437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23740" y="2363634"/>
            <a:ext cx="2116665" cy="3668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623740" y="1474642"/>
            <a:ext cx="366890" cy="43743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061188" y="1474642"/>
            <a:ext cx="366890" cy="43743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is5035_fr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99275" y="3211268"/>
            <a:ext cx="2240850" cy="406299"/>
          </a:xfrm>
          <a:prstGeom prst="rect">
            <a:avLst/>
          </a:prstGeom>
        </p:spPr>
      </p:pic>
      <p:pic>
        <p:nvPicPr>
          <p:cNvPr id="37" name="Picture 36" descr="is5035_fr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86985" y="4534891"/>
            <a:ext cx="2240850" cy="406299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897936" y="5898440"/>
            <a:ext cx="437448" cy="36215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405943" y="5898440"/>
            <a:ext cx="437448" cy="36215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920995" y="5898440"/>
            <a:ext cx="437448" cy="36215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433240" y="5898440"/>
            <a:ext cx="437448" cy="36215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941235" y="5898440"/>
            <a:ext cx="437448" cy="36215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456291" y="5898440"/>
            <a:ext cx="437448" cy="36215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978394" y="5898440"/>
            <a:ext cx="437448" cy="36215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5486397" y="5898440"/>
            <a:ext cx="437448" cy="36215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>
            <a:stCxn id="5" idx="2"/>
            <a:endCxn id="13" idx="0"/>
          </p:cNvCxnSpPr>
          <p:nvPr/>
        </p:nvCxnSpPr>
        <p:spPr>
          <a:xfrm>
            <a:off x="2257784" y="2730523"/>
            <a:ext cx="1461916" cy="480745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623740" y="3617567"/>
            <a:ext cx="0" cy="9173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3" idx="2"/>
            <a:endCxn id="37" idx="0"/>
          </p:cNvCxnSpPr>
          <p:nvPr/>
        </p:nvCxnSpPr>
        <p:spPr>
          <a:xfrm flipH="1">
            <a:off x="3707410" y="3617567"/>
            <a:ext cx="12290" cy="9173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12930" y="3617567"/>
            <a:ext cx="0" cy="9173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30" idx="2"/>
            <a:endCxn id="13" idx="0"/>
          </p:cNvCxnSpPr>
          <p:nvPr/>
        </p:nvCxnSpPr>
        <p:spPr>
          <a:xfrm flipH="1">
            <a:off x="3719700" y="2730523"/>
            <a:ext cx="962373" cy="4807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7" idx="2"/>
            <a:endCxn id="53" idx="0"/>
          </p:cNvCxnSpPr>
          <p:nvPr/>
        </p:nvCxnSpPr>
        <p:spPr>
          <a:xfrm>
            <a:off x="3707410" y="4941190"/>
            <a:ext cx="1997711" cy="957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7" idx="2"/>
            <a:endCxn id="52" idx="0"/>
          </p:cNvCxnSpPr>
          <p:nvPr/>
        </p:nvCxnSpPr>
        <p:spPr>
          <a:xfrm>
            <a:off x="3707410" y="4941190"/>
            <a:ext cx="1489708" cy="957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7" idx="2"/>
            <a:endCxn id="51" idx="0"/>
          </p:cNvCxnSpPr>
          <p:nvPr/>
        </p:nvCxnSpPr>
        <p:spPr>
          <a:xfrm>
            <a:off x="3707410" y="4941190"/>
            <a:ext cx="967605" cy="957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7" idx="2"/>
            <a:endCxn id="50" idx="0"/>
          </p:cNvCxnSpPr>
          <p:nvPr/>
        </p:nvCxnSpPr>
        <p:spPr>
          <a:xfrm>
            <a:off x="3707410" y="4941190"/>
            <a:ext cx="452549" cy="957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37" idx="2"/>
            <a:endCxn id="49" idx="0"/>
          </p:cNvCxnSpPr>
          <p:nvPr/>
        </p:nvCxnSpPr>
        <p:spPr>
          <a:xfrm flipH="1">
            <a:off x="3651964" y="4941190"/>
            <a:ext cx="55446" cy="957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37" idx="2"/>
            <a:endCxn id="48" idx="0"/>
          </p:cNvCxnSpPr>
          <p:nvPr/>
        </p:nvCxnSpPr>
        <p:spPr>
          <a:xfrm flipH="1">
            <a:off x="3139719" y="4941190"/>
            <a:ext cx="567691" cy="957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7" idx="2"/>
            <a:endCxn id="47" idx="0"/>
          </p:cNvCxnSpPr>
          <p:nvPr/>
        </p:nvCxnSpPr>
        <p:spPr>
          <a:xfrm flipH="1">
            <a:off x="2624667" y="4941190"/>
            <a:ext cx="1082743" cy="957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37" idx="2"/>
            <a:endCxn id="46" idx="0"/>
          </p:cNvCxnSpPr>
          <p:nvPr/>
        </p:nvCxnSpPr>
        <p:spPr>
          <a:xfrm flipH="1">
            <a:off x="2116660" y="4941190"/>
            <a:ext cx="1590750" cy="957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206" idx="2"/>
            <a:endCxn id="13" idx="0"/>
          </p:cNvCxnSpPr>
          <p:nvPr/>
        </p:nvCxnSpPr>
        <p:spPr>
          <a:xfrm flipH="1">
            <a:off x="3719700" y="2741802"/>
            <a:ext cx="3266588" cy="469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902108" y="3617567"/>
            <a:ext cx="0" cy="9173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Rectangle 190"/>
          <p:cNvSpPr/>
          <p:nvPr/>
        </p:nvSpPr>
        <p:spPr>
          <a:xfrm>
            <a:off x="1453452" y="2407083"/>
            <a:ext cx="254008" cy="26107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Rectangle 191"/>
          <p:cNvSpPr/>
          <p:nvPr/>
        </p:nvSpPr>
        <p:spPr>
          <a:xfrm>
            <a:off x="1785069" y="2407137"/>
            <a:ext cx="254008" cy="26107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/>
          <p:cNvSpPr/>
          <p:nvPr/>
        </p:nvSpPr>
        <p:spPr>
          <a:xfrm>
            <a:off x="2106801" y="2407083"/>
            <a:ext cx="254008" cy="26107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Rectangle 193"/>
          <p:cNvSpPr/>
          <p:nvPr/>
        </p:nvSpPr>
        <p:spPr>
          <a:xfrm>
            <a:off x="2427130" y="2407083"/>
            <a:ext cx="254008" cy="26107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5" name="Rectangle 194"/>
          <p:cNvSpPr/>
          <p:nvPr/>
        </p:nvSpPr>
        <p:spPr>
          <a:xfrm>
            <a:off x="2744652" y="2407832"/>
            <a:ext cx="254008" cy="26107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Rectangle 195"/>
          <p:cNvSpPr/>
          <p:nvPr/>
        </p:nvSpPr>
        <p:spPr>
          <a:xfrm>
            <a:off x="4732973" y="2414475"/>
            <a:ext cx="254008" cy="26107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Rectangle 196"/>
          <p:cNvSpPr/>
          <p:nvPr/>
        </p:nvSpPr>
        <p:spPr>
          <a:xfrm>
            <a:off x="4438769" y="2416026"/>
            <a:ext cx="254008" cy="26107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Rectangle 203"/>
          <p:cNvSpPr/>
          <p:nvPr/>
        </p:nvSpPr>
        <p:spPr>
          <a:xfrm>
            <a:off x="6802843" y="1474642"/>
            <a:ext cx="366890" cy="43743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5" name="Straight Connector 204"/>
          <p:cNvCxnSpPr>
            <a:stCxn id="204" idx="2"/>
          </p:cNvCxnSpPr>
          <p:nvPr/>
        </p:nvCxnSpPr>
        <p:spPr>
          <a:xfrm>
            <a:off x="6986288" y="1912078"/>
            <a:ext cx="0" cy="8297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" name="Picture 205" descr="is5035_fr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65863" y="2335503"/>
            <a:ext cx="2240850" cy="406299"/>
          </a:xfrm>
          <a:prstGeom prst="rect">
            <a:avLst/>
          </a:prstGeom>
        </p:spPr>
      </p:pic>
      <p:sp>
        <p:nvSpPr>
          <p:cNvPr id="209" name="Rectangle 208"/>
          <p:cNvSpPr/>
          <p:nvPr/>
        </p:nvSpPr>
        <p:spPr>
          <a:xfrm>
            <a:off x="7322133" y="1474642"/>
            <a:ext cx="366890" cy="437436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0" name="Rectangle 209"/>
          <p:cNvSpPr/>
          <p:nvPr/>
        </p:nvSpPr>
        <p:spPr>
          <a:xfrm>
            <a:off x="6239425" y="1474642"/>
            <a:ext cx="366890" cy="43743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2" name="Straight Connector 211"/>
          <p:cNvCxnSpPr>
            <a:stCxn id="210" idx="2"/>
            <a:endCxn id="206" idx="0"/>
          </p:cNvCxnSpPr>
          <p:nvPr/>
        </p:nvCxnSpPr>
        <p:spPr>
          <a:xfrm>
            <a:off x="6422870" y="1912078"/>
            <a:ext cx="563418" cy="423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209" idx="2"/>
            <a:endCxn id="206" idx="0"/>
          </p:cNvCxnSpPr>
          <p:nvPr/>
        </p:nvCxnSpPr>
        <p:spPr>
          <a:xfrm flipH="1">
            <a:off x="6986288" y="1912078"/>
            <a:ext cx="519290" cy="423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76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LCF palatte">
      <a:dk1>
        <a:sysClr val="windowText" lastClr="000000"/>
      </a:dk1>
      <a:lt1>
        <a:sysClr val="window" lastClr="FFFFFF"/>
      </a:lt1>
      <a:dk2>
        <a:srgbClr val="00865C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86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Theme">
  <a:themeElements>
    <a:clrScheme name="OLCF palatte">
      <a:dk1>
        <a:sysClr val="windowText" lastClr="000000"/>
      </a:dk1>
      <a:lt1>
        <a:sysClr val="window" lastClr="FFFFFF"/>
      </a:lt1>
      <a:dk2>
        <a:srgbClr val="00865C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86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Theme">
  <a:themeElements>
    <a:clrScheme name="OLCF palatte">
      <a:dk1>
        <a:sysClr val="windowText" lastClr="000000"/>
      </a:dk1>
      <a:lt1>
        <a:sysClr val="window" lastClr="FFFFFF"/>
      </a:lt1>
      <a:dk2>
        <a:srgbClr val="00865C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86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568</Words>
  <Application>Microsoft Macintosh PowerPoint</Application>
  <PresentationFormat>On-screen Show (4:3)</PresentationFormat>
  <Paragraphs>124</Paragraphs>
  <Slides>15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Default Theme</vt:lpstr>
      <vt:lpstr>1_Default Theme</vt:lpstr>
      <vt:lpstr>2_Default Theme</vt:lpstr>
      <vt:lpstr>OpenStack and IB</vt:lpstr>
      <vt:lpstr>Slide 2</vt:lpstr>
      <vt:lpstr>Background: OpenStack Architecture</vt:lpstr>
      <vt:lpstr>Background: SR-IOV</vt:lpstr>
      <vt:lpstr>Background: SR-IOV</vt:lpstr>
      <vt:lpstr>P-Keys and VFs</vt:lpstr>
      <vt:lpstr>Fabric Partitioning</vt:lpstr>
      <vt:lpstr>Complexities with SR-IOV</vt:lpstr>
      <vt:lpstr>Routing with Virtualization</vt:lpstr>
      <vt:lpstr>Routing with Virtualization</vt:lpstr>
      <vt:lpstr>Base SR-IOV Configuration</vt:lpstr>
      <vt:lpstr>OpenSM Configuration</vt:lpstr>
      <vt:lpstr>OpenStack Configuration</vt:lpstr>
      <vt:lpstr>Other Features</vt:lpstr>
      <vt:lpstr>Slide 15</vt:lpstr>
    </vt:vector>
  </TitlesOfParts>
  <Company>UT-Battelle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OpenStack and IB</dc:title>
  <dc:creator>Blake Caldwell</dc:creator>
  <cp:lastModifiedBy>Rebecca Moran</cp:lastModifiedBy>
  <cp:revision>9</cp:revision>
  <dcterms:created xsi:type="dcterms:W3CDTF">2014-04-03T21:36:30Z</dcterms:created>
  <dcterms:modified xsi:type="dcterms:W3CDTF">2014-04-03T21:37:18Z</dcterms:modified>
</cp:coreProperties>
</file>