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14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71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39657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3566160"/>
            <a:ext cx="7772400" cy="1005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4114800"/>
            <a:ext cx="6400799" cy="99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4B834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4B834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>
                <a:srgbClr val="F4B834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4B834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4B834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2"/>
          </p:nvPr>
        </p:nvSpPr>
        <p:spPr>
          <a:xfrm>
            <a:off x="3328417" y="5102162"/>
            <a:ext cx="2479800" cy="5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buClr>
                <a:schemeClr val="dk1"/>
              </a:buClr>
              <a:buFont typeface="Arial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6075" marR="0" indent="-168275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4B834"/>
              </a:buClr>
              <a:buFont typeface="Arial"/>
              <a:defRPr/>
            </a:lvl1pPr>
            <a:lvl2pPr marL="690563" marR="0" indent="-13430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4B834"/>
              </a:buClr>
              <a:buFont typeface="Arial"/>
              <a:defRPr/>
            </a:lvl2pPr>
            <a:lvl3pPr marL="1031875" marR="0" indent="-160655" algn="l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>
                <a:srgbClr val="F4B834"/>
              </a:buClr>
              <a:buFont typeface="Arial"/>
              <a:defRPr/>
            </a:lvl3pPr>
            <a:lvl4pPr marL="1374775" marR="0" indent="-14795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4B834"/>
              </a:buClr>
              <a:buFont typeface="Arial"/>
              <a:defRPr/>
            </a:lvl4pPr>
            <a:lvl5pPr marL="1830388" marR="0" indent="-10318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4B834"/>
              </a:buClr>
              <a:buFont typeface="Arial"/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819900" y="594360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ontent with Object and Captio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6075" marR="0" indent="-168275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4B834"/>
              </a:buClr>
              <a:buFont typeface="Arial"/>
              <a:buChar char="▪"/>
              <a:defRPr/>
            </a:lvl1pPr>
            <a:lvl2pPr marL="690563" marR="0" indent="-13430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4B834"/>
              </a:buClr>
              <a:buFont typeface="Arial"/>
              <a:buChar char="–"/>
              <a:defRPr/>
            </a:lvl2pPr>
            <a:lvl3pPr marL="1031875" marR="0" indent="-193675" algn="l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>
                <a:srgbClr val="F4B834"/>
              </a:buClr>
              <a:buFont typeface="Arial"/>
              <a:buChar char="•"/>
              <a:defRPr/>
            </a:lvl3pPr>
            <a:lvl4pPr marL="1374775" marR="0" indent="-19748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4B834"/>
              </a:buClr>
              <a:buFont typeface="Arial"/>
              <a:buChar char="-"/>
              <a:defRPr/>
            </a:lvl4pPr>
            <a:lvl5pPr marL="1830388" marR="0" indent="-1158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4B834"/>
              </a:buClr>
              <a:buFont typeface="Arial"/>
              <a:buChar char="–"/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4648200" y="4906962"/>
            <a:ext cx="4038599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/>
            </a:lvl1pPr>
            <a:lvl2pPr marL="457200" indent="0" rtl="0">
              <a:buFont typeface="Arial"/>
              <a:buNone/>
              <a:defRPr/>
            </a:lvl2pPr>
            <a:lvl3pPr marL="914400" indent="0" rtl="0">
              <a:buFont typeface="Arial"/>
              <a:buNone/>
              <a:defRPr/>
            </a:lvl3pPr>
            <a:lvl4pPr marL="1371600" indent="0" rtl="0">
              <a:buFont typeface="Arial"/>
              <a:buNone/>
              <a:defRPr/>
            </a:lvl4pPr>
            <a:lvl5pPr marL="1828800" indent="0" rtl="0">
              <a:buFont typeface="Arial"/>
              <a:buNone/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3"/>
          </p:nvPr>
        </p:nvSpPr>
        <p:spPr>
          <a:xfrm>
            <a:off x="4648200" y="1600200"/>
            <a:ext cx="4038599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768"/>
              </a:spcBef>
              <a:spcAft>
                <a:spcPts val="0"/>
              </a:spcAft>
              <a:buClr>
                <a:srgbClr val="F4B834"/>
              </a:buClr>
              <a:buFont typeface="Arial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819900" y="594360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Object and 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906962"/>
            <a:ext cx="8229600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/>
            </a:lvl1pPr>
            <a:lvl2pPr marL="457200" indent="0" rtl="0">
              <a:buFont typeface="Arial"/>
              <a:buNone/>
              <a:defRPr/>
            </a:lvl2pPr>
            <a:lvl3pPr marL="914400" indent="0" rtl="0">
              <a:buFont typeface="Arial"/>
              <a:buNone/>
              <a:defRPr/>
            </a:lvl3pPr>
            <a:lvl4pPr marL="1371600" indent="0" rtl="0">
              <a:buFont typeface="Arial"/>
              <a:buNone/>
              <a:defRPr/>
            </a:lvl4pPr>
            <a:lvl5pPr marL="1828800" indent="0" rtl="0">
              <a:buFont typeface="Arial"/>
              <a:buNone/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57200" y="1600200"/>
            <a:ext cx="8229600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768"/>
              </a:spcBef>
              <a:spcAft>
                <a:spcPts val="0"/>
              </a:spcAft>
              <a:buClr>
                <a:srgbClr val="F4B834"/>
              </a:buClr>
              <a:buFont typeface="Arial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819900" y="594360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indent="304800" algn="ctr" rtl="0">
              <a:buSzPct val="100000"/>
              <a:defRPr sz="4800"/>
            </a:lvl1pPr>
            <a:lvl2pPr indent="304800" algn="ctr" rtl="0">
              <a:buSzPct val="100000"/>
              <a:defRPr sz="4800"/>
            </a:lvl2pPr>
            <a:lvl3pPr indent="304800" algn="ctr" rtl="0">
              <a:buSzPct val="100000"/>
              <a:defRPr sz="4800"/>
            </a:lvl3pPr>
            <a:lvl4pPr indent="304800" algn="ctr" rtl="0">
              <a:buSzPct val="100000"/>
              <a:defRPr sz="4800"/>
            </a:lvl4pPr>
            <a:lvl5pPr indent="304800" algn="ctr" rtl="0">
              <a:buSzPct val="100000"/>
              <a:defRPr sz="4800"/>
            </a:lvl5pPr>
            <a:lvl6pPr indent="304800" algn="ctr" rtl="0">
              <a:buSzPct val="100000"/>
              <a:defRPr sz="4800"/>
            </a:lvl6pPr>
            <a:lvl7pPr indent="304800" algn="ctr" rtl="0">
              <a:buSzPct val="100000"/>
              <a:defRPr sz="4800"/>
            </a:lvl7pPr>
            <a:lvl8pPr indent="304800" algn="ctr" rtl="0">
              <a:buSzPct val="100000"/>
              <a:defRPr sz="4800"/>
            </a:lvl8pPr>
            <a:lvl9pPr indent="304800" algn="ctr" rtl="0">
              <a:buSzPct val="100000"/>
              <a:defRPr sz="4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6075" marR="0" indent="-320675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▪"/>
              <a:defRPr sz="2400"/>
            </a:lvl1pPr>
            <a:lvl2pPr marL="690563" marR="0" indent="-347663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–"/>
              <a:defRPr sz="2400"/>
            </a:lvl2pPr>
            <a:lvl3pPr marL="1031875" marR="0" indent="-358775" algn="l" rtl="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•"/>
              <a:defRPr sz="2400"/>
            </a:lvl3pPr>
            <a:lvl4pPr marL="1374775" marR="0" indent="-34607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-"/>
              <a:defRPr sz="2400"/>
            </a:lvl4pPr>
            <a:lvl5pPr marL="1830388" marR="0" indent="-25558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–"/>
              <a:defRPr sz="2400"/>
            </a:lvl5pPr>
            <a:lvl6pPr marL="2514600" marR="0" indent="-2540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400"/>
            </a:lvl6pPr>
            <a:lvl7pPr marL="2971800" marR="0" indent="-2540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400"/>
            </a:lvl7pPr>
            <a:lvl8pPr marL="3429000" marR="0" indent="-2540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400"/>
            </a:lvl8pPr>
            <a:lvl9pPr marL="3886200" marR="0" indent="-2540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400"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2286000" y="6559550"/>
            <a:ext cx="4572000" cy="21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" sz="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Operated by Los Alamos National Security, LLC for the U.S. Department of Energy's NNSA</a:t>
            </a:r>
          </a:p>
        </p:txBody>
      </p:sp>
      <p:sp>
        <p:nvSpPr>
          <p:cNvPr id="8" name="Shape 8"/>
          <p:cNvSpPr txBox="1"/>
          <p:nvPr/>
        </p:nvSpPr>
        <p:spPr>
          <a:xfrm>
            <a:off x="3619500" y="6076950"/>
            <a:ext cx="1904999" cy="276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UNCLASSIFIED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819900" y="594360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IB Monitoring</a:t>
            </a:r>
          </a:p>
          <a:p>
            <a:pPr>
              <a:buNone/>
            </a:pPr>
            <a:r>
              <a:rPr lang="en"/>
              <a:t>Through the Console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Jesse Martinez</a:t>
            </a:r>
          </a:p>
          <a:p>
            <a:pPr lvl="0" rtl="0">
              <a:buNone/>
            </a:pPr>
            <a:r>
              <a:rPr lang="en" dirty="0"/>
              <a:t>Los Alamos National </a:t>
            </a:r>
            <a:r>
              <a:rPr lang="en" dirty="0" smtClean="0"/>
              <a:t>Laboratory</a:t>
            </a:r>
            <a:endParaRPr lang="en-US" dirty="0" smtClean="0"/>
          </a:p>
          <a:p>
            <a:r>
              <a:rPr lang="en-US" sz="2000" dirty="0"/>
              <a:t>LA-UR-14-21958</a:t>
            </a:r>
            <a:endParaRPr lang="en" sz="2000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" dirty="0" smtClean="0"/>
              <a:t>April </a:t>
            </a:r>
            <a:r>
              <a:rPr lang="en-US" dirty="0" smtClean="0"/>
              <a:t>3rd</a:t>
            </a:r>
            <a:r>
              <a:rPr lang="en" dirty="0" smtClean="0"/>
              <a:t>, </a:t>
            </a:r>
            <a:r>
              <a:rPr lang="en" dirty="0"/>
              <a:t>2013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54767"/>
            <a:ext cx="8229600" cy="44769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"mu1456" 0x2c9000100d050 active TRUE port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Last Reset          </a:t>
            </a:r>
            <a:r>
              <a:rPr lang="en-US" sz="1200" dirty="0" smtClean="0"/>
              <a:t>                        </a:t>
            </a:r>
            <a:r>
              <a:rPr lang="en-US" sz="1200" dirty="0"/>
              <a:t>: Wed Mar 26 16:03:03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Last Error Update    </a:t>
            </a:r>
            <a:r>
              <a:rPr lang="en-US" sz="1200" dirty="0" smtClean="0"/>
              <a:t>                   : </a:t>
            </a:r>
            <a:r>
              <a:rPr lang="en-US" sz="1200" dirty="0"/>
              <a:t>Wed Mar 26 16:30:03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symbol_err_cnt</a:t>
            </a:r>
            <a:r>
              <a:rPr lang="en-US" sz="1200" dirty="0"/>
              <a:t>     </a:t>
            </a:r>
            <a:r>
              <a:rPr lang="en-US" sz="1200" dirty="0" smtClean="0"/>
              <a:t> 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link_err_recover</a:t>
            </a:r>
            <a:r>
              <a:rPr lang="en-US" sz="1200" dirty="0"/>
              <a:t>  </a:t>
            </a:r>
            <a:r>
              <a:rPr lang="en-US" sz="1200" dirty="0" smtClean="0"/>
              <a:t>   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link_downed</a:t>
            </a:r>
            <a:r>
              <a:rPr lang="en-US" sz="1200" dirty="0"/>
              <a:t>        </a:t>
            </a:r>
            <a:r>
              <a:rPr lang="en-US" sz="1200" dirty="0" smtClean="0"/>
              <a:t>   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rcv_err</a:t>
            </a:r>
            <a:r>
              <a:rPr lang="en-US" sz="1200" dirty="0"/>
              <a:t>             </a:t>
            </a:r>
            <a:r>
              <a:rPr lang="en-US" sz="1200" dirty="0" smtClean="0"/>
              <a:t>       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rcv_rem_phys_err</a:t>
            </a:r>
            <a:r>
              <a:rPr lang="en-US" sz="1200" dirty="0"/>
              <a:t>    </a:t>
            </a:r>
            <a:r>
              <a:rPr lang="en-US" sz="1200" dirty="0" smtClean="0"/>
              <a:t>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rcv_switch_relay_err</a:t>
            </a:r>
            <a:r>
              <a:rPr lang="en-US" sz="1200" dirty="0"/>
              <a:t> </a:t>
            </a:r>
            <a:r>
              <a:rPr lang="en-US" sz="1200" dirty="0" smtClean="0"/>
              <a:t>                  : </a:t>
            </a:r>
            <a:r>
              <a:rPr lang="en-US" sz="1200" dirty="0"/>
              <a:t>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xmit_discards</a:t>
            </a:r>
            <a:r>
              <a:rPr lang="en-US" sz="1200" dirty="0"/>
              <a:t>       </a:t>
            </a:r>
            <a:r>
              <a:rPr lang="en-US" sz="1200" dirty="0" smtClean="0"/>
              <a:t>  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xmit_constraint_err</a:t>
            </a:r>
            <a:r>
              <a:rPr lang="en-US" sz="1200" dirty="0"/>
              <a:t> </a:t>
            </a:r>
            <a:r>
              <a:rPr lang="en-US" sz="1200" dirty="0" smtClean="0"/>
              <a:t>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rcv_constraint_err</a:t>
            </a:r>
            <a:r>
              <a:rPr lang="en-US" sz="1200" dirty="0"/>
              <a:t>  </a:t>
            </a:r>
            <a:r>
              <a:rPr lang="en-US" sz="1200" dirty="0" smtClean="0"/>
              <a:t>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link_integrity_err</a:t>
            </a:r>
            <a:r>
              <a:rPr lang="en-US" sz="1200" dirty="0"/>
              <a:t>   </a:t>
            </a:r>
            <a:r>
              <a:rPr lang="en-US" sz="1200" dirty="0" smtClean="0"/>
              <a:t>                      : </a:t>
            </a:r>
            <a:r>
              <a:rPr lang="en-US" sz="1200" dirty="0"/>
              <a:t>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buf_overrun_err</a:t>
            </a:r>
            <a:r>
              <a:rPr lang="en-US" sz="1200" dirty="0"/>
              <a:t>     </a:t>
            </a:r>
            <a:r>
              <a:rPr lang="en-US" sz="1200" dirty="0" smtClean="0"/>
              <a:t>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vl15_dropped        </a:t>
            </a:r>
            <a:r>
              <a:rPr lang="en-US" sz="1200" dirty="0" smtClean="0"/>
              <a:t>                      </a:t>
            </a:r>
            <a:r>
              <a:rPr lang="en-US" sz="1200" dirty="0"/>
              <a:t>: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Last Data Update   </a:t>
            </a:r>
            <a:r>
              <a:rPr lang="en-US" sz="1200" dirty="0" smtClean="0"/>
              <a:t>                     </a:t>
            </a:r>
            <a:r>
              <a:rPr lang="en-US" sz="1200" dirty="0"/>
              <a:t>: Wed Mar 26 16:30:03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xmit_data</a:t>
            </a:r>
            <a:r>
              <a:rPr lang="en-US" sz="1200" dirty="0"/>
              <a:t>           </a:t>
            </a:r>
            <a:r>
              <a:rPr lang="en-US" sz="1200" dirty="0" smtClean="0"/>
              <a:t>                         </a:t>
            </a:r>
            <a:r>
              <a:rPr lang="en-US" sz="1200" dirty="0"/>
              <a:t>: 141965786566 (528.864GB)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rcv_data</a:t>
            </a:r>
            <a:r>
              <a:rPr lang="en-US" sz="1200" dirty="0"/>
              <a:t>            </a:t>
            </a:r>
            <a:r>
              <a:rPr lang="en-US" sz="1200" dirty="0" smtClean="0"/>
              <a:t>                          </a:t>
            </a:r>
            <a:r>
              <a:rPr lang="en-US" sz="1200" dirty="0"/>
              <a:t>: 142302013218 (530.116GB)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xmit_pkts</a:t>
            </a:r>
            <a:r>
              <a:rPr lang="en-US" sz="1200" dirty="0"/>
              <a:t>          </a:t>
            </a:r>
            <a:r>
              <a:rPr lang="en-US" sz="1200" dirty="0" smtClean="0"/>
              <a:t>                           : </a:t>
            </a:r>
            <a:r>
              <a:rPr lang="en-US" sz="1200" dirty="0"/>
              <a:t>706078664 (673.369M)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rcv_pkts</a:t>
            </a:r>
            <a:r>
              <a:rPr lang="en-US" sz="1200" dirty="0"/>
              <a:t>            </a:t>
            </a:r>
            <a:r>
              <a:rPr lang="en-US" sz="1200" dirty="0" smtClean="0"/>
              <a:t>                           : </a:t>
            </a:r>
            <a:r>
              <a:rPr lang="en-US" sz="1200" dirty="0"/>
              <a:t>706229268 (673.513M)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unicast_xmit_pkts</a:t>
            </a:r>
            <a:r>
              <a:rPr lang="en-US" sz="1200" dirty="0"/>
              <a:t> </a:t>
            </a:r>
            <a:r>
              <a:rPr lang="en-US" sz="1200" dirty="0" smtClean="0"/>
              <a:t>                       : 0 </a:t>
            </a:r>
            <a:r>
              <a:rPr lang="en-US" sz="1200" dirty="0"/>
              <a:t>(0.000)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unicast_rcv_pkts</a:t>
            </a:r>
            <a:r>
              <a:rPr lang="en-US" sz="1200" dirty="0"/>
              <a:t>    </a:t>
            </a:r>
            <a:r>
              <a:rPr lang="en-US" sz="1200" dirty="0" smtClean="0"/>
              <a:t>                      : </a:t>
            </a:r>
            <a:r>
              <a:rPr lang="en-US" sz="1200" dirty="0"/>
              <a:t>0 (0.000)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multicast_xmit_pkts</a:t>
            </a:r>
            <a:r>
              <a:rPr lang="en-US" sz="1200" dirty="0"/>
              <a:t> </a:t>
            </a:r>
            <a:r>
              <a:rPr lang="en-US" sz="1200" dirty="0" smtClean="0"/>
              <a:t>                    : </a:t>
            </a:r>
            <a:r>
              <a:rPr lang="en-US" sz="1200" dirty="0"/>
              <a:t>0 (0.000)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</a:t>
            </a:r>
            <a:r>
              <a:rPr lang="en-US" sz="1200" dirty="0" err="1"/>
              <a:t>multicast_rcv_pkts</a:t>
            </a:r>
            <a:r>
              <a:rPr lang="en-US" sz="1200"/>
              <a:t>   </a:t>
            </a:r>
            <a:r>
              <a:rPr lang="en-US" sz="1200" smtClean="0"/>
              <a:t>                    : </a:t>
            </a:r>
            <a:r>
              <a:rPr lang="en-US" sz="1200" dirty="0"/>
              <a:t>0 (0.000)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PerfMgr</a:t>
            </a:r>
            <a:r>
              <a:rPr lang="en-US" dirty="0" smtClean="0"/>
              <a:t> Dump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695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24419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Two methods for monitoring errors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Zenoss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Splunk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Why both?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Preference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Zenoss designed for real time virtualization of clusters to monitor errors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■"/>
            </a:pPr>
            <a:r>
              <a:rPr lang="en" dirty="0"/>
              <a:t>IB grid sent to Zenoss for virtualization</a:t>
            </a:r>
          </a:p>
          <a:p>
            <a:pPr marL="1371600" marR="0" lvl="2" indent="-3810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■"/>
            </a:pPr>
            <a:r>
              <a:rPr lang="en" dirty="0"/>
              <a:t>Automatically clear events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Splunk designed for analysis and benchmarking of performance and alerts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Error Analysis and Reporting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Zenoss Example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237864" y="1232600"/>
            <a:ext cx="4668275" cy="974250"/>
          </a:xfrm>
          <a:prstGeom prst="rect">
            <a:avLst/>
          </a:prstGeom>
        </p:spPr>
      </p:pic>
      <p:pic>
        <p:nvPicPr>
          <p:cNvPr id="89" name="Shape 89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2395537" y="2409700"/>
            <a:ext cx="4352925" cy="35433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Splunk Example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42825" y="1185725"/>
            <a:ext cx="8778526" cy="448654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Splunk Example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28800" y="1201600"/>
            <a:ext cx="8886399" cy="44547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Compatible IBmon2 for InfiniBand fabrics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Configuration Standards</a:t>
            </a:r>
          </a:p>
          <a:p>
            <a:pPr marL="1371600" lvl="2" indent="-381000" rtl="0">
              <a:buClr>
                <a:srgbClr val="F4B834"/>
              </a:buClr>
              <a:buSzPct val="100000"/>
              <a:buFont typeface="Arial"/>
              <a:buChar char="■"/>
            </a:pPr>
            <a:r>
              <a:rPr lang="en"/>
              <a:t>Different fabric rates</a:t>
            </a:r>
          </a:p>
          <a:p>
            <a:pPr marL="1371600" lvl="2" indent="-381000" rtl="0">
              <a:buClr>
                <a:srgbClr val="F4B834"/>
              </a:buClr>
              <a:buSzPct val="100000"/>
              <a:buFont typeface="Arial"/>
              <a:buChar char="■"/>
            </a:pPr>
            <a:r>
              <a:rPr lang="en"/>
              <a:t>Difference organizational implementations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Pulling additional counters to look for trends in performance and error analysis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PortXmitWait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Robust design to handle upgrades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Future Modifications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Outline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Monitoring Methods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Errors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Performance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Use of Console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Analysis and Reporting</a:t>
            </a:r>
          </a:p>
          <a:p>
            <a:pPr marL="457200" lvl="0" indent="-38100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Future Implementations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Monitoring is done per each cluster’s fabric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Range from 8 node to 1600 node clusters</a:t>
            </a:r>
          </a:p>
          <a:p>
            <a:pPr marL="1371600" lvl="2" indent="-381000" rtl="0">
              <a:buClr>
                <a:srgbClr val="F4B834"/>
              </a:buClr>
              <a:buSzPct val="100000"/>
              <a:buFont typeface="Arial"/>
              <a:buChar char="■"/>
            </a:pPr>
            <a:r>
              <a:rPr lang="en-US" dirty="0" smtClean="0"/>
              <a:t>DDR, </a:t>
            </a:r>
            <a:r>
              <a:rPr lang="en" dirty="0" smtClean="0"/>
              <a:t>QDR</a:t>
            </a:r>
            <a:r>
              <a:rPr lang="en-US" dirty="0" smtClean="0"/>
              <a:t>, FDR</a:t>
            </a:r>
            <a:r>
              <a:rPr lang="en" dirty="0" smtClean="0"/>
              <a:t> </a:t>
            </a:r>
            <a:r>
              <a:rPr lang="en" dirty="0"/>
              <a:t>systems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OpenSM 3.3.6 to 3.3.16-1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Monitoring at near real time: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Fabric Errors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Non Optimal Links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Performance Issues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Bandwidth and Latency (Susan Coulter)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Throughput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Monitoring at LANL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Developed by Susan Coulter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Suite of scripts designed to look for InfiniBand hardware errors as well as performance metrics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Runs off master nodes for each cluster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Where subnet manager is located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Forwards messages to both Zenoss and Splunk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Thresholds are set to trigger fabric errors and performance issues to send to operators and system administrators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IBMon2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Subnet Manager gathers counters from IB fabric continuously</a:t>
            </a:r>
          </a:p>
          <a:p>
            <a:pPr marL="457200" lvl="0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Scripts written to gather this data and convert it to readable format</a:t>
            </a:r>
          </a:p>
          <a:p>
            <a:pPr marL="914400" lvl="1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Local Device: [Error == Counter] - (Remote Device)</a:t>
            </a:r>
          </a:p>
          <a:p>
            <a:pPr marL="457200" lvl="0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Error counters reset every half hour</a:t>
            </a:r>
          </a:p>
          <a:p>
            <a:pPr marL="914400" lvl="1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Allows to monitor errors at near real time</a:t>
            </a:r>
          </a:p>
          <a:p>
            <a:pPr marL="914400" lvl="1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Automatically disabled during Dedicated Service Time (DST)</a:t>
            </a:r>
          </a:p>
          <a:p>
            <a:pPr marL="457200" lvl="0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Errors messages recorded in syslog for each fabric</a:t>
            </a:r>
          </a:p>
          <a:p>
            <a:endParaRPr lang="en"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Error Monitoring Methods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Scripts written to gather transmit and receive data from ports throughout fabric</a:t>
            </a:r>
          </a:p>
          <a:p>
            <a:pPr marL="914400" lvl="1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Recalculates actual data across 4 links and converts to MB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Performance counters reset every half hour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Throughput calculated based on transmit and receive data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Converts performance counters to Average MB/s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MB/30 minutes → ~MB/s</a:t>
            </a:r>
          </a:p>
          <a:p>
            <a:pPr marL="457200" lvl="0" indent="-381000" rtl="0">
              <a:spcBef>
                <a:spcPts val="0"/>
              </a:spcBef>
              <a:spcAft>
                <a:spcPts val="500"/>
              </a:spcAft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Can look at overall cluster or port usage every half hour</a:t>
            </a:r>
          </a:p>
          <a:p>
            <a:endParaRPr lang="en"/>
          </a:p>
        </p:txBody>
      </p:sp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Performance Monitoring Methods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Before: ibqueryerrors calls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Used before to gather errors and congestion counters on the fabric and modified by scripts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/>
              <a:t>OpenSM console used now to dump fabric counters via PerfMgr every half hour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Allows counters to be gathered continuously over fabric without additional calls from our scripts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Scripts parse dump file for information to gather error and performance counters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/>
              <a:t>Calculations done on master nodes</a:t>
            </a:r>
          </a:p>
          <a:p>
            <a:endParaRPr lang="en"/>
          </a:p>
        </p:txBody>
      </p: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Counters through Console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067886"/>
            <a:ext cx="8229600" cy="4892439"/>
          </a:xfrm>
          <a:ln>
            <a:noFill/>
          </a:ln>
        </p:spPr>
        <p:txBody>
          <a:bodyPr/>
          <a:lstStyle/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OpenSM</a:t>
            </a:r>
            <a:r>
              <a:rPr lang="en-US" sz="1100" dirty="0"/>
              <a:t> $ help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Supported commands and syntax: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help [&lt;command&gt;]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quit (not valid in local mode; use </a:t>
            </a:r>
            <a:r>
              <a:rPr lang="en-US" sz="1100" dirty="0" err="1"/>
              <a:t>ctl</a:t>
            </a:r>
            <a:r>
              <a:rPr lang="en-US" sz="1100" dirty="0"/>
              <a:t>-c)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loglevel</a:t>
            </a:r>
            <a:r>
              <a:rPr lang="en-US" sz="1100" dirty="0"/>
              <a:t> [&lt;log-level&gt;]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permodlog</a:t>
            </a:r>
            <a:endParaRPr lang="en-US" sz="1100" dirty="0"/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priority [&lt;</a:t>
            </a:r>
            <a:r>
              <a:rPr lang="en-US" sz="1100" dirty="0" err="1"/>
              <a:t>sm</a:t>
            </a:r>
            <a:r>
              <a:rPr lang="en-US" sz="1100" dirty="0"/>
              <a:t>-priority&gt;]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resweep</a:t>
            </a:r>
            <a:r>
              <a:rPr lang="en-US" sz="1100" dirty="0"/>
              <a:t> [</a:t>
            </a:r>
            <a:r>
              <a:rPr lang="en-US" sz="1100" dirty="0" err="1"/>
              <a:t>heavy|light</a:t>
            </a:r>
            <a:r>
              <a:rPr lang="en-US" sz="1100" dirty="0"/>
              <a:t>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reroute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sweep [</a:t>
            </a:r>
            <a:r>
              <a:rPr lang="en-US" sz="1100" dirty="0" err="1"/>
              <a:t>on|off</a:t>
            </a:r>
            <a:r>
              <a:rPr lang="en-US" sz="1100" dirty="0"/>
              <a:t>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status [loop]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logflush</a:t>
            </a:r>
            <a:r>
              <a:rPr lang="en-US" sz="1100" dirty="0"/>
              <a:t> -- flush the </a:t>
            </a:r>
            <a:r>
              <a:rPr lang="en-US" sz="1100" dirty="0" err="1"/>
              <a:t>opensm.log</a:t>
            </a:r>
            <a:r>
              <a:rPr lang="en-US" sz="1100" dirty="0"/>
              <a:t> file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querylid</a:t>
            </a:r>
            <a:r>
              <a:rPr lang="en-US" sz="1100" dirty="0"/>
              <a:t> lid -- print internal information about the lid specified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portstatus</a:t>
            </a:r>
            <a:r>
              <a:rPr lang="en-US" sz="1100" dirty="0"/>
              <a:t> [</a:t>
            </a:r>
            <a:r>
              <a:rPr lang="en-US" sz="1100" dirty="0" err="1"/>
              <a:t>ca|switch|router</a:t>
            </a:r>
            <a:r>
              <a:rPr lang="en-US" sz="1100" dirty="0"/>
              <a:t>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switchbalance</a:t>
            </a:r>
            <a:r>
              <a:rPr lang="en-US" sz="1100" dirty="0"/>
              <a:t> [verbose] [</a:t>
            </a:r>
            <a:r>
              <a:rPr lang="en-US" sz="1100" dirty="0" err="1"/>
              <a:t>guid</a:t>
            </a:r>
            <a:r>
              <a:rPr lang="en-US" sz="1100" dirty="0"/>
              <a:t>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lidbalance</a:t>
            </a:r>
            <a:r>
              <a:rPr lang="en-US" sz="1100" dirty="0"/>
              <a:t> [</a:t>
            </a:r>
            <a:r>
              <a:rPr lang="en-US" sz="1100" dirty="0" err="1"/>
              <a:t>switchguid</a:t>
            </a:r>
            <a:r>
              <a:rPr lang="en-US" sz="1100" dirty="0"/>
              <a:t>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dump_conf</a:t>
            </a:r>
            <a:endParaRPr lang="en-US" sz="1100" dirty="0"/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update_desc</a:t>
            </a:r>
            <a:endParaRPr lang="en-US" sz="1100" dirty="0"/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version -- print the OSM version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perfmgr</a:t>
            </a:r>
            <a:r>
              <a:rPr lang="en-US" sz="1100" dirty="0"/>
              <a:t>(pm) [</a:t>
            </a:r>
            <a:r>
              <a:rPr lang="en-US" sz="1100" dirty="0" err="1"/>
              <a:t>enable|disable</a:t>
            </a:r>
            <a:endParaRPr lang="en-US" sz="1100" dirty="0"/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             |</a:t>
            </a:r>
            <a:r>
              <a:rPr lang="en-US" sz="1100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clear_counters|dump_counters</a:t>
            </a:r>
            <a:r>
              <a:rPr lang="en-US" sz="1100" dirty="0" err="1"/>
              <a:t>|print_counters</a:t>
            </a:r>
            <a:r>
              <a:rPr lang="en-US" sz="1100" dirty="0"/>
              <a:t>(pc)|</a:t>
            </a:r>
            <a:r>
              <a:rPr lang="en-US" sz="1100" dirty="0" err="1"/>
              <a:t>print_errors</a:t>
            </a:r>
            <a:r>
              <a:rPr lang="en-US" sz="1100" dirty="0"/>
              <a:t>(</a:t>
            </a:r>
            <a:r>
              <a:rPr lang="en-US" sz="1100" dirty="0" err="1"/>
              <a:t>pe</a:t>
            </a:r>
            <a:r>
              <a:rPr lang="en-US" sz="1100" dirty="0"/>
              <a:t>)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             |</a:t>
            </a:r>
            <a:r>
              <a:rPr lang="en-US" sz="1100" dirty="0" err="1"/>
              <a:t>set_rm_nodes|clear_rm_nodes|clear_inactive</a:t>
            </a:r>
            <a:endParaRPr lang="en-US" sz="1100" dirty="0"/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             |</a:t>
            </a:r>
            <a:r>
              <a:rPr lang="en-US" sz="1100" dirty="0" err="1"/>
              <a:t>dump_redir|clear_redir</a:t>
            </a:r>
            <a:endParaRPr lang="en-US" sz="1100" dirty="0"/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/>
              <a:t>             |</a:t>
            </a:r>
            <a:r>
              <a:rPr lang="en-US" sz="1100" dirty="0" err="1"/>
              <a:t>sweep|sweep_time</a:t>
            </a:r>
            <a:r>
              <a:rPr lang="en-US" sz="1100" dirty="0"/>
              <a:t>[seconds]]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dump_portguid</a:t>
            </a:r>
            <a:r>
              <a:rPr lang="en-US" sz="1100" dirty="0"/>
              <a:t> [file filename] regexp1 [regexp2 [regexp3 ...]] -- Dump port GUID matching a </a:t>
            </a:r>
            <a:r>
              <a:rPr lang="en-US" sz="1100" dirty="0" err="1"/>
              <a:t>regexp</a:t>
            </a:r>
            <a:r>
              <a:rPr lang="en-US" sz="1100" dirty="0"/>
              <a:t> </a:t>
            </a:r>
          </a:p>
          <a:p>
            <a:pPr marL="177800" indent="0">
              <a:lnSpc>
                <a:spcPct val="50000"/>
              </a:lnSpc>
              <a:buNone/>
            </a:pPr>
            <a:r>
              <a:rPr lang="en-US" sz="1100" dirty="0" err="1"/>
              <a:t>OpenSM</a:t>
            </a:r>
            <a:r>
              <a:rPr lang="en-US" sz="1100" dirty="0"/>
              <a:t> $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9395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234568"/>
            <a:ext cx="8229600" cy="447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Scripts search over all ports on hardware through dump file (Spine/Line cards, HCAs)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Locate at /var/log/opensm_port_counters.log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Grep for non zero counters for errors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SymbolErrors, PortRcv, LinkedDowned, etc.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Use source device/port to find remote device/port </a:t>
            </a:r>
          </a:p>
          <a:p>
            <a:pPr marL="914400" lvl="1" indent="-381000" rtl="0">
              <a:buClr>
                <a:srgbClr val="F4B834"/>
              </a:buClr>
              <a:buSzPct val="100000"/>
              <a:buFont typeface="Arial"/>
              <a:buChar char="○"/>
            </a:pPr>
            <a:r>
              <a:rPr lang="en" dirty="0"/>
              <a:t>Through ibnetdiscover parse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Gathers performance metrics per port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chemeClr val="dk1"/>
                </a:solidFill>
              </a:rPr>
              <a:t>Sends error events to syslog and Zenoss </a:t>
            </a:r>
          </a:p>
          <a:p>
            <a:pPr marL="457200" lvl="0" indent="-381000" rtl="0">
              <a:buClr>
                <a:srgbClr val="F4B834"/>
              </a:buClr>
              <a:buSzPct val="100000"/>
              <a:buFont typeface="Arial"/>
              <a:buChar char="●"/>
            </a:pPr>
            <a:r>
              <a:rPr lang="en" dirty="0"/>
              <a:t>Stores performance numbers in file (read by Splunk)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Monitoring through Console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lideshow-2014_alt1_r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825</Words>
  <Application>Microsoft Macintosh PowerPoint</Application>
  <PresentationFormat>On-screen Show (4:3)</PresentationFormat>
  <Paragraphs>139</Paragraphs>
  <Slides>16</Slides>
  <Notes>14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slideshow-2014_alt1_r2</vt:lpstr>
      <vt:lpstr>IB Monitoring Through the Console</vt:lpstr>
      <vt:lpstr>Outline</vt:lpstr>
      <vt:lpstr>Monitoring at LANL</vt:lpstr>
      <vt:lpstr>IBMon2</vt:lpstr>
      <vt:lpstr>Error Monitoring Methods</vt:lpstr>
      <vt:lpstr>Performance Monitoring Methods</vt:lpstr>
      <vt:lpstr>Counters through Console</vt:lpstr>
      <vt:lpstr>Console Output</vt:lpstr>
      <vt:lpstr>Monitoring through Console</vt:lpstr>
      <vt:lpstr>PerfMgr Dump File</vt:lpstr>
      <vt:lpstr>Error Analysis and Reporting</vt:lpstr>
      <vt:lpstr>Zenoss Example</vt:lpstr>
      <vt:lpstr>Splunk Example</vt:lpstr>
      <vt:lpstr>Splunk Example</vt:lpstr>
      <vt:lpstr>Future Modifications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 Monitoring Through the Console</dc:title>
  <cp:lastModifiedBy>Rebecca Moran</cp:lastModifiedBy>
  <cp:revision>7</cp:revision>
  <dcterms:created xsi:type="dcterms:W3CDTF">2014-04-02T15:10:15Z</dcterms:created>
  <dcterms:modified xsi:type="dcterms:W3CDTF">2014-04-02T15:10:59Z</dcterms:modified>
</cp:coreProperties>
</file>