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7" autoAdjust="0"/>
    <p:restoredTop sz="79194" autoAdjust="0"/>
  </p:normalViewPr>
  <p:slideViewPr>
    <p:cSldViewPr snapToGrid="0">
      <p:cViewPr varScale="1">
        <p:scale>
          <a:sx n="85" d="100"/>
          <a:sy n="85" d="100"/>
        </p:scale>
        <p:origin x="62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15AAD-9625-4C86-9961-2EB682B873DA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510C4-82C2-4FFE-BC48-FE667FA8C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ODIM’s provider registration might be a model to work with on provider/aggregator APIs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510C4-82C2-4FFE-BC48-FE667FA8CC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47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9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8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3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8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6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6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6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24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81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7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0A6E-A1E6-4829-A456-1B81254EEAD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8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F3D2040-90D6-4A96-BAE6-5268E4639766}"/>
              </a:ext>
            </a:extLst>
          </p:cNvPr>
          <p:cNvSpPr txBox="1">
            <a:spLocks/>
          </p:cNvSpPr>
          <p:nvPr/>
        </p:nvSpPr>
        <p:spPr>
          <a:xfrm>
            <a:off x="2751982" y="191277"/>
            <a:ext cx="7832891" cy="566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Multi-manager </a:t>
            </a: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OFMF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4090868" y="5523006"/>
            <a:ext cx="4814620" cy="1298348"/>
            <a:chOff x="3324134" y="9790038"/>
            <a:chExt cx="4326708" cy="878927"/>
          </a:xfrm>
        </p:grpSpPr>
        <p:sp>
          <p:nvSpPr>
            <p:cNvPr id="178" name="Rectangle 177"/>
            <p:cNvSpPr/>
            <p:nvPr/>
          </p:nvSpPr>
          <p:spPr bwMode="ltGray">
            <a:xfrm>
              <a:off x="3324134" y="9790038"/>
              <a:ext cx="4326708" cy="79295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rgbClr val="00A9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GB" sz="1050" dirty="0" err="1" smtClean="0"/>
            </a:p>
          </p:txBody>
        </p:sp>
        <p:cxnSp>
          <p:nvCxnSpPr>
            <p:cNvPr id="179" name="Curved Connector 178"/>
            <p:cNvCxnSpPr/>
            <p:nvPr/>
          </p:nvCxnSpPr>
          <p:spPr>
            <a:xfrm flipV="1">
              <a:off x="3524258" y="9906592"/>
              <a:ext cx="796644" cy="3089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Elbow Connector 179"/>
            <p:cNvCxnSpPr/>
            <p:nvPr/>
          </p:nvCxnSpPr>
          <p:spPr>
            <a:xfrm flipV="1">
              <a:off x="3480466" y="10192461"/>
              <a:ext cx="840437" cy="554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lbow Connector 180"/>
            <p:cNvCxnSpPr/>
            <p:nvPr/>
          </p:nvCxnSpPr>
          <p:spPr>
            <a:xfrm rot="10800000">
              <a:off x="3492795" y="10423833"/>
              <a:ext cx="842056" cy="2914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4660102" y="9855011"/>
              <a:ext cx="1743489" cy="8139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 smtClean="0"/>
                <a:t>logical communication path</a:t>
              </a:r>
            </a:p>
            <a:p>
              <a:pPr>
                <a:lnSpc>
                  <a:spcPct val="90000"/>
                </a:lnSpc>
              </a:pPr>
              <a:endParaRPr lang="en-US" sz="1400" dirty="0"/>
            </a:p>
            <a:p>
              <a:pPr>
                <a:lnSpc>
                  <a:spcPct val="90000"/>
                </a:lnSpc>
              </a:pPr>
              <a:r>
                <a:rPr lang="en-US" sz="1400" dirty="0" smtClean="0"/>
                <a:t>Out-of-band physical communication  path</a:t>
              </a:r>
            </a:p>
            <a:p>
              <a:pPr>
                <a:lnSpc>
                  <a:spcPct val="90000"/>
                </a:lnSpc>
              </a:pPr>
              <a:endParaRPr lang="en-US" sz="1400" dirty="0"/>
            </a:p>
            <a:p>
              <a:pPr>
                <a:lnSpc>
                  <a:spcPct val="90000"/>
                </a:lnSpc>
              </a:pPr>
              <a:r>
                <a:rPr lang="en-US" sz="1400" dirty="0" smtClean="0"/>
                <a:t>In-fabric communication path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3723" y="1037665"/>
            <a:ext cx="10309700" cy="3450953"/>
            <a:chOff x="703723" y="1037665"/>
            <a:chExt cx="10309700" cy="3450953"/>
          </a:xfrm>
        </p:grpSpPr>
        <p:cxnSp>
          <p:nvCxnSpPr>
            <p:cNvPr id="47" name="Elbow Connector 46"/>
            <p:cNvCxnSpPr>
              <a:stCxn id="102" idx="1"/>
              <a:endCxn id="138" idx="1"/>
            </p:cNvCxnSpPr>
            <p:nvPr/>
          </p:nvCxnSpPr>
          <p:spPr>
            <a:xfrm rot="10800000" flipH="1" flipV="1">
              <a:off x="703723" y="2243103"/>
              <a:ext cx="1220897" cy="1808410"/>
            </a:xfrm>
            <a:prstGeom prst="bentConnector3">
              <a:avLst>
                <a:gd name="adj1" fmla="val -18724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1657050" y="1634158"/>
              <a:ext cx="1147482" cy="301647"/>
              <a:chOff x="8588178" y="475579"/>
              <a:chExt cx="2210656" cy="994489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8588178" y="475579"/>
                <a:ext cx="2210656" cy="994489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System 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207521" y="1631721"/>
              <a:ext cx="1143479" cy="301647"/>
              <a:chOff x="8588178" y="475580"/>
              <a:chExt cx="2210656" cy="99449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8588178" y="475580"/>
                <a:ext cx="2210656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System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096204" y="2506057"/>
              <a:ext cx="1419728" cy="326582"/>
              <a:chOff x="8155274" y="2089547"/>
              <a:chExt cx="3002325" cy="1435736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tx1"/>
                    </a:solidFill>
                  </a:rPr>
                  <a:t>switch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175396" y="2527854"/>
              <a:ext cx="1430054" cy="326582"/>
              <a:chOff x="8155274" y="2089547"/>
              <a:chExt cx="3024163" cy="1435736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tx1"/>
                    </a:solidFill>
                  </a:rPr>
                  <a:t>switch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 rot="5400000">
                <a:off x="10634107" y="2708849"/>
                <a:ext cx="930532" cy="1601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924621" y="3614408"/>
              <a:ext cx="1091909" cy="874210"/>
              <a:chOff x="8186833" y="885590"/>
              <a:chExt cx="2210656" cy="2362099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8186833" y="885590"/>
                <a:ext cx="2210656" cy="2362099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8399301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1" name="TextBox 140"/>
              <p:cNvSpPr txBox="1"/>
              <p:nvPr/>
            </p:nvSpPr>
            <p:spPr>
              <a:xfrm>
                <a:off x="8206704" y="1054323"/>
                <a:ext cx="2108556" cy="1081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Multiple Logical</a:t>
                </a:r>
              </a:p>
              <a:p>
                <a:r>
                  <a:rPr lang="en-US" sz="1000" dirty="0" smtClean="0"/>
                  <a:t>Device</a:t>
                </a:r>
                <a:endParaRPr lang="en-US" sz="1000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9618732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558631" y="3655040"/>
              <a:ext cx="890549" cy="822235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135" name="Rectangle 134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893094" y="4106865"/>
                <a:ext cx="838995" cy="79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Single-</a:t>
                </a:r>
              </a:p>
              <a:p>
                <a:r>
                  <a:rPr lang="en-US" sz="1000" dirty="0" smtClean="0"/>
                  <a:t>Logical</a:t>
                </a:r>
              </a:p>
              <a:p>
                <a:r>
                  <a:rPr lang="en-US" sz="1000" dirty="0" smtClean="0"/>
                  <a:t>Device</a:t>
                </a:r>
                <a:endParaRPr lang="en-US" sz="1000" dirty="0"/>
              </a:p>
            </p:txBody>
          </p:sp>
        </p:grpSp>
        <p:cxnSp>
          <p:nvCxnSpPr>
            <p:cNvPr id="59" name="Elbow Connector 58"/>
            <p:cNvCxnSpPr>
              <a:stCxn id="170" idx="2"/>
              <a:endCxn id="160" idx="0"/>
            </p:cNvCxnSpPr>
            <p:nvPr/>
          </p:nvCxnSpPr>
          <p:spPr>
            <a:xfrm rot="16200000" flipH="1">
              <a:off x="1848352" y="1997819"/>
              <a:ext cx="572689" cy="443785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171" idx="2"/>
              <a:endCxn id="153" idx="0"/>
            </p:cNvCxnSpPr>
            <p:nvPr/>
          </p:nvCxnSpPr>
          <p:spPr>
            <a:xfrm rot="16200000" flipH="1">
              <a:off x="3193519" y="1285591"/>
              <a:ext cx="592234" cy="1892290"/>
            </a:xfrm>
            <a:prstGeom prst="bentConnector3">
              <a:avLst>
                <a:gd name="adj1" fmla="val 42357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167" idx="2"/>
              <a:endCxn id="161" idx="0"/>
            </p:cNvCxnSpPr>
            <p:nvPr/>
          </p:nvCxnSpPr>
          <p:spPr>
            <a:xfrm rot="5400000">
              <a:off x="2855429" y="1899101"/>
              <a:ext cx="575126" cy="638786"/>
            </a:xfrm>
            <a:prstGeom prst="bentConnector3">
              <a:avLst>
                <a:gd name="adj1" fmla="val 26288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168" idx="2"/>
              <a:endCxn id="154" idx="0"/>
            </p:cNvCxnSpPr>
            <p:nvPr/>
          </p:nvCxnSpPr>
          <p:spPr>
            <a:xfrm rot="16200000" flipH="1">
              <a:off x="4199493" y="1824558"/>
              <a:ext cx="594671" cy="811920"/>
            </a:xfrm>
            <a:prstGeom prst="bentConnector3">
              <a:avLst>
                <a:gd name="adj1" fmla="val 30727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163" idx="2"/>
              <a:endCxn id="139" idx="0"/>
            </p:cNvCxnSpPr>
            <p:nvPr/>
          </p:nvCxnSpPr>
          <p:spPr>
            <a:xfrm rot="5400000">
              <a:off x="1878583" y="3136266"/>
              <a:ext cx="786889" cy="177133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>
              <a:stCxn id="144" idx="0"/>
              <a:endCxn id="156" idx="2"/>
            </p:cNvCxnSpPr>
            <p:nvPr/>
          </p:nvCxnSpPr>
          <p:spPr>
            <a:xfrm rot="5400000" flipH="1" flipV="1">
              <a:off x="3230233" y="2408725"/>
              <a:ext cx="765092" cy="1654012"/>
            </a:xfrm>
            <a:prstGeom prst="bentConnector3">
              <a:avLst>
                <a:gd name="adj1" fmla="val 58451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4806372" y="3651772"/>
              <a:ext cx="890549" cy="822235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104" name="Rectangle 103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894013" y="4070529"/>
                <a:ext cx="831597" cy="79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Single-</a:t>
                </a:r>
              </a:p>
              <a:p>
                <a:r>
                  <a:rPr lang="en-US" sz="1000" dirty="0" smtClean="0"/>
                  <a:t>Logical</a:t>
                </a:r>
              </a:p>
              <a:p>
                <a:r>
                  <a:rPr lang="en-US" sz="1000" dirty="0"/>
                  <a:t>D</a:t>
                </a:r>
                <a:r>
                  <a:rPr lang="en-US" sz="1000" dirty="0" smtClean="0"/>
                  <a:t>evice</a:t>
                </a:r>
                <a:endParaRPr lang="en-US" sz="1000" dirty="0"/>
              </a:p>
            </p:txBody>
          </p:sp>
        </p:grpSp>
        <p:cxnSp>
          <p:nvCxnSpPr>
            <p:cNvPr id="70" name="Elbow Connector 69"/>
            <p:cNvCxnSpPr>
              <a:stCxn id="157" idx="2"/>
              <a:endCxn id="105" idx="0"/>
            </p:cNvCxnSpPr>
            <p:nvPr/>
          </p:nvCxnSpPr>
          <p:spPr>
            <a:xfrm rot="16200000" flipH="1">
              <a:off x="4589119" y="3169580"/>
              <a:ext cx="800844" cy="16353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stCxn id="165" idx="2"/>
              <a:endCxn id="136" idx="0"/>
            </p:cNvCxnSpPr>
            <p:nvPr/>
          </p:nvCxnSpPr>
          <p:spPr>
            <a:xfrm rot="16200000" flipH="1">
              <a:off x="3121744" y="2953214"/>
              <a:ext cx="823652" cy="580000"/>
            </a:xfrm>
            <a:prstGeom prst="bentConnector3">
              <a:avLst>
                <a:gd name="adj1" fmla="val 67942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/>
            <p:cNvCxnSpPr>
              <a:stCxn id="152" idx="3"/>
              <a:endCxn id="173" idx="2"/>
            </p:cNvCxnSpPr>
            <p:nvPr/>
          </p:nvCxnSpPr>
          <p:spPr>
            <a:xfrm>
              <a:off x="5595123" y="2691581"/>
              <a:ext cx="2657859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703724" y="2038913"/>
              <a:ext cx="652610" cy="408379"/>
              <a:chOff x="9097694" y="115667"/>
              <a:chExt cx="1261674" cy="134637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9097694" y="115667"/>
                <a:ext cx="1261674" cy="1346370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8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800" dirty="0" smtClean="0">
                    <a:solidFill>
                      <a:schemeClr val="tx1"/>
                    </a:solidFill>
                  </a:rPr>
                  <a:t> 1</a:t>
                </a: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261564" y="1224630"/>
                <a:ext cx="749959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6" name="Elbow Connector 75"/>
            <p:cNvCxnSpPr>
              <a:stCxn id="102" idx="3"/>
              <a:endCxn id="159" idx="1"/>
            </p:cNvCxnSpPr>
            <p:nvPr/>
          </p:nvCxnSpPr>
          <p:spPr>
            <a:xfrm>
              <a:off x="1356334" y="2243103"/>
              <a:ext cx="739868" cy="42668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159" idx="3"/>
              <a:endCxn id="152" idx="1"/>
            </p:cNvCxnSpPr>
            <p:nvPr/>
          </p:nvCxnSpPr>
          <p:spPr>
            <a:xfrm>
              <a:off x="3515931" y="2669784"/>
              <a:ext cx="659464" cy="2179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85"/>
            <p:cNvCxnSpPr>
              <a:stCxn id="138" idx="3"/>
              <a:endCxn id="135" idx="1"/>
            </p:cNvCxnSpPr>
            <p:nvPr/>
          </p:nvCxnSpPr>
          <p:spPr>
            <a:xfrm>
              <a:off x="3016530" y="4051513"/>
              <a:ext cx="542101" cy="15582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/>
            <p:cNvCxnSpPr>
              <a:endCxn id="104" idx="1"/>
            </p:cNvCxnSpPr>
            <p:nvPr/>
          </p:nvCxnSpPr>
          <p:spPr>
            <a:xfrm>
              <a:off x="4409338" y="4049706"/>
              <a:ext cx="397034" cy="1412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/>
            <p:cNvGrpSpPr/>
            <p:nvPr/>
          </p:nvGrpSpPr>
          <p:grpSpPr>
            <a:xfrm>
              <a:off x="7958558" y="1629647"/>
              <a:ext cx="1213376" cy="467913"/>
              <a:chOff x="8241711" y="498952"/>
              <a:chExt cx="2210655" cy="1461456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8241711" y="498952"/>
                <a:ext cx="2210655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System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384723" y="1744875"/>
                <a:ext cx="749958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591952" y="1773160"/>
                <a:ext cx="749954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8256451" y="2503168"/>
              <a:ext cx="1506508" cy="344725"/>
              <a:chOff x="8155274" y="2089547"/>
              <a:chExt cx="3002325" cy="1435736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switch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6941837" y="3418324"/>
              <a:ext cx="944983" cy="867914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95" name="Rectangle 94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00B05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8893095" y="4106864"/>
                <a:ext cx="925144" cy="817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Single-</a:t>
                </a:r>
              </a:p>
              <a:p>
                <a:r>
                  <a:rPr lang="en-US" sz="1100" dirty="0"/>
                  <a:t>Logical</a:t>
                </a:r>
              </a:p>
              <a:p>
                <a:r>
                  <a:rPr lang="en-US" sz="1100" dirty="0"/>
                  <a:t>Device</a:t>
                </a: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10188026" y="2280243"/>
              <a:ext cx="825397" cy="431066"/>
              <a:chOff x="14829431" y="1074273"/>
              <a:chExt cx="1503799" cy="1346371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14829431" y="1074273"/>
                <a:ext cx="1503799" cy="1346371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10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2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5208833" y="1105494"/>
                <a:ext cx="749960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8833832" y="3369483"/>
              <a:ext cx="1158653" cy="923929"/>
              <a:chOff x="8262583" y="804609"/>
              <a:chExt cx="2210656" cy="236505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8262583" y="807560"/>
                <a:ext cx="2210656" cy="2362099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900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8399302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6" name="TextBox 125"/>
              <p:cNvSpPr txBox="1"/>
              <p:nvPr/>
            </p:nvSpPr>
            <p:spPr>
              <a:xfrm>
                <a:off x="8300286" y="1233051"/>
                <a:ext cx="2096766" cy="1024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Multiple Logical</a:t>
                </a:r>
              </a:p>
              <a:p>
                <a:r>
                  <a:rPr lang="en-US" sz="1000" dirty="0"/>
                  <a:t>Device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9618731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" name="Elbow Connector 9"/>
            <p:cNvCxnSpPr>
              <a:stCxn id="77" idx="2"/>
              <a:endCxn id="82" idx="0"/>
            </p:cNvCxnSpPr>
            <p:nvPr/>
          </p:nvCxnSpPr>
          <p:spPr>
            <a:xfrm rot="16200000" flipH="1">
              <a:off x="8180479" y="2150895"/>
              <a:ext cx="414664" cy="28988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78" idx="2"/>
              <a:endCxn id="83" idx="0"/>
            </p:cNvCxnSpPr>
            <p:nvPr/>
          </p:nvCxnSpPr>
          <p:spPr>
            <a:xfrm rot="16200000" flipH="1">
              <a:off x="8764093" y="2238955"/>
              <a:ext cx="405608" cy="122817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>
              <a:stCxn id="87" idx="2"/>
              <a:endCxn id="96" idx="0"/>
            </p:cNvCxnSpPr>
            <p:nvPr/>
          </p:nvCxnSpPr>
          <p:spPr>
            <a:xfrm rot="5400000">
              <a:off x="7594110" y="2475434"/>
              <a:ext cx="571751" cy="131403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>
              <a:stCxn id="88" idx="2"/>
              <a:endCxn id="124" idx="0"/>
            </p:cNvCxnSpPr>
            <p:nvPr/>
          </p:nvCxnSpPr>
          <p:spPr>
            <a:xfrm rot="16200000" flipH="1">
              <a:off x="8788545" y="3089238"/>
              <a:ext cx="525293" cy="3519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89" idx="2"/>
              <a:endCxn id="129" idx="0"/>
            </p:cNvCxnSpPr>
            <p:nvPr/>
          </p:nvCxnSpPr>
          <p:spPr>
            <a:xfrm rot="16200000" flipH="1">
              <a:off x="9329478" y="2991042"/>
              <a:ext cx="522910" cy="233970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ectangle 172"/>
            <p:cNvSpPr/>
            <p:nvPr/>
          </p:nvSpPr>
          <p:spPr>
            <a:xfrm rot="5400000">
              <a:off x="8197160" y="2643817"/>
              <a:ext cx="207172" cy="955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Elbow Connector 173"/>
            <p:cNvCxnSpPr>
              <a:stCxn id="81" idx="3"/>
              <a:endCxn id="114" idx="1"/>
            </p:cNvCxnSpPr>
            <p:nvPr/>
          </p:nvCxnSpPr>
          <p:spPr>
            <a:xfrm flipV="1">
              <a:off x="9762957" y="2495777"/>
              <a:ext cx="425067" cy="18021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/>
            <p:nvPr/>
          </p:nvSpPr>
          <p:spPr bwMode="ltGray">
            <a:xfrm>
              <a:off x="6255600" y="1037666"/>
              <a:ext cx="898491" cy="325136"/>
            </a:xfrm>
            <a:prstGeom prst="ellipse">
              <a:avLst/>
            </a:prstGeom>
            <a:solidFill>
              <a:srgbClr val="7030A0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solidFill>
                    <a:schemeClr val="bg1"/>
                  </a:solidFill>
                </a:rPr>
                <a:t>OFMF</a:t>
              </a:r>
              <a:endParaRPr lang="en-GB" sz="1000" dirty="0" err="1" smtClean="0">
                <a:solidFill>
                  <a:schemeClr val="bg1"/>
                </a:solidFill>
              </a:endParaRPr>
            </a:p>
          </p:txBody>
        </p:sp>
        <p:cxnSp>
          <p:nvCxnSpPr>
            <p:cNvPr id="150" name="Curved Connector 149"/>
            <p:cNvCxnSpPr>
              <a:stCxn id="149" idx="6"/>
              <a:endCxn id="115" idx="0"/>
            </p:cNvCxnSpPr>
            <p:nvPr/>
          </p:nvCxnSpPr>
          <p:spPr>
            <a:xfrm>
              <a:off x="7154091" y="1200234"/>
              <a:ext cx="3447994" cy="1090005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urved Connector 150"/>
            <p:cNvCxnSpPr>
              <a:stCxn id="149" idx="0"/>
              <a:endCxn id="102" idx="0"/>
            </p:cNvCxnSpPr>
            <p:nvPr/>
          </p:nvCxnSpPr>
          <p:spPr>
            <a:xfrm rot="16200000" flipH="1" flipV="1">
              <a:off x="3366814" y="-1299120"/>
              <a:ext cx="1001247" cy="5674817"/>
            </a:xfrm>
            <a:prstGeom prst="curvedConnector3">
              <a:avLst>
                <a:gd name="adj1" fmla="val -32979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urved Connector 171"/>
            <p:cNvCxnSpPr>
              <a:stCxn id="149" idx="2"/>
              <a:endCxn id="166" idx="0"/>
            </p:cNvCxnSpPr>
            <p:nvPr/>
          </p:nvCxnSpPr>
          <p:spPr>
            <a:xfrm rot="10800000" flipV="1">
              <a:off x="3779262" y="1200233"/>
              <a:ext cx="2476339" cy="431487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urved Connector 174"/>
            <p:cNvCxnSpPr>
              <a:stCxn id="149" idx="1"/>
              <a:endCxn id="169" idx="0"/>
            </p:cNvCxnSpPr>
            <p:nvPr/>
          </p:nvCxnSpPr>
          <p:spPr>
            <a:xfrm rot="16200000" flipH="1" flipV="1">
              <a:off x="4034547" y="-718476"/>
              <a:ext cx="548877" cy="4156390"/>
            </a:xfrm>
            <a:prstGeom prst="curvedConnector3">
              <a:avLst>
                <a:gd name="adj1" fmla="val -50324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urved Connector 175"/>
            <p:cNvCxnSpPr>
              <a:stCxn id="149" idx="5"/>
              <a:endCxn id="75" idx="0"/>
            </p:cNvCxnSpPr>
            <p:nvPr/>
          </p:nvCxnSpPr>
          <p:spPr>
            <a:xfrm rot="16200000" flipH="1">
              <a:off x="7636646" y="701050"/>
              <a:ext cx="314460" cy="1542733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Elbow Connector 241"/>
            <p:cNvCxnSpPr>
              <a:stCxn id="123" idx="3"/>
              <a:endCxn id="114" idx="2"/>
            </p:cNvCxnSpPr>
            <p:nvPr/>
          </p:nvCxnSpPr>
          <p:spPr>
            <a:xfrm flipV="1">
              <a:off x="9992485" y="2711309"/>
              <a:ext cx="608240" cy="1120715"/>
            </a:xfrm>
            <a:prstGeom prst="bentConnector2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Elbow Connector 244"/>
            <p:cNvCxnSpPr>
              <a:stCxn id="95" idx="3"/>
              <a:endCxn id="123" idx="1"/>
            </p:cNvCxnSpPr>
            <p:nvPr/>
          </p:nvCxnSpPr>
          <p:spPr>
            <a:xfrm flipV="1">
              <a:off x="7886820" y="3832024"/>
              <a:ext cx="947012" cy="2124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>
            <a:xfrm>
              <a:off x="8027971" y="1870982"/>
              <a:ext cx="420718" cy="160007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8687481" y="1876430"/>
              <a:ext cx="429799" cy="146711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 bwMode="ltGray">
            <a:xfrm>
              <a:off x="1640167" y="183067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1</a:t>
              </a:r>
              <a:endParaRPr lang="en-GB" dirty="0" err="1" smtClean="0"/>
            </a:p>
          </p:txBody>
        </p:sp>
        <p:sp>
          <p:nvSpPr>
            <p:cNvPr id="256" name="Oval 255"/>
            <p:cNvSpPr/>
            <p:nvPr/>
          </p:nvSpPr>
          <p:spPr bwMode="ltGray">
            <a:xfrm>
              <a:off x="2582208" y="1818745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2</a:t>
              </a:r>
              <a:endParaRPr lang="en-GB" dirty="0" err="1" smtClean="0"/>
            </a:p>
          </p:txBody>
        </p:sp>
        <p:sp>
          <p:nvSpPr>
            <p:cNvPr id="257" name="Oval 256"/>
            <p:cNvSpPr/>
            <p:nvPr/>
          </p:nvSpPr>
          <p:spPr bwMode="ltGray">
            <a:xfrm>
              <a:off x="2356569" y="3439859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3</a:t>
              </a:r>
              <a:endParaRPr lang="en-GB" dirty="0" err="1" smtClean="0"/>
            </a:p>
          </p:txBody>
        </p:sp>
        <p:sp>
          <p:nvSpPr>
            <p:cNvPr id="260" name="Oval 259"/>
            <p:cNvSpPr/>
            <p:nvPr/>
          </p:nvSpPr>
          <p:spPr bwMode="ltGray">
            <a:xfrm>
              <a:off x="3141878" y="1828035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5</a:t>
              </a:r>
              <a:endParaRPr lang="en-GB" dirty="0" err="1" smtClean="0"/>
            </a:p>
          </p:txBody>
        </p:sp>
        <p:sp>
          <p:nvSpPr>
            <p:cNvPr id="262" name="Oval 261"/>
            <p:cNvSpPr/>
            <p:nvPr/>
          </p:nvSpPr>
          <p:spPr bwMode="ltGray">
            <a:xfrm>
              <a:off x="7362627" y="3226543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a</a:t>
              </a:r>
              <a:endParaRPr lang="en-GB" dirty="0" err="1" smtClean="0"/>
            </a:p>
          </p:txBody>
        </p:sp>
        <p:sp>
          <p:nvSpPr>
            <p:cNvPr id="263" name="Oval 262"/>
            <p:cNvSpPr/>
            <p:nvPr/>
          </p:nvSpPr>
          <p:spPr bwMode="ltGray">
            <a:xfrm>
              <a:off x="9287519" y="3201007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b</a:t>
              </a:r>
              <a:endParaRPr lang="en-GB" dirty="0" err="1" smtClean="0"/>
            </a:p>
          </p:txBody>
        </p:sp>
        <p:sp>
          <p:nvSpPr>
            <p:cNvPr id="259" name="Oval 258"/>
            <p:cNvSpPr/>
            <p:nvPr/>
          </p:nvSpPr>
          <p:spPr bwMode="ltGray">
            <a:xfrm>
              <a:off x="4136257" y="184694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4</a:t>
              </a:r>
              <a:endParaRPr lang="en-GB" dirty="0" err="1" smtClean="0"/>
            </a:p>
          </p:txBody>
        </p:sp>
        <p:sp>
          <p:nvSpPr>
            <p:cNvPr id="266" name="Oval 265"/>
            <p:cNvSpPr/>
            <p:nvPr/>
          </p:nvSpPr>
          <p:spPr bwMode="ltGray">
            <a:xfrm>
              <a:off x="7903657" y="1977147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8</a:t>
              </a:r>
              <a:endParaRPr lang="en-GB" dirty="0" err="1" smtClean="0"/>
            </a:p>
          </p:txBody>
        </p:sp>
        <p:sp>
          <p:nvSpPr>
            <p:cNvPr id="267" name="Oval 266"/>
            <p:cNvSpPr/>
            <p:nvPr/>
          </p:nvSpPr>
          <p:spPr bwMode="ltGray">
            <a:xfrm>
              <a:off x="8966897" y="2008328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9</a:t>
              </a:r>
              <a:endParaRPr lang="en-GB" dirty="0" err="1" smtClean="0"/>
            </a:p>
          </p:txBody>
        </p:sp>
        <p:sp>
          <p:nvSpPr>
            <p:cNvPr id="270" name="Oval 269"/>
            <p:cNvSpPr/>
            <p:nvPr/>
          </p:nvSpPr>
          <p:spPr bwMode="ltGray">
            <a:xfrm>
              <a:off x="4043078" y="3446246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6</a:t>
              </a:r>
              <a:endParaRPr lang="en-GB" dirty="0" err="1" smtClean="0"/>
            </a:p>
          </p:txBody>
        </p:sp>
        <p:sp>
          <p:nvSpPr>
            <p:cNvPr id="273" name="Oval 272"/>
            <p:cNvSpPr/>
            <p:nvPr/>
          </p:nvSpPr>
          <p:spPr bwMode="ltGray">
            <a:xfrm>
              <a:off x="5202424" y="3431396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7</a:t>
              </a:r>
              <a:endParaRPr lang="en-GB" dirty="0" err="1" smtClean="0"/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1733566" y="1521714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GB" dirty="0"/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3194638" y="1498765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GB" dirty="0"/>
            </a:p>
          </p:txBody>
        </p:sp>
        <p:sp>
          <p:nvSpPr>
            <p:cNvPr id="300" name="Rounded Rectangle 299"/>
            <p:cNvSpPr/>
            <p:nvPr/>
          </p:nvSpPr>
          <p:spPr>
            <a:xfrm>
              <a:off x="7852686" y="1517877"/>
              <a:ext cx="293098" cy="187709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GB" dirty="0"/>
            </a:p>
          </p:txBody>
        </p:sp>
        <p:sp>
          <p:nvSpPr>
            <p:cNvPr id="301" name="Diamond 300"/>
            <p:cNvSpPr/>
            <p:nvPr/>
          </p:nvSpPr>
          <p:spPr>
            <a:xfrm>
              <a:off x="8387811" y="2524686"/>
              <a:ext cx="240844" cy="272415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GB" dirty="0"/>
            </a:p>
          </p:txBody>
        </p:sp>
        <p:sp>
          <p:nvSpPr>
            <p:cNvPr id="302" name="Diamond 301"/>
            <p:cNvSpPr/>
            <p:nvPr/>
          </p:nvSpPr>
          <p:spPr>
            <a:xfrm>
              <a:off x="3091044" y="2537176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GB" dirty="0"/>
            </a:p>
          </p:txBody>
        </p:sp>
        <p:sp>
          <p:nvSpPr>
            <p:cNvPr id="303" name="Diamond 302"/>
            <p:cNvSpPr/>
            <p:nvPr/>
          </p:nvSpPr>
          <p:spPr>
            <a:xfrm>
              <a:off x="5142946" y="2555373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GB" dirty="0"/>
            </a:p>
          </p:txBody>
        </p:sp>
      </p:grpSp>
      <p:sp>
        <p:nvSpPr>
          <p:cNvPr id="2" name="Isosceles Triangle 1"/>
          <p:cNvSpPr/>
          <p:nvPr/>
        </p:nvSpPr>
        <p:spPr>
          <a:xfrm>
            <a:off x="2700360" y="3780748"/>
            <a:ext cx="282804" cy="25146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GB" sz="1600" dirty="0"/>
          </a:p>
        </p:txBody>
      </p:sp>
      <p:sp>
        <p:nvSpPr>
          <p:cNvPr id="183" name="Isosceles Triangle 182"/>
          <p:cNvSpPr/>
          <p:nvPr/>
        </p:nvSpPr>
        <p:spPr>
          <a:xfrm>
            <a:off x="4083917" y="3734389"/>
            <a:ext cx="237508" cy="25244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GB" sz="1600" dirty="0"/>
          </a:p>
        </p:txBody>
      </p:sp>
      <p:sp>
        <p:nvSpPr>
          <p:cNvPr id="184" name="Isosceles Triangle 183"/>
          <p:cNvSpPr/>
          <p:nvPr/>
        </p:nvSpPr>
        <p:spPr>
          <a:xfrm>
            <a:off x="5334715" y="3704755"/>
            <a:ext cx="231626" cy="21476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GB" sz="1600" dirty="0"/>
          </a:p>
        </p:txBody>
      </p:sp>
      <p:sp>
        <p:nvSpPr>
          <p:cNvPr id="185" name="Isosceles Triangle 184"/>
          <p:cNvSpPr/>
          <p:nvPr/>
        </p:nvSpPr>
        <p:spPr>
          <a:xfrm>
            <a:off x="9580114" y="3498292"/>
            <a:ext cx="321029" cy="30035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GB" sz="1600" dirty="0"/>
          </a:p>
        </p:txBody>
      </p:sp>
      <p:sp>
        <p:nvSpPr>
          <p:cNvPr id="186" name="Isosceles Triangle 185"/>
          <p:cNvSpPr/>
          <p:nvPr/>
        </p:nvSpPr>
        <p:spPr>
          <a:xfrm>
            <a:off x="7511742" y="3490200"/>
            <a:ext cx="321029" cy="30035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GB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2474" y="5313662"/>
            <a:ext cx="2831095" cy="1380699"/>
            <a:chOff x="461971" y="4562901"/>
            <a:chExt cx="2831095" cy="1380699"/>
          </a:xfrm>
        </p:grpSpPr>
        <p:grpSp>
          <p:nvGrpSpPr>
            <p:cNvPr id="40" name="Group 39"/>
            <p:cNvGrpSpPr/>
            <p:nvPr/>
          </p:nvGrpSpPr>
          <p:grpSpPr>
            <a:xfrm>
              <a:off x="461971" y="4562901"/>
              <a:ext cx="2831095" cy="1380699"/>
              <a:chOff x="1752022" y="5653870"/>
              <a:chExt cx="2831095" cy="1380699"/>
            </a:xfrm>
          </p:grpSpPr>
          <p:sp>
            <p:nvSpPr>
              <p:cNvPr id="294" name="Rectangle 293"/>
              <p:cNvSpPr/>
              <p:nvPr/>
            </p:nvSpPr>
            <p:spPr bwMode="ltGray">
              <a:xfrm>
                <a:off x="1752022" y="5653870"/>
                <a:ext cx="2831095" cy="138069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rgbClr val="00A9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GB" sz="1050" dirty="0" err="1" smtClean="0"/>
              </a:p>
            </p:txBody>
          </p:sp>
          <p:sp>
            <p:nvSpPr>
              <p:cNvPr id="278" name="Oval 277"/>
              <p:cNvSpPr/>
              <p:nvPr/>
            </p:nvSpPr>
            <p:spPr bwMode="ltGray">
              <a:xfrm>
                <a:off x="1866602" y="5785839"/>
                <a:ext cx="245368" cy="200518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1</a:t>
                </a:r>
                <a:endParaRPr lang="en-GB" dirty="0" err="1" smtClean="0"/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2397545" y="5782593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/>
                  <a:t>Redfish Endpoint ID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839683" y="6090975"/>
                <a:ext cx="293098" cy="18770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GB" dirty="0"/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2414306" y="6082947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/>
                  <a:t>Redfish System ID</a:t>
                </a:r>
              </a:p>
            </p:txBody>
          </p:sp>
          <p:sp>
            <p:nvSpPr>
              <p:cNvPr id="35" name="Diamond 34"/>
              <p:cNvSpPr/>
              <p:nvPr/>
            </p:nvSpPr>
            <p:spPr>
              <a:xfrm>
                <a:off x="1866602" y="6383301"/>
                <a:ext cx="240844" cy="272415"/>
              </a:xfrm>
              <a:prstGeom prst="diamon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GB" dirty="0"/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2428216" y="6398366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/>
                  <a:t>Redfish Switch ID</a:t>
                </a:r>
              </a:p>
            </p:txBody>
          </p:sp>
        </p:grpSp>
        <p:sp>
          <p:nvSpPr>
            <p:cNvPr id="187" name="Isosceles Triangle 186"/>
            <p:cNvSpPr/>
            <p:nvPr/>
          </p:nvSpPr>
          <p:spPr>
            <a:xfrm>
              <a:off x="576189" y="5646791"/>
              <a:ext cx="231626" cy="21476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</a:t>
              </a:r>
              <a:endParaRPr lang="en-GB" sz="16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124255" y="5657792"/>
              <a:ext cx="1887285" cy="2037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smtClean="0"/>
                <a:t>Redfish Media Ctrl 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40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FAM Mgr, OFMF, and multiple HWFM’s create a logical memory region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04047" y="1524001"/>
            <a:ext cx="914400" cy="52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 Mgr</a:t>
            </a:r>
            <a:endParaRPr lang="en-GB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339789" y="1748119"/>
            <a:ext cx="367553" cy="304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11391" y="1524001"/>
            <a:ext cx="914400" cy="52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</a:t>
            </a: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4849907" y="1524001"/>
            <a:ext cx="497550" cy="528918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058412" y="1483660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</a:t>
            </a:r>
          </a:p>
          <a:p>
            <a:pPr algn="ctr"/>
            <a:r>
              <a:rPr lang="en-US" dirty="0" smtClean="0"/>
              <a:t>FM 2</a:t>
            </a:r>
            <a:endParaRPr lang="en-GB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11170025" y="1721224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059277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</a:p>
          <a:p>
            <a:pPr algn="ctr"/>
            <a:r>
              <a:rPr lang="en-US" dirty="0" smtClean="0"/>
              <a:t>FM 1</a:t>
            </a:r>
            <a:endParaRPr lang="en-GB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9175374" y="1748119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620874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1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866968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2</a:t>
            </a:r>
            <a:endParaRPr lang="en-GB" dirty="0"/>
          </a:p>
        </p:txBody>
      </p:sp>
      <p:cxnSp>
        <p:nvCxnSpPr>
          <p:cNvPr id="16" name="Straight Connector 15"/>
          <p:cNvCxnSpPr>
            <a:stCxn id="4" idx="2"/>
          </p:cNvCxnSpPr>
          <p:nvPr/>
        </p:nvCxnSpPr>
        <p:spPr>
          <a:xfrm>
            <a:off x="1461247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 flipH="1">
            <a:off x="2523565" y="2052919"/>
            <a:ext cx="1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</p:cNvCxnSpPr>
          <p:nvPr/>
        </p:nvCxnSpPr>
        <p:spPr>
          <a:xfrm flipH="1">
            <a:off x="4164107" y="2052919"/>
            <a:ext cx="4484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</p:cNvCxnSpPr>
          <p:nvPr/>
        </p:nvCxnSpPr>
        <p:spPr>
          <a:xfrm>
            <a:off x="5098682" y="2052919"/>
            <a:ext cx="670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flipH="1">
            <a:off x="6078071" y="2052919"/>
            <a:ext cx="3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</p:cNvCxnSpPr>
          <p:nvPr/>
        </p:nvCxnSpPr>
        <p:spPr>
          <a:xfrm>
            <a:off x="7324168" y="2052919"/>
            <a:ext cx="3584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2"/>
          </p:cNvCxnSpPr>
          <p:nvPr/>
        </p:nvCxnSpPr>
        <p:spPr>
          <a:xfrm>
            <a:off x="8516477" y="2052919"/>
            <a:ext cx="4481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3"/>
          </p:cNvCxnSpPr>
          <p:nvPr/>
        </p:nvCxnSpPr>
        <p:spPr>
          <a:xfrm>
            <a:off x="9359151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</p:cNvCxnSpPr>
          <p:nvPr/>
        </p:nvCxnSpPr>
        <p:spPr>
          <a:xfrm>
            <a:off x="10515612" y="2012578"/>
            <a:ext cx="13450" cy="4020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</p:cNvCxnSpPr>
          <p:nvPr/>
        </p:nvCxnSpPr>
        <p:spPr>
          <a:xfrm flipH="1">
            <a:off x="11322434" y="2026024"/>
            <a:ext cx="31368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04785" y="2528047"/>
            <a:ext cx="1156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8171" y="2251048"/>
            <a:ext cx="1008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Request FAM</a:t>
            </a:r>
            <a:endParaRPr lang="en-GB" sz="12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72358" y="3102695"/>
            <a:ext cx="26917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09268" y="2717212"/>
            <a:ext cx="11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memory chunk 1</a:t>
            </a:r>
            <a:endParaRPr lang="en-GB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72358" y="2653553"/>
            <a:ext cx="1051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64107" y="3196806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164107" y="3424517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175219" y="3589367"/>
            <a:ext cx="192571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96031" y="3175283"/>
            <a:ext cx="11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memory chunk 1</a:t>
            </a:r>
            <a:endParaRPr lang="en-GB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096851" y="3838601"/>
            <a:ext cx="2464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14590" y="3424517"/>
            <a:ext cx="11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memory chunk 1</a:t>
            </a:r>
            <a:endParaRPr lang="en-GB" sz="1200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6078071" y="4061009"/>
            <a:ext cx="24608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8538443" y="3913079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8538444" y="4022912"/>
            <a:ext cx="121515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98810" y="3204783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085204" y="3617650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164107" y="4099106"/>
            <a:ext cx="191396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1461247" y="4186518"/>
            <a:ext cx="2702860" cy="223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943710" y="3937735"/>
            <a:ext cx="176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URI to chunk 1</a:t>
            </a:r>
            <a:endParaRPr lang="en-GB" sz="12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1463388" y="4743237"/>
            <a:ext cx="26917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155137" y="4837348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4155137" y="5065059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166249" y="5229909"/>
            <a:ext cx="192571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87061" y="4815825"/>
            <a:ext cx="11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memory chunk 2</a:t>
            </a:r>
            <a:endParaRPr lang="en-GB" sz="1200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087881" y="5479143"/>
            <a:ext cx="2464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05620" y="5065059"/>
            <a:ext cx="11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memory chunk 2</a:t>
            </a:r>
            <a:endParaRPr lang="en-GB" sz="1200" dirty="0"/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6069101" y="5701551"/>
            <a:ext cx="24608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89840" y="4845325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076234" y="5258192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155137" y="5739648"/>
            <a:ext cx="191396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1452277" y="5827060"/>
            <a:ext cx="2702860" cy="223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934740" y="5578277"/>
            <a:ext cx="176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URI to chunk 2</a:t>
            </a:r>
            <a:endParaRPr lang="en-GB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794163" y="4341390"/>
            <a:ext cx="11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memory chunk 2</a:t>
            </a:r>
            <a:endParaRPr lang="en-GB" sz="1200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9753603" y="205291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Delay 104"/>
          <p:cNvSpPr/>
          <p:nvPr/>
        </p:nvSpPr>
        <p:spPr>
          <a:xfrm>
            <a:off x="9659483" y="180684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1842377" y="204395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Delay 106"/>
          <p:cNvSpPr/>
          <p:nvPr/>
        </p:nvSpPr>
        <p:spPr>
          <a:xfrm>
            <a:off x="11748257" y="179788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4175723" y="3106662"/>
            <a:ext cx="0" cy="10798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175718" y="4738233"/>
            <a:ext cx="0" cy="10798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8534399" y="3966737"/>
            <a:ext cx="121920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556373" y="5517766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8556374" y="5627599"/>
            <a:ext cx="121515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8552329" y="5571424"/>
            <a:ext cx="121920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1472358" y="4341390"/>
            <a:ext cx="1051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1472358" y="6042208"/>
            <a:ext cx="1051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459414" y="2528047"/>
            <a:ext cx="0" cy="3603812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1472358" y="2832846"/>
            <a:ext cx="1051207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31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FAM Mgr, OFMF, and multiple HWFM’s create a logical memory region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04047" y="1524001"/>
            <a:ext cx="914400" cy="52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 Mgr</a:t>
            </a:r>
            <a:endParaRPr lang="en-GB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339789" y="1748119"/>
            <a:ext cx="367553" cy="304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11391" y="1524001"/>
            <a:ext cx="914400" cy="52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</a:t>
            </a: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4849907" y="1524001"/>
            <a:ext cx="497550" cy="528918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058412" y="1483660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</a:t>
            </a:r>
          </a:p>
          <a:p>
            <a:pPr algn="ctr"/>
            <a:r>
              <a:rPr lang="en-US" dirty="0" smtClean="0"/>
              <a:t>FM 2</a:t>
            </a:r>
            <a:endParaRPr lang="en-GB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11170025" y="1721224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059277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</a:p>
          <a:p>
            <a:pPr algn="ctr"/>
            <a:r>
              <a:rPr lang="en-US" dirty="0" smtClean="0"/>
              <a:t>FM 1</a:t>
            </a:r>
            <a:endParaRPr lang="en-GB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9175374" y="1748119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620874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1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866968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2</a:t>
            </a:r>
            <a:endParaRPr lang="en-GB" dirty="0"/>
          </a:p>
        </p:txBody>
      </p:sp>
      <p:cxnSp>
        <p:nvCxnSpPr>
          <p:cNvPr id="16" name="Straight Connector 15"/>
          <p:cNvCxnSpPr>
            <a:stCxn id="4" idx="2"/>
          </p:cNvCxnSpPr>
          <p:nvPr/>
        </p:nvCxnSpPr>
        <p:spPr>
          <a:xfrm>
            <a:off x="1461247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 flipH="1">
            <a:off x="2523565" y="2052919"/>
            <a:ext cx="1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</p:cNvCxnSpPr>
          <p:nvPr/>
        </p:nvCxnSpPr>
        <p:spPr>
          <a:xfrm flipH="1">
            <a:off x="4164107" y="2052919"/>
            <a:ext cx="4484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</p:cNvCxnSpPr>
          <p:nvPr/>
        </p:nvCxnSpPr>
        <p:spPr>
          <a:xfrm>
            <a:off x="5098682" y="2052919"/>
            <a:ext cx="670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flipH="1">
            <a:off x="6078071" y="2052919"/>
            <a:ext cx="3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</p:cNvCxnSpPr>
          <p:nvPr/>
        </p:nvCxnSpPr>
        <p:spPr>
          <a:xfrm>
            <a:off x="7324168" y="2052919"/>
            <a:ext cx="3584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2"/>
          </p:cNvCxnSpPr>
          <p:nvPr/>
        </p:nvCxnSpPr>
        <p:spPr>
          <a:xfrm>
            <a:off x="8516477" y="2052919"/>
            <a:ext cx="4481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3"/>
          </p:cNvCxnSpPr>
          <p:nvPr/>
        </p:nvCxnSpPr>
        <p:spPr>
          <a:xfrm>
            <a:off x="9359151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</p:cNvCxnSpPr>
          <p:nvPr/>
        </p:nvCxnSpPr>
        <p:spPr>
          <a:xfrm>
            <a:off x="10515612" y="2012578"/>
            <a:ext cx="13450" cy="4020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</p:cNvCxnSpPr>
          <p:nvPr/>
        </p:nvCxnSpPr>
        <p:spPr>
          <a:xfrm flipH="1">
            <a:off x="11322434" y="2026024"/>
            <a:ext cx="31368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04785" y="2528047"/>
            <a:ext cx="1156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8171" y="2251048"/>
            <a:ext cx="1008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Request FAM</a:t>
            </a:r>
            <a:endParaRPr lang="en-GB" sz="12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72358" y="3102695"/>
            <a:ext cx="26917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06784" y="2841582"/>
            <a:ext cx="2149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Logical Memory Region 1</a:t>
            </a:r>
            <a:endParaRPr lang="en-GB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72358" y="2653553"/>
            <a:ext cx="1051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64107" y="3196806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164107" y="3424517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175219" y="3589367"/>
            <a:ext cx="192571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96031" y="3175283"/>
            <a:ext cx="1807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Logical Memory Region 1</a:t>
            </a:r>
            <a:endParaRPr lang="en-GB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096851" y="3838601"/>
            <a:ext cx="2464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078071" y="4061009"/>
            <a:ext cx="24608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98810" y="3204783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085204" y="3617650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164107" y="4099106"/>
            <a:ext cx="191396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1461247" y="4186518"/>
            <a:ext cx="2702860" cy="223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943710" y="3937735"/>
            <a:ext cx="176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URI to Region 1</a:t>
            </a:r>
            <a:endParaRPr lang="en-GB" sz="12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1463388" y="4743237"/>
            <a:ext cx="26917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155137" y="4837348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4155137" y="5065059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166249" y="5229909"/>
            <a:ext cx="192571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087881" y="5479143"/>
            <a:ext cx="2464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6069101" y="5701551"/>
            <a:ext cx="24608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89840" y="4845325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076234" y="5258192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155137" y="5739648"/>
            <a:ext cx="191396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1452277" y="5827060"/>
            <a:ext cx="2702860" cy="223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934740" y="5578277"/>
            <a:ext cx="176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Success</a:t>
            </a:r>
            <a:endParaRPr lang="en-GB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708191" y="4341390"/>
            <a:ext cx="22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Register for events from Logical Memory Region 1</a:t>
            </a:r>
            <a:endParaRPr lang="en-GB" sz="1200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9753603" y="205291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Delay 104"/>
          <p:cNvSpPr/>
          <p:nvPr/>
        </p:nvSpPr>
        <p:spPr>
          <a:xfrm>
            <a:off x="9659483" y="180684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1842377" y="204395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Delay 106"/>
          <p:cNvSpPr/>
          <p:nvPr/>
        </p:nvSpPr>
        <p:spPr>
          <a:xfrm>
            <a:off x="11748257" y="179788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8538443" y="3886182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8538444" y="3996015"/>
            <a:ext cx="121515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534399" y="3939840"/>
            <a:ext cx="121920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556373" y="5535698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8556374" y="5645531"/>
            <a:ext cx="121515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552329" y="5589356"/>
            <a:ext cx="1219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59414" y="2528047"/>
            <a:ext cx="0" cy="3603812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Wave 69"/>
          <p:cNvSpPr/>
          <p:nvPr/>
        </p:nvSpPr>
        <p:spPr>
          <a:xfrm>
            <a:off x="1367103" y="2856980"/>
            <a:ext cx="170330" cy="128504"/>
          </a:xfrm>
          <a:prstGeom prst="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6919078" y="3444549"/>
            <a:ext cx="1852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Logical Memory Region 1</a:t>
            </a:r>
            <a:endParaRPr lang="en-GB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5275733" y="4717332"/>
            <a:ext cx="22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Register for events from Logical Memory Region 1</a:t>
            </a:r>
            <a:endParaRPr lang="en-GB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7293669" y="5045756"/>
            <a:ext cx="22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Register for events from Logical Memory Region 1</a:t>
            </a:r>
            <a:endParaRPr lang="en-GB" sz="1200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52329" y="5587122"/>
            <a:ext cx="121920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04785" y="6033243"/>
            <a:ext cx="1156462" cy="0"/>
          </a:xfrm>
          <a:prstGeom prst="straightConnector1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78171" y="5756244"/>
            <a:ext cx="1122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Return Success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1589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Composability Mgr, OFMF, and multiple HWFM’s Connect FAM to Server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04047" y="1167226"/>
            <a:ext cx="914400" cy="885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Composability</a:t>
            </a:r>
          </a:p>
          <a:p>
            <a:pPr algn="ctr"/>
            <a:r>
              <a:rPr lang="en-US" dirty="0" smtClean="0"/>
              <a:t>Mgr</a:t>
            </a:r>
            <a:endParaRPr lang="en-GB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339789" y="1748119"/>
            <a:ext cx="367553" cy="304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11391" y="1524001"/>
            <a:ext cx="914400" cy="52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</a:t>
            </a: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4849907" y="1524001"/>
            <a:ext cx="497550" cy="528918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058412" y="1483660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</a:t>
            </a:r>
          </a:p>
          <a:p>
            <a:pPr algn="ctr"/>
            <a:r>
              <a:rPr lang="en-US" dirty="0" smtClean="0"/>
              <a:t>FM 2</a:t>
            </a:r>
            <a:endParaRPr lang="en-GB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11170025" y="1721224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059277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</a:p>
          <a:p>
            <a:pPr algn="ctr"/>
            <a:r>
              <a:rPr lang="en-US" dirty="0" smtClean="0"/>
              <a:t>FM 1</a:t>
            </a:r>
            <a:endParaRPr lang="en-GB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9175374" y="1748119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620874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1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866968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2</a:t>
            </a:r>
            <a:endParaRPr lang="en-GB" dirty="0"/>
          </a:p>
        </p:txBody>
      </p:sp>
      <p:cxnSp>
        <p:nvCxnSpPr>
          <p:cNvPr id="16" name="Straight Connector 15"/>
          <p:cNvCxnSpPr>
            <a:stCxn id="4" idx="2"/>
          </p:cNvCxnSpPr>
          <p:nvPr/>
        </p:nvCxnSpPr>
        <p:spPr>
          <a:xfrm>
            <a:off x="1461247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 flipH="1">
            <a:off x="2523565" y="2052919"/>
            <a:ext cx="1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</p:cNvCxnSpPr>
          <p:nvPr/>
        </p:nvCxnSpPr>
        <p:spPr>
          <a:xfrm flipH="1">
            <a:off x="4164107" y="2052919"/>
            <a:ext cx="4484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</p:cNvCxnSpPr>
          <p:nvPr/>
        </p:nvCxnSpPr>
        <p:spPr>
          <a:xfrm>
            <a:off x="5098682" y="2052919"/>
            <a:ext cx="670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flipH="1">
            <a:off x="6078071" y="2052919"/>
            <a:ext cx="3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</p:cNvCxnSpPr>
          <p:nvPr/>
        </p:nvCxnSpPr>
        <p:spPr>
          <a:xfrm>
            <a:off x="7324168" y="2052919"/>
            <a:ext cx="3584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2"/>
          </p:cNvCxnSpPr>
          <p:nvPr/>
        </p:nvCxnSpPr>
        <p:spPr>
          <a:xfrm>
            <a:off x="8516477" y="2052919"/>
            <a:ext cx="4481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3"/>
          </p:cNvCxnSpPr>
          <p:nvPr/>
        </p:nvCxnSpPr>
        <p:spPr>
          <a:xfrm>
            <a:off x="9359151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</p:cNvCxnSpPr>
          <p:nvPr/>
        </p:nvCxnSpPr>
        <p:spPr>
          <a:xfrm>
            <a:off x="10515612" y="2012578"/>
            <a:ext cx="13450" cy="4020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</p:cNvCxnSpPr>
          <p:nvPr/>
        </p:nvCxnSpPr>
        <p:spPr>
          <a:xfrm flipH="1">
            <a:off x="11322434" y="2026024"/>
            <a:ext cx="31368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72358" y="3102695"/>
            <a:ext cx="26917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63730" y="2699963"/>
            <a:ext cx="21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connection from logical memory region 1 to Server 3</a:t>
            </a:r>
            <a:endParaRPr lang="en-GB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72358" y="2653553"/>
            <a:ext cx="1051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64107" y="3196806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164107" y="3424517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175219" y="3589367"/>
            <a:ext cx="192571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61511" y="3309703"/>
            <a:ext cx="2322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Server 3 ‘foreign endpoint’</a:t>
            </a:r>
            <a:endParaRPr lang="en-GB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096851" y="3838601"/>
            <a:ext cx="2464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078071" y="4061009"/>
            <a:ext cx="24608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98810" y="3204783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085204" y="3617650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164107" y="4099106"/>
            <a:ext cx="191396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155137" y="4263602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4155137" y="4491313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166249" y="4656163"/>
            <a:ext cx="192571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087881" y="4905397"/>
            <a:ext cx="2464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6069101" y="5127805"/>
            <a:ext cx="24608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89840" y="4271579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076234" y="4684446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155137" y="5165902"/>
            <a:ext cx="191396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9753603" y="205291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Delay 104"/>
          <p:cNvSpPr/>
          <p:nvPr/>
        </p:nvSpPr>
        <p:spPr>
          <a:xfrm>
            <a:off x="9659483" y="180684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1842377" y="204395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Delay 106"/>
          <p:cNvSpPr/>
          <p:nvPr/>
        </p:nvSpPr>
        <p:spPr>
          <a:xfrm>
            <a:off x="11748257" y="179788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8538443" y="3886182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8538444" y="3996015"/>
            <a:ext cx="121515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534399" y="3939840"/>
            <a:ext cx="121920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556373" y="4961952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8556374" y="5071785"/>
            <a:ext cx="1215159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552329" y="5015610"/>
            <a:ext cx="121920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59414" y="2528047"/>
            <a:ext cx="0" cy="3603812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Wave 69"/>
          <p:cNvSpPr/>
          <p:nvPr/>
        </p:nvSpPr>
        <p:spPr>
          <a:xfrm>
            <a:off x="1367103" y="2856980"/>
            <a:ext cx="170330" cy="128504"/>
          </a:xfrm>
          <a:prstGeom prst="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5331740" y="4198745"/>
            <a:ext cx="21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connection from logical memory region 1 to Server 3</a:t>
            </a:r>
            <a:endParaRPr lang="en-GB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7181893" y="3561567"/>
            <a:ext cx="2322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Server 3 ‘foreign endpoint’</a:t>
            </a:r>
            <a:endParaRPr lang="en-GB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7355000" y="4456406"/>
            <a:ext cx="21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connection from logical memory region 1 to Server 3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0636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FAM Mgr, OFMF, and multiple HWFM’s create a logical memory region</a:t>
            </a:r>
            <a:endParaRPr lang="en-GB" sz="2400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339789" y="1748119"/>
            <a:ext cx="367553" cy="304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11391" y="1524001"/>
            <a:ext cx="914400" cy="52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</a:t>
            </a: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4849907" y="1524001"/>
            <a:ext cx="497550" cy="528918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058412" y="1483660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</a:t>
            </a:r>
          </a:p>
          <a:p>
            <a:pPr algn="ctr"/>
            <a:r>
              <a:rPr lang="en-US" dirty="0" smtClean="0"/>
              <a:t>FM 2</a:t>
            </a:r>
            <a:endParaRPr lang="en-GB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11170025" y="1721224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059277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</a:p>
          <a:p>
            <a:pPr algn="ctr"/>
            <a:r>
              <a:rPr lang="en-US" dirty="0" smtClean="0"/>
              <a:t>FM 1</a:t>
            </a:r>
            <a:endParaRPr lang="en-GB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9175374" y="1748119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620874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1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866968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2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61247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 flipH="1">
            <a:off x="2523565" y="2052919"/>
            <a:ext cx="1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</p:cNvCxnSpPr>
          <p:nvPr/>
        </p:nvCxnSpPr>
        <p:spPr>
          <a:xfrm flipH="1">
            <a:off x="4164107" y="2052919"/>
            <a:ext cx="4484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</p:cNvCxnSpPr>
          <p:nvPr/>
        </p:nvCxnSpPr>
        <p:spPr>
          <a:xfrm>
            <a:off x="5098682" y="2052919"/>
            <a:ext cx="670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flipH="1">
            <a:off x="6078071" y="2052919"/>
            <a:ext cx="3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</p:cNvCxnSpPr>
          <p:nvPr/>
        </p:nvCxnSpPr>
        <p:spPr>
          <a:xfrm>
            <a:off x="7324168" y="2052919"/>
            <a:ext cx="3584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2"/>
          </p:cNvCxnSpPr>
          <p:nvPr/>
        </p:nvCxnSpPr>
        <p:spPr>
          <a:xfrm>
            <a:off x="8516477" y="2052919"/>
            <a:ext cx="4481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3"/>
          </p:cNvCxnSpPr>
          <p:nvPr/>
        </p:nvCxnSpPr>
        <p:spPr>
          <a:xfrm>
            <a:off x="9359151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</p:cNvCxnSpPr>
          <p:nvPr/>
        </p:nvCxnSpPr>
        <p:spPr>
          <a:xfrm>
            <a:off x="10515612" y="2012578"/>
            <a:ext cx="13450" cy="4020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</p:cNvCxnSpPr>
          <p:nvPr/>
        </p:nvCxnSpPr>
        <p:spPr>
          <a:xfrm flipH="1">
            <a:off x="11322434" y="2026024"/>
            <a:ext cx="31368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72358" y="2762035"/>
            <a:ext cx="26917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472358" y="2259107"/>
            <a:ext cx="1051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64107" y="3196806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164107" y="3424517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175219" y="3589367"/>
            <a:ext cx="3182968" cy="2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594837" y="3158002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‘foreign memory chunk 1’</a:t>
            </a:r>
            <a:endParaRPr lang="en-GB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7367157" y="3835841"/>
            <a:ext cx="3161905" cy="22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367157" y="4043079"/>
            <a:ext cx="3161906" cy="1552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0566943" y="3872720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0515612" y="3928767"/>
            <a:ext cx="127768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98810" y="3204783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367157" y="3617650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164107" y="4099106"/>
            <a:ext cx="320305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9753603" y="205291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Delay 104"/>
          <p:cNvSpPr/>
          <p:nvPr/>
        </p:nvSpPr>
        <p:spPr>
          <a:xfrm>
            <a:off x="9659483" y="180684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1842377" y="204395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Delay 106"/>
          <p:cNvSpPr/>
          <p:nvPr/>
        </p:nvSpPr>
        <p:spPr>
          <a:xfrm>
            <a:off x="11748257" y="179788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4175219" y="2762035"/>
            <a:ext cx="0" cy="3244317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0529062" y="4016188"/>
            <a:ext cx="13133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1472358" y="2359954"/>
            <a:ext cx="1051207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004047" y="1167226"/>
            <a:ext cx="914400" cy="885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Composability</a:t>
            </a:r>
          </a:p>
          <a:p>
            <a:pPr algn="ctr"/>
            <a:r>
              <a:rPr lang="en-US" dirty="0" smtClean="0"/>
              <a:t>Mgr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955595" y="2359954"/>
            <a:ext cx="21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connection from logical memory region 1 to Server 3</a:t>
            </a:r>
            <a:endParaRPr lang="en-GB" sz="12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190997" y="4407041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190997" y="4634752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202109" y="4799602"/>
            <a:ext cx="3182968" cy="2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621727" y="4368237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‘foreign memory chunk 2’</a:t>
            </a:r>
            <a:endParaRPr lang="en-GB" sz="1200" dirty="0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394047" y="5046076"/>
            <a:ext cx="3161905" cy="22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7394047" y="5253314"/>
            <a:ext cx="3161906" cy="1552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10593833" y="5082955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10542502" y="5139002"/>
            <a:ext cx="127768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125700" y="4415018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367152" y="4827885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4190997" y="5309341"/>
            <a:ext cx="320305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10555952" y="5226423"/>
            <a:ext cx="13133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681504" y="3410327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‘foreign memory chunk 1’</a:t>
            </a:r>
            <a:endParaRPr lang="en-GB" sz="1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701535" y="4659917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‘foreign memory chunk 2’</a:t>
            </a:r>
            <a:endParaRPr lang="en-GB" sz="12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1461247" y="2477750"/>
            <a:ext cx="0" cy="355549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ve 70"/>
          <p:cNvSpPr/>
          <p:nvPr/>
        </p:nvSpPr>
        <p:spPr>
          <a:xfrm>
            <a:off x="1376082" y="2848731"/>
            <a:ext cx="170330" cy="128504"/>
          </a:xfrm>
          <a:prstGeom prst="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Wave 130"/>
          <p:cNvSpPr/>
          <p:nvPr/>
        </p:nvSpPr>
        <p:spPr>
          <a:xfrm>
            <a:off x="4100590" y="2902838"/>
            <a:ext cx="170330" cy="128504"/>
          </a:xfrm>
          <a:prstGeom prst="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4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FAM Mgr, OFMF, and multiple HWFM’s create a logical memory region</a:t>
            </a:r>
            <a:endParaRPr lang="en-GB" sz="2400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339789" y="1748119"/>
            <a:ext cx="367553" cy="304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11391" y="1524001"/>
            <a:ext cx="914400" cy="52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</a:t>
            </a: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4849907" y="1524001"/>
            <a:ext cx="497550" cy="528918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058412" y="1483660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</a:t>
            </a:r>
          </a:p>
          <a:p>
            <a:pPr algn="ctr"/>
            <a:r>
              <a:rPr lang="en-US" dirty="0" smtClean="0"/>
              <a:t>FM 2</a:t>
            </a:r>
            <a:endParaRPr lang="en-GB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11170025" y="1721224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059277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</a:p>
          <a:p>
            <a:pPr algn="ctr"/>
            <a:r>
              <a:rPr lang="en-US" dirty="0" smtClean="0"/>
              <a:t>FM 1</a:t>
            </a:r>
            <a:endParaRPr lang="en-GB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9175374" y="1748119"/>
            <a:ext cx="367553" cy="304800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620874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1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866968" y="1524001"/>
            <a:ext cx="914400" cy="5289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Pro-</a:t>
            </a:r>
            <a:r>
              <a:rPr lang="en-US" dirty="0" err="1" smtClean="0"/>
              <a:t>vider</a:t>
            </a:r>
            <a:r>
              <a:rPr lang="en-US" dirty="0" smtClean="0"/>
              <a:t> 2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61247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 flipH="1">
            <a:off x="2523565" y="2052919"/>
            <a:ext cx="1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</p:cNvCxnSpPr>
          <p:nvPr/>
        </p:nvCxnSpPr>
        <p:spPr>
          <a:xfrm flipH="1">
            <a:off x="4164107" y="2052919"/>
            <a:ext cx="4484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</p:cNvCxnSpPr>
          <p:nvPr/>
        </p:nvCxnSpPr>
        <p:spPr>
          <a:xfrm>
            <a:off x="5098682" y="2052919"/>
            <a:ext cx="670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flipH="1">
            <a:off x="6078071" y="2052919"/>
            <a:ext cx="3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</p:cNvCxnSpPr>
          <p:nvPr/>
        </p:nvCxnSpPr>
        <p:spPr>
          <a:xfrm>
            <a:off x="7324168" y="2052919"/>
            <a:ext cx="3584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2"/>
          </p:cNvCxnSpPr>
          <p:nvPr/>
        </p:nvCxnSpPr>
        <p:spPr>
          <a:xfrm>
            <a:off x="8516477" y="2052919"/>
            <a:ext cx="44817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3"/>
          </p:cNvCxnSpPr>
          <p:nvPr/>
        </p:nvCxnSpPr>
        <p:spPr>
          <a:xfrm>
            <a:off x="9359151" y="2052919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</p:cNvCxnSpPr>
          <p:nvPr/>
        </p:nvCxnSpPr>
        <p:spPr>
          <a:xfrm>
            <a:off x="10515612" y="2012578"/>
            <a:ext cx="13450" cy="4020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</p:cNvCxnSpPr>
          <p:nvPr/>
        </p:nvCxnSpPr>
        <p:spPr>
          <a:xfrm flipH="1">
            <a:off x="11322434" y="2026024"/>
            <a:ext cx="31368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72358" y="2762035"/>
            <a:ext cx="26917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472358" y="2259107"/>
            <a:ext cx="1051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64107" y="4980778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164107" y="5208489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175219" y="3347315"/>
            <a:ext cx="3182968" cy="2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594837" y="2915950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‘foreign logical memory region 1’</a:t>
            </a:r>
            <a:endParaRPr lang="en-GB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7367157" y="3593789"/>
            <a:ext cx="3161905" cy="22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367157" y="3801027"/>
            <a:ext cx="3161906" cy="1552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0566943" y="3630668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0515612" y="3686715"/>
            <a:ext cx="127768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98810" y="4988755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367157" y="3375598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164107" y="3857054"/>
            <a:ext cx="320305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9753603" y="205291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Delay 104"/>
          <p:cNvSpPr/>
          <p:nvPr/>
        </p:nvSpPr>
        <p:spPr>
          <a:xfrm>
            <a:off x="9659483" y="180684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1842377" y="2043955"/>
            <a:ext cx="0" cy="3980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Delay 106"/>
          <p:cNvSpPr/>
          <p:nvPr/>
        </p:nvSpPr>
        <p:spPr>
          <a:xfrm>
            <a:off x="11748257" y="1797883"/>
            <a:ext cx="259956" cy="224117"/>
          </a:xfrm>
          <a:prstGeom prst="flowChartDelay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4175219" y="2762035"/>
            <a:ext cx="0" cy="355808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0529062" y="3774136"/>
            <a:ext cx="13133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1472358" y="2359954"/>
            <a:ext cx="1051207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004047" y="1167226"/>
            <a:ext cx="914400" cy="885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Composability</a:t>
            </a:r>
          </a:p>
          <a:p>
            <a:pPr algn="ctr"/>
            <a:r>
              <a:rPr lang="en-US" dirty="0" smtClean="0"/>
              <a:t>Mgr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955595" y="2359954"/>
            <a:ext cx="21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connection from logical memory region 1 to Server 3</a:t>
            </a:r>
            <a:endParaRPr lang="en-GB" sz="12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190997" y="3958803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190997" y="4186514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202109" y="4351364"/>
            <a:ext cx="3182968" cy="2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7394047" y="4597838"/>
            <a:ext cx="3161905" cy="22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7394047" y="4805076"/>
            <a:ext cx="3161906" cy="1552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10593833" y="4634717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10542502" y="4690764"/>
            <a:ext cx="127768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125700" y="3966780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367152" y="4379647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4190997" y="4861103"/>
            <a:ext cx="320305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10555952" y="4778185"/>
            <a:ext cx="13133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61247" y="2477750"/>
            <a:ext cx="0" cy="39230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ve 70"/>
          <p:cNvSpPr/>
          <p:nvPr/>
        </p:nvSpPr>
        <p:spPr>
          <a:xfrm>
            <a:off x="1376082" y="2848731"/>
            <a:ext cx="170330" cy="128504"/>
          </a:xfrm>
          <a:prstGeom prst="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Wave 130"/>
          <p:cNvSpPr/>
          <p:nvPr/>
        </p:nvSpPr>
        <p:spPr>
          <a:xfrm>
            <a:off x="4100590" y="2813188"/>
            <a:ext cx="170330" cy="128504"/>
          </a:xfrm>
          <a:prstGeom prst="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635088" y="4092406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‘foreign logical memory region 2’</a:t>
            </a:r>
            <a:endParaRPr lang="en-GB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7816683" y="4207030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‘foreign logical memory region 2’</a:t>
            </a:r>
            <a:endParaRPr lang="en-GB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7730976" y="3146785"/>
            <a:ext cx="161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‘foreign logical memory region 1’</a:t>
            </a:r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5154467" y="4955592"/>
            <a:ext cx="21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POST connection from logical memory region 1 to Server 3</a:t>
            </a:r>
            <a:endParaRPr lang="en-GB" sz="12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202109" y="5374859"/>
            <a:ext cx="3182968" cy="2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7394047" y="5621333"/>
            <a:ext cx="3161905" cy="22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394047" y="5828571"/>
            <a:ext cx="3161906" cy="1552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0593833" y="5658212"/>
            <a:ext cx="81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10542502" y="5714259"/>
            <a:ext cx="1277687" cy="0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367152" y="5403142"/>
            <a:ext cx="0" cy="48145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4190997" y="5884598"/>
            <a:ext cx="320305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0555952" y="5801680"/>
            <a:ext cx="1313315" cy="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816683" y="5197538"/>
            <a:ext cx="21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connection from logical memory region 1 to Server 3</a:t>
            </a:r>
            <a:endParaRPr lang="en-GB" sz="1200" dirty="0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1472358" y="6296973"/>
            <a:ext cx="269439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4164107" y="2954754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4164107" y="3182465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098810" y="2962731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840421" y="6044187"/>
            <a:ext cx="2149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URI for new connection</a:t>
            </a:r>
            <a:endParaRPr lang="en-GB" sz="1200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164107" y="5946080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4164107" y="6173791"/>
            <a:ext cx="941282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098810" y="5954057"/>
            <a:ext cx="8593" cy="24025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57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467</Words>
  <Application>Microsoft Office PowerPoint</Application>
  <PresentationFormat>Widescreen</PresentationFormat>
  <Paragraphs>155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FAM Mgr, OFMF, and multiple HWFM’s create a logical memory region</vt:lpstr>
      <vt:lpstr>FAM Mgr, OFMF, and multiple HWFM’s create a logical memory region</vt:lpstr>
      <vt:lpstr>Composability Mgr, OFMF, and multiple HWFM’s Connect FAM to Server</vt:lpstr>
      <vt:lpstr>FAM Mgr, OFMF, and multiple HWFM’s create a logical memory region</vt:lpstr>
      <vt:lpstr>FAM Mgr, OFMF, and multiple HWFM’s create a logical memory region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Herrell, Russ W (Senior System Architect)</dc:creator>
  <cp:lastModifiedBy>Herrell, Russ W (Senior System Architect)</cp:lastModifiedBy>
  <cp:revision>12</cp:revision>
  <dcterms:created xsi:type="dcterms:W3CDTF">2021-02-12T15:13:01Z</dcterms:created>
  <dcterms:modified xsi:type="dcterms:W3CDTF">2021-02-12T18:02:57Z</dcterms:modified>
</cp:coreProperties>
</file>