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handoutMasterIdLst>
    <p:handoutMasterId r:id="rId45"/>
  </p:handoutMasterIdLst>
  <p:sldIdLst>
    <p:sldId id="360" r:id="rId2"/>
    <p:sldId id="374" r:id="rId3"/>
    <p:sldId id="375" r:id="rId4"/>
    <p:sldId id="376" r:id="rId5"/>
    <p:sldId id="377" r:id="rId6"/>
    <p:sldId id="378" r:id="rId7"/>
    <p:sldId id="379" r:id="rId8"/>
    <p:sldId id="380" r:id="rId9"/>
    <p:sldId id="381" r:id="rId10"/>
    <p:sldId id="382" r:id="rId11"/>
    <p:sldId id="383" r:id="rId12"/>
    <p:sldId id="384" r:id="rId13"/>
    <p:sldId id="317" r:id="rId14"/>
    <p:sldId id="323" r:id="rId15"/>
    <p:sldId id="291" r:id="rId16"/>
    <p:sldId id="265" r:id="rId17"/>
    <p:sldId id="359" r:id="rId18"/>
    <p:sldId id="372" r:id="rId19"/>
    <p:sldId id="288" r:id="rId20"/>
    <p:sldId id="289" r:id="rId21"/>
    <p:sldId id="328" r:id="rId22"/>
    <p:sldId id="292" r:id="rId23"/>
    <p:sldId id="313" r:id="rId24"/>
    <p:sldId id="333" r:id="rId25"/>
    <p:sldId id="329" r:id="rId26"/>
    <p:sldId id="330" r:id="rId27"/>
    <p:sldId id="331" r:id="rId28"/>
    <p:sldId id="335" r:id="rId29"/>
    <p:sldId id="346" r:id="rId30"/>
    <p:sldId id="347" r:id="rId31"/>
    <p:sldId id="326" r:id="rId32"/>
    <p:sldId id="357" r:id="rId33"/>
    <p:sldId id="334" r:id="rId34"/>
    <p:sldId id="336" r:id="rId35"/>
    <p:sldId id="348" r:id="rId36"/>
    <p:sldId id="349" r:id="rId37"/>
    <p:sldId id="350" r:id="rId38"/>
    <p:sldId id="351" r:id="rId39"/>
    <p:sldId id="324" r:id="rId40"/>
    <p:sldId id="325" r:id="rId41"/>
    <p:sldId id="358" r:id="rId42"/>
    <p:sldId id="280" r:id="rId43"/>
  </p:sldIdLst>
  <p:sldSz cx="9144000" cy="6858000" type="screen4x3"/>
  <p:notesSz cx="7077075" cy="9383713"/>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5">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0070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autoAdjust="0"/>
  </p:normalViewPr>
  <p:slideViewPr>
    <p:cSldViewPr>
      <p:cViewPr varScale="1">
        <p:scale>
          <a:sx n="82" d="100"/>
          <a:sy n="82" d="100"/>
        </p:scale>
        <p:origin x="566"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70" d="100"/>
          <a:sy n="70" d="100"/>
        </p:scale>
        <p:origin x="-3198" y="-66"/>
      </p:cViewPr>
      <p:guideLst>
        <p:guide orient="horz" pos="2955"/>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F05F7F-ADEE-449F-BDB9-8007052F1F53}"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US"/>
        </a:p>
      </dgm:t>
    </dgm:pt>
    <dgm:pt modelId="{77A014BF-2968-4645-88BA-09469188B555}">
      <dgm:prSet phldrT="[Text]"/>
      <dgm:spPr>
        <a:xfrm>
          <a:off x="534" y="3197"/>
          <a:ext cx="13435530" cy="828968"/>
        </a:xfrm>
        <a:prstGeom prst="roundRect">
          <a:avLst>
            <a:gd name="adj" fmla="val 10000"/>
          </a:avLst>
        </a:prstGeom>
        <a:solidFill>
          <a:srgbClr val="EF9314">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Application</a:t>
          </a:r>
        </a:p>
      </dgm:t>
    </dgm:pt>
    <dgm:pt modelId="{CA497DEE-B40F-40C5-AEFB-27220D857044}" type="parTrans" cxnId="{84D92C0D-7E60-49BB-BDDF-10643294A4E7}">
      <dgm:prSet/>
      <dgm:spPr/>
      <dgm:t>
        <a:bodyPr/>
        <a:lstStyle/>
        <a:p>
          <a:endParaRPr lang="en-US"/>
        </a:p>
      </dgm:t>
    </dgm:pt>
    <dgm:pt modelId="{A0D41B08-B6D4-43D3-9BBD-05FBCBC7E4F8}" type="sibTrans" cxnId="{84D92C0D-7E60-49BB-BDDF-10643294A4E7}">
      <dgm:prSet/>
      <dgm:spPr/>
      <dgm:t>
        <a:bodyPr/>
        <a:lstStyle/>
        <a:p>
          <a:endParaRPr lang="en-US"/>
        </a:p>
      </dgm:t>
    </dgm:pt>
    <dgm:pt modelId="{B4E7AF66-75DC-474F-9E8F-058C9A9BEC89}">
      <dgm:prSet phldrT="[Text]"/>
      <dgm:spPr>
        <a:xfrm>
          <a:off x="5462814" y="2782740"/>
          <a:ext cx="5297153" cy="828968"/>
        </a:xfrm>
        <a:prstGeom prst="roundRect">
          <a:avLst>
            <a:gd name="adj" fmla="val 10000"/>
          </a:avLst>
        </a:prstGeom>
        <a:solidFill>
          <a:srgbClr val="00518E">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SCSI</a:t>
          </a:r>
        </a:p>
      </dgm:t>
    </dgm:pt>
    <dgm:pt modelId="{C1968434-7C87-4FEC-839E-104E790E418C}" type="parTrans" cxnId="{83B23BBE-3064-499B-87A9-B18D05C0F799}">
      <dgm:prSet/>
      <dgm:spPr/>
      <dgm:t>
        <a:bodyPr/>
        <a:lstStyle/>
        <a:p>
          <a:endParaRPr lang="en-US"/>
        </a:p>
      </dgm:t>
    </dgm:pt>
    <dgm:pt modelId="{4A57CEBB-1024-479D-AFDF-39D162A4D34E}" type="sibTrans" cxnId="{83B23BBE-3064-499B-87A9-B18D05C0F799}">
      <dgm:prSet/>
      <dgm:spPr/>
      <dgm:t>
        <a:bodyPr/>
        <a:lstStyle/>
        <a:p>
          <a:endParaRPr lang="en-US"/>
        </a:p>
      </dgm:t>
    </dgm:pt>
    <dgm:pt modelId="{FB75D9D4-9B9A-45E4-97FD-78ADFC208E2E}">
      <dgm:prSet phldrT="[Text]"/>
      <dgm:spPr>
        <a:xfrm>
          <a:off x="10815009" y="2782740"/>
          <a:ext cx="2621055" cy="828968"/>
        </a:xfrm>
        <a:prstGeom prst="roundRect">
          <a:avLst>
            <a:gd name="adj" fmla="val 10000"/>
          </a:avLst>
        </a:prstGeom>
        <a:solidFill>
          <a:srgbClr val="00518E">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NVME</a:t>
          </a:r>
        </a:p>
      </dgm:t>
    </dgm:pt>
    <dgm:pt modelId="{4536638F-9273-4687-AF1C-221B71E3B879}" type="parTrans" cxnId="{0D563B97-D768-415B-99FC-1F0C3B6C4857}">
      <dgm:prSet/>
      <dgm:spPr/>
      <dgm:t>
        <a:bodyPr/>
        <a:lstStyle/>
        <a:p>
          <a:endParaRPr lang="en-US"/>
        </a:p>
      </dgm:t>
    </dgm:pt>
    <dgm:pt modelId="{2A72C43E-27A4-4A0A-9211-024F3F4FCC83}" type="sibTrans" cxnId="{0D563B97-D768-415B-99FC-1F0C3B6C4857}">
      <dgm:prSet/>
      <dgm:spPr/>
      <dgm:t>
        <a:bodyPr/>
        <a:lstStyle/>
        <a:p>
          <a:endParaRPr lang="en-US"/>
        </a:p>
      </dgm:t>
    </dgm:pt>
    <dgm:pt modelId="{B3C3928A-8B27-4891-AFF9-529F1B8CD360}">
      <dgm:prSet phldrT="[Text]"/>
      <dgm:spPr>
        <a:xfrm>
          <a:off x="5462814" y="3709255"/>
          <a:ext cx="2621055" cy="828968"/>
        </a:xfrm>
        <a:prstGeom prst="roundRect">
          <a:avLst>
            <a:gd name="adj" fmla="val 10000"/>
          </a:avLst>
        </a:prstGeom>
        <a:solidFill>
          <a:srgbClr val="5DA533">
            <a:lumMod val="7500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iSCSI</a:t>
          </a:r>
        </a:p>
      </dgm:t>
    </dgm:pt>
    <dgm:pt modelId="{FF5929FA-7047-44F0-8136-68A77B3DAE16}" type="parTrans" cxnId="{BC73141B-AA82-49AB-ADDD-9A82006A2F50}">
      <dgm:prSet/>
      <dgm:spPr/>
      <dgm:t>
        <a:bodyPr/>
        <a:lstStyle/>
        <a:p>
          <a:endParaRPr lang="en-US"/>
        </a:p>
      </dgm:t>
    </dgm:pt>
    <dgm:pt modelId="{00462DA4-8A1B-4A01-9469-3077C4CC70B6}" type="sibTrans" cxnId="{BC73141B-AA82-49AB-ADDD-9A82006A2F50}">
      <dgm:prSet/>
      <dgm:spPr/>
      <dgm:t>
        <a:bodyPr/>
        <a:lstStyle/>
        <a:p>
          <a:endParaRPr lang="en-US"/>
        </a:p>
      </dgm:t>
    </dgm:pt>
    <dgm:pt modelId="{B842F0C2-733D-43C2-9A74-B97EBA76EBEA}">
      <dgm:prSet phldrT="[Text]"/>
      <dgm:spPr>
        <a:xfrm>
          <a:off x="5462814" y="4635770"/>
          <a:ext cx="2621055" cy="828968"/>
        </a:xfrm>
        <a:prstGeom prst="roundRect">
          <a:avLst>
            <a:gd name="adj" fmla="val 10000"/>
          </a:avLst>
        </a:prstGeom>
        <a:solidFill>
          <a:srgbClr val="00518E">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err="1">
              <a:solidFill>
                <a:srgbClr val="FFFFFF"/>
              </a:solidFill>
              <a:latin typeface="Arial"/>
              <a:ea typeface="+mn-ea"/>
              <a:cs typeface="+mn-cs"/>
            </a:rPr>
            <a:t>iSER</a:t>
          </a:r>
          <a:endParaRPr lang="en-US" dirty="0">
            <a:solidFill>
              <a:srgbClr val="FFFFFF"/>
            </a:solidFill>
            <a:latin typeface="Arial"/>
            <a:ea typeface="+mn-ea"/>
            <a:cs typeface="+mn-cs"/>
          </a:endParaRPr>
        </a:p>
      </dgm:t>
    </dgm:pt>
    <dgm:pt modelId="{01C2CCD1-428B-4306-B9AB-04DFE6FBD889}" type="parTrans" cxnId="{30A356D7-16CF-4CE8-935A-5E196DD396BA}">
      <dgm:prSet/>
      <dgm:spPr/>
      <dgm:t>
        <a:bodyPr/>
        <a:lstStyle/>
        <a:p>
          <a:endParaRPr lang="en-US"/>
        </a:p>
      </dgm:t>
    </dgm:pt>
    <dgm:pt modelId="{DB49B06C-B9B9-4963-AEF3-770ECA027733}" type="sibTrans" cxnId="{30A356D7-16CF-4CE8-935A-5E196DD396BA}">
      <dgm:prSet/>
      <dgm:spPr/>
      <dgm:t>
        <a:bodyPr/>
        <a:lstStyle/>
        <a:p>
          <a:endParaRPr lang="en-US"/>
        </a:p>
      </dgm:t>
    </dgm:pt>
    <dgm:pt modelId="{47DE176C-7625-4992-8451-99B7B02DB5CD}">
      <dgm:prSet phldrT="[Text]"/>
      <dgm:spPr>
        <a:xfrm>
          <a:off x="5462814" y="5562284"/>
          <a:ext cx="2621055" cy="828968"/>
        </a:xfrm>
        <a:prstGeom prst="roundRect">
          <a:avLst>
            <a:gd name="adj" fmla="val 10000"/>
          </a:avLst>
        </a:prstGeom>
        <a:solidFill>
          <a:srgbClr val="E33D12">
            <a:lumMod val="7500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RDMA</a:t>
          </a:r>
        </a:p>
      </dgm:t>
    </dgm:pt>
    <dgm:pt modelId="{F992D523-16EE-461F-BCA6-D9D113358C2C}" type="parTrans" cxnId="{D01FFD04-8E64-4679-BE6B-151D9531D3BA}">
      <dgm:prSet/>
      <dgm:spPr/>
      <dgm:t>
        <a:bodyPr/>
        <a:lstStyle/>
        <a:p>
          <a:endParaRPr lang="en-US"/>
        </a:p>
      </dgm:t>
    </dgm:pt>
    <dgm:pt modelId="{3E3121D7-6947-44A9-A240-5C98BAEEF72A}" type="sibTrans" cxnId="{D01FFD04-8E64-4679-BE6B-151D9531D3BA}">
      <dgm:prSet/>
      <dgm:spPr/>
      <dgm:t>
        <a:bodyPr/>
        <a:lstStyle/>
        <a:p>
          <a:endParaRPr lang="en-US"/>
        </a:p>
      </dgm:t>
    </dgm:pt>
    <dgm:pt modelId="{A4C736B9-0AE8-413E-9B00-CDECF9321971}">
      <dgm:prSet phldrT="[Text]"/>
      <dgm:spPr>
        <a:xfrm>
          <a:off x="8138912" y="3709255"/>
          <a:ext cx="2621055" cy="828968"/>
        </a:xfrm>
        <a:prstGeom prst="roundRect">
          <a:avLst>
            <a:gd name="adj" fmla="val 10000"/>
          </a:avLst>
        </a:prstGeom>
        <a:solidFill>
          <a:srgbClr val="5DA533">
            <a:lumMod val="7500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SRP</a:t>
          </a:r>
        </a:p>
      </dgm:t>
    </dgm:pt>
    <dgm:pt modelId="{075B472B-D55C-4ED5-B90C-1BDBCE9CB03A}" type="parTrans" cxnId="{15E74F92-5DBC-4E24-90D9-CA8B35F89519}">
      <dgm:prSet/>
      <dgm:spPr/>
      <dgm:t>
        <a:bodyPr/>
        <a:lstStyle/>
        <a:p>
          <a:endParaRPr lang="en-US"/>
        </a:p>
      </dgm:t>
    </dgm:pt>
    <dgm:pt modelId="{A376105B-20A9-4D9C-9361-1F35DF132BD4}" type="sibTrans" cxnId="{15E74F92-5DBC-4E24-90D9-CA8B35F89519}">
      <dgm:prSet/>
      <dgm:spPr/>
      <dgm:t>
        <a:bodyPr/>
        <a:lstStyle/>
        <a:p>
          <a:endParaRPr lang="en-US"/>
        </a:p>
      </dgm:t>
    </dgm:pt>
    <dgm:pt modelId="{CD6307B7-4F8C-49DB-811E-B3B93C6B18DE}">
      <dgm:prSet phldrT="[Text]"/>
      <dgm:spPr>
        <a:xfrm>
          <a:off x="8138912" y="5562284"/>
          <a:ext cx="2621055" cy="828968"/>
        </a:xfrm>
        <a:prstGeom prst="roundRect">
          <a:avLst>
            <a:gd name="adj" fmla="val 10000"/>
          </a:avLst>
        </a:prstGeom>
        <a:solidFill>
          <a:srgbClr val="E33D12">
            <a:lumMod val="7500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RDMA(IB)</a:t>
          </a:r>
        </a:p>
      </dgm:t>
    </dgm:pt>
    <dgm:pt modelId="{B5DA94EA-30AF-490C-8FEC-66988E740A4D}" type="parTrans" cxnId="{8FF3C82F-F264-41BB-A0E3-E1261AB7D82D}">
      <dgm:prSet/>
      <dgm:spPr/>
      <dgm:t>
        <a:bodyPr/>
        <a:lstStyle/>
        <a:p>
          <a:endParaRPr lang="en-US"/>
        </a:p>
      </dgm:t>
    </dgm:pt>
    <dgm:pt modelId="{6AA30C9C-A50A-425B-AEE9-D325202A2624}" type="sibTrans" cxnId="{8FF3C82F-F264-41BB-A0E3-E1261AB7D82D}">
      <dgm:prSet/>
      <dgm:spPr/>
      <dgm:t>
        <a:bodyPr/>
        <a:lstStyle/>
        <a:p>
          <a:endParaRPr lang="en-US"/>
        </a:p>
      </dgm:t>
    </dgm:pt>
    <dgm:pt modelId="{38C6968C-4567-4DD0-818E-BD0E3D1C296F}">
      <dgm:prSet phldrT="[Text]"/>
      <dgm:spPr>
        <a:xfrm>
          <a:off x="8138912" y="4635770"/>
          <a:ext cx="2621055" cy="828968"/>
        </a:xfrm>
        <a:prstGeom prst="roundRect">
          <a:avLst>
            <a:gd name="adj" fmla="val 10000"/>
          </a:avLst>
        </a:prstGeom>
        <a:noFill/>
        <a:ln w="25400" cap="flat" cmpd="sng" algn="ctr">
          <a:solidFill>
            <a:srgbClr val="FFFFFF">
              <a:hueOff val="0"/>
              <a:satOff val="0"/>
              <a:lumOff val="0"/>
              <a:alphaOff val="0"/>
            </a:srgbClr>
          </a:solidFill>
          <a:prstDash val="solid"/>
        </a:ln>
        <a:effectLst/>
      </dgm:spPr>
      <dgm:t>
        <a:bodyPr/>
        <a:lstStyle/>
        <a:p>
          <a:endParaRPr lang="en-US" dirty="0">
            <a:solidFill>
              <a:srgbClr val="FFFFFF"/>
            </a:solidFill>
            <a:latin typeface="Arial"/>
            <a:ea typeface="+mn-ea"/>
            <a:cs typeface="+mn-cs"/>
          </a:endParaRPr>
        </a:p>
      </dgm:t>
    </dgm:pt>
    <dgm:pt modelId="{6CCCDA03-4FFF-4690-A8FD-6B84F436D335}" type="parTrans" cxnId="{CDB2298D-BDD3-4CD0-B020-7B97FB39AF9B}">
      <dgm:prSet/>
      <dgm:spPr/>
      <dgm:t>
        <a:bodyPr/>
        <a:lstStyle/>
        <a:p>
          <a:endParaRPr lang="en-US"/>
        </a:p>
      </dgm:t>
    </dgm:pt>
    <dgm:pt modelId="{5B3D12C9-31B3-4727-8352-21DD66704807}" type="sibTrans" cxnId="{CDB2298D-BDD3-4CD0-B020-7B97FB39AF9B}">
      <dgm:prSet/>
      <dgm:spPr/>
      <dgm:t>
        <a:bodyPr/>
        <a:lstStyle/>
        <a:p>
          <a:endParaRPr lang="en-US"/>
        </a:p>
      </dgm:t>
    </dgm:pt>
    <dgm:pt modelId="{39970543-6F13-4752-A557-0E89FF7C32F1}">
      <dgm:prSet phldrT="[Text]"/>
      <dgm:spPr>
        <a:xfrm>
          <a:off x="10815009" y="5562284"/>
          <a:ext cx="2621055" cy="828968"/>
        </a:xfrm>
        <a:prstGeom prst="roundRect">
          <a:avLst>
            <a:gd name="adj" fmla="val 10000"/>
          </a:avLst>
        </a:prstGeom>
        <a:solidFill>
          <a:srgbClr val="E33D12">
            <a:lumMod val="7500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RDMA</a:t>
          </a:r>
        </a:p>
      </dgm:t>
    </dgm:pt>
    <dgm:pt modelId="{7238F747-6F39-4D29-8E79-230251084642}" type="parTrans" cxnId="{A06283C0-821C-42A5-AE54-B68A1E1A5330}">
      <dgm:prSet/>
      <dgm:spPr/>
      <dgm:t>
        <a:bodyPr/>
        <a:lstStyle/>
        <a:p>
          <a:endParaRPr lang="en-US"/>
        </a:p>
      </dgm:t>
    </dgm:pt>
    <dgm:pt modelId="{6FFF3A89-D637-41F2-B7C9-91881BE3B1EE}" type="sibTrans" cxnId="{A06283C0-821C-42A5-AE54-B68A1E1A5330}">
      <dgm:prSet/>
      <dgm:spPr/>
      <dgm:t>
        <a:bodyPr/>
        <a:lstStyle/>
        <a:p>
          <a:endParaRPr lang="en-US"/>
        </a:p>
      </dgm:t>
    </dgm:pt>
    <dgm:pt modelId="{1EA8E4F5-7C85-467D-AEB2-E59627E224E6}">
      <dgm:prSet phldrT="[Text]"/>
      <dgm:spPr>
        <a:xfrm>
          <a:off x="10815009" y="3709255"/>
          <a:ext cx="2621055" cy="828968"/>
        </a:xfrm>
        <a:prstGeom prst="roundRect">
          <a:avLst>
            <a:gd name="adj" fmla="val 10000"/>
          </a:avLst>
        </a:prstGeom>
        <a:solidFill>
          <a:srgbClr val="5DA533">
            <a:lumMod val="75000"/>
          </a:srgbClr>
        </a:solidFill>
        <a:ln w="25400" cap="flat" cmpd="sng" algn="ctr">
          <a:solidFill>
            <a:srgbClr val="FFFFFF">
              <a:hueOff val="0"/>
              <a:satOff val="0"/>
              <a:lumOff val="0"/>
              <a:alphaOff val="0"/>
            </a:srgbClr>
          </a:solidFill>
          <a:prstDash val="solid"/>
        </a:ln>
        <a:effectLst/>
      </dgm:spPr>
      <dgm:t>
        <a:bodyPr/>
        <a:lstStyle/>
        <a:p>
          <a:r>
            <a:rPr lang="en-US" dirty="0" err="1">
              <a:solidFill>
                <a:srgbClr val="FFFFFF"/>
              </a:solidFill>
              <a:latin typeface="Arial"/>
              <a:ea typeface="+mn-ea"/>
              <a:cs typeface="+mn-cs"/>
            </a:rPr>
            <a:t>NVMe</a:t>
          </a:r>
          <a:r>
            <a:rPr lang="en-US" dirty="0">
              <a:solidFill>
                <a:srgbClr val="FFFFFF"/>
              </a:solidFill>
              <a:latin typeface="Arial"/>
              <a:ea typeface="+mn-ea"/>
              <a:cs typeface="+mn-cs"/>
            </a:rPr>
            <a:t>-OF</a:t>
          </a:r>
        </a:p>
      </dgm:t>
    </dgm:pt>
    <dgm:pt modelId="{F879AB6F-C963-4D62-8D29-5AE7B2E171BB}" type="parTrans" cxnId="{DF6AD304-AA9F-441F-957A-469A3205EB73}">
      <dgm:prSet/>
      <dgm:spPr/>
      <dgm:t>
        <a:bodyPr/>
        <a:lstStyle/>
        <a:p>
          <a:endParaRPr lang="en-US"/>
        </a:p>
      </dgm:t>
    </dgm:pt>
    <dgm:pt modelId="{D1E7167A-BFB6-43FB-A298-DF3A9FEF630A}" type="sibTrans" cxnId="{DF6AD304-AA9F-441F-957A-469A3205EB73}">
      <dgm:prSet/>
      <dgm:spPr/>
      <dgm:t>
        <a:bodyPr/>
        <a:lstStyle/>
        <a:p>
          <a:endParaRPr lang="en-US"/>
        </a:p>
      </dgm:t>
    </dgm:pt>
    <dgm:pt modelId="{E992405F-597B-4761-B42C-E7D3DB8D7D33}">
      <dgm:prSet phldrT="[Text]"/>
      <dgm:spPr>
        <a:xfrm>
          <a:off x="10815009" y="4635770"/>
          <a:ext cx="2621055" cy="828968"/>
        </a:xfrm>
        <a:prstGeom prst="roundRect">
          <a:avLst>
            <a:gd name="adj" fmla="val 10000"/>
          </a:avLst>
        </a:prstGeom>
        <a:noFill/>
        <a:ln w="25400" cap="flat" cmpd="sng" algn="ctr">
          <a:solidFill>
            <a:srgbClr val="FFFFFF">
              <a:hueOff val="0"/>
              <a:satOff val="0"/>
              <a:lumOff val="0"/>
              <a:alphaOff val="0"/>
            </a:srgbClr>
          </a:solidFill>
          <a:prstDash val="solid"/>
        </a:ln>
        <a:effectLst/>
      </dgm:spPr>
      <dgm:t>
        <a:bodyPr/>
        <a:lstStyle/>
        <a:p>
          <a:endParaRPr lang="en-US" dirty="0">
            <a:solidFill>
              <a:srgbClr val="FFFFFF"/>
            </a:solidFill>
            <a:latin typeface="Arial"/>
            <a:ea typeface="+mn-ea"/>
            <a:cs typeface="+mn-cs"/>
          </a:endParaRPr>
        </a:p>
      </dgm:t>
    </dgm:pt>
    <dgm:pt modelId="{862E84EF-26CE-446E-BAD1-43D5F47EBD0A}" type="parTrans" cxnId="{AD5F6F8F-2892-472C-A018-D2F425EBB312}">
      <dgm:prSet/>
      <dgm:spPr/>
      <dgm:t>
        <a:bodyPr/>
        <a:lstStyle/>
        <a:p>
          <a:endParaRPr lang="en-US"/>
        </a:p>
      </dgm:t>
    </dgm:pt>
    <dgm:pt modelId="{D47831A3-C69D-42C9-9F5F-0768E0F2E97C}" type="sibTrans" cxnId="{AD5F6F8F-2892-472C-A018-D2F425EBB312}">
      <dgm:prSet/>
      <dgm:spPr/>
      <dgm:t>
        <a:bodyPr/>
        <a:lstStyle/>
        <a:p>
          <a:endParaRPr lang="en-US"/>
        </a:p>
      </dgm:t>
    </dgm:pt>
    <dgm:pt modelId="{8061057B-A893-48A2-A1A3-68C814BD5907}">
      <dgm:prSet phldrT="[Text]"/>
      <dgm:spPr>
        <a:xfrm>
          <a:off x="534" y="929711"/>
          <a:ext cx="13435530" cy="828968"/>
        </a:xfrm>
        <a:prstGeom prst="roundRect">
          <a:avLst>
            <a:gd name="adj" fmla="val 10000"/>
          </a:avLst>
        </a:prstGeom>
        <a:solidFill>
          <a:srgbClr val="E33D12">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File System</a:t>
          </a:r>
        </a:p>
      </dgm:t>
    </dgm:pt>
    <dgm:pt modelId="{1C311682-03F5-4D80-8701-DB0D984FFBE5}" type="parTrans" cxnId="{47413CE0-BFE7-4188-B7D7-662DB7B02DA1}">
      <dgm:prSet/>
      <dgm:spPr/>
      <dgm:t>
        <a:bodyPr/>
        <a:lstStyle/>
        <a:p>
          <a:endParaRPr lang="en-US"/>
        </a:p>
      </dgm:t>
    </dgm:pt>
    <dgm:pt modelId="{4714EC25-6ED8-41FC-9C3F-8D340D8D396F}" type="sibTrans" cxnId="{47413CE0-BFE7-4188-B7D7-662DB7B02DA1}">
      <dgm:prSet/>
      <dgm:spPr/>
      <dgm:t>
        <a:bodyPr/>
        <a:lstStyle/>
        <a:p>
          <a:endParaRPr lang="en-US"/>
        </a:p>
      </dgm:t>
    </dgm:pt>
    <dgm:pt modelId="{E52DD9E3-FF79-4FA0-8A91-B270B11F7024}">
      <dgm:prSet phldrT="[Text]"/>
      <dgm:spPr>
        <a:xfrm>
          <a:off x="2731674" y="1856226"/>
          <a:ext cx="2621055" cy="828968"/>
        </a:xfrm>
        <a:prstGeom prst="roundRect">
          <a:avLst>
            <a:gd name="adj" fmla="val 10000"/>
          </a:avLst>
        </a:prstGeom>
        <a:solidFill>
          <a:srgbClr val="49305F">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NFS</a:t>
          </a:r>
        </a:p>
      </dgm:t>
    </dgm:pt>
    <dgm:pt modelId="{923EF433-8220-498E-8C9E-E2A8523BC0B1}" type="parTrans" cxnId="{7EF1A5EB-1B88-405A-8A00-2A826D2765D9}">
      <dgm:prSet/>
      <dgm:spPr/>
      <dgm:t>
        <a:bodyPr/>
        <a:lstStyle/>
        <a:p>
          <a:endParaRPr lang="en-US"/>
        </a:p>
      </dgm:t>
    </dgm:pt>
    <dgm:pt modelId="{62FA24A7-C0F8-43C7-B6FF-A9BDC26A5AB9}" type="sibTrans" cxnId="{7EF1A5EB-1B88-405A-8A00-2A826D2765D9}">
      <dgm:prSet/>
      <dgm:spPr/>
      <dgm:t>
        <a:bodyPr/>
        <a:lstStyle/>
        <a:p>
          <a:endParaRPr lang="en-US"/>
        </a:p>
      </dgm:t>
    </dgm:pt>
    <dgm:pt modelId="{0A812497-E925-4DF2-8684-1E4067BA5A52}">
      <dgm:prSet phldrT="[Text]"/>
      <dgm:spPr>
        <a:xfrm>
          <a:off x="534" y="1856226"/>
          <a:ext cx="2621055" cy="828968"/>
        </a:xfrm>
        <a:prstGeom prst="roundRect">
          <a:avLst>
            <a:gd name="adj" fmla="val 10000"/>
          </a:avLst>
        </a:prstGeom>
        <a:solidFill>
          <a:srgbClr val="49305F">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SMB Direct</a:t>
          </a:r>
        </a:p>
      </dgm:t>
    </dgm:pt>
    <dgm:pt modelId="{063085D9-FA92-478E-82E9-72B4599017FD}" type="sibTrans" cxnId="{17EACE2C-E50A-4B73-8618-3B1897294FBA}">
      <dgm:prSet/>
      <dgm:spPr/>
      <dgm:t>
        <a:bodyPr/>
        <a:lstStyle/>
        <a:p>
          <a:endParaRPr lang="en-US"/>
        </a:p>
      </dgm:t>
    </dgm:pt>
    <dgm:pt modelId="{D715B4C8-BE92-41C0-BFEE-1490E07C8B11}" type="parTrans" cxnId="{17EACE2C-E50A-4B73-8618-3B1897294FBA}">
      <dgm:prSet/>
      <dgm:spPr/>
      <dgm:t>
        <a:bodyPr/>
        <a:lstStyle/>
        <a:p>
          <a:endParaRPr lang="en-US"/>
        </a:p>
      </dgm:t>
    </dgm:pt>
    <dgm:pt modelId="{54987693-2331-4D19-B27D-F4AFC5C3E04A}">
      <dgm:prSet phldrT="[Text]"/>
      <dgm:spPr>
        <a:xfrm>
          <a:off x="534" y="5562284"/>
          <a:ext cx="2621055" cy="828968"/>
        </a:xfrm>
        <a:prstGeom prst="roundRect">
          <a:avLst>
            <a:gd name="adj" fmla="val 10000"/>
          </a:avLst>
        </a:prstGeom>
        <a:solidFill>
          <a:srgbClr val="E33D12">
            <a:lumMod val="7500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RDMA</a:t>
          </a:r>
        </a:p>
      </dgm:t>
    </dgm:pt>
    <dgm:pt modelId="{79311B72-35A6-43B7-BDA8-1E3448F8DB3D}" type="parTrans" cxnId="{4586D853-9809-4F97-AF09-8964154C1903}">
      <dgm:prSet/>
      <dgm:spPr/>
      <dgm:t>
        <a:bodyPr/>
        <a:lstStyle/>
        <a:p>
          <a:endParaRPr lang="en-US"/>
        </a:p>
      </dgm:t>
    </dgm:pt>
    <dgm:pt modelId="{82F705FA-186E-451A-8DF1-7A5EA4E7577F}" type="sibTrans" cxnId="{4586D853-9809-4F97-AF09-8964154C1903}">
      <dgm:prSet/>
      <dgm:spPr/>
      <dgm:t>
        <a:bodyPr/>
        <a:lstStyle/>
        <a:p>
          <a:endParaRPr lang="en-US"/>
        </a:p>
      </dgm:t>
    </dgm:pt>
    <dgm:pt modelId="{1BC0B183-52CD-45CF-8664-C035289F30CB}">
      <dgm:prSet phldrT="[Text]"/>
      <dgm:spPr>
        <a:xfrm>
          <a:off x="534" y="2782740"/>
          <a:ext cx="2621055" cy="828968"/>
        </a:xfrm>
        <a:prstGeom prst="roundRect">
          <a:avLst>
            <a:gd name="adj" fmla="val 10000"/>
          </a:avLst>
        </a:prstGeom>
        <a:solidFill>
          <a:srgbClr val="FFFFFF"/>
        </a:solidFill>
        <a:ln w="25400" cap="flat" cmpd="sng" algn="ctr">
          <a:solidFill>
            <a:srgbClr val="FFFFFF">
              <a:hueOff val="0"/>
              <a:satOff val="0"/>
              <a:lumOff val="0"/>
              <a:alphaOff val="0"/>
            </a:srgbClr>
          </a:solidFill>
          <a:prstDash val="solid"/>
        </a:ln>
        <a:effectLst/>
      </dgm:spPr>
      <dgm:t>
        <a:bodyPr/>
        <a:lstStyle/>
        <a:p>
          <a:endParaRPr lang="en-US" dirty="0">
            <a:solidFill>
              <a:srgbClr val="FFFFFF"/>
            </a:solidFill>
            <a:latin typeface="Arial"/>
            <a:ea typeface="+mn-ea"/>
            <a:cs typeface="+mn-cs"/>
          </a:endParaRPr>
        </a:p>
      </dgm:t>
    </dgm:pt>
    <dgm:pt modelId="{F56EF6A1-3CA0-4F09-B268-D783D00F709A}" type="parTrans" cxnId="{27DEC29C-DD0D-479C-8AA1-756FA58619A9}">
      <dgm:prSet/>
      <dgm:spPr/>
      <dgm:t>
        <a:bodyPr/>
        <a:lstStyle/>
        <a:p>
          <a:endParaRPr lang="en-US"/>
        </a:p>
      </dgm:t>
    </dgm:pt>
    <dgm:pt modelId="{793B1FD1-D0BA-4E80-B125-2282BDF148AE}" type="sibTrans" cxnId="{27DEC29C-DD0D-479C-8AA1-756FA58619A9}">
      <dgm:prSet/>
      <dgm:spPr/>
      <dgm:t>
        <a:bodyPr/>
        <a:lstStyle/>
        <a:p>
          <a:endParaRPr lang="en-US"/>
        </a:p>
      </dgm:t>
    </dgm:pt>
    <dgm:pt modelId="{6D8AA55B-BB47-42A4-ABD3-72964B66B4AB}">
      <dgm:prSet phldrT="[Text]"/>
      <dgm:spPr>
        <a:xfrm>
          <a:off x="534" y="3709255"/>
          <a:ext cx="2621055" cy="828968"/>
        </a:xfrm>
        <a:prstGeom prst="roundRect">
          <a:avLst>
            <a:gd name="adj" fmla="val 10000"/>
          </a:avLst>
        </a:prstGeom>
        <a:solidFill>
          <a:srgbClr val="FFFFFF"/>
        </a:solidFill>
        <a:ln w="25400" cap="flat" cmpd="sng" algn="ctr">
          <a:solidFill>
            <a:srgbClr val="FFFFFF">
              <a:hueOff val="0"/>
              <a:satOff val="0"/>
              <a:lumOff val="0"/>
              <a:alphaOff val="0"/>
            </a:srgbClr>
          </a:solidFill>
          <a:prstDash val="solid"/>
        </a:ln>
        <a:effectLst/>
      </dgm:spPr>
      <dgm:t>
        <a:bodyPr/>
        <a:lstStyle/>
        <a:p>
          <a:endParaRPr lang="en-US" dirty="0">
            <a:solidFill>
              <a:srgbClr val="FFFFFF"/>
            </a:solidFill>
            <a:latin typeface="Arial"/>
            <a:ea typeface="+mn-ea"/>
            <a:cs typeface="+mn-cs"/>
          </a:endParaRPr>
        </a:p>
      </dgm:t>
    </dgm:pt>
    <dgm:pt modelId="{FAA4C87B-7918-491B-856B-07254EA8280C}" type="parTrans" cxnId="{66DC2B13-310F-4732-BB70-8BBE49A7A6FC}">
      <dgm:prSet/>
      <dgm:spPr/>
      <dgm:t>
        <a:bodyPr/>
        <a:lstStyle/>
        <a:p>
          <a:endParaRPr lang="en-US"/>
        </a:p>
      </dgm:t>
    </dgm:pt>
    <dgm:pt modelId="{59B3C151-E4A6-439F-AB0E-A338025060C7}" type="sibTrans" cxnId="{66DC2B13-310F-4732-BB70-8BBE49A7A6FC}">
      <dgm:prSet/>
      <dgm:spPr/>
      <dgm:t>
        <a:bodyPr/>
        <a:lstStyle/>
        <a:p>
          <a:endParaRPr lang="en-US"/>
        </a:p>
      </dgm:t>
    </dgm:pt>
    <dgm:pt modelId="{AC1A18CF-3269-410A-AA95-FB4B1339E1BD}">
      <dgm:prSet phldrT="[Text]"/>
      <dgm:spPr>
        <a:xfrm>
          <a:off x="534" y="4635770"/>
          <a:ext cx="2621055" cy="828968"/>
        </a:xfrm>
        <a:prstGeom prst="roundRect">
          <a:avLst>
            <a:gd name="adj" fmla="val 10000"/>
          </a:avLst>
        </a:prstGeom>
        <a:solidFill>
          <a:srgbClr val="FFFFFF"/>
        </a:solidFill>
        <a:ln w="25400" cap="flat" cmpd="sng" algn="ctr">
          <a:solidFill>
            <a:srgbClr val="FFFFFF">
              <a:hueOff val="0"/>
              <a:satOff val="0"/>
              <a:lumOff val="0"/>
              <a:alphaOff val="0"/>
            </a:srgbClr>
          </a:solidFill>
          <a:prstDash val="solid"/>
        </a:ln>
        <a:effectLst/>
      </dgm:spPr>
      <dgm:t>
        <a:bodyPr/>
        <a:lstStyle/>
        <a:p>
          <a:endParaRPr lang="en-US" dirty="0">
            <a:solidFill>
              <a:srgbClr val="FFFFFF"/>
            </a:solidFill>
            <a:latin typeface="Arial"/>
            <a:ea typeface="+mn-ea"/>
            <a:cs typeface="+mn-cs"/>
          </a:endParaRPr>
        </a:p>
      </dgm:t>
    </dgm:pt>
    <dgm:pt modelId="{604098B6-E7C4-4954-9388-E7CDB95FCF8B}" type="parTrans" cxnId="{A55BA46E-5B02-42EE-B4BB-4D88BD275582}">
      <dgm:prSet/>
      <dgm:spPr/>
      <dgm:t>
        <a:bodyPr/>
        <a:lstStyle/>
        <a:p>
          <a:endParaRPr lang="en-US"/>
        </a:p>
      </dgm:t>
    </dgm:pt>
    <dgm:pt modelId="{FFC31956-022F-428C-A81A-3B8C97D2CA2D}" type="sibTrans" cxnId="{A55BA46E-5B02-42EE-B4BB-4D88BD275582}">
      <dgm:prSet/>
      <dgm:spPr/>
      <dgm:t>
        <a:bodyPr/>
        <a:lstStyle/>
        <a:p>
          <a:endParaRPr lang="en-US"/>
        </a:p>
      </dgm:t>
    </dgm:pt>
    <dgm:pt modelId="{A82C49AE-7644-4175-80F9-A6379E476695}">
      <dgm:prSet phldrT="[Text]"/>
      <dgm:spPr>
        <a:xfrm>
          <a:off x="2731674" y="2782740"/>
          <a:ext cx="2621055" cy="828968"/>
        </a:xfrm>
        <a:prstGeom prst="roundRect">
          <a:avLst>
            <a:gd name="adj" fmla="val 10000"/>
          </a:avLst>
        </a:prstGeom>
        <a:solidFill>
          <a:srgbClr val="FFFFFF"/>
        </a:solidFill>
        <a:ln w="25400" cap="flat" cmpd="sng" algn="ctr">
          <a:solidFill>
            <a:srgbClr val="FFFFFF">
              <a:hueOff val="0"/>
              <a:satOff val="0"/>
              <a:lumOff val="0"/>
              <a:alphaOff val="0"/>
            </a:srgbClr>
          </a:solidFill>
          <a:prstDash val="solid"/>
        </a:ln>
        <a:effectLst/>
      </dgm:spPr>
      <dgm:t>
        <a:bodyPr/>
        <a:lstStyle/>
        <a:p>
          <a:endParaRPr lang="en-US" dirty="0">
            <a:solidFill>
              <a:srgbClr val="FFFFFF"/>
            </a:solidFill>
            <a:latin typeface="Arial"/>
            <a:ea typeface="+mn-ea"/>
            <a:cs typeface="+mn-cs"/>
          </a:endParaRPr>
        </a:p>
      </dgm:t>
    </dgm:pt>
    <dgm:pt modelId="{BD29E689-C302-4EDD-9AA3-0372471601E5}" type="parTrans" cxnId="{DE261DA0-D36D-449E-A48C-01799C80A4FB}">
      <dgm:prSet/>
      <dgm:spPr/>
      <dgm:t>
        <a:bodyPr/>
        <a:lstStyle/>
        <a:p>
          <a:endParaRPr lang="en-US"/>
        </a:p>
      </dgm:t>
    </dgm:pt>
    <dgm:pt modelId="{A15341DD-42CD-4259-9EB6-75791F2FA55A}" type="sibTrans" cxnId="{DE261DA0-D36D-449E-A48C-01799C80A4FB}">
      <dgm:prSet/>
      <dgm:spPr/>
      <dgm:t>
        <a:bodyPr/>
        <a:lstStyle/>
        <a:p>
          <a:endParaRPr lang="en-US"/>
        </a:p>
      </dgm:t>
    </dgm:pt>
    <dgm:pt modelId="{AB61CE49-38B4-49F0-898F-C76897BD6115}">
      <dgm:prSet phldrT="[Text]"/>
      <dgm:spPr>
        <a:xfrm>
          <a:off x="2731674" y="3709255"/>
          <a:ext cx="2621055" cy="828968"/>
        </a:xfrm>
        <a:prstGeom prst="roundRect">
          <a:avLst>
            <a:gd name="adj" fmla="val 10000"/>
          </a:avLst>
        </a:prstGeom>
        <a:solidFill>
          <a:srgbClr val="FFFFFF"/>
        </a:solidFill>
        <a:ln w="25400" cap="flat" cmpd="sng" algn="ctr">
          <a:solidFill>
            <a:srgbClr val="FFFFFF">
              <a:hueOff val="0"/>
              <a:satOff val="0"/>
              <a:lumOff val="0"/>
              <a:alphaOff val="0"/>
            </a:srgbClr>
          </a:solidFill>
          <a:prstDash val="solid"/>
        </a:ln>
        <a:effectLst/>
      </dgm:spPr>
      <dgm:t>
        <a:bodyPr/>
        <a:lstStyle/>
        <a:p>
          <a:endParaRPr lang="en-US" dirty="0">
            <a:solidFill>
              <a:srgbClr val="FFFFFF"/>
            </a:solidFill>
            <a:latin typeface="Arial"/>
            <a:ea typeface="+mn-ea"/>
            <a:cs typeface="+mn-cs"/>
          </a:endParaRPr>
        </a:p>
      </dgm:t>
    </dgm:pt>
    <dgm:pt modelId="{4E5C9A7F-5D93-4207-A759-FDF044C110E8}" type="parTrans" cxnId="{0FF77A9C-26FB-4725-9209-2F5B77167F10}">
      <dgm:prSet/>
      <dgm:spPr/>
      <dgm:t>
        <a:bodyPr/>
        <a:lstStyle/>
        <a:p>
          <a:endParaRPr lang="en-US"/>
        </a:p>
      </dgm:t>
    </dgm:pt>
    <dgm:pt modelId="{DE491F96-A88F-4781-9CFB-03F0FD827C7C}" type="sibTrans" cxnId="{0FF77A9C-26FB-4725-9209-2F5B77167F10}">
      <dgm:prSet/>
      <dgm:spPr/>
      <dgm:t>
        <a:bodyPr/>
        <a:lstStyle/>
        <a:p>
          <a:endParaRPr lang="en-US"/>
        </a:p>
      </dgm:t>
    </dgm:pt>
    <dgm:pt modelId="{588ED1C9-345F-4CEC-AA7C-F3A0D78AF276}">
      <dgm:prSet phldrT="[Text]"/>
      <dgm:spPr>
        <a:xfrm>
          <a:off x="2731674" y="4635770"/>
          <a:ext cx="2621055" cy="828968"/>
        </a:xfrm>
        <a:prstGeom prst="roundRect">
          <a:avLst>
            <a:gd name="adj" fmla="val 10000"/>
          </a:avLst>
        </a:prstGeom>
        <a:solidFill>
          <a:srgbClr val="FFFFFF"/>
        </a:solidFill>
        <a:ln w="25400" cap="flat" cmpd="sng" algn="ctr">
          <a:solidFill>
            <a:srgbClr val="FFFFFF">
              <a:hueOff val="0"/>
              <a:satOff val="0"/>
              <a:lumOff val="0"/>
              <a:alphaOff val="0"/>
            </a:srgbClr>
          </a:solidFill>
          <a:prstDash val="solid"/>
        </a:ln>
        <a:effectLst/>
      </dgm:spPr>
      <dgm:t>
        <a:bodyPr/>
        <a:lstStyle/>
        <a:p>
          <a:endParaRPr lang="en-US" dirty="0">
            <a:solidFill>
              <a:srgbClr val="FFFFFF"/>
            </a:solidFill>
            <a:latin typeface="Arial"/>
            <a:ea typeface="+mn-ea"/>
            <a:cs typeface="+mn-cs"/>
          </a:endParaRPr>
        </a:p>
      </dgm:t>
    </dgm:pt>
    <dgm:pt modelId="{F7D172BC-E163-45DE-B9E2-9EC1C9CD24F0}" type="parTrans" cxnId="{E4C89B32-CB1F-44DC-9548-12093E152125}">
      <dgm:prSet/>
      <dgm:spPr/>
      <dgm:t>
        <a:bodyPr/>
        <a:lstStyle/>
        <a:p>
          <a:endParaRPr lang="en-US"/>
        </a:p>
      </dgm:t>
    </dgm:pt>
    <dgm:pt modelId="{3CA12A63-45F0-4FC4-8D2B-1BCEBAFAD411}" type="sibTrans" cxnId="{E4C89B32-CB1F-44DC-9548-12093E152125}">
      <dgm:prSet/>
      <dgm:spPr/>
      <dgm:t>
        <a:bodyPr/>
        <a:lstStyle/>
        <a:p>
          <a:endParaRPr lang="en-US"/>
        </a:p>
      </dgm:t>
    </dgm:pt>
    <dgm:pt modelId="{0B1E8422-DD23-4B54-B11C-0083EADE0DF2}">
      <dgm:prSet phldrT="[Text]"/>
      <dgm:spPr>
        <a:xfrm>
          <a:off x="2731674" y="5562284"/>
          <a:ext cx="2621055" cy="828968"/>
        </a:xfrm>
        <a:prstGeom prst="roundRect">
          <a:avLst>
            <a:gd name="adj" fmla="val 10000"/>
          </a:avLst>
        </a:prstGeom>
        <a:solidFill>
          <a:srgbClr val="E33D12">
            <a:lumMod val="7500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RDMA</a:t>
          </a:r>
        </a:p>
      </dgm:t>
    </dgm:pt>
    <dgm:pt modelId="{66E1067B-47F2-465B-B502-51DA87C6F298}" type="parTrans" cxnId="{3148A511-DB48-478F-AE7D-841C22921243}">
      <dgm:prSet/>
      <dgm:spPr/>
      <dgm:t>
        <a:bodyPr/>
        <a:lstStyle/>
        <a:p>
          <a:endParaRPr lang="en-US"/>
        </a:p>
      </dgm:t>
    </dgm:pt>
    <dgm:pt modelId="{A6565A0F-FAE8-45D6-BD79-FEE13E81F840}" type="sibTrans" cxnId="{3148A511-DB48-478F-AE7D-841C22921243}">
      <dgm:prSet/>
      <dgm:spPr/>
      <dgm:t>
        <a:bodyPr/>
        <a:lstStyle/>
        <a:p>
          <a:endParaRPr lang="en-US"/>
        </a:p>
      </dgm:t>
    </dgm:pt>
    <dgm:pt modelId="{20CCD0E0-5F7C-4453-95B6-7DD6079FDC4A}">
      <dgm:prSet phldrT="[Text]"/>
      <dgm:spPr>
        <a:xfrm>
          <a:off x="5462814" y="1856226"/>
          <a:ext cx="7973250" cy="828968"/>
        </a:xfrm>
        <a:prstGeom prst="roundRect">
          <a:avLst>
            <a:gd name="adj" fmla="val 10000"/>
          </a:avLst>
        </a:prstGeom>
        <a:solidFill>
          <a:srgbClr val="49305F">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a:solidFill>
                <a:srgbClr val="FFFFFF"/>
              </a:solidFill>
              <a:latin typeface="Arial"/>
              <a:ea typeface="+mn-ea"/>
              <a:cs typeface="+mn-cs"/>
            </a:rPr>
            <a:t>Block Layer</a:t>
          </a:r>
        </a:p>
      </dgm:t>
    </dgm:pt>
    <dgm:pt modelId="{610B254C-ECDC-4D84-B4FA-DEB14B00F279}" type="sibTrans" cxnId="{A403BF30-E633-4ABC-98A3-0B91CA57E793}">
      <dgm:prSet/>
      <dgm:spPr/>
      <dgm:t>
        <a:bodyPr/>
        <a:lstStyle/>
        <a:p>
          <a:endParaRPr lang="en-US"/>
        </a:p>
      </dgm:t>
    </dgm:pt>
    <dgm:pt modelId="{60F53805-3AF9-4FD9-AA8C-C89EF0BE4F87}" type="parTrans" cxnId="{A403BF30-E633-4ABC-98A3-0B91CA57E793}">
      <dgm:prSet/>
      <dgm:spPr/>
      <dgm:t>
        <a:bodyPr/>
        <a:lstStyle/>
        <a:p>
          <a:endParaRPr lang="en-US"/>
        </a:p>
      </dgm:t>
    </dgm:pt>
    <dgm:pt modelId="{1FC3C3A4-31D1-4E07-A186-D86D5B9F3E45}" type="pres">
      <dgm:prSet presAssocID="{E6F05F7F-ADEE-449F-BDB9-8007052F1F53}" presName="Name0" presStyleCnt="0">
        <dgm:presLayoutVars>
          <dgm:chPref val="1"/>
          <dgm:dir/>
          <dgm:animOne val="branch"/>
          <dgm:animLvl val="lvl"/>
          <dgm:resizeHandles/>
        </dgm:presLayoutVars>
      </dgm:prSet>
      <dgm:spPr/>
    </dgm:pt>
    <dgm:pt modelId="{FDD110B4-9608-4CC7-A3DE-8FA4600583D7}" type="pres">
      <dgm:prSet presAssocID="{77A014BF-2968-4645-88BA-09469188B555}" presName="vertOne" presStyleCnt="0"/>
      <dgm:spPr/>
    </dgm:pt>
    <dgm:pt modelId="{074AEF20-5A4E-47A5-BA81-F156584BFEE1}" type="pres">
      <dgm:prSet presAssocID="{77A014BF-2968-4645-88BA-09469188B555}" presName="txOne" presStyleLbl="node0" presStyleIdx="0" presStyleCnt="1">
        <dgm:presLayoutVars>
          <dgm:chPref val="3"/>
        </dgm:presLayoutVars>
      </dgm:prSet>
      <dgm:spPr/>
    </dgm:pt>
    <dgm:pt modelId="{97C8155B-57F8-41D6-B548-859EBE2CAB90}" type="pres">
      <dgm:prSet presAssocID="{77A014BF-2968-4645-88BA-09469188B555}" presName="parTransOne" presStyleCnt="0"/>
      <dgm:spPr/>
    </dgm:pt>
    <dgm:pt modelId="{37190C7A-1AA3-464C-8FDD-8BD5FBF58D54}" type="pres">
      <dgm:prSet presAssocID="{77A014BF-2968-4645-88BA-09469188B555}" presName="horzOne" presStyleCnt="0"/>
      <dgm:spPr/>
    </dgm:pt>
    <dgm:pt modelId="{0ABA5D99-34A0-4011-8424-E67535024D87}" type="pres">
      <dgm:prSet presAssocID="{8061057B-A893-48A2-A1A3-68C814BD5907}" presName="vertTwo" presStyleCnt="0"/>
      <dgm:spPr/>
    </dgm:pt>
    <dgm:pt modelId="{F983DD08-C164-4651-B3CE-B4637AD65975}" type="pres">
      <dgm:prSet presAssocID="{8061057B-A893-48A2-A1A3-68C814BD5907}" presName="txTwo" presStyleLbl="node2" presStyleIdx="0" presStyleCnt="1">
        <dgm:presLayoutVars>
          <dgm:chPref val="3"/>
        </dgm:presLayoutVars>
      </dgm:prSet>
      <dgm:spPr/>
    </dgm:pt>
    <dgm:pt modelId="{67621511-E8A1-4C4A-9CED-E45B8465E406}" type="pres">
      <dgm:prSet presAssocID="{8061057B-A893-48A2-A1A3-68C814BD5907}" presName="parTransTwo" presStyleCnt="0"/>
      <dgm:spPr/>
    </dgm:pt>
    <dgm:pt modelId="{29FCA054-97A4-41C9-A8D4-107092CE9E4F}" type="pres">
      <dgm:prSet presAssocID="{8061057B-A893-48A2-A1A3-68C814BD5907}" presName="horzTwo" presStyleCnt="0"/>
      <dgm:spPr/>
    </dgm:pt>
    <dgm:pt modelId="{13B1B56B-2684-45DF-88F5-57F51D48982B}" type="pres">
      <dgm:prSet presAssocID="{0A812497-E925-4DF2-8684-1E4067BA5A52}" presName="vertThree" presStyleCnt="0"/>
      <dgm:spPr/>
    </dgm:pt>
    <dgm:pt modelId="{9FFF210B-B93E-40CE-BE5D-13A47D4772E5}" type="pres">
      <dgm:prSet presAssocID="{0A812497-E925-4DF2-8684-1E4067BA5A52}" presName="txThree" presStyleLbl="node3" presStyleIdx="0" presStyleCnt="3">
        <dgm:presLayoutVars>
          <dgm:chPref val="3"/>
        </dgm:presLayoutVars>
      </dgm:prSet>
      <dgm:spPr/>
    </dgm:pt>
    <dgm:pt modelId="{38911851-6FEC-4B8E-8D42-582AC88E87DA}" type="pres">
      <dgm:prSet presAssocID="{0A812497-E925-4DF2-8684-1E4067BA5A52}" presName="parTransThree" presStyleCnt="0"/>
      <dgm:spPr/>
    </dgm:pt>
    <dgm:pt modelId="{CAC68F8C-CE56-4245-8188-4F8E6A63A803}" type="pres">
      <dgm:prSet presAssocID="{0A812497-E925-4DF2-8684-1E4067BA5A52}" presName="horzThree" presStyleCnt="0"/>
      <dgm:spPr/>
    </dgm:pt>
    <dgm:pt modelId="{0C779610-313A-4873-98C6-AECD03EF33F6}" type="pres">
      <dgm:prSet presAssocID="{1BC0B183-52CD-45CF-8664-C035289F30CB}" presName="vertFour" presStyleCnt="0">
        <dgm:presLayoutVars>
          <dgm:chPref val="3"/>
        </dgm:presLayoutVars>
      </dgm:prSet>
      <dgm:spPr/>
    </dgm:pt>
    <dgm:pt modelId="{ED108429-BFD1-4BF1-82D6-E6B6312DF42F}" type="pres">
      <dgm:prSet presAssocID="{1BC0B183-52CD-45CF-8664-C035289F30CB}" presName="txFour" presStyleLbl="node4" presStyleIdx="0" presStyleCnt="19">
        <dgm:presLayoutVars>
          <dgm:chPref val="3"/>
        </dgm:presLayoutVars>
      </dgm:prSet>
      <dgm:spPr/>
    </dgm:pt>
    <dgm:pt modelId="{2338DEC2-159C-4FCF-BC6B-839FE39D710A}" type="pres">
      <dgm:prSet presAssocID="{1BC0B183-52CD-45CF-8664-C035289F30CB}" presName="parTransFour" presStyleCnt="0"/>
      <dgm:spPr/>
    </dgm:pt>
    <dgm:pt modelId="{B0CB5929-52B5-4A6D-9156-12E29C5CF018}" type="pres">
      <dgm:prSet presAssocID="{1BC0B183-52CD-45CF-8664-C035289F30CB}" presName="horzFour" presStyleCnt="0"/>
      <dgm:spPr/>
    </dgm:pt>
    <dgm:pt modelId="{B9AF5A74-FE30-4EAB-B65E-89C84D3068CE}" type="pres">
      <dgm:prSet presAssocID="{6D8AA55B-BB47-42A4-ABD3-72964B66B4AB}" presName="vertFour" presStyleCnt="0">
        <dgm:presLayoutVars>
          <dgm:chPref val="3"/>
        </dgm:presLayoutVars>
      </dgm:prSet>
      <dgm:spPr/>
    </dgm:pt>
    <dgm:pt modelId="{66466D17-1710-4920-BD8B-53A1086DA373}" type="pres">
      <dgm:prSet presAssocID="{6D8AA55B-BB47-42A4-ABD3-72964B66B4AB}" presName="txFour" presStyleLbl="node4" presStyleIdx="1" presStyleCnt="19">
        <dgm:presLayoutVars>
          <dgm:chPref val="3"/>
        </dgm:presLayoutVars>
      </dgm:prSet>
      <dgm:spPr/>
    </dgm:pt>
    <dgm:pt modelId="{399843CE-0262-4DEA-963E-4E1F8DF17C6D}" type="pres">
      <dgm:prSet presAssocID="{6D8AA55B-BB47-42A4-ABD3-72964B66B4AB}" presName="parTransFour" presStyleCnt="0"/>
      <dgm:spPr/>
    </dgm:pt>
    <dgm:pt modelId="{3FFE07C6-C918-4746-A70B-0E4353801890}" type="pres">
      <dgm:prSet presAssocID="{6D8AA55B-BB47-42A4-ABD3-72964B66B4AB}" presName="horzFour" presStyleCnt="0"/>
      <dgm:spPr/>
    </dgm:pt>
    <dgm:pt modelId="{7D68F079-2B28-41D1-8AB9-0710653AD3CA}" type="pres">
      <dgm:prSet presAssocID="{AC1A18CF-3269-410A-AA95-FB4B1339E1BD}" presName="vertFour" presStyleCnt="0">
        <dgm:presLayoutVars>
          <dgm:chPref val="3"/>
        </dgm:presLayoutVars>
      </dgm:prSet>
      <dgm:spPr/>
    </dgm:pt>
    <dgm:pt modelId="{58FAFD7B-3F48-45C6-AB57-AA1158C9D960}" type="pres">
      <dgm:prSet presAssocID="{AC1A18CF-3269-410A-AA95-FB4B1339E1BD}" presName="txFour" presStyleLbl="node4" presStyleIdx="2" presStyleCnt="19">
        <dgm:presLayoutVars>
          <dgm:chPref val="3"/>
        </dgm:presLayoutVars>
      </dgm:prSet>
      <dgm:spPr/>
    </dgm:pt>
    <dgm:pt modelId="{9A3990C5-D085-4CCA-BB77-6AA43A6EBC4A}" type="pres">
      <dgm:prSet presAssocID="{AC1A18CF-3269-410A-AA95-FB4B1339E1BD}" presName="parTransFour" presStyleCnt="0"/>
      <dgm:spPr/>
    </dgm:pt>
    <dgm:pt modelId="{57BDDE7C-C619-42B1-97CB-33828B731798}" type="pres">
      <dgm:prSet presAssocID="{AC1A18CF-3269-410A-AA95-FB4B1339E1BD}" presName="horzFour" presStyleCnt="0"/>
      <dgm:spPr/>
    </dgm:pt>
    <dgm:pt modelId="{58791D25-AA6F-4576-A09C-DADBD52F2388}" type="pres">
      <dgm:prSet presAssocID="{54987693-2331-4D19-B27D-F4AFC5C3E04A}" presName="vertFour" presStyleCnt="0">
        <dgm:presLayoutVars>
          <dgm:chPref val="3"/>
        </dgm:presLayoutVars>
      </dgm:prSet>
      <dgm:spPr/>
    </dgm:pt>
    <dgm:pt modelId="{CAD42638-49CD-4354-A3CD-A23E9CBB26BE}" type="pres">
      <dgm:prSet presAssocID="{54987693-2331-4D19-B27D-F4AFC5C3E04A}" presName="txFour" presStyleLbl="node4" presStyleIdx="3" presStyleCnt="19">
        <dgm:presLayoutVars>
          <dgm:chPref val="3"/>
        </dgm:presLayoutVars>
      </dgm:prSet>
      <dgm:spPr/>
    </dgm:pt>
    <dgm:pt modelId="{F8DA6F3A-74CC-45F7-849A-8EF489D767DC}" type="pres">
      <dgm:prSet presAssocID="{54987693-2331-4D19-B27D-F4AFC5C3E04A}" presName="horzFour" presStyleCnt="0"/>
      <dgm:spPr/>
    </dgm:pt>
    <dgm:pt modelId="{73057A5B-57C2-45E5-BA2B-8AC59E05753D}" type="pres">
      <dgm:prSet presAssocID="{063085D9-FA92-478E-82E9-72B4599017FD}" presName="sibSpaceThree" presStyleCnt="0"/>
      <dgm:spPr/>
    </dgm:pt>
    <dgm:pt modelId="{204E1FD1-4F94-42A8-B128-320CBBD49D30}" type="pres">
      <dgm:prSet presAssocID="{E52DD9E3-FF79-4FA0-8A91-B270B11F7024}" presName="vertThree" presStyleCnt="0"/>
      <dgm:spPr/>
    </dgm:pt>
    <dgm:pt modelId="{CBBD8890-1DCF-496A-A6D7-5FAC14C6771D}" type="pres">
      <dgm:prSet presAssocID="{E52DD9E3-FF79-4FA0-8A91-B270B11F7024}" presName="txThree" presStyleLbl="node3" presStyleIdx="1" presStyleCnt="3">
        <dgm:presLayoutVars>
          <dgm:chPref val="3"/>
        </dgm:presLayoutVars>
      </dgm:prSet>
      <dgm:spPr/>
    </dgm:pt>
    <dgm:pt modelId="{A7676AC4-BA52-498D-9C27-0D6FECF272A7}" type="pres">
      <dgm:prSet presAssocID="{E52DD9E3-FF79-4FA0-8A91-B270B11F7024}" presName="parTransThree" presStyleCnt="0"/>
      <dgm:spPr/>
    </dgm:pt>
    <dgm:pt modelId="{DDF8E6EF-4DE9-477B-81AF-681FC8284724}" type="pres">
      <dgm:prSet presAssocID="{E52DD9E3-FF79-4FA0-8A91-B270B11F7024}" presName="horzThree" presStyleCnt="0"/>
      <dgm:spPr/>
    </dgm:pt>
    <dgm:pt modelId="{0D04C4A8-42B4-461B-9344-9AEA93E466C7}" type="pres">
      <dgm:prSet presAssocID="{A82C49AE-7644-4175-80F9-A6379E476695}" presName="vertFour" presStyleCnt="0">
        <dgm:presLayoutVars>
          <dgm:chPref val="3"/>
        </dgm:presLayoutVars>
      </dgm:prSet>
      <dgm:spPr/>
    </dgm:pt>
    <dgm:pt modelId="{2244FFAB-7652-498E-BB13-FF78944C74E5}" type="pres">
      <dgm:prSet presAssocID="{A82C49AE-7644-4175-80F9-A6379E476695}" presName="txFour" presStyleLbl="node4" presStyleIdx="4" presStyleCnt="19">
        <dgm:presLayoutVars>
          <dgm:chPref val="3"/>
        </dgm:presLayoutVars>
      </dgm:prSet>
      <dgm:spPr/>
    </dgm:pt>
    <dgm:pt modelId="{F99CED27-402F-4031-813F-C4379A366E9F}" type="pres">
      <dgm:prSet presAssocID="{A82C49AE-7644-4175-80F9-A6379E476695}" presName="parTransFour" presStyleCnt="0"/>
      <dgm:spPr/>
    </dgm:pt>
    <dgm:pt modelId="{E8149108-96D5-4048-A57D-82AFF076F75C}" type="pres">
      <dgm:prSet presAssocID="{A82C49AE-7644-4175-80F9-A6379E476695}" presName="horzFour" presStyleCnt="0"/>
      <dgm:spPr/>
    </dgm:pt>
    <dgm:pt modelId="{4164AEA8-B584-48C3-AFF2-39C7A9FD158C}" type="pres">
      <dgm:prSet presAssocID="{AB61CE49-38B4-49F0-898F-C76897BD6115}" presName="vertFour" presStyleCnt="0">
        <dgm:presLayoutVars>
          <dgm:chPref val="3"/>
        </dgm:presLayoutVars>
      </dgm:prSet>
      <dgm:spPr/>
    </dgm:pt>
    <dgm:pt modelId="{43711F50-4F90-45E3-AF0A-B73921685BF9}" type="pres">
      <dgm:prSet presAssocID="{AB61CE49-38B4-49F0-898F-C76897BD6115}" presName="txFour" presStyleLbl="node4" presStyleIdx="5" presStyleCnt="19">
        <dgm:presLayoutVars>
          <dgm:chPref val="3"/>
        </dgm:presLayoutVars>
      </dgm:prSet>
      <dgm:spPr/>
    </dgm:pt>
    <dgm:pt modelId="{2D0112E0-D229-482A-8125-98B6A0A0D9B9}" type="pres">
      <dgm:prSet presAssocID="{AB61CE49-38B4-49F0-898F-C76897BD6115}" presName="parTransFour" presStyleCnt="0"/>
      <dgm:spPr/>
    </dgm:pt>
    <dgm:pt modelId="{5CB803A7-C335-49C2-B8C9-0CF938365405}" type="pres">
      <dgm:prSet presAssocID="{AB61CE49-38B4-49F0-898F-C76897BD6115}" presName="horzFour" presStyleCnt="0"/>
      <dgm:spPr/>
    </dgm:pt>
    <dgm:pt modelId="{3A2D299A-B95D-4D6A-8439-77C087C4A3FB}" type="pres">
      <dgm:prSet presAssocID="{588ED1C9-345F-4CEC-AA7C-F3A0D78AF276}" presName="vertFour" presStyleCnt="0">
        <dgm:presLayoutVars>
          <dgm:chPref val="3"/>
        </dgm:presLayoutVars>
      </dgm:prSet>
      <dgm:spPr/>
    </dgm:pt>
    <dgm:pt modelId="{D372DFA4-1C6B-43B5-AD03-26F6578BDB28}" type="pres">
      <dgm:prSet presAssocID="{588ED1C9-345F-4CEC-AA7C-F3A0D78AF276}" presName="txFour" presStyleLbl="node4" presStyleIdx="6" presStyleCnt="19">
        <dgm:presLayoutVars>
          <dgm:chPref val="3"/>
        </dgm:presLayoutVars>
      </dgm:prSet>
      <dgm:spPr/>
    </dgm:pt>
    <dgm:pt modelId="{6B3AFDCC-E695-49E3-AC99-48E040FB59A8}" type="pres">
      <dgm:prSet presAssocID="{588ED1C9-345F-4CEC-AA7C-F3A0D78AF276}" presName="parTransFour" presStyleCnt="0"/>
      <dgm:spPr/>
    </dgm:pt>
    <dgm:pt modelId="{AC950FB3-4814-4DA8-AB81-3EF5F13B5F1D}" type="pres">
      <dgm:prSet presAssocID="{588ED1C9-345F-4CEC-AA7C-F3A0D78AF276}" presName="horzFour" presStyleCnt="0"/>
      <dgm:spPr/>
    </dgm:pt>
    <dgm:pt modelId="{B3FF2237-A38D-4F83-949A-8B2784B2D79B}" type="pres">
      <dgm:prSet presAssocID="{0B1E8422-DD23-4B54-B11C-0083EADE0DF2}" presName="vertFour" presStyleCnt="0">
        <dgm:presLayoutVars>
          <dgm:chPref val="3"/>
        </dgm:presLayoutVars>
      </dgm:prSet>
      <dgm:spPr/>
    </dgm:pt>
    <dgm:pt modelId="{4460EFF9-E337-4BD7-AB93-52233C376821}" type="pres">
      <dgm:prSet presAssocID="{0B1E8422-DD23-4B54-B11C-0083EADE0DF2}" presName="txFour" presStyleLbl="node4" presStyleIdx="7" presStyleCnt="19">
        <dgm:presLayoutVars>
          <dgm:chPref val="3"/>
        </dgm:presLayoutVars>
      </dgm:prSet>
      <dgm:spPr/>
    </dgm:pt>
    <dgm:pt modelId="{FFB41B8A-69AE-4FAD-960D-1C34CAC22B26}" type="pres">
      <dgm:prSet presAssocID="{0B1E8422-DD23-4B54-B11C-0083EADE0DF2}" presName="horzFour" presStyleCnt="0"/>
      <dgm:spPr/>
    </dgm:pt>
    <dgm:pt modelId="{7DA0BEEE-10DD-4DCB-A993-3D9BA7243F0D}" type="pres">
      <dgm:prSet presAssocID="{62FA24A7-C0F8-43C7-B6FF-A9BDC26A5AB9}" presName="sibSpaceThree" presStyleCnt="0"/>
      <dgm:spPr/>
    </dgm:pt>
    <dgm:pt modelId="{11035DED-1C69-4DD9-BFD6-863E7BAE0F3D}" type="pres">
      <dgm:prSet presAssocID="{20CCD0E0-5F7C-4453-95B6-7DD6079FDC4A}" presName="vertThree" presStyleCnt="0"/>
      <dgm:spPr/>
    </dgm:pt>
    <dgm:pt modelId="{ABF894B5-6729-4E5B-B4C0-A3794DE26157}" type="pres">
      <dgm:prSet presAssocID="{20CCD0E0-5F7C-4453-95B6-7DD6079FDC4A}" presName="txThree" presStyleLbl="node3" presStyleIdx="2" presStyleCnt="3">
        <dgm:presLayoutVars>
          <dgm:chPref val="3"/>
        </dgm:presLayoutVars>
      </dgm:prSet>
      <dgm:spPr/>
    </dgm:pt>
    <dgm:pt modelId="{8F1079B0-554A-4C49-A29E-6F838670FB41}" type="pres">
      <dgm:prSet presAssocID="{20CCD0E0-5F7C-4453-95B6-7DD6079FDC4A}" presName="parTransThree" presStyleCnt="0"/>
      <dgm:spPr/>
    </dgm:pt>
    <dgm:pt modelId="{FACC1BF3-F79D-423F-9A9B-E5758561A864}" type="pres">
      <dgm:prSet presAssocID="{20CCD0E0-5F7C-4453-95B6-7DD6079FDC4A}" presName="horzThree" presStyleCnt="0"/>
      <dgm:spPr/>
    </dgm:pt>
    <dgm:pt modelId="{559E6B65-1F72-4F5D-A425-F44C6B27BE71}" type="pres">
      <dgm:prSet presAssocID="{B4E7AF66-75DC-474F-9E8F-058C9A9BEC89}" presName="vertFour" presStyleCnt="0">
        <dgm:presLayoutVars>
          <dgm:chPref val="3"/>
        </dgm:presLayoutVars>
      </dgm:prSet>
      <dgm:spPr/>
    </dgm:pt>
    <dgm:pt modelId="{18D81AEB-5D3B-4D46-A833-E6FB55A727E0}" type="pres">
      <dgm:prSet presAssocID="{B4E7AF66-75DC-474F-9E8F-058C9A9BEC89}" presName="txFour" presStyleLbl="node4" presStyleIdx="8" presStyleCnt="19">
        <dgm:presLayoutVars>
          <dgm:chPref val="3"/>
        </dgm:presLayoutVars>
      </dgm:prSet>
      <dgm:spPr/>
    </dgm:pt>
    <dgm:pt modelId="{9D298DF4-87F6-4434-B3A2-5F1FD5CF281B}" type="pres">
      <dgm:prSet presAssocID="{B4E7AF66-75DC-474F-9E8F-058C9A9BEC89}" presName="parTransFour" presStyleCnt="0"/>
      <dgm:spPr/>
    </dgm:pt>
    <dgm:pt modelId="{A513ADA7-F2A7-4E8D-9EEF-C4493A934BA6}" type="pres">
      <dgm:prSet presAssocID="{B4E7AF66-75DC-474F-9E8F-058C9A9BEC89}" presName="horzFour" presStyleCnt="0"/>
      <dgm:spPr/>
    </dgm:pt>
    <dgm:pt modelId="{6FC3C927-68E9-40D2-8459-B81E5E39BED9}" type="pres">
      <dgm:prSet presAssocID="{B3C3928A-8B27-4891-AFF9-529F1B8CD360}" presName="vertFour" presStyleCnt="0">
        <dgm:presLayoutVars>
          <dgm:chPref val="3"/>
        </dgm:presLayoutVars>
      </dgm:prSet>
      <dgm:spPr/>
    </dgm:pt>
    <dgm:pt modelId="{8EBD9670-EB6C-49CA-A24E-60D44A1A6E0F}" type="pres">
      <dgm:prSet presAssocID="{B3C3928A-8B27-4891-AFF9-529F1B8CD360}" presName="txFour" presStyleLbl="node4" presStyleIdx="9" presStyleCnt="19">
        <dgm:presLayoutVars>
          <dgm:chPref val="3"/>
        </dgm:presLayoutVars>
      </dgm:prSet>
      <dgm:spPr/>
    </dgm:pt>
    <dgm:pt modelId="{D56769D6-A3BD-4E58-9143-6966BCD14FAE}" type="pres">
      <dgm:prSet presAssocID="{B3C3928A-8B27-4891-AFF9-529F1B8CD360}" presName="parTransFour" presStyleCnt="0"/>
      <dgm:spPr/>
    </dgm:pt>
    <dgm:pt modelId="{AE64CD36-0F6F-41EB-AF3E-D0931D933929}" type="pres">
      <dgm:prSet presAssocID="{B3C3928A-8B27-4891-AFF9-529F1B8CD360}" presName="horzFour" presStyleCnt="0"/>
      <dgm:spPr/>
    </dgm:pt>
    <dgm:pt modelId="{DDC37CCF-67BD-40B9-B887-63CB1F3877A5}" type="pres">
      <dgm:prSet presAssocID="{B842F0C2-733D-43C2-9A74-B97EBA76EBEA}" presName="vertFour" presStyleCnt="0">
        <dgm:presLayoutVars>
          <dgm:chPref val="3"/>
        </dgm:presLayoutVars>
      </dgm:prSet>
      <dgm:spPr/>
    </dgm:pt>
    <dgm:pt modelId="{988F8BDF-B7D4-42C6-BB3E-7A2695C8689C}" type="pres">
      <dgm:prSet presAssocID="{B842F0C2-733D-43C2-9A74-B97EBA76EBEA}" presName="txFour" presStyleLbl="node4" presStyleIdx="10" presStyleCnt="19">
        <dgm:presLayoutVars>
          <dgm:chPref val="3"/>
        </dgm:presLayoutVars>
      </dgm:prSet>
      <dgm:spPr/>
    </dgm:pt>
    <dgm:pt modelId="{FEEE5B8C-1CB7-4E0D-822F-A277EF160793}" type="pres">
      <dgm:prSet presAssocID="{B842F0C2-733D-43C2-9A74-B97EBA76EBEA}" presName="parTransFour" presStyleCnt="0"/>
      <dgm:spPr/>
    </dgm:pt>
    <dgm:pt modelId="{5CA659B9-AC4A-4461-AF40-1B8699C86C41}" type="pres">
      <dgm:prSet presAssocID="{B842F0C2-733D-43C2-9A74-B97EBA76EBEA}" presName="horzFour" presStyleCnt="0"/>
      <dgm:spPr/>
    </dgm:pt>
    <dgm:pt modelId="{CD6B8FE7-D4F7-4E9F-8626-221F9AE2E6E9}" type="pres">
      <dgm:prSet presAssocID="{47DE176C-7625-4992-8451-99B7B02DB5CD}" presName="vertFour" presStyleCnt="0">
        <dgm:presLayoutVars>
          <dgm:chPref val="3"/>
        </dgm:presLayoutVars>
      </dgm:prSet>
      <dgm:spPr/>
    </dgm:pt>
    <dgm:pt modelId="{7D0D90B4-90E7-46AE-BB22-B6DE6106D9F7}" type="pres">
      <dgm:prSet presAssocID="{47DE176C-7625-4992-8451-99B7B02DB5CD}" presName="txFour" presStyleLbl="node4" presStyleIdx="11" presStyleCnt="19">
        <dgm:presLayoutVars>
          <dgm:chPref val="3"/>
        </dgm:presLayoutVars>
      </dgm:prSet>
      <dgm:spPr/>
    </dgm:pt>
    <dgm:pt modelId="{139FB962-70B3-4AEC-8E6F-A0EB5A9D8467}" type="pres">
      <dgm:prSet presAssocID="{47DE176C-7625-4992-8451-99B7B02DB5CD}" presName="horzFour" presStyleCnt="0"/>
      <dgm:spPr/>
    </dgm:pt>
    <dgm:pt modelId="{06AD4085-ADE0-4629-8751-9FD33B54EE5B}" type="pres">
      <dgm:prSet presAssocID="{00462DA4-8A1B-4A01-9469-3077C4CC70B6}" presName="sibSpaceFour" presStyleCnt="0"/>
      <dgm:spPr/>
    </dgm:pt>
    <dgm:pt modelId="{32E0B4C3-A616-4953-B13C-3FD8A059DA0A}" type="pres">
      <dgm:prSet presAssocID="{A4C736B9-0AE8-413E-9B00-CDECF9321971}" presName="vertFour" presStyleCnt="0">
        <dgm:presLayoutVars>
          <dgm:chPref val="3"/>
        </dgm:presLayoutVars>
      </dgm:prSet>
      <dgm:spPr/>
    </dgm:pt>
    <dgm:pt modelId="{2DCACF1E-7AC2-48AD-A9BB-2D7865F9F54B}" type="pres">
      <dgm:prSet presAssocID="{A4C736B9-0AE8-413E-9B00-CDECF9321971}" presName="txFour" presStyleLbl="node4" presStyleIdx="12" presStyleCnt="19">
        <dgm:presLayoutVars>
          <dgm:chPref val="3"/>
        </dgm:presLayoutVars>
      </dgm:prSet>
      <dgm:spPr/>
    </dgm:pt>
    <dgm:pt modelId="{DB9BDDE2-BBB5-4DEC-9A9D-3DFF93E27B0D}" type="pres">
      <dgm:prSet presAssocID="{A4C736B9-0AE8-413E-9B00-CDECF9321971}" presName="parTransFour" presStyleCnt="0"/>
      <dgm:spPr/>
    </dgm:pt>
    <dgm:pt modelId="{D586E5E7-DA3B-41AB-9833-4CD5F4C97B03}" type="pres">
      <dgm:prSet presAssocID="{A4C736B9-0AE8-413E-9B00-CDECF9321971}" presName="horzFour" presStyleCnt="0"/>
      <dgm:spPr/>
    </dgm:pt>
    <dgm:pt modelId="{3A9F5C75-F4D8-4F02-8662-68C585D9E770}" type="pres">
      <dgm:prSet presAssocID="{38C6968C-4567-4DD0-818E-BD0E3D1C296F}" presName="vertFour" presStyleCnt="0">
        <dgm:presLayoutVars>
          <dgm:chPref val="3"/>
        </dgm:presLayoutVars>
      </dgm:prSet>
      <dgm:spPr/>
    </dgm:pt>
    <dgm:pt modelId="{3CB43199-7DE1-4F66-A489-675B27945ED7}" type="pres">
      <dgm:prSet presAssocID="{38C6968C-4567-4DD0-818E-BD0E3D1C296F}" presName="txFour" presStyleLbl="node4" presStyleIdx="13" presStyleCnt="19">
        <dgm:presLayoutVars>
          <dgm:chPref val="3"/>
        </dgm:presLayoutVars>
      </dgm:prSet>
      <dgm:spPr/>
    </dgm:pt>
    <dgm:pt modelId="{29100934-267B-4382-9051-F157D89052B1}" type="pres">
      <dgm:prSet presAssocID="{38C6968C-4567-4DD0-818E-BD0E3D1C296F}" presName="parTransFour" presStyleCnt="0"/>
      <dgm:spPr/>
    </dgm:pt>
    <dgm:pt modelId="{99DAC06C-1D4F-4151-86AC-0CE170BCF4CB}" type="pres">
      <dgm:prSet presAssocID="{38C6968C-4567-4DD0-818E-BD0E3D1C296F}" presName="horzFour" presStyleCnt="0"/>
      <dgm:spPr/>
    </dgm:pt>
    <dgm:pt modelId="{4C4E5AB7-13AA-4988-A5CB-74450CEA1BCD}" type="pres">
      <dgm:prSet presAssocID="{CD6307B7-4F8C-49DB-811E-B3B93C6B18DE}" presName="vertFour" presStyleCnt="0">
        <dgm:presLayoutVars>
          <dgm:chPref val="3"/>
        </dgm:presLayoutVars>
      </dgm:prSet>
      <dgm:spPr/>
    </dgm:pt>
    <dgm:pt modelId="{F26CF50F-E55A-43A5-8E0D-7BEC52C9E626}" type="pres">
      <dgm:prSet presAssocID="{CD6307B7-4F8C-49DB-811E-B3B93C6B18DE}" presName="txFour" presStyleLbl="node4" presStyleIdx="14" presStyleCnt="19">
        <dgm:presLayoutVars>
          <dgm:chPref val="3"/>
        </dgm:presLayoutVars>
      </dgm:prSet>
      <dgm:spPr/>
    </dgm:pt>
    <dgm:pt modelId="{B54FD3AA-D4DC-4373-A8D1-F878783BC9EE}" type="pres">
      <dgm:prSet presAssocID="{CD6307B7-4F8C-49DB-811E-B3B93C6B18DE}" presName="horzFour" presStyleCnt="0"/>
      <dgm:spPr/>
    </dgm:pt>
    <dgm:pt modelId="{1C350A0F-B6F2-4425-A248-049A763AD50B}" type="pres">
      <dgm:prSet presAssocID="{4A57CEBB-1024-479D-AFDF-39D162A4D34E}" presName="sibSpaceFour" presStyleCnt="0"/>
      <dgm:spPr/>
    </dgm:pt>
    <dgm:pt modelId="{D082AEEF-3180-4B59-8CF2-671FA1FC8B26}" type="pres">
      <dgm:prSet presAssocID="{FB75D9D4-9B9A-45E4-97FD-78ADFC208E2E}" presName="vertFour" presStyleCnt="0">
        <dgm:presLayoutVars>
          <dgm:chPref val="3"/>
        </dgm:presLayoutVars>
      </dgm:prSet>
      <dgm:spPr/>
    </dgm:pt>
    <dgm:pt modelId="{3C3DB100-ECB6-4A78-AD68-DE4141455C56}" type="pres">
      <dgm:prSet presAssocID="{FB75D9D4-9B9A-45E4-97FD-78ADFC208E2E}" presName="txFour" presStyleLbl="node4" presStyleIdx="15" presStyleCnt="19">
        <dgm:presLayoutVars>
          <dgm:chPref val="3"/>
        </dgm:presLayoutVars>
      </dgm:prSet>
      <dgm:spPr/>
    </dgm:pt>
    <dgm:pt modelId="{325326A2-6C48-45EF-B47E-4423A6BA4822}" type="pres">
      <dgm:prSet presAssocID="{FB75D9D4-9B9A-45E4-97FD-78ADFC208E2E}" presName="parTransFour" presStyleCnt="0"/>
      <dgm:spPr/>
    </dgm:pt>
    <dgm:pt modelId="{F0B0527E-BE74-4C66-81A5-0AD723B00FF8}" type="pres">
      <dgm:prSet presAssocID="{FB75D9D4-9B9A-45E4-97FD-78ADFC208E2E}" presName="horzFour" presStyleCnt="0"/>
      <dgm:spPr/>
    </dgm:pt>
    <dgm:pt modelId="{94EBC74A-A674-40B3-B92B-1AE71C365575}" type="pres">
      <dgm:prSet presAssocID="{1EA8E4F5-7C85-467D-AEB2-E59627E224E6}" presName="vertFour" presStyleCnt="0">
        <dgm:presLayoutVars>
          <dgm:chPref val="3"/>
        </dgm:presLayoutVars>
      </dgm:prSet>
      <dgm:spPr/>
    </dgm:pt>
    <dgm:pt modelId="{AC75650F-3B07-4083-86A2-6BF73BE3E79D}" type="pres">
      <dgm:prSet presAssocID="{1EA8E4F5-7C85-467D-AEB2-E59627E224E6}" presName="txFour" presStyleLbl="node4" presStyleIdx="16" presStyleCnt="19">
        <dgm:presLayoutVars>
          <dgm:chPref val="3"/>
        </dgm:presLayoutVars>
      </dgm:prSet>
      <dgm:spPr/>
    </dgm:pt>
    <dgm:pt modelId="{7A8EF9DD-D9E5-44DA-8CB6-3CA9B14D9821}" type="pres">
      <dgm:prSet presAssocID="{1EA8E4F5-7C85-467D-AEB2-E59627E224E6}" presName="parTransFour" presStyleCnt="0"/>
      <dgm:spPr/>
    </dgm:pt>
    <dgm:pt modelId="{48C76814-D77A-4FD9-BE5A-AC3FEEE5A8BC}" type="pres">
      <dgm:prSet presAssocID="{1EA8E4F5-7C85-467D-AEB2-E59627E224E6}" presName="horzFour" presStyleCnt="0"/>
      <dgm:spPr/>
    </dgm:pt>
    <dgm:pt modelId="{E8A1476D-7194-41D0-BA6C-324FC1BD19A7}" type="pres">
      <dgm:prSet presAssocID="{E992405F-597B-4761-B42C-E7D3DB8D7D33}" presName="vertFour" presStyleCnt="0">
        <dgm:presLayoutVars>
          <dgm:chPref val="3"/>
        </dgm:presLayoutVars>
      </dgm:prSet>
      <dgm:spPr/>
    </dgm:pt>
    <dgm:pt modelId="{9F7F2063-7116-426A-8D92-A15FC254C134}" type="pres">
      <dgm:prSet presAssocID="{E992405F-597B-4761-B42C-E7D3DB8D7D33}" presName="txFour" presStyleLbl="node4" presStyleIdx="17" presStyleCnt="19">
        <dgm:presLayoutVars>
          <dgm:chPref val="3"/>
        </dgm:presLayoutVars>
      </dgm:prSet>
      <dgm:spPr/>
    </dgm:pt>
    <dgm:pt modelId="{11ABAF03-2CE5-4865-8E9C-8200EA3B695C}" type="pres">
      <dgm:prSet presAssocID="{E992405F-597B-4761-B42C-E7D3DB8D7D33}" presName="parTransFour" presStyleCnt="0"/>
      <dgm:spPr/>
    </dgm:pt>
    <dgm:pt modelId="{EE42A844-4A4A-40C1-9190-9C9234D1A566}" type="pres">
      <dgm:prSet presAssocID="{E992405F-597B-4761-B42C-E7D3DB8D7D33}" presName="horzFour" presStyleCnt="0"/>
      <dgm:spPr/>
    </dgm:pt>
    <dgm:pt modelId="{EDBC59CB-A0B5-4F4E-B408-CD73B506C0FF}" type="pres">
      <dgm:prSet presAssocID="{39970543-6F13-4752-A557-0E89FF7C32F1}" presName="vertFour" presStyleCnt="0">
        <dgm:presLayoutVars>
          <dgm:chPref val="3"/>
        </dgm:presLayoutVars>
      </dgm:prSet>
      <dgm:spPr/>
    </dgm:pt>
    <dgm:pt modelId="{28E6CBA4-BA89-4D05-AA8E-EF1B081B53CA}" type="pres">
      <dgm:prSet presAssocID="{39970543-6F13-4752-A557-0E89FF7C32F1}" presName="txFour" presStyleLbl="node4" presStyleIdx="18" presStyleCnt="19">
        <dgm:presLayoutVars>
          <dgm:chPref val="3"/>
        </dgm:presLayoutVars>
      </dgm:prSet>
      <dgm:spPr/>
    </dgm:pt>
    <dgm:pt modelId="{8084F7A2-BBC0-4B68-A59F-4D20988EDDA8}" type="pres">
      <dgm:prSet presAssocID="{39970543-6F13-4752-A557-0E89FF7C32F1}" presName="horzFour" presStyleCnt="0"/>
      <dgm:spPr/>
    </dgm:pt>
  </dgm:ptLst>
  <dgm:cxnLst>
    <dgm:cxn modelId="{DF6AD304-AA9F-441F-957A-469A3205EB73}" srcId="{FB75D9D4-9B9A-45E4-97FD-78ADFC208E2E}" destId="{1EA8E4F5-7C85-467D-AEB2-E59627E224E6}" srcOrd="0" destOrd="0" parTransId="{F879AB6F-C963-4D62-8D29-5AE7B2E171BB}" sibTransId="{D1E7167A-BFB6-43FB-A298-DF3A9FEF630A}"/>
    <dgm:cxn modelId="{D01FFD04-8E64-4679-BE6B-151D9531D3BA}" srcId="{B842F0C2-733D-43C2-9A74-B97EBA76EBEA}" destId="{47DE176C-7625-4992-8451-99B7B02DB5CD}" srcOrd="0" destOrd="0" parTransId="{F992D523-16EE-461F-BCA6-D9D113358C2C}" sibTransId="{3E3121D7-6947-44A9-A240-5C98BAEEF72A}"/>
    <dgm:cxn modelId="{A276200B-ABA1-4337-A73E-D0945AA1CC5C}" type="presOf" srcId="{E992405F-597B-4761-B42C-E7D3DB8D7D33}" destId="{9F7F2063-7116-426A-8D92-A15FC254C134}" srcOrd="0" destOrd="0" presId="urn:microsoft.com/office/officeart/2005/8/layout/hierarchy4"/>
    <dgm:cxn modelId="{84D92C0D-7E60-49BB-BDDF-10643294A4E7}" srcId="{E6F05F7F-ADEE-449F-BDB9-8007052F1F53}" destId="{77A014BF-2968-4645-88BA-09469188B555}" srcOrd="0" destOrd="0" parTransId="{CA497DEE-B40F-40C5-AEFB-27220D857044}" sibTransId="{A0D41B08-B6D4-43D3-9BBD-05FBCBC7E4F8}"/>
    <dgm:cxn modelId="{9E038D11-A65B-441E-A240-B15B6D418580}" type="presOf" srcId="{1BC0B183-52CD-45CF-8664-C035289F30CB}" destId="{ED108429-BFD1-4BF1-82D6-E6B6312DF42F}" srcOrd="0" destOrd="0" presId="urn:microsoft.com/office/officeart/2005/8/layout/hierarchy4"/>
    <dgm:cxn modelId="{3148A511-DB48-478F-AE7D-841C22921243}" srcId="{588ED1C9-345F-4CEC-AA7C-F3A0D78AF276}" destId="{0B1E8422-DD23-4B54-B11C-0083EADE0DF2}" srcOrd="0" destOrd="0" parTransId="{66E1067B-47F2-465B-B502-51DA87C6F298}" sibTransId="{A6565A0F-FAE8-45D6-BD79-FEE13E81F840}"/>
    <dgm:cxn modelId="{66DC2B13-310F-4732-BB70-8BBE49A7A6FC}" srcId="{1BC0B183-52CD-45CF-8664-C035289F30CB}" destId="{6D8AA55B-BB47-42A4-ABD3-72964B66B4AB}" srcOrd="0" destOrd="0" parTransId="{FAA4C87B-7918-491B-856B-07254EA8280C}" sibTransId="{59B3C151-E4A6-439F-AB0E-A338025060C7}"/>
    <dgm:cxn modelId="{1EDD5013-70CB-4EFA-B5BC-E94A106A2B5E}" type="presOf" srcId="{AB61CE49-38B4-49F0-898F-C76897BD6115}" destId="{43711F50-4F90-45E3-AF0A-B73921685BF9}" srcOrd="0" destOrd="0" presId="urn:microsoft.com/office/officeart/2005/8/layout/hierarchy4"/>
    <dgm:cxn modelId="{BC73141B-AA82-49AB-ADDD-9A82006A2F50}" srcId="{B4E7AF66-75DC-474F-9E8F-058C9A9BEC89}" destId="{B3C3928A-8B27-4891-AFF9-529F1B8CD360}" srcOrd="0" destOrd="0" parTransId="{FF5929FA-7047-44F0-8136-68A77B3DAE16}" sibTransId="{00462DA4-8A1B-4A01-9469-3077C4CC70B6}"/>
    <dgm:cxn modelId="{D97F871F-FD57-48AD-8779-9C17DA62AEC3}" type="presOf" srcId="{A82C49AE-7644-4175-80F9-A6379E476695}" destId="{2244FFAB-7652-498E-BB13-FF78944C74E5}" srcOrd="0" destOrd="0" presId="urn:microsoft.com/office/officeart/2005/8/layout/hierarchy4"/>
    <dgm:cxn modelId="{A22B0E2B-2E6E-412C-BB04-1BC53702ABAE}" type="presOf" srcId="{8061057B-A893-48A2-A1A3-68C814BD5907}" destId="{F983DD08-C164-4651-B3CE-B4637AD65975}" srcOrd="0" destOrd="0" presId="urn:microsoft.com/office/officeart/2005/8/layout/hierarchy4"/>
    <dgm:cxn modelId="{FEB48E2C-6E6E-4A98-92D4-A8193183F185}" type="presOf" srcId="{E52DD9E3-FF79-4FA0-8A91-B270B11F7024}" destId="{CBBD8890-1DCF-496A-A6D7-5FAC14C6771D}" srcOrd="0" destOrd="0" presId="urn:microsoft.com/office/officeart/2005/8/layout/hierarchy4"/>
    <dgm:cxn modelId="{17EACE2C-E50A-4B73-8618-3B1897294FBA}" srcId="{8061057B-A893-48A2-A1A3-68C814BD5907}" destId="{0A812497-E925-4DF2-8684-1E4067BA5A52}" srcOrd="0" destOrd="0" parTransId="{D715B4C8-BE92-41C0-BFEE-1490E07C8B11}" sibTransId="{063085D9-FA92-478E-82E9-72B4599017FD}"/>
    <dgm:cxn modelId="{8FF3C82F-F264-41BB-A0E3-E1261AB7D82D}" srcId="{38C6968C-4567-4DD0-818E-BD0E3D1C296F}" destId="{CD6307B7-4F8C-49DB-811E-B3B93C6B18DE}" srcOrd="0" destOrd="0" parTransId="{B5DA94EA-30AF-490C-8FEC-66988E740A4D}" sibTransId="{6AA30C9C-A50A-425B-AEE9-D325202A2624}"/>
    <dgm:cxn modelId="{A403BF30-E633-4ABC-98A3-0B91CA57E793}" srcId="{8061057B-A893-48A2-A1A3-68C814BD5907}" destId="{20CCD0E0-5F7C-4453-95B6-7DD6079FDC4A}" srcOrd="2" destOrd="0" parTransId="{60F53805-3AF9-4FD9-AA8C-C89EF0BE4F87}" sibTransId="{610B254C-ECDC-4D84-B4FA-DEB14B00F279}"/>
    <dgm:cxn modelId="{E4C89B32-CB1F-44DC-9548-12093E152125}" srcId="{AB61CE49-38B4-49F0-898F-C76897BD6115}" destId="{588ED1C9-345F-4CEC-AA7C-F3A0D78AF276}" srcOrd="0" destOrd="0" parTransId="{F7D172BC-E163-45DE-B9E2-9EC1C9CD24F0}" sibTransId="{3CA12A63-45F0-4FC4-8D2B-1BCEBAFAD411}"/>
    <dgm:cxn modelId="{E97DFE3E-6303-46D8-A569-6604D7AB0DE2}" type="presOf" srcId="{1EA8E4F5-7C85-467D-AEB2-E59627E224E6}" destId="{AC75650F-3B07-4083-86A2-6BF73BE3E79D}" srcOrd="0" destOrd="0" presId="urn:microsoft.com/office/officeart/2005/8/layout/hierarchy4"/>
    <dgm:cxn modelId="{29116E66-B2C5-4C71-ABC7-7C02E0C6B1F0}" type="presOf" srcId="{20CCD0E0-5F7C-4453-95B6-7DD6079FDC4A}" destId="{ABF894B5-6729-4E5B-B4C0-A3794DE26157}" srcOrd="0" destOrd="0" presId="urn:microsoft.com/office/officeart/2005/8/layout/hierarchy4"/>
    <dgm:cxn modelId="{F815CD4D-A853-4B3B-B186-E1984212C63D}" type="presOf" srcId="{B842F0C2-733D-43C2-9A74-B97EBA76EBEA}" destId="{988F8BDF-B7D4-42C6-BB3E-7A2695C8689C}" srcOrd="0" destOrd="0" presId="urn:microsoft.com/office/officeart/2005/8/layout/hierarchy4"/>
    <dgm:cxn modelId="{A55BA46E-5B02-42EE-B4BB-4D88BD275582}" srcId="{6D8AA55B-BB47-42A4-ABD3-72964B66B4AB}" destId="{AC1A18CF-3269-410A-AA95-FB4B1339E1BD}" srcOrd="0" destOrd="0" parTransId="{604098B6-E7C4-4954-9388-E7CDB95FCF8B}" sibTransId="{FFC31956-022F-428C-A81A-3B8C97D2CA2D}"/>
    <dgm:cxn modelId="{38871170-C23F-48CD-A86D-58056BACA28A}" type="presOf" srcId="{39970543-6F13-4752-A557-0E89FF7C32F1}" destId="{28E6CBA4-BA89-4D05-AA8E-EF1B081B53CA}" srcOrd="0" destOrd="0" presId="urn:microsoft.com/office/officeart/2005/8/layout/hierarchy4"/>
    <dgm:cxn modelId="{D308F450-094E-400E-9697-4020BB2B1D55}" type="presOf" srcId="{B3C3928A-8B27-4891-AFF9-529F1B8CD360}" destId="{8EBD9670-EB6C-49CA-A24E-60D44A1A6E0F}" srcOrd="0" destOrd="0" presId="urn:microsoft.com/office/officeart/2005/8/layout/hierarchy4"/>
    <dgm:cxn modelId="{4586D853-9809-4F97-AF09-8964154C1903}" srcId="{AC1A18CF-3269-410A-AA95-FB4B1339E1BD}" destId="{54987693-2331-4D19-B27D-F4AFC5C3E04A}" srcOrd="0" destOrd="0" parTransId="{79311B72-35A6-43B7-BDA8-1E3448F8DB3D}" sibTransId="{82F705FA-186E-451A-8DF1-7A5EA4E7577F}"/>
    <dgm:cxn modelId="{2788BC56-ED20-49F9-904B-4BFD8EC0B2CE}" type="presOf" srcId="{B4E7AF66-75DC-474F-9E8F-058C9A9BEC89}" destId="{18D81AEB-5D3B-4D46-A833-E6FB55A727E0}" srcOrd="0" destOrd="0" presId="urn:microsoft.com/office/officeart/2005/8/layout/hierarchy4"/>
    <dgm:cxn modelId="{1292677B-59C6-41C7-92D6-80193FEB3363}" type="presOf" srcId="{38C6968C-4567-4DD0-818E-BD0E3D1C296F}" destId="{3CB43199-7DE1-4F66-A489-675B27945ED7}" srcOrd="0" destOrd="0" presId="urn:microsoft.com/office/officeart/2005/8/layout/hierarchy4"/>
    <dgm:cxn modelId="{189D118A-7181-4FA8-BDC9-A4ADE2AE325E}" type="presOf" srcId="{AC1A18CF-3269-410A-AA95-FB4B1339E1BD}" destId="{58FAFD7B-3F48-45C6-AB57-AA1158C9D960}" srcOrd="0" destOrd="0" presId="urn:microsoft.com/office/officeart/2005/8/layout/hierarchy4"/>
    <dgm:cxn modelId="{CDB2298D-BDD3-4CD0-B020-7B97FB39AF9B}" srcId="{A4C736B9-0AE8-413E-9B00-CDECF9321971}" destId="{38C6968C-4567-4DD0-818E-BD0E3D1C296F}" srcOrd="0" destOrd="0" parTransId="{6CCCDA03-4FFF-4690-A8FD-6B84F436D335}" sibTransId="{5B3D12C9-31B3-4727-8352-21DD66704807}"/>
    <dgm:cxn modelId="{AD5F6F8F-2892-472C-A018-D2F425EBB312}" srcId="{1EA8E4F5-7C85-467D-AEB2-E59627E224E6}" destId="{E992405F-597B-4761-B42C-E7D3DB8D7D33}" srcOrd="0" destOrd="0" parTransId="{862E84EF-26CE-446E-BAD1-43D5F47EBD0A}" sibTransId="{D47831A3-C69D-42C9-9F5F-0768E0F2E97C}"/>
    <dgm:cxn modelId="{51F1FD90-97D8-4773-B5B6-A629B13D2F03}" type="presOf" srcId="{77A014BF-2968-4645-88BA-09469188B555}" destId="{074AEF20-5A4E-47A5-BA81-F156584BFEE1}" srcOrd="0" destOrd="0" presId="urn:microsoft.com/office/officeart/2005/8/layout/hierarchy4"/>
    <dgm:cxn modelId="{15E74F92-5DBC-4E24-90D9-CA8B35F89519}" srcId="{B4E7AF66-75DC-474F-9E8F-058C9A9BEC89}" destId="{A4C736B9-0AE8-413E-9B00-CDECF9321971}" srcOrd="1" destOrd="0" parTransId="{075B472B-D55C-4ED5-B90C-1BDBCE9CB03A}" sibTransId="{A376105B-20A9-4D9C-9361-1F35DF132BD4}"/>
    <dgm:cxn modelId="{0D563B97-D768-415B-99FC-1F0C3B6C4857}" srcId="{20CCD0E0-5F7C-4453-95B6-7DD6079FDC4A}" destId="{FB75D9D4-9B9A-45E4-97FD-78ADFC208E2E}" srcOrd="1" destOrd="0" parTransId="{4536638F-9273-4687-AF1C-221B71E3B879}" sibTransId="{2A72C43E-27A4-4A0A-9211-024F3F4FCC83}"/>
    <dgm:cxn modelId="{0FF77A9C-26FB-4725-9209-2F5B77167F10}" srcId="{A82C49AE-7644-4175-80F9-A6379E476695}" destId="{AB61CE49-38B4-49F0-898F-C76897BD6115}" srcOrd="0" destOrd="0" parTransId="{4E5C9A7F-5D93-4207-A759-FDF044C110E8}" sibTransId="{DE491F96-A88F-4781-9CFB-03F0FD827C7C}"/>
    <dgm:cxn modelId="{27DEC29C-DD0D-479C-8AA1-756FA58619A9}" srcId="{0A812497-E925-4DF2-8684-1E4067BA5A52}" destId="{1BC0B183-52CD-45CF-8664-C035289F30CB}" srcOrd="0" destOrd="0" parTransId="{F56EF6A1-3CA0-4F09-B268-D783D00F709A}" sibTransId="{793B1FD1-D0BA-4E80-B125-2282BDF148AE}"/>
    <dgm:cxn modelId="{8716CC9C-6C75-4CCF-BFA9-E91E50BAC560}" type="presOf" srcId="{0A812497-E925-4DF2-8684-1E4067BA5A52}" destId="{9FFF210B-B93E-40CE-BE5D-13A47D4772E5}" srcOrd="0" destOrd="0" presId="urn:microsoft.com/office/officeart/2005/8/layout/hierarchy4"/>
    <dgm:cxn modelId="{DE261DA0-D36D-449E-A48C-01799C80A4FB}" srcId="{E52DD9E3-FF79-4FA0-8A91-B270B11F7024}" destId="{A82C49AE-7644-4175-80F9-A6379E476695}" srcOrd="0" destOrd="0" parTransId="{BD29E689-C302-4EDD-9AA3-0372471601E5}" sibTransId="{A15341DD-42CD-4259-9EB6-75791F2FA55A}"/>
    <dgm:cxn modelId="{E288C9A6-E2EF-4D27-B122-C0B3CB2E0170}" type="presOf" srcId="{E6F05F7F-ADEE-449F-BDB9-8007052F1F53}" destId="{1FC3C3A4-31D1-4E07-A186-D86D5B9F3E45}" srcOrd="0" destOrd="0" presId="urn:microsoft.com/office/officeart/2005/8/layout/hierarchy4"/>
    <dgm:cxn modelId="{3AB790AA-9FCB-4F92-82AD-8A85DB2A3296}" type="presOf" srcId="{6D8AA55B-BB47-42A4-ABD3-72964B66B4AB}" destId="{66466D17-1710-4920-BD8B-53A1086DA373}" srcOrd="0" destOrd="0" presId="urn:microsoft.com/office/officeart/2005/8/layout/hierarchy4"/>
    <dgm:cxn modelId="{B70677AB-E87D-4365-A009-39AC8124D886}" type="presOf" srcId="{A4C736B9-0AE8-413E-9B00-CDECF9321971}" destId="{2DCACF1E-7AC2-48AD-A9BB-2D7865F9F54B}" srcOrd="0" destOrd="0" presId="urn:microsoft.com/office/officeart/2005/8/layout/hierarchy4"/>
    <dgm:cxn modelId="{C32595AC-D005-4C75-939D-3A944B3DF32C}" type="presOf" srcId="{CD6307B7-4F8C-49DB-811E-B3B93C6B18DE}" destId="{F26CF50F-E55A-43A5-8E0D-7BEC52C9E626}" srcOrd="0" destOrd="0" presId="urn:microsoft.com/office/officeart/2005/8/layout/hierarchy4"/>
    <dgm:cxn modelId="{B0EB8CB8-7824-4844-ADF6-CC07D4EEBE60}" type="presOf" srcId="{FB75D9D4-9B9A-45E4-97FD-78ADFC208E2E}" destId="{3C3DB100-ECB6-4A78-AD68-DE4141455C56}" srcOrd="0" destOrd="0" presId="urn:microsoft.com/office/officeart/2005/8/layout/hierarchy4"/>
    <dgm:cxn modelId="{F9B541BC-FD65-46C3-8F5F-DD69F330EF20}" type="presOf" srcId="{588ED1C9-345F-4CEC-AA7C-F3A0D78AF276}" destId="{D372DFA4-1C6B-43B5-AD03-26F6578BDB28}" srcOrd="0" destOrd="0" presId="urn:microsoft.com/office/officeart/2005/8/layout/hierarchy4"/>
    <dgm:cxn modelId="{83B23BBE-3064-499B-87A9-B18D05C0F799}" srcId="{20CCD0E0-5F7C-4453-95B6-7DD6079FDC4A}" destId="{B4E7AF66-75DC-474F-9E8F-058C9A9BEC89}" srcOrd="0" destOrd="0" parTransId="{C1968434-7C87-4FEC-839E-104E790E418C}" sibTransId="{4A57CEBB-1024-479D-AFDF-39D162A4D34E}"/>
    <dgm:cxn modelId="{A06283C0-821C-42A5-AE54-B68A1E1A5330}" srcId="{E992405F-597B-4761-B42C-E7D3DB8D7D33}" destId="{39970543-6F13-4752-A557-0E89FF7C32F1}" srcOrd="0" destOrd="0" parTransId="{7238F747-6F39-4D29-8E79-230251084642}" sibTransId="{6FFF3A89-D637-41F2-B7C9-91881BE3B1EE}"/>
    <dgm:cxn modelId="{30A356D7-16CF-4CE8-935A-5E196DD396BA}" srcId="{B3C3928A-8B27-4891-AFF9-529F1B8CD360}" destId="{B842F0C2-733D-43C2-9A74-B97EBA76EBEA}" srcOrd="0" destOrd="0" parTransId="{01C2CCD1-428B-4306-B9AB-04DFE6FBD889}" sibTransId="{DB49B06C-B9B9-4963-AEF3-770ECA027733}"/>
    <dgm:cxn modelId="{47413CE0-BFE7-4188-B7D7-662DB7B02DA1}" srcId="{77A014BF-2968-4645-88BA-09469188B555}" destId="{8061057B-A893-48A2-A1A3-68C814BD5907}" srcOrd="0" destOrd="0" parTransId="{1C311682-03F5-4D80-8701-DB0D984FFBE5}" sibTransId="{4714EC25-6ED8-41FC-9C3F-8D340D8D396F}"/>
    <dgm:cxn modelId="{7EF1A5EB-1B88-405A-8A00-2A826D2765D9}" srcId="{8061057B-A893-48A2-A1A3-68C814BD5907}" destId="{E52DD9E3-FF79-4FA0-8A91-B270B11F7024}" srcOrd="1" destOrd="0" parTransId="{923EF433-8220-498E-8C9E-E2A8523BC0B1}" sibTransId="{62FA24A7-C0F8-43C7-B6FF-A9BDC26A5AB9}"/>
    <dgm:cxn modelId="{51DFE0EB-EB20-47BA-82C3-43E2FBCDB614}" type="presOf" srcId="{47DE176C-7625-4992-8451-99B7B02DB5CD}" destId="{7D0D90B4-90E7-46AE-BB22-B6DE6106D9F7}" srcOrd="0" destOrd="0" presId="urn:microsoft.com/office/officeart/2005/8/layout/hierarchy4"/>
    <dgm:cxn modelId="{3AE086FC-3777-4303-B149-CDF49ACC676D}" type="presOf" srcId="{54987693-2331-4D19-B27D-F4AFC5C3E04A}" destId="{CAD42638-49CD-4354-A3CD-A23E9CBB26BE}" srcOrd="0" destOrd="0" presId="urn:microsoft.com/office/officeart/2005/8/layout/hierarchy4"/>
    <dgm:cxn modelId="{974666FE-F199-4100-B681-699E804E2C88}" type="presOf" srcId="{0B1E8422-DD23-4B54-B11C-0083EADE0DF2}" destId="{4460EFF9-E337-4BD7-AB93-52233C376821}" srcOrd="0" destOrd="0" presId="urn:microsoft.com/office/officeart/2005/8/layout/hierarchy4"/>
    <dgm:cxn modelId="{034CEE8C-9AEC-4120-A349-472F590C611D}" type="presParOf" srcId="{1FC3C3A4-31D1-4E07-A186-D86D5B9F3E45}" destId="{FDD110B4-9608-4CC7-A3DE-8FA4600583D7}" srcOrd="0" destOrd="0" presId="urn:microsoft.com/office/officeart/2005/8/layout/hierarchy4"/>
    <dgm:cxn modelId="{35B4E94D-3135-4B7B-8847-0759801593DC}" type="presParOf" srcId="{FDD110B4-9608-4CC7-A3DE-8FA4600583D7}" destId="{074AEF20-5A4E-47A5-BA81-F156584BFEE1}" srcOrd="0" destOrd="0" presId="urn:microsoft.com/office/officeart/2005/8/layout/hierarchy4"/>
    <dgm:cxn modelId="{511B18F7-2F9E-4A0C-83D3-C19CF6D5D56F}" type="presParOf" srcId="{FDD110B4-9608-4CC7-A3DE-8FA4600583D7}" destId="{97C8155B-57F8-41D6-B548-859EBE2CAB90}" srcOrd="1" destOrd="0" presId="urn:microsoft.com/office/officeart/2005/8/layout/hierarchy4"/>
    <dgm:cxn modelId="{6858EC89-923A-4F24-A997-1E362EBC6B08}" type="presParOf" srcId="{FDD110B4-9608-4CC7-A3DE-8FA4600583D7}" destId="{37190C7A-1AA3-464C-8FDD-8BD5FBF58D54}" srcOrd="2" destOrd="0" presId="urn:microsoft.com/office/officeart/2005/8/layout/hierarchy4"/>
    <dgm:cxn modelId="{FDEA7804-9475-4CDE-B449-06E7E9F81AFE}" type="presParOf" srcId="{37190C7A-1AA3-464C-8FDD-8BD5FBF58D54}" destId="{0ABA5D99-34A0-4011-8424-E67535024D87}" srcOrd="0" destOrd="0" presId="urn:microsoft.com/office/officeart/2005/8/layout/hierarchy4"/>
    <dgm:cxn modelId="{1E19F181-DEBE-43BB-A935-26C9C2EF24CE}" type="presParOf" srcId="{0ABA5D99-34A0-4011-8424-E67535024D87}" destId="{F983DD08-C164-4651-B3CE-B4637AD65975}" srcOrd="0" destOrd="0" presId="urn:microsoft.com/office/officeart/2005/8/layout/hierarchy4"/>
    <dgm:cxn modelId="{84C0A0A8-BCAF-44F9-8E1E-F064342F40B9}" type="presParOf" srcId="{0ABA5D99-34A0-4011-8424-E67535024D87}" destId="{67621511-E8A1-4C4A-9CED-E45B8465E406}" srcOrd="1" destOrd="0" presId="urn:microsoft.com/office/officeart/2005/8/layout/hierarchy4"/>
    <dgm:cxn modelId="{18A16921-0D6A-43B0-A669-3FA5410A996C}" type="presParOf" srcId="{0ABA5D99-34A0-4011-8424-E67535024D87}" destId="{29FCA054-97A4-41C9-A8D4-107092CE9E4F}" srcOrd="2" destOrd="0" presId="urn:microsoft.com/office/officeart/2005/8/layout/hierarchy4"/>
    <dgm:cxn modelId="{4E9A5A84-49D2-4306-A0A3-1DBEFCEE8488}" type="presParOf" srcId="{29FCA054-97A4-41C9-A8D4-107092CE9E4F}" destId="{13B1B56B-2684-45DF-88F5-57F51D48982B}" srcOrd="0" destOrd="0" presId="urn:microsoft.com/office/officeart/2005/8/layout/hierarchy4"/>
    <dgm:cxn modelId="{796F2BBE-DF93-4239-9DDE-719A9A552B48}" type="presParOf" srcId="{13B1B56B-2684-45DF-88F5-57F51D48982B}" destId="{9FFF210B-B93E-40CE-BE5D-13A47D4772E5}" srcOrd="0" destOrd="0" presId="urn:microsoft.com/office/officeart/2005/8/layout/hierarchy4"/>
    <dgm:cxn modelId="{F85A1B28-7929-4C08-B83A-B86B2158DB0A}" type="presParOf" srcId="{13B1B56B-2684-45DF-88F5-57F51D48982B}" destId="{38911851-6FEC-4B8E-8D42-582AC88E87DA}" srcOrd="1" destOrd="0" presId="urn:microsoft.com/office/officeart/2005/8/layout/hierarchy4"/>
    <dgm:cxn modelId="{9A2AF42E-33AB-4626-BD84-D30351589396}" type="presParOf" srcId="{13B1B56B-2684-45DF-88F5-57F51D48982B}" destId="{CAC68F8C-CE56-4245-8188-4F8E6A63A803}" srcOrd="2" destOrd="0" presId="urn:microsoft.com/office/officeart/2005/8/layout/hierarchy4"/>
    <dgm:cxn modelId="{B5AFABE4-57D6-4793-8D40-49686C79B1C3}" type="presParOf" srcId="{CAC68F8C-CE56-4245-8188-4F8E6A63A803}" destId="{0C779610-313A-4873-98C6-AECD03EF33F6}" srcOrd="0" destOrd="0" presId="urn:microsoft.com/office/officeart/2005/8/layout/hierarchy4"/>
    <dgm:cxn modelId="{918219EC-3686-4F3B-AD34-DF9F9388621B}" type="presParOf" srcId="{0C779610-313A-4873-98C6-AECD03EF33F6}" destId="{ED108429-BFD1-4BF1-82D6-E6B6312DF42F}" srcOrd="0" destOrd="0" presId="urn:microsoft.com/office/officeart/2005/8/layout/hierarchy4"/>
    <dgm:cxn modelId="{D907F4B1-A794-4327-85EE-80C90210FFA4}" type="presParOf" srcId="{0C779610-313A-4873-98C6-AECD03EF33F6}" destId="{2338DEC2-159C-4FCF-BC6B-839FE39D710A}" srcOrd="1" destOrd="0" presId="urn:microsoft.com/office/officeart/2005/8/layout/hierarchy4"/>
    <dgm:cxn modelId="{F392106F-43BA-4CB6-8EEA-F6C450B23E15}" type="presParOf" srcId="{0C779610-313A-4873-98C6-AECD03EF33F6}" destId="{B0CB5929-52B5-4A6D-9156-12E29C5CF018}" srcOrd="2" destOrd="0" presId="urn:microsoft.com/office/officeart/2005/8/layout/hierarchy4"/>
    <dgm:cxn modelId="{964FB812-DB39-42A7-8E5C-525D5446C5B1}" type="presParOf" srcId="{B0CB5929-52B5-4A6D-9156-12E29C5CF018}" destId="{B9AF5A74-FE30-4EAB-B65E-89C84D3068CE}" srcOrd="0" destOrd="0" presId="urn:microsoft.com/office/officeart/2005/8/layout/hierarchy4"/>
    <dgm:cxn modelId="{CE38B719-AA1D-4EDB-BE24-61801E2B8C37}" type="presParOf" srcId="{B9AF5A74-FE30-4EAB-B65E-89C84D3068CE}" destId="{66466D17-1710-4920-BD8B-53A1086DA373}" srcOrd="0" destOrd="0" presId="urn:microsoft.com/office/officeart/2005/8/layout/hierarchy4"/>
    <dgm:cxn modelId="{10249227-6BB9-412F-B681-0CA73CD1C4B3}" type="presParOf" srcId="{B9AF5A74-FE30-4EAB-B65E-89C84D3068CE}" destId="{399843CE-0262-4DEA-963E-4E1F8DF17C6D}" srcOrd="1" destOrd="0" presId="urn:microsoft.com/office/officeart/2005/8/layout/hierarchy4"/>
    <dgm:cxn modelId="{76AC9EBF-8B5C-4FF9-9798-805B6667AFDD}" type="presParOf" srcId="{B9AF5A74-FE30-4EAB-B65E-89C84D3068CE}" destId="{3FFE07C6-C918-4746-A70B-0E4353801890}" srcOrd="2" destOrd="0" presId="urn:microsoft.com/office/officeart/2005/8/layout/hierarchy4"/>
    <dgm:cxn modelId="{B5BB284B-1A0C-4570-BC7B-CAE93ABF3AF5}" type="presParOf" srcId="{3FFE07C6-C918-4746-A70B-0E4353801890}" destId="{7D68F079-2B28-41D1-8AB9-0710653AD3CA}" srcOrd="0" destOrd="0" presId="urn:microsoft.com/office/officeart/2005/8/layout/hierarchy4"/>
    <dgm:cxn modelId="{24D77606-D1B3-482E-A38C-25E720CA6CA5}" type="presParOf" srcId="{7D68F079-2B28-41D1-8AB9-0710653AD3CA}" destId="{58FAFD7B-3F48-45C6-AB57-AA1158C9D960}" srcOrd="0" destOrd="0" presId="urn:microsoft.com/office/officeart/2005/8/layout/hierarchy4"/>
    <dgm:cxn modelId="{21215060-82FA-4CE5-B74F-A9E29EA666A6}" type="presParOf" srcId="{7D68F079-2B28-41D1-8AB9-0710653AD3CA}" destId="{9A3990C5-D085-4CCA-BB77-6AA43A6EBC4A}" srcOrd="1" destOrd="0" presId="urn:microsoft.com/office/officeart/2005/8/layout/hierarchy4"/>
    <dgm:cxn modelId="{E5C093A6-F8A9-4337-BD4F-6710E438B375}" type="presParOf" srcId="{7D68F079-2B28-41D1-8AB9-0710653AD3CA}" destId="{57BDDE7C-C619-42B1-97CB-33828B731798}" srcOrd="2" destOrd="0" presId="urn:microsoft.com/office/officeart/2005/8/layout/hierarchy4"/>
    <dgm:cxn modelId="{2BDBCCCE-E8C2-42D0-A380-46BAC9426054}" type="presParOf" srcId="{57BDDE7C-C619-42B1-97CB-33828B731798}" destId="{58791D25-AA6F-4576-A09C-DADBD52F2388}" srcOrd="0" destOrd="0" presId="urn:microsoft.com/office/officeart/2005/8/layout/hierarchy4"/>
    <dgm:cxn modelId="{A394763F-949C-49C8-8F40-4C7F91FA9995}" type="presParOf" srcId="{58791D25-AA6F-4576-A09C-DADBD52F2388}" destId="{CAD42638-49CD-4354-A3CD-A23E9CBB26BE}" srcOrd="0" destOrd="0" presId="urn:microsoft.com/office/officeart/2005/8/layout/hierarchy4"/>
    <dgm:cxn modelId="{623E1B90-273F-4805-84E9-164F29141220}" type="presParOf" srcId="{58791D25-AA6F-4576-A09C-DADBD52F2388}" destId="{F8DA6F3A-74CC-45F7-849A-8EF489D767DC}" srcOrd="1" destOrd="0" presId="urn:microsoft.com/office/officeart/2005/8/layout/hierarchy4"/>
    <dgm:cxn modelId="{60F22FB8-3108-408E-9E17-6681E65D51FC}" type="presParOf" srcId="{29FCA054-97A4-41C9-A8D4-107092CE9E4F}" destId="{73057A5B-57C2-45E5-BA2B-8AC59E05753D}" srcOrd="1" destOrd="0" presId="urn:microsoft.com/office/officeart/2005/8/layout/hierarchy4"/>
    <dgm:cxn modelId="{D317CADC-129A-4C64-8B09-079105E8DCE5}" type="presParOf" srcId="{29FCA054-97A4-41C9-A8D4-107092CE9E4F}" destId="{204E1FD1-4F94-42A8-B128-320CBBD49D30}" srcOrd="2" destOrd="0" presId="urn:microsoft.com/office/officeart/2005/8/layout/hierarchy4"/>
    <dgm:cxn modelId="{B73DB269-0188-446E-8A24-5E845AF7292E}" type="presParOf" srcId="{204E1FD1-4F94-42A8-B128-320CBBD49D30}" destId="{CBBD8890-1DCF-496A-A6D7-5FAC14C6771D}" srcOrd="0" destOrd="0" presId="urn:microsoft.com/office/officeart/2005/8/layout/hierarchy4"/>
    <dgm:cxn modelId="{B96C38EF-31E4-4983-A8F7-D81990B58681}" type="presParOf" srcId="{204E1FD1-4F94-42A8-B128-320CBBD49D30}" destId="{A7676AC4-BA52-498D-9C27-0D6FECF272A7}" srcOrd="1" destOrd="0" presId="urn:microsoft.com/office/officeart/2005/8/layout/hierarchy4"/>
    <dgm:cxn modelId="{BEF269A0-76F8-46F8-8ACF-14CB00B334EE}" type="presParOf" srcId="{204E1FD1-4F94-42A8-B128-320CBBD49D30}" destId="{DDF8E6EF-4DE9-477B-81AF-681FC8284724}" srcOrd="2" destOrd="0" presId="urn:microsoft.com/office/officeart/2005/8/layout/hierarchy4"/>
    <dgm:cxn modelId="{6B982C1C-2655-4E30-ADBC-4BD4772B2B86}" type="presParOf" srcId="{DDF8E6EF-4DE9-477B-81AF-681FC8284724}" destId="{0D04C4A8-42B4-461B-9344-9AEA93E466C7}" srcOrd="0" destOrd="0" presId="urn:microsoft.com/office/officeart/2005/8/layout/hierarchy4"/>
    <dgm:cxn modelId="{0656F919-50CB-426B-9D84-BABCF7DA093B}" type="presParOf" srcId="{0D04C4A8-42B4-461B-9344-9AEA93E466C7}" destId="{2244FFAB-7652-498E-BB13-FF78944C74E5}" srcOrd="0" destOrd="0" presId="urn:microsoft.com/office/officeart/2005/8/layout/hierarchy4"/>
    <dgm:cxn modelId="{E646D2E4-66D7-4B27-90DD-9CC82C2020BB}" type="presParOf" srcId="{0D04C4A8-42B4-461B-9344-9AEA93E466C7}" destId="{F99CED27-402F-4031-813F-C4379A366E9F}" srcOrd="1" destOrd="0" presId="urn:microsoft.com/office/officeart/2005/8/layout/hierarchy4"/>
    <dgm:cxn modelId="{3586C680-FEAD-4648-8550-65A97D9C65A3}" type="presParOf" srcId="{0D04C4A8-42B4-461B-9344-9AEA93E466C7}" destId="{E8149108-96D5-4048-A57D-82AFF076F75C}" srcOrd="2" destOrd="0" presId="urn:microsoft.com/office/officeart/2005/8/layout/hierarchy4"/>
    <dgm:cxn modelId="{CC15AF11-97C4-443E-B779-7DC78098A911}" type="presParOf" srcId="{E8149108-96D5-4048-A57D-82AFF076F75C}" destId="{4164AEA8-B584-48C3-AFF2-39C7A9FD158C}" srcOrd="0" destOrd="0" presId="urn:microsoft.com/office/officeart/2005/8/layout/hierarchy4"/>
    <dgm:cxn modelId="{3487A34A-FCE5-43A1-936A-675AF23CB0DC}" type="presParOf" srcId="{4164AEA8-B584-48C3-AFF2-39C7A9FD158C}" destId="{43711F50-4F90-45E3-AF0A-B73921685BF9}" srcOrd="0" destOrd="0" presId="urn:microsoft.com/office/officeart/2005/8/layout/hierarchy4"/>
    <dgm:cxn modelId="{D404634D-66C3-4E4C-B2F6-08A14787BCA0}" type="presParOf" srcId="{4164AEA8-B584-48C3-AFF2-39C7A9FD158C}" destId="{2D0112E0-D229-482A-8125-98B6A0A0D9B9}" srcOrd="1" destOrd="0" presId="urn:microsoft.com/office/officeart/2005/8/layout/hierarchy4"/>
    <dgm:cxn modelId="{00F1B854-F7CE-4330-8435-C550990E94C2}" type="presParOf" srcId="{4164AEA8-B584-48C3-AFF2-39C7A9FD158C}" destId="{5CB803A7-C335-49C2-B8C9-0CF938365405}" srcOrd="2" destOrd="0" presId="urn:microsoft.com/office/officeart/2005/8/layout/hierarchy4"/>
    <dgm:cxn modelId="{CCB0E671-2B39-4D7F-8DFC-55FEAC3483D7}" type="presParOf" srcId="{5CB803A7-C335-49C2-B8C9-0CF938365405}" destId="{3A2D299A-B95D-4D6A-8439-77C087C4A3FB}" srcOrd="0" destOrd="0" presId="urn:microsoft.com/office/officeart/2005/8/layout/hierarchy4"/>
    <dgm:cxn modelId="{3B2C3DF5-AEB7-42A6-A2B5-DF899FB56718}" type="presParOf" srcId="{3A2D299A-B95D-4D6A-8439-77C087C4A3FB}" destId="{D372DFA4-1C6B-43B5-AD03-26F6578BDB28}" srcOrd="0" destOrd="0" presId="urn:microsoft.com/office/officeart/2005/8/layout/hierarchy4"/>
    <dgm:cxn modelId="{31306F2B-DBAA-4255-B085-1305A7535F62}" type="presParOf" srcId="{3A2D299A-B95D-4D6A-8439-77C087C4A3FB}" destId="{6B3AFDCC-E695-49E3-AC99-48E040FB59A8}" srcOrd="1" destOrd="0" presId="urn:microsoft.com/office/officeart/2005/8/layout/hierarchy4"/>
    <dgm:cxn modelId="{A9947BCA-50F4-403C-87AA-055048FF8AD6}" type="presParOf" srcId="{3A2D299A-B95D-4D6A-8439-77C087C4A3FB}" destId="{AC950FB3-4814-4DA8-AB81-3EF5F13B5F1D}" srcOrd="2" destOrd="0" presId="urn:microsoft.com/office/officeart/2005/8/layout/hierarchy4"/>
    <dgm:cxn modelId="{1E6DE7E1-EBCF-4100-B2F3-F7A82CEC477D}" type="presParOf" srcId="{AC950FB3-4814-4DA8-AB81-3EF5F13B5F1D}" destId="{B3FF2237-A38D-4F83-949A-8B2784B2D79B}" srcOrd="0" destOrd="0" presId="urn:microsoft.com/office/officeart/2005/8/layout/hierarchy4"/>
    <dgm:cxn modelId="{67BCB784-142E-42EE-A666-18469CB18FE5}" type="presParOf" srcId="{B3FF2237-A38D-4F83-949A-8B2784B2D79B}" destId="{4460EFF9-E337-4BD7-AB93-52233C376821}" srcOrd="0" destOrd="0" presId="urn:microsoft.com/office/officeart/2005/8/layout/hierarchy4"/>
    <dgm:cxn modelId="{D7896B5B-FB1D-47CD-B7CB-A128BBC8F140}" type="presParOf" srcId="{B3FF2237-A38D-4F83-949A-8B2784B2D79B}" destId="{FFB41B8A-69AE-4FAD-960D-1C34CAC22B26}" srcOrd="1" destOrd="0" presId="urn:microsoft.com/office/officeart/2005/8/layout/hierarchy4"/>
    <dgm:cxn modelId="{CDDF5D27-316C-4B3A-B903-685921548740}" type="presParOf" srcId="{29FCA054-97A4-41C9-A8D4-107092CE9E4F}" destId="{7DA0BEEE-10DD-4DCB-A993-3D9BA7243F0D}" srcOrd="3" destOrd="0" presId="urn:microsoft.com/office/officeart/2005/8/layout/hierarchy4"/>
    <dgm:cxn modelId="{F9067835-3044-48BB-95C9-CEB139115176}" type="presParOf" srcId="{29FCA054-97A4-41C9-A8D4-107092CE9E4F}" destId="{11035DED-1C69-4DD9-BFD6-863E7BAE0F3D}" srcOrd="4" destOrd="0" presId="urn:microsoft.com/office/officeart/2005/8/layout/hierarchy4"/>
    <dgm:cxn modelId="{F321B0F4-6D2A-4B8C-AED9-4DDB646D1581}" type="presParOf" srcId="{11035DED-1C69-4DD9-BFD6-863E7BAE0F3D}" destId="{ABF894B5-6729-4E5B-B4C0-A3794DE26157}" srcOrd="0" destOrd="0" presId="urn:microsoft.com/office/officeart/2005/8/layout/hierarchy4"/>
    <dgm:cxn modelId="{A03AE849-1BAE-4D08-9207-18B9FC846E03}" type="presParOf" srcId="{11035DED-1C69-4DD9-BFD6-863E7BAE0F3D}" destId="{8F1079B0-554A-4C49-A29E-6F838670FB41}" srcOrd="1" destOrd="0" presId="urn:microsoft.com/office/officeart/2005/8/layout/hierarchy4"/>
    <dgm:cxn modelId="{FBB7B1FB-BB14-4B01-8823-121592E35E57}" type="presParOf" srcId="{11035DED-1C69-4DD9-BFD6-863E7BAE0F3D}" destId="{FACC1BF3-F79D-423F-9A9B-E5758561A864}" srcOrd="2" destOrd="0" presId="urn:microsoft.com/office/officeart/2005/8/layout/hierarchy4"/>
    <dgm:cxn modelId="{B22B3882-4BCB-4D4F-933C-503E00B6DA7C}" type="presParOf" srcId="{FACC1BF3-F79D-423F-9A9B-E5758561A864}" destId="{559E6B65-1F72-4F5D-A425-F44C6B27BE71}" srcOrd="0" destOrd="0" presId="urn:microsoft.com/office/officeart/2005/8/layout/hierarchy4"/>
    <dgm:cxn modelId="{93A4F923-BBC2-41D1-9CF8-B165ECCE7E42}" type="presParOf" srcId="{559E6B65-1F72-4F5D-A425-F44C6B27BE71}" destId="{18D81AEB-5D3B-4D46-A833-E6FB55A727E0}" srcOrd="0" destOrd="0" presId="urn:microsoft.com/office/officeart/2005/8/layout/hierarchy4"/>
    <dgm:cxn modelId="{92E56544-2058-4270-B1B1-0B87787B01B6}" type="presParOf" srcId="{559E6B65-1F72-4F5D-A425-F44C6B27BE71}" destId="{9D298DF4-87F6-4434-B3A2-5F1FD5CF281B}" srcOrd="1" destOrd="0" presId="urn:microsoft.com/office/officeart/2005/8/layout/hierarchy4"/>
    <dgm:cxn modelId="{C2DE3B39-2D01-49A3-953E-12F5BCD57193}" type="presParOf" srcId="{559E6B65-1F72-4F5D-A425-F44C6B27BE71}" destId="{A513ADA7-F2A7-4E8D-9EEF-C4493A934BA6}" srcOrd="2" destOrd="0" presId="urn:microsoft.com/office/officeart/2005/8/layout/hierarchy4"/>
    <dgm:cxn modelId="{63C147EE-5541-4717-B63F-11FED3352F05}" type="presParOf" srcId="{A513ADA7-F2A7-4E8D-9EEF-C4493A934BA6}" destId="{6FC3C927-68E9-40D2-8459-B81E5E39BED9}" srcOrd="0" destOrd="0" presId="urn:microsoft.com/office/officeart/2005/8/layout/hierarchy4"/>
    <dgm:cxn modelId="{69CF0241-785A-4865-81F5-8EA826F3F160}" type="presParOf" srcId="{6FC3C927-68E9-40D2-8459-B81E5E39BED9}" destId="{8EBD9670-EB6C-49CA-A24E-60D44A1A6E0F}" srcOrd="0" destOrd="0" presId="urn:microsoft.com/office/officeart/2005/8/layout/hierarchy4"/>
    <dgm:cxn modelId="{AF361074-D491-4545-91F5-567860BC7253}" type="presParOf" srcId="{6FC3C927-68E9-40D2-8459-B81E5E39BED9}" destId="{D56769D6-A3BD-4E58-9143-6966BCD14FAE}" srcOrd="1" destOrd="0" presId="urn:microsoft.com/office/officeart/2005/8/layout/hierarchy4"/>
    <dgm:cxn modelId="{9E48EB2A-B2C1-423E-8460-AA7E1252C852}" type="presParOf" srcId="{6FC3C927-68E9-40D2-8459-B81E5E39BED9}" destId="{AE64CD36-0F6F-41EB-AF3E-D0931D933929}" srcOrd="2" destOrd="0" presId="urn:microsoft.com/office/officeart/2005/8/layout/hierarchy4"/>
    <dgm:cxn modelId="{F97B7820-83D2-47CC-A800-ABA6C5CAB2FB}" type="presParOf" srcId="{AE64CD36-0F6F-41EB-AF3E-D0931D933929}" destId="{DDC37CCF-67BD-40B9-B887-63CB1F3877A5}" srcOrd="0" destOrd="0" presId="urn:microsoft.com/office/officeart/2005/8/layout/hierarchy4"/>
    <dgm:cxn modelId="{F3BCD905-CA20-44AC-853B-D38CA6672288}" type="presParOf" srcId="{DDC37CCF-67BD-40B9-B887-63CB1F3877A5}" destId="{988F8BDF-B7D4-42C6-BB3E-7A2695C8689C}" srcOrd="0" destOrd="0" presId="urn:microsoft.com/office/officeart/2005/8/layout/hierarchy4"/>
    <dgm:cxn modelId="{C9731375-A658-4404-BB62-DDADA6ABEC22}" type="presParOf" srcId="{DDC37CCF-67BD-40B9-B887-63CB1F3877A5}" destId="{FEEE5B8C-1CB7-4E0D-822F-A277EF160793}" srcOrd="1" destOrd="0" presId="urn:microsoft.com/office/officeart/2005/8/layout/hierarchy4"/>
    <dgm:cxn modelId="{88D57ECD-CF13-4E1A-A49D-CD0832CF1ED1}" type="presParOf" srcId="{DDC37CCF-67BD-40B9-B887-63CB1F3877A5}" destId="{5CA659B9-AC4A-4461-AF40-1B8699C86C41}" srcOrd="2" destOrd="0" presId="urn:microsoft.com/office/officeart/2005/8/layout/hierarchy4"/>
    <dgm:cxn modelId="{C903B137-ED8F-4535-8542-B04D7CA37A54}" type="presParOf" srcId="{5CA659B9-AC4A-4461-AF40-1B8699C86C41}" destId="{CD6B8FE7-D4F7-4E9F-8626-221F9AE2E6E9}" srcOrd="0" destOrd="0" presId="urn:microsoft.com/office/officeart/2005/8/layout/hierarchy4"/>
    <dgm:cxn modelId="{D6DB650F-4600-47EE-AF80-7A9FCDA912B8}" type="presParOf" srcId="{CD6B8FE7-D4F7-4E9F-8626-221F9AE2E6E9}" destId="{7D0D90B4-90E7-46AE-BB22-B6DE6106D9F7}" srcOrd="0" destOrd="0" presId="urn:microsoft.com/office/officeart/2005/8/layout/hierarchy4"/>
    <dgm:cxn modelId="{C1368708-1197-4CE4-A6AC-A087B836547A}" type="presParOf" srcId="{CD6B8FE7-D4F7-4E9F-8626-221F9AE2E6E9}" destId="{139FB962-70B3-4AEC-8E6F-A0EB5A9D8467}" srcOrd="1" destOrd="0" presId="urn:microsoft.com/office/officeart/2005/8/layout/hierarchy4"/>
    <dgm:cxn modelId="{967896D6-5E85-4BA1-92A1-15CCDCAD3B73}" type="presParOf" srcId="{A513ADA7-F2A7-4E8D-9EEF-C4493A934BA6}" destId="{06AD4085-ADE0-4629-8751-9FD33B54EE5B}" srcOrd="1" destOrd="0" presId="urn:microsoft.com/office/officeart/2005/8/layout/hierarchy4"/>
    <dgm:cxn modelId="{B436EFDB-1A1E-4873-81F9-292A6D155634}" type="presParOf" srcId="{A513ADA7-F2A7-4E8D-9EEF-C4493A934BA6}" destId="{32E0B4C3-A616-4953-B13C-3FD8A059DA0A}" srcOrd="2" destOrd="0" presId="urn:microsoft.com/office/officeart/2005/8/layout/hierarchy4"/>
    <dgm:cxn modelId="{B352DFEB-0797-4FC4-B0FB-D136BB08666C}" type="presParOf" srcId="{32E0B4C3-A616-4953-B13C-3FD8A059DA0A}" destId="{2DCACF1E-7AC2-48AD-A9BB-2D7865F9F54B}" srcOrd="0" destOrd="0" presId="urn:microsoft.com/office/officeart/2005/8/layout/hierarchy4"/>
    <dgm:cxn modelId="{379EE9DF-A093-4B5D-AF12-0713DD771480}" type="presParOf" srcId="{32E0B4C3-A616-4953-B13C-3FD8A059DA0A}" destId="{DB9BDDE2-BBB5-4DEC-9A9D-3DFF93E27B0D}" srcOrd="1" destOrd="0" presId="urn:microsoft.com/office/officeart/2005/8/layout/hierarchy4"/>
    <dgm:cxn modelId="{82DFA173-18EF-480C-88B6-7E8DD49E61C7}" type="presParOf" srcId="{32E0B4C3-A616-4953-B13C-3FD8A059DA0A}" destId="{D586E5E7-DA3B-41AB-9833-4CD5F4C97B03}" srcOrd="2" destOrd="0" presId="urn:microsoft.com/office/officeart/2005/8/layout/hierarchy4"/>
    <dgm:cxn modelId="{FB92263E-204B-4CB3-96A5-942F2EB64193}" type="presParOf" srcId="{D586E5E7-DA3B-41AB-9833-4CD5F4C97B03}" destId="{3A9F5C75-F4D8-4F02-8662-68C585D9E770}" srcOrd="0" destOrd="0" presId="urn:microsoft.com/office/officeart/2005/8/layout/hierarchy4"/>
    <dgm:cxn modelId="{EA8FF9B0-A74B-4381-B7BC-82A690C72878}" type="presParOf" srcId="{3A9F5C75-F4D8-4F02-8662-68C585D9E770}" destId="{3CB43199-7DE1-4F66-A489-675B27945ED7}" srcOrd="0" destOrd="0" presId="urn:microsoft.com/office/officeart/2005/8/layout/hierarchy4"/>
    <dgm:cxn modelId="{AB8960B2-EE15-45ED-B87F-00D0E1893369}" type="presParOf" srcId="{3A9F5C75-F4D8-4F02-8662-68C585D9E770}" destId="{29100934-267B-4382-9051-F157D89052B1}" srcOrd="1" destOrd="0" presId="urn:microsoft.com/office/officeart/2005/8/layout/hierarchy4"/>
    <dgm:cxn modelId="{E3AAA831-FC85-4CB1-8F5F-A96E5E7F2209}" type="presParOf" srcId="{3A9F5C75-F4D8-4F02-8662-68C585D9E770}" destId="{99DAC06C-1D4F-4151-86AC-0CE170BCF4CB}" srcOrd="2" destOrd="0" presId="urn:microsoft.com/office/officeart/2005/8/layout/hierarchy4"/>
    <dgm:cxn modelId="{46DBB585-3C46-4FCB-9239-FC35FEF74672}" type="presParOf" srcId="{99DAC06C-1D4F-4151-86AC-0CE170BCF4CB}" destId="{4C4E5AB7-13AA-4988-A5CB-74450CEA1BCD}" srcOrd="0" destOrd="0" presId="urn:microsoft.com/office/officeart/2005/8/layout/hierarchy4"/>
    <dgm:cxn modelId="{E5BE3C07-952E-4897-83CA-ADE05976633A}" type="presParOf" srcId="{4C4E5AB7-13AA-4988-A5CB-74450CEA1BCD}" destId="{F26CF50F-E55A-43A5-8E0D-7BEC52C9E626}" srcOrd="0" destOrd="0" presId="urn:microsoft.com/office/officeart/2005/8/layout/hierarchy4"/>
    <dgm:cxn modelId="{0724DBEC-C844-4E57-AC08-F37CEB9DC689}" type="presParOf" srcId="{4C4E5AB7-13AA-4988-A5CB-74450CEA1BCD}" destId="{B54FD3AA-D4DC-4373-A8D1-F878783BC9EE}" srcOrd="1" destOrd="0" presId="urn:microsoft.com/office/officeart/2005/8/layout/hierarchy4"/>
    <dgm:cxn modelId="{EBC196F1-C568-489F-B4AE-DF9F7E21077C}" type="presParOf" srcId="{FACC1BF3-F79D-423F-9A9B-E5758561A864}" destId="{1C350A0F-B6F2-4425-A248-049A763AD50B}" srcOrd="1" destOrd="0" presId="urn:microsoft.com/office/officeart/2005/8/layout/hierarchy4"/>
    <dgm:cxn modelId="{1884B3B4-C5E4-4922-9F6D-3D4E06A5599C}" type="presParOf" srcId="{FACC1BF3-F79D-423F-9A9B-E5758561A864}" destId="{D082AEEF-3180-4B59-8CF2-671FA1FC8B26}" srcOrd="2" destOrd="0" presId="urn:microsoft.com/office/officeart/2005/8/layout/hierarchy4"/>
    <dgm:cxn modelId="{ECDE3AD5-ED54-473F-B836-FF5EB27655B5}" type="presParOf" srcId="{D082AEEF-3180-4B59-8CF2-671FA1FC8B26}" destId="{3C3DB100-ECB6-4A78-AD68-DE4141455C56}" srcOrd="0" destOrd="0" presId="urn:microsoft.com/office/officeart/2005/8/layout/hierarchy4"/>
    <dgm:cxn modelId="{B1A7B3B5-3518-471D-8CE5-15389F830FA3}" type="presParOf" srcId="{D082AEEF-3180-4B59-8CF2-671FA1FC8B26}" destId="{325326A2-6C48-45EF-B47E-4423A6BA4822}" srcOrd="1" destOrd="0" presId="urn:microsoft.com/office/officeart/2005/8/layout/hierarchy4"/>
    <dgm:cxn modelId="{AD4110D6-13C5-4DFF-B239-2403FB305E1A}" type="presParOf" srcId="{D082AEEF-3180-4B59-8CF2-671FA1FC8B26}" destId="{F0B0527E-BE74-4C66-81A5-0AD723B00FF8}" srcOrd="2" destOrd="0" presId="urn:microsoft.com/office/officeart/2005/8/layout/hierarchy4"/>
    <dgm:cxn modelId="{5068EFCD-41AB-4E72-BAED-2BEB934CFCEF}" type="presParOf" srcId="{F0B0527E-BE74-4C66-81A5-0AD723B00FF8}" destId="{94EBC74A-A674-40B3-B92B-1AE71C365575}" srcOrd="0" destOrd="0" presId="urn:microsoft.com/office/officeart/2005/8/layout/hierarchy4"/>
    <dgm:cxn modelId="{34320201-657E-4786-A370-BE8675E88DF0}" type="presParOf" srcId="{94EBC74A-A674-40B3-B92B-1AE71C365575}" destId="{AC75650F-3B07-4083-86A2-6BF73BE3E79D}" srcOrd="0" destOrd="0" presId="urn:microsoft.com/office/officeart/2005/8/layout/hierarchy4"/>
    <dgm:cxn modelId="{2594199C-F4E7-4C24-B4CA-86550A22ECD2}" type="presParOf" srcId="{94EBC74A-A674-40B3-B92B-1AE71C365575}" destId="{7A8EF9DD-D9E5-44DA-8CB6-3CA9B14D9821}" srcOrd="1" destOrd="0" presId="urn:microsoft.com/office/officeart/2005/8/layout/hierarchy4"/>
    <dgm:cxn modelId="{D29F62B4-9A47-4FE7-BC84-E25507A3D1F8}" type="presParOf" srcId="{94EBC74A-A674-40B3-B92B-1AE71C365575}" destId="{48C76814-D77A-4FD9-BE5A-AC3FEEE5A8BC}" srcOrd="2" destOrd="0" presId="urn:microsoft.com/office/officeart/2005/8/layout/hierarchy4"/>
    <dgm:cxn modelId="{F8F39C85-A694-4071-AE22-AAF92A7433B7}" type="presParOf" srcId="{48C76814-D77A-4FD9-BE5A-AC3FEEE5A8BC}" destId="{E8A1476D-7194-41D0-BA6C-324FC1BD19A7}" srcOrd="0" destOrd="0" presId="urn:microsoft.com/office/officeart/2005/8/layout/hierarchy4"/>
    <dgm:cxn modelId="{DA607DB0-A707-4A88-9825-8817AF18FE23}" type="presParOf" srcId="{E8A1476D-7194-41D0-BA6C-324FC1BD19A7}" destId="{9F7F2063-7116-426A-8D92-A15FC254C134}" srcOrd="0" destOrd="0" presId="urn:microsoft.com/office/officeart/2005/8/layout/hierarchy4"/>
    <dgm:cxn modelId="{CBA06E97-9CCB-441F-8557-28C3771161A6}" type="presParOf" srcId="{E8A1476D-7194-41D0-BA6C-324FC1BD19A7}" destId="{11ABAF03-2CE5-4865-8E9C-8200EA3B695C}" srcOrd="1" destOrd="0" presId="urn:microsoft.com/office/officeart/2005/8/layout/hierarchy4"/>
    <dgm:cxn modelId="{3CA13A70-82CD-4562-87CB-22161DD00844}" type="presParOf" srcId="{E8A1476D-7194-41D0-BA6C-324FC1BD19A7}" destId="{EE42A844-4A4A-40C1-9190-9C9234D1A566}" srcOrd="2" destOrd="0" presId="urn:microsoft.com/office/officeart/2005/8/layout/hierarchy4"/>
    <dgm:cxn modelId="{92C5B68F-FC80-457C-A72D-E134A6B561B7}" type="presParOf" srcId="{EE42A844-4A4A-40C1-9190-9C9234D1A566}" destId="{EDBC59CB-A0B5-4F4E-B408-CD73B506C0FF}" srcOrd="0" destOrd="0" presId="urn:microsoft.com/office/officeart/2005/8/layout/hierarchy4"/>
    <dgm:cxn modelId="{FF929D09-4300-4E5D-9F5E-46F94571D8FA}" type="presParOf" srcId="{EDBC59CB-A0B5-4F4E-B408-CD73B506C0FF}" destId="{28E6CBA4-BA89-4D05-AA8E-EF1B081B53CA}" srcOrd="0" destOrd="0" presId="urn:microsoft.com/office/officeart/2005/8/layout/hierarchy4"/>
    <dgm:cxn modelId="{FDF84514-4F76-4234-85D2-6340917C9AA1}" type="presParOf" srcId="{EDBC59CB-A0B5-4F4E-B408-CD73B506C0FF}" destId="{8084F7A2-BBC0-4B68-A59F-4D20988EDDA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AEF20-5A4E-47A5-BA81-F156584BFEE1}">
      <dsp:nvSpPr>
        <dsp:cNvPr id="0" name=""/>
        <dsp:cNvSpPr/>
      </dsp:nvSpPr>
      <dsp:spPr>
        <a:xfrm>
          <a:off x="305" y="1825"/>
          <a:ext cx="7671009" cy="473298"/>
        </a:xfrm>
        <a:prstGeom prst="roundRect">
          <a:avLst>
            <a:gd name="adj" fmla="val 10000"/>
          </a:avLst>
        </a:prstGeom>
        <a:solidFill>
          <a:srgbClr val="EF9314">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FFFFFF"/>
              </a:solidFill>
              <a:latin typeface="Arial"/>
              <a:ea typeface="+mn-ea"/>
              <a:cs typeface="+mn-cs"/>
            </a:rPr>
            <a:t>Application</a:t>
          </a:r>
        </a:p>
      </dsp:txBody>
      <dsp:txXfrm>
        <a:off x="14167" y="15687"/>
        <a:ext cx="7643285" cy="445574"/>
      </dsp:txXfrm>
    </dsp:sp>
    <dsp:sp modelId="{F983DD08-C164-4651-B3CE-B4637AD65975}">
      <dsp:nvSpPr>
        <dsp:cNvPr id="0" name=""/>
        <dsp:cNvSpPr/>
      </dsp:nvSpPr>
      <dsp:spPr>
        <a:xfrm>
          <a:off x="305" y="530818"/>
          <a:ext cx="7671009" cy="473298"/>
        </a:xfrm>
        <a:prstGeom prst="roundRect">
          <a:avLst>
            <a:gd name="adj" fmla="val 10000"/>
          </a:avLst>
        </a:prstGeom>
        <a:solidFill>
          <a:srgbClr val="E33D12">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FFFFFF"/>
              </a:solidFill>
              <a:latin typeface="Arial"/>
              <a:ea typeface="+mn-ea"/>
              <a:cs typeface="+mn-cs"/>
            </a:rPr>
            <a:t>File System</a:t>
          </a:r>
        </a:p>
      </dsp:txBody>
      <dsp:txXfrm>
        <a:off x="14167" y="544680"/>
        <a:ext cx="7643285" cy="445574"/>
      </dsp:txXfrm>
    </dsp:sp>
    <dsp:sp modelId="{9FFF210B-B93E-40CE-BE5D-13A47D4772E5}">
      <dsp:nvSpPr>
        <dsp:cNvPr id="0" name=""/>
        <dsp:cNvSpPr/>
      </dsp:nvSpPr>
      <dsp:spPr>
        <a:xfrm>
          <a:off x="305" y="1059811"/>
          <a:ext cx="1496490" cy="473298"/>
        </a:xfrm>
        <a:prstGeom prst="roundRect">
          <a:avLst>
            <a:gd name="adj" fmla="val 10000"/>
          </a:avLst>
        </a:prstGeom>
        <a:solidFill>
          <a:srgbClr val="49305F">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latin typeface="Arial"/>
              <a:ea typeface="+mn-ea"/>
              <a:cs typeface="+mn-cs"/>
            </a:rPr>
            <a:t>SMB Direct</a:t>
          </a:r>
        </a:p>
      </dsp:txBody>
      <dsp:txXfrm>
        <a:off x="14167" y="1073673"/>
        <a:ext cx="1468766" cy="445574"/>
      </dsp:txXfrm>
    </dsp:sp>
    <dsp:sp modelId="{ED108429-BFD1-4BF1-82D6-E6B6312DF42F}">
      <dsp:nvSpPr>
        <dsp:cNvPr id="0" name=""/>
        <dsp:cNvSpPr/>
      </dsp:nvSpPr>
      <dsp:spPr>
        <a:xfrm>
          <a:off x="305" y="1588804"/>
          <a:ext cx="1496490" cy="473298"/>
        </a:xfrm>
        <a:prstGeom prst="roundRect">
          <a:avLst>
            <a:gd name="adj" fmla="val 10000"/>
          </a:avLst>
        </a:prstGeom>
        <a:solidFill>
          <a:srgbClr val="FFFFF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FFFFFF"/>
            </a:solidFill>
            <a:latin typeface="Arial"/>
            <a:ea typeface="+mn-ea"/>
            <a:cs typeface="+mn-cs"/>
          </a:endParaRPr>
        </a:p>
      </dsp:txBody>
      <dsp:txXfrm>
        <a:off x="14167" y="1602666"/>
        <a:ext cx="1468766" cy="445574"/>
      </dsp:txXfrm>
    </dsp:sp>
    <dsp:sp modelId="{66466D17-1710-4920-BD8B-53A1086DA373}">
      <dsp:nvSpPr>
        <dsp:cNvPr id="0" name=""/>
        <dsp:cNvSpPr/>
      </dsp:nvSpPr>
      <dsp:spPr>
        <a:xfrm>
          <a:off x="305" y="2117797"/>
          <a:ext cx="1496490" cy="473298"/>
        </a:xfrm>
        <a:prstGeom prst="roundRect">
          <a:avLst>
            <a:gd name="adj" fmla="val 10000"/>
          </a:avLst>
        </a:prstGeom>
        <a:solidFill>
          <a:srgbClr val="FFFFF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FFFFFF"/>
            </a:solidFill>
            <a:latin typeface="Arial"/>
            <a:ea typeface="+mn-ea"/>
            <a:cs typeface="+mn-cs"/>
          </a:endParaRPr>
        </a:p>
      </dsp:txBody>
      <dsp:txXfrm>
        <a:off x="14167" y="2131659"/>
        <a:ext cx="1468766" cy="445574"/>
      </dsp:txXfrm>
    </dsp:sp>
    <dsp:sp modelId="{58FAFD7B-3F48-45C6-AB57-AA1158C9D960}">
      <dsp:nvSpPr>
        <dsp:cNvPr id="0" name=""/>
        <dsp:cNvSpPr/>
      </dsp:nvSpPr>
      <dsp:spPr>
        <a:xfrm>
          <a:off x="305" y="2646790"/>
          <a:ext cx="1496490" cy="473298"/>
        </a:xfrm>
        <a:prstGeom prst="roundRect">
          <a:avLst>
            <a:gd name="adj" fmla="val 10000"/>
          </a:avLst>
        </a:prstGeom>
        <a:solidFill>
          <a:srgbClr val="FFFFF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FFFFFF"/>
            </a:solidFill>
            <a:latin typeface="Arial"/>
            <a:ea typeface="+mn-ea"/>
            <a:cs typeface="+mn-cs"/>
          </a:endParaRPr>
        </a:p>
      </dsp:txBody>
      <dsp:txXfrm>
        <a:off x="14167" y="2660652"/>
        <a:ext cx="1468766" cy="445574"/>
      </dsp:txXfrm>
    </dsp:sp>
    <dsp:sp modelId="{CAD42638-49CD-4354-A3CD-A23E9CBB26BE}">
      <dsp:nvSpPr>
        <dsp:cNvPr id="0" name=""/>
        <dsp:cNvSpPr/>
      </dsp:nvSpPr>
      <dsp:spPr>
        <a:xfrm>
          <a:off x="305" y="3175783"/>
          <a:ext cx="1496490" cy="473298"/>
        </a:xfrm>
        <a:prstGeom prst="roundRect">
          <a:avLst>
            <a:gd name="adj" fmla="val 10000"/>
          </a:avLst>
        </a:prstGeom>
        <a:solidFill>
          <a:srgbClr val="E33D12">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latin typeface="Arial"/>
              <a:ea typeface="+mn-ea"/>
              <a:cs typeface="+mn-cs"/>
            </a:rPr>
            <a:t>RDMA</a:t>
          </a:r>
        </a:p>
      </dsp:txBody>
      <dsp:txXfrm>
        <a:off x="14167" y="3189645"/>
        <a:ext cx="1468766" cy="445574"/>
      </dsp:txXfrm>
    </dsp:sp>
    <dsp:sp modelId="{CBBD8890-1DCF-496A-A6D7-5FAC14C6771D}">
      <dsp:nvSpPr>
        <dsp:cNvPr id="0" name=""/>
        <dsp:cNvSpPr/>
      </dsp:nvSpPr>
      <dsp:spPr>
        <a:xfrm>
          <a:off x="1559648" y="1059811"/>
          <a:ext cx="1496490" cy="473298"/>
        </a:xfrm>
        <a:prstGeom prst="roundRect">
          <a:avLst>
            <a:gd name="adj" fmla="val 10000"/>
          </a:avLst>
        </a:prstGeom>
        <a:solidFill>
          <a:srgbClr val="49305F">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latin typeface="Arial"/>
              <a:ea typeface="+mn-ea"/>
              <a:cs typeface="+mn-cs"/>
            </a:rPr>
            <a:t>NFS</a:t>
          </a:r>
        </a:p>
      </dsp:txBody>
      <dsp:txXfrm>
        <a:off x="1573510" y="1073673"/>
        <a:ext cx="1468766" cy="445574"/>
      </dsp:txXfrm>
    </dsp:sp>
    <dsp:sp modelId="{2244FFAB-7652-498E-BB13-FF78944C74E5}">
      <dsp:nvSpPr>
        <dsp:cNvPr id="0" name=""/>
        <dsp:cNvSpPr/>
      </dsp:nvSpPr>
      <dsp:spPr>
        <a:xfrm>
          <a:off x="1559648" y="1588804"/>
          <a:ext cx="1496490" cy="473298"/>
        </a:xfrm>
        <a:prstGeom prst="roundRect">
          <a:avLst>
            <a:gd name="adj" fmla="val 10000"/>
          </a:avLst>
        </a:prstGeom>
        <a:solidFill>
          <a:srgbClr val="FFFFF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FFFFFF"/>
            </a:solidFill>
            <a:latin typeface="Arial"/>
            <a:ea typeface="+mn-ea"/>
            <a:cs typeface="+mn-cs"/>
          </a:endParaRPr>
        </a:p>
      </dsp:txBody>
      <dsp:txXfrm>
        <a:off x="1573510" y="1602666"/>
        <a:ext cx="1468766" cy="445574"/>
      </dsp:txXfrm>
    </dsp:sp>
    <dsp:sp modelId="{43711F50-4F90-45E3-AF0A-B73921685BF9}">
      <dsp:nvSpPr>
        <dsp:cNvPr id="0" name=""/>
        <dsp:cNvSpPr/>
      </dsp:nvSpPr>
      <dsp:spPr>
        <a:xfrm>
          <a:off x="1559648" y="2117797"/>
          <a:ext cx="1496490" cy="473298"/>
        </a:xfrm>
        <a:prstGeom prst="roundRect">
          <a:avLst>
            <a:gd name="adj" fmla="val 10000"/>
          </a:avLst>
        </a:prstGeom>
        <a:solidFill>
          <a:srgbClr val="FFFFF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FFFFFF"/>
            </a:solidFill>
            <a:latin typeface="Arial"/>
            <a:ea typeface="+mn-ea"/>
            <a:cs typeface="+mn-cs"/>
          </a:endParaRPr>
        </a:p>
      </dsp:txBody>
      <dsp:txXfrm>
        <a:off x="1573510" y="2131659"/>
        <a:ext cx="1468766" cy="445574"/>
      </dsp:txXfrm>
    </dsp:sp>
    <dsp:sp modelId="{D372DFA4-1C6B-43B5-AD03-26F6578BDB28}">
      <dsp:nvSpPr>
        <dsp:cNvPr id="0" name=""/>
        <dsp:cNvSpPr/>
      </dsp:nvSpPr>
      <dsp:spPr>
        <a:xfrm>
          <a:off x="1559648" y="2646790"/>
          <a:ext cx="1496490" cy="473298"/>
        </a:xfrm>
        <a:prstGeom prst="roundRect">
          <a:avLst>
            <a:gd name="adj" fmla="val 10000"/>
          </a:avLst>
        </a:prstGeom>
        <a:solidFill>
          <a:srgbClr val="FFFFFF"/>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FFFFFF"/>
            </a:solidFill>
            <a:latin typeface="Arial"/>
            <a:ea typeface="+mn-ea"/>
            <a:cs typeface="+mn-cs"/>
          </a:endParaRPr>
        </a:p>
      </dsp:txBody>
      <dsp:txXfrm>
        <a:off x="1573510" y="2660652"/>
        <a:ext cx="1468766" cy="445574"/>
      </dsp:txXfrm>
    </dsp:sp>
    <dsp:sp modelId="{4460EFF9-E337-4BD7-AB93-52233C376821}">
      <dsp:nvSpPr>
        <dsp:cNvPr id="0" name=""/>
        <dsp:cNvSpPr/>
      </dsp:nvSpPr>
      <dsp:spPr>
        <a:xfrm>
          <a:off x="1559648" y="3175783"/>
          <a:ext cx="1496490" cy="473298"/>
        </a:xfrm>
        <a:prstGeom prst="roundRect">
          <a:avLst>
            <a:gd name="adj" fmla="val 10000"/>
          </a:avLst>
        </a:prstGeom>
        <a:solidFill>
          <a:srgbClr val="E33D12">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latin typeface="Arial"/>
              <a:ea typeface="+mn-ea"/>
              <a:cs typeface="+mn-cs"/>
            </a:rPr>
            <a:t>RDMA</a:t>
          </a:r>
        </a:p>
      </dsp:txBody>
      <dsp:txXfrm>
        <a:off x="1573510" y="3189645"/>
        <a:ext cx="1468766" cy="445574"/>
      </dsp:txXfrm>
    </dsp:sp>
    <dsp:sp modelId="{ABF894B5-6729-4E5B-B4C0-A3794DE26157}">
      <dsp:nvSpPr>
        <dsp:cNvPr id="0" name=""/>
        <dsp:cNvSpPr/>
      </dsp:nvSpPr>
      <dsp:spPr>
        <a:xfrm>
          <a:off x="3118991" y="1059811"/>
          <a:ext cx="4552323" cy="473298"/>
        </a:xfrm>
        <a:prstGeom prst="roundRect">
          <a:avLst>
            <a:gd name="adj" fmla="val 10000"/>
          </a:avLst>
        </a:prstGeom>
        <a:solidFill>
          <a:srgbClr val="49305F">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latin typeface="Arial"/>
              <a:ea typeface="+mn-ea"/>
              <a:cs typeface="+mn-cs"/>
            </a:rPr>
            <a:t>Block Layer</a:t>
          </a:r>
        </a:p>
      </dsp:txBody>
      <dsp:txXfrm>
        <a:off x="3132853" y="1073673"/>
        <a:ext cx="4524599" cy="445574"/>
      </dsp:txXfrm>
    </dsp:sp>
    <dsp:sp modelId="{18D81AEB-5D3B-4D46-A833-E6FB55A727E0}">
      <dsp:nvSpPr>
        <dsp:cNvPr id="0" name=""/>
        <dsp:cNvSpPr/>
      </dsp:nvSpPr>
      <dsp:spPr>
        <a:xfrm>
          <a:off x="3118991" y="1588804"/>
          <a:ext cx="3024406" cy="473298"/>
        </a:xfrm>
        <a:prstGeom prst="roundRect">
          <a:avLst>
            <a:gd name="adj" fmla="val 10000"/>
          </a:avLst>
        </a:prstGeom>
        <a:solidFill>
          <a:srgbClr val="00518E">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latin typeface="Arial"/>
              <a:ea typeface="+mn-ea"/>
              <a:cs typeface="+mn-cs"/>
            </a:rPr>
            <a:t>SCSI</a:t>
          </a:r>
        </a:p>
      </dsp:txBody>
      <dsp:txXfrm>
        <a:off x="3132853" y="1602666"/>
        <a:ext cx="2996682" cy="445574"/>
      </dsp:txXfrm>
    </dsp:sp>
    <dsp:sp modelId="{8EBD9670-EB6C-49CA-A24E-60D44A1A6E0F}">
      <dsp:nvSpPr>
        <dsp:cNvPr id="0" name=""/>
        <dsp:cNvSpPr/>
      </dsp:nvSpPr>
      <dsp:spPr>
        <a:xfrm>
          <a:off x="3118991" y="2117797"/>
          <a:ext cx="1496490" cy="473298"/>
        </a:xfrm>
        <a:prstGeom prst="roundRect">
          <a:avLst>
            <a:gd name="adj" fmla="val 10000"/>
          </a:avLst>
        </a:prstGeom>
        <a:solidFill>
          <a:srgbClr val="5DA533">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latin typeface="Arial"/>
              <a:ea typeface="+mn-ea"/>
              <a:cs typeface="+mn-cs"/>
            </a:rPr>
            <a:t>iSCSI</a:t>
          </a:r>
        </a:p>
      </dsp:txBody>
      <dsp:txXfrm>
        <a:off x="3132853" y="2131659"/>
        <a:ext cx="1468766" cy="445574"/>
      </dsp:txXfrm>
    </dsp:sp>
    <dsp:sp modelId="{988F8BDF-B7D4-42C6-BB3E-7A2695C8689C}">
      <dsp:nvSpPr>
        <dsp:cNvPr id="0" name=""/>
        <dsp:cNvSpPr/>
      </dsp:nvSpPr>
      <dsp:spPr>
        <a:xfrm>
          <a:off x="3118991" y="2646790"/>
          <a:ext cx="1496490" cy="473298"/>
        </a:xfrm>
        <a:prstGeom prst="roundRect">
          <a:avLst>
            <a:gd name="adj" fmla="val 10000"/>
          </a:avLst>
        </a:prstGeom>
        <a:solidFill>
          <a:srgbClr val="00518E">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rgbClr val="FFFFFF"/>
              </a:solidFill>
              <a:latin typeface="Arial"/>
              <a:ea typeface="+mn-ea"/>
              <a:cs typeface="+mn-cs"/>
            </a:rPr>
            <a:t>iSER</a:t>
          </a:r>
          <a:endParaRPr lang="en-US" sz="2000" kern="1200" dirty="0">
            <a:solidFill>
              <a:srgbClr val="FFFFFF"/>
            </a:solidFill>
            <a:latin typeface="Arial"/>
            <a:ea typeface="+mn-ea"/>
            <a:cs typeface="+mn-cs"/>
          </a:endParaRPr>
        </a:p>
      </dsp:txBody>
      <dsp:txXfrm>
        <a:off x="3132853" y="2660652"/>
        <a:ext cx="1468766" cy="445574"/>
      </dsp:txXfrm>
    </dsp:sp>
    <dsp:sp modelId="{7D0D90B4-90E7-46AE-BB22-B6DE6106D9F7}">
      <dsp:nvSpPr>
        <dsp:cNvPr id="0" name=""/>
        <dsp:cNvSpPr/>
      </dsp:nvSpPr>
      <dsp:spPr>
        <a:xfrm>
          <a:off x="3118991" y="3175783"/>
          <a:ext cx="1496490" cy="473298"/>
        </a:xfrm>
        <a:prstGeom prst="roundRect">
          <a:avLst>
            <a:gd name="adj" fmla="val 10000"/>
          </a:avLst>
        </a:prstGeom>
        <a:solidFill>
          <a:srgbClr val="E33D12">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latin typeface="Arial"/>
              <a:ea typeface="+mn-ea"/>
              <a:cs typeface="+mn-cs"/>
            </a:rPr>
            <a:t>RDMA</a:t>
          </a:r>
        </a:p>
      </dsp:txBody>
      <dsp:txXfrm>
        <a:off x="3132853" y="3189645"/>
        <a:ext cx="1468766" cy="445574"/>
      </dsp:txXfrm>
    </dsp:sp>
    <dsp:sp modelId="{2DCACF1E-7AC2-48AD-A9BB-2D7865F9F54B}">
      <dsp:nvSpPr>
        <dsp:cNvPr id="0" name=""/>
        <dsp:cNvSpPr/>
      </dsp:nvSpPr>
      <dsp:spPr>
        <a:xfrm>
          <a:off x="4646907" y="2117797"/>
          <a:ext cx="1496490" cy="473298"/>
        </a:xfrm>
        <a:prstGeom prst="roundRect">
          <a:avLst>
            <a:gd name="adj" fmla="val 10000"/>
          </a:avLst>
        </a:prstGeom>
        <a:solidFill>
          <a:srgbClr val="5DA533">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latin typeface="Arial"/>
              <a:ea typeface="+mn-ea"/>
              <a:cs typeface="+mn-cs"/>
            </a:rPr>
            <a:t>SRP</a:t>
          </a:r>
        </a:p>
      </dsp:txBody>
      <dsp:txXfrm>
        <a:off x="4660769" y="2131659"/>
        <a:ext cx="1468766" cy="445574"/>
      </dsp:txXfrm>
    </dsp:sp>
    <dsp:sp modelId="{3CB43199-7DE1-4F66-A489-675B27945ED7}">
      <dsp:nvSpPr>
        <dsp:cNvPr id="0" name=""/>
        <dsp:cNvSpPr/>
      </dsp:nvSpPr>
      <dsp:spPr>
        <a:xfrm>
          <a:off x="4646907" y="2646790"/>
          <a:ext cx="1496490" cy="473298"/>
        </a:xfrm>
        <a:prstGeom prst="roundRect">
          <a:avLst>
            <a:gd name="adj" fmla="val 10000"/>
          </a:avLst>
        </a:prstGeom>
        <a:no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FFFFFF"/>
            </a:solidFill>
            <a:latin typeface="Arial"/>
            <a:ea typeface="+mn-ea"/>
            <a:cs typeface="+mn-cs"/>
          </a:endParaRPr>
        </a:p>
      </dsp:txBody>
      <dsp:txXfrm>
        <a:off x="4660769" y="2660652"/>
        <a:ext cx="1468766" cy="445574"/>
      </dsp:txXfrm>
    </dsp:sp>
    <dsp:sp modelId="{F26CF50F-E55A-43A5-8E0D-7BEC52C9E626}">
      <dsp:nvSpPr>
        <dsp:cNvPr id="0" name=""/>
        <dsp:cNvSpPr/>
      </dsp:nvSpPr>
      <dsp:spPr>
        <a:xfrm>
          <a:off x="4646907" y="3175783"/>
          <a:ext cx="1496490" cy="473298"/>
        </a:xfrm>
        <a:prstGeom prst="roundRect">
          <a:avLst>
            <a:gd name="adj" fmla="val 10000"/>
          </a:avLst>
        </a:prstGeom>
        <a:solidFill>
          <a:srgbClr val="E33D12">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latin typeface="Arial"/>
              <a:ea typeface="+mn-ea"/>
              <a:cs typeface="+mn-cs"/>
            </a:rPr>
            <a:t>RDMA(IB)</a:t>
          </a:r>
        </a:p>
      </dsp:txBody>
      <dsp:txXfrm>
        <a:off x="4660769" y="3189645"/>
        <a:ext cx="1468766" cy="445574"/>
      </dsp:txXfrm>
    </dsp:sp>
    <dsp:sp modelId="{3C3DB100-ECB6-4A78-AD68-DE4141455C56}">
      <dsp:nvSpPr>
        <dsp:cNvPr id="0" name=""/>
        <dsp:cNvSpPr/>
      </dsp:nvSpPr>
      <dsp:spPr>
        <a:xfrm>
          <a:off x="6174824" y="1588804"/>
          <a:ext cx="1496490" cy="473298"/>
        </a:xfrm>
        <a:prstGeom prst="roundRect">
          <a:avLst>
            <a:gd name="adj" fmla="val 10000"/>
          </a:avLst>
        </a:prstGeom>
        <a:solidFill>
          <a:srgbClr val="00518E">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latin typeface="Arial"/>
              <a:ea typeface="+mn-ea"/>
              <a:cs typeface="+mn-cs"/>
            </a:rPr>
            <a:t>NVME</a:t>
          </a:r>
        </a:p>
      </dsp:txBody>
      <dsp:txXfrm>
        <a:off x="6188686" y="1602666"/>
        <a:ext cx="1468766" cy="445574"/>
      </dsp:txXfrm>
    </dsp:sp>
    <dsp:sp modelId="{AC75650F-3B07-4083-86A2-6BF73BE3E79D}">
      <dsp:nvSpPr>
        <dsp:cNvPr id="0" name=""/>
        <dsp:cNvSpPr/>
      </dsp:nvSpPr>
      <dsp:spPr>
        <a:xfrm>
          <a:off x="6174824" y="2117797"/>
          <a:ext cx="1496490" cy="473298"/>
        </a:xfrm>
        <a:prstGeom prst="roundRect">
          <a:avLst>
            <a:gd name="adj" fmla="val 10000"/>
          </a:avLst>
        </a:prstGeom>
        <a:solidFill>
          <a:srgbClr val="5DA533">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rgbClr val="FFFFFF"/>
              </a:solidFill>
              <a:latin typeface="Arial"/>
              <a:ea typeface="+mn-ea"/>
              <a:cs typeface="+mn-cs"/>
            </a:rPr>
            <a:t>NVMe</a:t>
          </a:r>
          <a:r>
            <a:rPr lang="en-US" sz="2000" kern="1200" dirty="0">
              <a:solidFill>
                <a:srgbClr val="FFFFFF"/>
              </a:solidFill>
              <a:latin typeface="Arial"/>
              <a:ea typeface="+mn-ea"/>
              <a:cs typeface="+mn-cs"/>
            </a:rPr>
            <a:t>-OF</a:t>
          </a:r>
        </a:p>
      </dsp:txBody>
      <dsp:txXfrm>
        <a:off x="6188686" y="2131659"/>
        <a:ext cx="1468766" cy="445574"/>
      </dsp:txXfrm>
    </dsp:sp>
    <dsp:sp modelId="{9F7F2063-7116-426A-8D92-A15FC254C134}">
      <dsp:nvSpPr>
        <dsp:cNvPr id="0" name=""/>
        <dsp:cNvSpPr/>
      </dsp:nvSpPr>
      <dsp:spPr>
        <a:xfrm>
          <a:off x="6174824" y="2646790"/>
          <a:ext cx="1496490" cy="473298"/>
        </a:xfrm>
        <a:prstGeom prst="roundRect">
          <a:avLst>
            <a:gd name="adj" fmla="val 10000"/>
          </a:avLst>
        </a:prstGeom>
        <a:no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FFFFFF"/>
            </a:solidFill>
            <a:latin typeface="Arial"/>
            <a:ea typeface="+mn-ea"/>
            <a:cs typeface="+mn-cs"/>
          </a:endParaRPr>
        </a:p>
      </dsp:txBody>
      <dsp:txXfrm>
        <a:off x="6188686" y="2660652"/>
        <a:ext cx="1468766" cy="445574"/>
      </dsp:txXfrm>
    </dsp:sp>
    <dsp:sp modelId="{28E6CBA4-BA89-4D05-AA8E-EF1B081B53CA}">
      <dsp:nvSpPr>
        <dsp:cNvPr id="0" name=""/>
        <dsp:cNvSpPr/>
      </dsp:nvSpPr>
      <dsp:spPr>
        <a:xfrm>
          <a:off x="6174824" y="3175783"/>
          <a:ext cx="1496490" cy="473298"/>
        </a:xfrm>
        <a:prstGeom prst="roundRect">
          <a:avLst>
            <a:gd name="adj" fmla="val 10000"/>
          </a:avLst>
        </a:prstGeom>
        <a:solidFill>
          <a:srgbClr val="E33D12">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latin typeface="Arial"/>
              <a:ea typeface="+mn-ea"/>
              <a:cs typeface="+mn-cs"/>
            </a:rPr>
            <a:t>RDMA</a:t>
          </a:r>
        </a:p>
      </dsp:txBody>
      <dsp:txXfrm>
        <a:off x="6188686" y="3189645"/>
        <a:ext cx="1468766" cy="4455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atin typeface="Arial" charset="0"/>
              </a:defRPr>
            </a:lvl1pPr>
          </a:lstStyle>
          <a:p>
            <a:pPr>
              <a:defRPr/>
            </a:pPr>
            <a:fld id="{0C5C15DB-11A6-4112-B189-B4B63969769D}" type="datetimeFigureOut">
              <a:rPr lang="en-US"/>
              <a:pPr>
                <a:defRPr/>
              </a:pPr>
              <a:t>7/14/2017</a:t>
            </a:fld>
            <a:endParaRPr lang="en-US"/>
          </a:p>
        </p:txBody>
      </p:sp>
      <p:sp>
        <p:nvSpPr>
          <p:cNvPr id="4" name="Footer Placeholder 3"/>
          <p:cNvSpPr>
            <a:spLocks noGrp="1"/>
          </p:cNvSpPr>
          <p:nvPr>
            <p:ph type="ftr" sz="quarter" idx="2"/>
          </p:nvPr>
        </p:nvSpPr>
        <p:spPr>
          <a:xfrm>
            <a:off x="0" y="8912225"/>
            <a:ext cx="3067050" cy="4699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6" name="Slide Number Placeholder 5"/>
          <p:cNvSpPr>
            <a:spLocks noGrp="1"/>
          </p:cNvSpPr>
          <p:nvPr>
            <p:ph type="sldNum" sz="quarter" idx="3"/>
          </p:nvPr>
        </p:nvSpPr>
        <p:spPr>
          <a:xfrm>
            <a:off x="4008438" y="8912225"/>
            <a:ext cx="3067050" cy="469900"/>
          </a:xfrm>
          <a:prstGeom prst="rect">
            <a:avLst/>
          </a:prstGeom>
        </p:spPr>
        <p:txBody>
          <a:bodyPr vert="horz" lIns="91440" tIns="45720" rIns="91440" bIns="45720" rtlCol="0" anchor="b"/>
          <a:lstStyle>
            <a:lvl1pPr algn="r">
              <a:defRPr sz="1200">
                <a:latin typeface="Arial" charset="0"/>
              </a:defRPr>
            </a:lvl1pPr>
          </a:lstStyle>
          <a:p>
            <a:pPr>
              <a:defRPr/>
            </a:pPr>
            <a:fld id="{F4429B67-5F41-4671-BF3C-3A74F4BD2A15}" type="slidenum">
              <a:rPr lang="en-US"/>
              <a:pPr>
                <a:defRPr/>
              </a:pPr>
              <a:t>‹#›</a:t>
            </a:fld>
            <a:endParaRPr lang="en-US"/>
          </a:p>
        </p:txBody>
      </p:sp>
    </p:spTree>
    <p:extLst>
      <p:ext uri="{BB962C8B-B14F-4D97-AF65-F5344CB8AC3E}">
        <p14:creationId xmlns:p14="http://schemas.microsoft.com/office/powerpoint/2010/main" val="2107527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atin typeface="Arial" charset="0"/>
              </a:defRPr>
            </a:lvl1pPr>
          </a:lstStyle>
          <a:p>
            <a:pPr>
              <a:defRPr/>
            </a:pPr>
            <a:fld id="{E70C0810-4D61-476D-85B9-67DD24F29068}" type="datetimeFigureOut">
              <a:rPr lang="en-US"/>
              <a:pPr>
                <a:defRPr/>
              </a:pPr>
              <a:t>7/14/2017</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8025" y="4457700"/>
            <a:ext cx="5661025" cy="422275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2225"/>
            <a:ext cx="3067050" cy="4699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4008438" y="8912225"/>
            <a:ext cx="3067050" cy="469900"/>
          </a:xfrm>
          <a:prstGeom prst="rect">
            <a:avLst/>
          </a:prstGeom>
        </p:spPr>
        <p:txBody>
          <a:bodyPr vert="horz" lIns="91440" tIns="45720" rIns="91440" bIns="45720" rtlCol="0" anchor="b"/>
          <a:lstStyle>
            <a:lvl1pPr algn="r">
              <a:defRPr sz="1200">
                <a:latin typeface="Arial" charset="0"/>
              </a:defRPr>
            </a:lvl1pPr>
          </a:lstStyle>
          <a:p>
            <a:pPr>
              <a:defRPr/>
            </a:pPr>
            <a:fld id="{CFF1A404-780B-445D-9205-D143319E6490}" type="slidenum">
              <a:rPr lang="en-US"/>
              <a:pPr>
                <a:defRPr/>
              </a:pPr>
              <a:t>‹#›</a:t>
            </a:fld>
            <a:endParaRPr lang="en-US"/>
          </a:p>
        </p:txBody>
      </p:sp>
    </p:spTree>
    <p:extLst>
      <p:ext uri="{BB962C8B-B14F-4D97-AF65-F5344CB8AC3E}">
        <p14:creationId xmlns:p14="http://schemas.microsoft.com/office/powerpoint/2010/main" val="816717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FDF3EA-9C45-4FB6-8360-B20F215DDAF9}" type="slidenum">
              <a:rPr lang="en-US" altLang="en-US" smtClean="0">
                <a:latin typeface="Arial" charset="0"/>
              </a:rPr>
              <a:pPr eaLnBrk="1" hangingPunct="1">
                <a:spcBef>
                  <a:spcPct val="0"/>
                </a:spcBef>
              </a:pPr>
              <a:t>1</a:t>
            </a:fld>
            <a:endParaRPr lang="en-US" altLang="en-US">
              <a:latin typeface="Arial" charset="0"/>
            </a:endParaRPr>
          </a:p>
        </p:txBody>
      </p:sp>
    </p:spTree>
    <p:extLst>
      <p:ext uri="{BB962C8B-B14F-4D97-AF65-F5344CB8AC3E}">
        <p14:creationId xmlns:p14="http://schemas.microsoft.com/office/powerpoint/2010/main" val="3784566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23F7C0-8181-5241-967D-41CF93AC32E7}" type="slidenum">
              <a:rPr lang="en-US" smtClean="0"/>
              <a:pPr>
                <a:defRPr/>
              </a:pPr>
              <a:t>26</a:t>
            </a:fld>
            <a:endParaRPr lang="en-US" dirty="0"/>
          </a:p>
        </p:txBody>
      </p:sp>
    </p:spTree>
    <p:extLst>
      <p:ext uri="{BB962C8B-B14F-4D97-AF65-F5344CB8AC3E}">
        <p14:creationId xmlns:p14="http://schemas.microsoft.com/office/powerpoint/2010/main" val="2616842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23F7C0-8181-5241-967D-41CF93AC32E7}" type="slidenum">
              <a:rPr lang="en-US" smtClean="0"/>
              <a:pPr>
                <a:defRPr/>
              </a:pPr>
              <a:t>27</a:t>
            </a:fld>
            <a:endParaRPr lang="en-US" dirty="0"/>
          </a:p>
        </p:txBody>
      </p:sp>
    </p:spTree>
    <p:extLst>
      <p:ext uri="{BB962C8B-B14F-4D97-AF65-F5344CB8AC3E}">
        <p14:creationId xmlns:p14="http://schemas.microsoft.com/office/powerpoint/2010/main" val="4241422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3FDF3EA-9C45-4FB6-8360-B20F215DDAF9}" type="slidenum">
              <a:rPr lang="en-US" altLang="en-US" smtClean="0">
                <a:latin typeface="Arial" charset="0"/>
              </a:rPr>
              <a:pPr eaLnBrk="1" hangingPunct="1">
                <a:spcBef>
                  <a:spcPct val="0"/>
                </a:spcBef>
              </a:pPr>
              <a:t>42</a:t>
            </a:fld>
            <a:endParaRPr lang="en-US" altLang="en-US">
              <a:latin typeface="Arial" charset="0"/>
            </a:endParaRPr>
          </a:p>
        </p:txBody>
      </p:sp>
    </p:spTree>
    <p:extLst>
      <p:ext uri="{BB962C8B-B14F-4D97-AF65-F5344CB8AC3E}">
        <p14:creationId xmlns:p14="http://schemas.microsoft.com/office/powerpoint/2010/main" val="1549405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pPr marL="0" lvl="2"/>
            <a:endParaRPr lang="en-US" altLang="en-US"/>
          </a:p>
        </p:txBody>
      </p:sp>
      <p:sp>
        <p:nvSpPr>
          <p:cNvPr id="1638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509488-5A77-4918-993D-D8320D1B1BCB}" type="slidenum">
              <a:rPr lang="en-US" altLang="en-US" smtClean="0"/>
              <a:pPr/>
              <a:t>3</a:t>
            </a:fld>
            <a:endParaRPr lang="en-US" altLang="en-US"/>
          </a:p>
        </p:txBody>
      </p:sp>
    </p:spTree>
    <p:extLst>
      <p:ext uri="{BB962C8B-B14F-4D97-AF65-F5344CB8AC3E}">
        <p14:creationId xmlns:p14="http://schemas.microsoft.com/office/powerpoint/2010/main" val="170089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dirty="0">
                <a:latin typeface="Arial" panose="020B0604020202020204" pitchFamily="34" charset="0"/>
              </a:rPr>
              <a:t>Here are a couple applications I think can take advantage of PM if we can network it with a very small performance penalty:</a:t>
            </a:r>
          </a:p>
          <a:p>
            <a:pPr lvl="1"/>
            <a:r>
              <a:rPr lang="en-US" altLang="en-US" dirty="0">
                <a:latin typeface="Arial" panose="020B0604020202020204" pitchFamily="34" charset="0"/>
              </a:rPr>
              <a:t>The first is Hyper converged infrastructure – where the storage is sale out architecture and the applications run on the same servers as the storage. Application performance is best when storage is local of course. But this is often not the case.  And writes to storage need to be replicated remotely even if the storage is local.</a:t>
            </a:r>
          </a:p>
          <a:p>
            <a:pPr lvl="1"/>
            <a:endParaRPr lang="en-US" altLang="en-US" dirty="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ea typeface="MS PGothic" panose="020B0600070205080204" pitchFamily="34" charset="-128"/>
              </a:defRPr>
            </a:lvl1pPr>
            <a:lvl2pPr marL="742950" indent="-285750" defTabSz="922338">
              <a:defRPr>
                <a:solidFill>
                  <a:schemeClr val="tx1"/>
                </a:solidFill>
                <a:latin typeface="Arial" panose="020B0604020202020204" pitchFamily="34" charset="0"/>
                <a:ea typeface="MS PGothic" panose="020B0600070205080204" pitchFamily="34" charset="-128"/>
              </a:defRPr>
            </a:lvl2pPr>
            <a:lvl3pPr marL="1143000" indent="-228600" defTabSz="922338">
              <a:defRPr>
                <a:solidFill>
                  <a:schemeClr val="tx1"/>
                </a:solidFill>
                <a:latin typeface="Arial" panose="020B0604020202020204" pitchFamily="34" charset="0"/>
                <a:ea typeface="MS PGothic" panose="020B0600070205080204" pitchFamily="34" charset="-128"/>
              </a:defRPr>
            </a:lvl3pPr>
            <a:lvl4pPr marL="1600200" indent="-228600" defTabSz="922338">
              <a:defRPr>
                <a:solidFill>
                  <a:schemeClr val="tx1"/>
                </a:solidFill>
                <a:latin typeface="Arial" panose="020B0604020202020204" pitchFamily="34" charset="0"/>
                <a:ea typeface="MS PGothic" panose="020B0600070205080204" pitchFamily="34" charset="-128"/>
              </a:defRPr>
            </a:lvl4pPr>
            <a:lvl5pPr marL="2057400" indent="-228600" defTabSz="922338">
              <a:defRPr>
                <a:solidFill>
                  <a:schemeClr val="tx1"/>
                </a:solidFill>
                <a:latin typeface="Arial" panose="020B0604020202020204" pitchFamily="34" charset="0"/>
                <a:ea typeface="MS PGothic" panose="020B0600070205080204" pitchFamily="34" charset="-128"/>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1349903-AA1A-4449-AB6C-B3D7DF49C405}" type="slidenum">
              <a:rPr lang="en-US" altLang="en-US" smtClean="0"/>
              <a:pPr/>
              <a:t>4</a:t>
            </a:fld>
            <a:endParaRPr lang="en-US" altLang="en-US"/>
          </a:p>
        </p:txBody>
      </p:sp>
    </p:spTree>
    <p:extLst>
      <p:ext uri="{BB962C8B-B14F-4D97-AF65-F5344CB8AC3E}">
        <p14:creationId xmlns:p14="http://schemas.microsoft.com/office/powerpoint/2010/main" val="93623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altLang="en-US"/>
          </a:p>
        </p:txBody>
      </p:sp>
      <p:sp>
        <p:nvSpPr>
          <p:cNvPr id="2048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5E321A-83CE-4457-B56B-51CF92E3B23F}" type="slidenum">
              <a:rPr lang="en-US" altLang="en-US" smtClean="0"/>
              <a:pPr/>
              <a:t>5</a:t>
            </a:fld>
            <a:endParaRPr lang="en-US" altLang="en-US"/>
          </a:p>
        </p:txBody>
      </p:sp>
    </p:spTree>
    <p:extLst>
      <p:ext uri="{BB962C8B-B14F-4D97-AF65-F5344CB8AC3E}">
        <p14:creationId xmlns:p14="http://schemas.microsoft.com/office/powerpoint/2010/main" val="218047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a:r>
              <a:rPr lang="en-US" altLang="en-US" dirty="0">
                <a:latin typeface="Arial" panose="020B0604020202020204" pitchFamily="34" charset="0"/>
              </a:rPr>
              <a:t>First of all why do we need to do something special to network PM?</a:t>
            </a:r>
          </a:p>
          <a:p>
            <a:pPr marL="0" lvl="2"/>
            <a:r>
              <a:rPr lang="en-US" altLang="en-US" dirty="0">
                <a:latin typeface="Arial" panose="020B0604020202020204" pitchFamily="34" charset="0"/>
              </a:rPr>
              <a:t>Can’t we just use the existing storage networking technology?</a:t>
            </a:r>
          </a:p>
          <a:p>
            <a:pPr marL="0" lvl="2"/>
            <a:r>
              <a:rPr lang="en-US" altLang="en-US" dirty="0">
                <a:latin typeface="Arial" panose="020B0604020202020204" pitchFamily="34" charset="0"/>
              </a:rPr>
              <a:t>The answer is yes….but if we take that approach we can not take full advantage of PM performance </a:t>
            </a:r>
          </a:p>
          <a:p>
            <a:pPr marL="0" lvl="2"/>
            <a:r>
              <a:rPr lang="en-US" altLang="en-US" dirty="0">
                <a:latin typeface="Arial" panose="020B0604020202020204" pitchFamily="34" charset="0"/>
              </a:rPr>
              <a:t>Even when compared to NAND based SSD performance the difference is amazing</a:t>
            </a:r>
          </a:p>
          <a:p>
            <a:pPr marL="0" lvl="2"/>
            <a:r>
              <a:rPr lang="en-US" altLang="en-US" dirty="0">
                <a:latin typeface="Arial" panose="020B0604020202020204" pitchFamily="34" charset="0"/>
              </a:rPr>
              <a:t>The industry is currently finalizing version 1 of a specialized solution for networking NAND devices called </a:t>
            </a:r>
            <a:r>
              <a:rPr lang="en-US" altLang="en-US" dirty="0" err="1">
                <a:latin typeface="Arial" panose="020B0604020202020204" pitchFamily="34" charset="0"/>
              </a:rPr>
              <a:t>NVMf</a:t>
            </a:r>
            <a:endParaRPr lang="en-US" altLang="en-US" dirty="0">
              <a:latin typeface="Arial" panose="020B0604020202020204" pitchFamily="34" charset="0"/>
            </a:endParaRPr>
          </a:p>
          <a:p>
            <a:pPr marL="0" lvl="2"/>
            <a:r>
              <a:rPr lang="en-US" altLang="en-US" dirty="0">
                <a:latin typeface="Arial" panose="020B0604020202020204" pitchFamily="34" charset="0"/>
              </a:rPr>
              <a:t>At my company we believe we must also do a specialized industry solution to network PM</a:t>
            </a:r>
          </a:p>
          <a:p>
            <a:pPr marL="0" lvl="2"/>
            <a:endParaRPr lang="en-US" altLang="en-US" dirty="0">
              <a:latin typeface="Arial" panose="020B0604020202020204" pitchFamily="34" charset="0"/>
            </a:endParaRPr>
          </a:p>
          <a:p>
            <a:pPr marL="0" lvl="2"/>
            <a:endParaRPr lang="en-US" altLang="en-US" dirty="0">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ea typeface="MS PGothic" panose="020B0600070205080204" pitchFamily="34" charset="-128"/>
              </a:defRPr>
            </a:lvl1pPr>
            <a:lvl2pPr marL="742950" indent="-285750" defTabSz="922338">
              <a:defRPr>
                <a:solidFill>
                  <a:schemeClr val="tx1"/>
                </a:solidFill>
                <a:latin typeface="Arial" panose="020B0604020202020204" pitchFamily="34" charset="0"/>
                <a:ea typeface="MS PGothic" panose="020B0600070205080204" pitchFamily="34" charset="-128"/>
              </a:defRPr>
            </a:lvl2pPr>
            <a:lvl3pPr marL="1143000" indent="-228600" defTabSz="922338">
              <a:defRPr>
                <a:solidFill>
                  <a:schemeClr val="tx1"/>
                </a:solidFill>
                <a:latin typeface="Arial" panose="020B0604020202020204" pitchFamily="34" charset="0"/>
                <a:ea typeface="MS PGothic" panose="020B0600070205080204" pitchFamily="34" charset="-128"/>
              </a:defRPr>
            </a:lvl3pPr>
            <a:lvl4pPr marL="1600200" indent="-228600" defTabSz="922338">
              <a:defRPr>
                <a:solidFill>
                  <a:schemeClr val="tx1"/>
                </a:solidFill>
                <a:latin typeface="Arial" panose="020B0604020202020204" pitchFamily="34" charset="0"/>
                <a:ea typeface="MS PGothic" panose="020B0600070205080204" pitchFamily="34" charset="-128"/>
              </a:defRPr>
            </a:lvl4pPr>
            <a:lvl5pPr marL="2057400" indent="-228600" defTabSz="922338">
              <a:defRPr>
                <a:solidFill>
                  <a:schemeClr val="tx1"/>
                </a:solidFill>
                <a:latin typeface="Arial" panose="020B0604020202020204" pitchFamily="34" charset="0"/>
                <a:ea typeface="MS PGothic" panose="020B0600070205080204" pitchFamily="34" charset="-128"/>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27E67B0-6519-4101-9AFC-38E351AC5461}" type="slidenum">
              <a:rPr lang="en-US" altLang="en-US" smtClean="0"/>
              <a:pPr/>
              <a:t>7</a:t>
            </a:fld>
            <a:endParaRPr lang="en-US" altLang="en-US"/>
          </a:p>
        </p:txBody>
      </p:sp>
    </p:spTree>
    <p:extLst>
      <p:ext uri="{BB962C8B-B14F-4D97-AF65-F5344CB8AC3E}">
        <p14:creationId xmlns:p14="http://schemas.microsoft.com/office/powerpoint/2010/main" val="3954344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a:p>
        </p:txBody>
      </p:sp>
      <p:sp>
        <p:nvSpPr>
          <p:cNvPr id="3072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830E67-8CA7-42B7-9FDF-04B7350A6F98}" type="slidenum">
              <a:rPr lang="en-US" altLang="en-US" smtClean="0"/>
              <a:pPr/>
              <a:t>12</a:t>
            </a:fld>
            <a:endParaRPr lang="en-US" altLang="en-US"/>
          </a:p>
        </p:txBody>
      </p:sp>
    </p:spTree>
    <p:extLst>
      <p:ext uri="{BB962C8B-B14F-4D97-AF65-F5344CB8AC3E}">
        <p14:creationId xmlns:p14="http://schemas.microsoft.com/office/powerpoint/2010/main" val="172420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pPr>
              <a:defRPr/>
            </a:pPr>
            <a:fld id="{CFF1A404-780B-445D-9205-D143319E6490}" type="slidenum">
              <a:rPr lang="en-US" smtClean="0"/>
              <a:pPr>
                <a:defRPr/>
              </a:pPr>
              <a:t>16</a:t>
            </a:fld>
            <a:endParaRPr lang="en-US"/>
          </a:p>
        </p:txBody>
      </p:sp>
    </p:spTree>
    <p:extLst>
      <p:ext uri="{BB962C8B-B14F-4D97-AF65-F5344CB8AC3E}">
        <p14:creationId xmlns:p14="http://schemas.microsoft.com/office/powerpoint/2010/main" val="2637166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23F7C0-8181-5241-967D-41CF93AC32E7}" type="slidenum">
              <a:rPr lang="en-US" smtClean="0"/>
              <a:pPr>
                <a:defRPr/>
              </a:pPr>
              <a:t>17</a:t>
            </a:fld>
            <a:endParaRPr lang="en-US" dirty="0"/>
          </a:p>
        </p:txBody>
      </p:sp>
    </p:spTree>
    <p:extLst>
      <p:ext uri="{BB962C8B-B14F-4D97-AF65-F5344CB8AC3E}">
        <p14:creationId xmlns:p14="http://schemas.microsoft.com/office/powerpoint/2010/main" val="1161774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23F7C0-8181-5241-967D-41CF93AC32E7}" type="slidenum">
              <a:rPr lang="en-US" smtClean="0"/>
              <a:pPr>
                <a:defRPr/>
              </a:pPr>
              <a:t>25</a:t>
            </a:fld>
            <a:endParaRPr lang="en-US" dirty="0"/>
          </a:p>
        </p:txBody>
      </p:sp>
    </p:spTree>
    <p:extLst>
      <p:ext uri="{BB962C8B-B14F-4D97-AF65-F5344CB8AC3E}">
        <p14:creationId xmlns:p14="http://schemas.microsoft.com/office/powerpoint/2010/main" val="1897046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l="3795" t="75641" r="4478" b="-3159"/>
          <a:stretch>
            <a:fillRect/>
          </a:stretch>
        </p:blipFill>
        <p:spPr bwMode="auto">
          <a:xfrm>
            <a:off x="0" y="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0" y="5795962"/>
            <a:ext cx="9144000" cy="1138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endParaRPr lang="en-US" altLang="en-US"/>
          </a:p>
        </p:txBody>
      </p:sp>
      <p:sp>
        <p:nvSpPr>
          <p:cNvPr id="2" name="Title 1"/>
          <p:cNvSpPr>
            <a:spLocks noGrp="1"/>
          </p:cNvSpPr>
          <p:nvPr>
            <p:ph type="ctrTitle"/>
          </p:nvPr>
        </p:nvSpPr>
        <p:spPr>
          <a:xfrm>
            <a:off x="685800" y="2130425"/>
            <a:ext cx="7772400" cy="1470025"/>
          </a:xfrm>
        </p:spPr>
        <p:txBody>
          <a:bodyPr/>
          <a:lstStyle>
            <a:lvl1pPr algn="ctr">
              <a:defRPr>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3048000" cy="1676400"/>
          </a:xfrm>
          <a:prstGeom prst="rect">
            <a:avLst/>
          </a:prstGeom>
        </p:spPr>
      </p:pic>
    </p:spTree>
    <p:extLst>
      <p:ext uri="{BB962C8B-B14F-4D97-AF65-F5344CB8AC3E}">
        <p14:creationId xmlns:p14="http://schemas.microsoft.com/office/powerpoint/2010/main" val="2853388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30A0"/>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p:cNvSpPr>
            <a:spLocks noGrp="1"/>
          </p:cNvSpPr>
          <p:nvPr>
            <p:ph type="sldNum" sz="quarter" idx="10"/>
          </p:nvPr>
        </p:nvSpPr>
        <p:spPr>
          <a:xfrm>
            <a:off x="6934200" y="5638800"/>
            <a:ext cx="2133600" cy="365125"/>
          </a:xfrm>
        </p:spPr>
        <p:txBody>
          <a:bodyPr/>
          <a:lstStyle>
            <a:lvl1pPr>
              <a:defRPr>
                <a:solidFill>
                  <a:schemeClr val="tx1"/>
                </a:solidFill>
              </a:defRPr>
            </a:lvl1pPr>
          </a:lstStyle>
          <a:p>
            <a:pPr>
              <a:defRPr/>
            </a:pPr>
            <a:fld id="{CDD300F4-5B44-46AD-9E8C-3142A1846084}" type="slidenum">
              <a:rPr lang="en-US"/>
              <a:pPr>
                <a:defRPr/>
              </a:pPr>
              <a:t>‹#›</a:t>
            </a:fld>
            <a:endParaRPr lang="en-US" dirty="0"/>
          </a:p>
        </p:txBody>
      </p:sp>
    </p:spTree>
    <p:extLst>
      <p:ext uri="{BB962C8B-B14F-4D97-AF65-F5344CB8AC3E}">
        <p14:creationId xmlns:p14="http://schemas.microsoft.com/office/powerpoint/2010/main" val="251820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E156CED1-58AE-477C-8287-9DEDED669D4B}" type="slidenum">
              <a:rPr lang="en-US"/>
              <a:pPr>
                <a:defRPr/>
              </a:pPr>
              <a:t>‹#›</a:t>
            </a:fld>
            <a:endParaRPr lang="en-US" dirty="0"/>
          </a:p>
        </p:txBody>
      </p:sp>
    </p:spTree>
    <p:extLst>
      <p:ext uri="{BB962C8B-B14F-4D97-AF65-F5344CB8AC3E}">
        <p14:creationId xmlns:p14="http://schemas.microsoft.com/office/powerpoint/2010/main" val="227310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6"/>
          <p:cNvSpPr>
            <a:spLocks noGrp="1"/>
          </p:cNvSpPr>
          <p:nvPr>
            <p:ph type="sldNum" sz="quarter" idx="10"/>
          </p:nvPr>
        </p:nvSpPr>
        <p:spPr/>
        <p:txBody>
          <a:bodyPr/>
          <a:lstStyle>
            <a:lvl1pPr>
              <a:defRPr/>
            </a:lvl1pPr>
          </a:lstStyle>
          <a:p>
            <a:pPr>
              <a:defRPr/>
            </a:pPr>
            <a:fld id="{3251E8DA-3F00-4D8C-9371-97AAE4EC5A14}" type="slidenum">
              <a:rPr lang="en-US"/>
              <a:pPr>
                <a:defRPr/>
              </a:pPr>
              <a:t>‹#›</a:t>
            </a:fld>
            <a:endParaRPr lang="en-US" dirty="0"/>
          </a:p>
        </p:txBody>
      </p:sp>
    </p:spTree>
    <p:extLst>
      <p:ext uri="{BB962C8B-B14F-4D97-AF65-F5344CB8AC3E}">
        <p14:creationId xmlns:p14="http://schemas.microsoft.com/office/powerpoint/2010/main" val="189390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1219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50F0DF49-087E-4C40-B9A0-024BBE5D8BE1}" type="slidenum">
              <a:rPr lang="en-US"/>
              <a:pPr>
                <a:defRPr/>
              </a:pPr>
              <a:t>‹#›</a:t>
            </a:fld>
            <a:endParaRPr lang="en-US" dirty="0"/>
          </a:p>
        </p:txBody>
      </p:sp>
    </p:spTree>
    <p:extLst>
      <p:ext uri="{BB962C8B-B14F-4D97-AF65-F5344CB8AC3E}">
        <p14:creationId xmlns:p14="http://schemas.microsoft.com/office/powerpoint/2010/main" val="3695983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354350" y="1039449"/>
            <a:ext cx="8398093" cy="5329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187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3"/>
          <p:cNvSpPr>
            <a:spLocks noGrp="1" noChangeArrowheads="1"/>
          </p:cNvSpPr>
          <p:nvPr>
            <p:ph idx="1"/>
          </p:nvPr>
        </p:nvSpPr>
        <p:spPr bwMode="auto">
          <a:xfrm>
            <a:off x="685800" y="1896362"/>
            <a:ext cx="7772400" cy="4199639"/>
          </a:xfrm>
          <a:prstGeom prst="rect">
            <a:avLst/>
          </a:prstGeom>
          <a:noFill/>
          <a:ln w="9525">
            <a:noFill/>
            <a:miter lim="800000"/>
            <a:headEnd/>
            <a:tailEnd/>
          </a:ln>
        </p:spPr>
        <p:txBody>
          <a:bodyPr/>
          <a:lstStyle>
            <a:lvl1pPr marL="339725" indent="-339725">
              <a:buFont typeface="Arial"/>
              <a:buChar char="•"/>
              <a:defRPr>
                <a:solidFill>
                  <a:schemeClr val="accent3"/>
                </a:solidFill>
              </a:defRPr>
            </a:lvl1pPr>
            <a:lvl2pPr>
              <a:buFont typeface="Arial"/>
              <a:buChar char="•"/>
              <a:defRPr>
                <a:solidFill>
                  <a:schemeClr val="accent3"/>
                </a:solidFill>
              </a:defRPr>
            </a:lvl2pPr>
            <a:lvl3pPr>
              <a:buFont typeface="Arial"/>
              <a:buChar char="•"/>
              <a:defRPr>
                <a:solidFill>
                  <a:schemeClr val="accent3"/>
                </a:solidFill>
              </a:defRPr>
            </a:lvl3pPr>
            <a:lvl5pPr>
              <a:buFont typeface="Arial"/>
              <a:buChar char="•"/>
              <a:defRPr/>
            </a:lvl5pPr>
            <a:lvl6pPr marL="800100" indent="-342900">
              <a:buFont typeface="Wingdings" charset="2"/>
              <a:buChar char="§"/>
              <a:defRPr>
                <a:solidFill>
                  <a:srgbClr val="FFFFFF"/>
                </a:solidFill>
              </a:defRPr>
            </a:lvl6pPr>
            <a:lvl7pPr marL="1262063" indent="-347663">
              <a:buFont typeface="Courier New"/>
              <a:buChar char="o"/>
              <a:defRPr>
                <a:solidFill>
                  <a:srgbClr val="FFFFFF"/>
                </a:solidFill>
              </a:defRPr>
            </a:lvl7pPr>
          </a:lstStyle>
          <a:p>
            <a:pPr lvl="0"/>
            <a:r>
              <a:rPr lang="en-US" noProof="0"/>
              <a:t>Click to edit Master text styles</a:t>
            </a:r>
          </a:p>
          <a:p>
            <a:pPr lvl="1"/>
            <a:r>
              <a:rPr lang="en-US" noProof="0"/>
              <a:t>Second level</a:t>
            </a:r>
          </a:p>
          <a:p>
            <a:pPr lvl="2"/>
            <a:r>
              <a:rPr lang="en-US" noProof="0"/>
              <a:t>Third level</a:t>
            </a:r>
          </a:p>
        </p:txBody>
      </p:sp>
      <p:sp>
        <p:nvSpPr>
          <p:cNvPr id="4" name="Rectangle 4"/>
          <p:cNvSpPr>
            <a:spLocks noGrp="1" noChangeArrowheads="1"/>
          </p:cNvSpPr>
          <p:nvPr>
            <p:ph type="dt" sz="half" idx="10"/>
          </p:nvPr>
        </p:nvSpPr>
        <p:spPr>
          <a:xfrm>
            <a:off x="304800" y="6248400"/>
            <a:ext cx="1905000" cy="457200"/>
          </a:xfrm>
          <a:prstGeom prst="rect">
            <a:avLst/>
          </a:prstGeom>
          <a:ln/>
        </p:spPr>
        <p:txBody>
          <a:bodyPr/>
          <a:lstStyle>
            <a:lvl1pPr>
              <a:defRPr/>
            </a:lvl1pPr>
          </a:lstStyle>
          <a:p>
            <a:pPr>
              <a:defRPr/>
            </a:pPr>
            <a:r>
              <a:rPr lang="en-US">
                <a:solidFill>
                  <a:srgbClr val="000000"/>
                </a:solidFill>
              </a:rPr>
              <a:t>Santa Clara, CA</a:t>
            </a:r>
          </a:p>
          <a:p>
            <a:pPr>
              <a:defRPr/>
            </a:pPr>
            <a:r>
              <a:rPr lang="en-US">
                <a:solidFill>
                  <a:srgbClr val="000000"/>
                </a:solidFill>
              </a:rPr>
              <a:t>August </a:t>
            </a:r>
            <a:r>
              <a:rPr lang="is-IS">
                <a:solidFill>
                  <a:srgbClr val="000000"/>
                </a:solidFill>
              </a:rPr>
              <a:t>2016</a:t>
            </a: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ltLang="en-US">
              <a:solidFill>
                <a:srgbClr val="000000">
                  <a:lumMod val="65000"/>
                  <a:lumOff val="35000"/>
                </a:srgbClr>
              </a:solidFill>
            </a:endParaRPr>
          </a:p>
          <a:p>
            <a:pPr>
              <a:defRPr/>
            </a:pPr>
            <a:fld id="{ECBD9389-2E86-43D2-83E9-907463468A79}" type="slidenum">
              <a:rPr lang="en-US" altLang="en-US">
                <a:solidFill>
                  <a:srgbClr val="000000">
                    <a:lumMod val="65000"/>
                    <a:lumOff val="35000"/>
                  </a:srgbClr>
                </a:solidFill>
              </a:rPr>
              <a:pPr>
                <a:defRPr/>
              </a:pPr>
              <a:t>‹#›</a:t>
            </a:fld>
            <a:endParaRPr lang="en-US" altLang="en-US">
              <a:solidFill>
                <a:srgbClr val="000000">
                  <a:lumMod val="65000"/>
                  <a:lumOff val="35000"/>
                </a:srgbClr>
              </a:solidFill>
            </a:endParaRPr>
          </a:p>
        </p:txBody>
      </p:sp>
    </p:spTree>
    <p:extLst>
      <p:ext uri="{BB962C8B-B14F-4D97-AF65-F5344CB8AC3E}">
        <p14:creationId xmlns:p14="http://schemas.microsoft.com/office/powerpoint/2010/main" val="214767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p:cNvPicPr>
            <a:picLocks noChangeAspect="1"/>
          </p:cNvPicPr>
          <p:nvPr/>
        </p:nvPicPr>
        <p:blipFill>
          <a:blip r:embed="rId9">
            <a:extLst>
              <a:ext uri="{28A0092B-C50C-407E-A947-70E740481C1C}">
                <a14:useLocalDpi xmlns:a14="http://schemas.microsoft.com/office/drawing/2010/main" val="0"/>
              </a:ext>
            </a:extLst>
          </a:blip>
          <a:srcRect t="57468" r="4964" b="19868"/>
          <a:stretch>
            <a:fillRect/>
          </a:stretch>
        </p:blipFill>
        <p:spPr bwMode="auto">
          <a:xfrm>
            <a:off x="0" y="4724400"/>
            <a:ext cx="91440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3"/>
          <p:cNvSpPr>
            <a:spLocks noGrp="1" noChangeArrowheads="1"/>
          </p:cNvSpPr>
          <p:nvPr>
            <p:ph type="title"/>
          </p:nvPr>
        </p:nvSpPr>
        <p:spPr bwMode="auto">
          <a:xfrm>
            <a:off x="1524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4"/>
          <p:cNvSpPr>
            <a:spLocks noGrp="1" noChangeArrowheads="1"/>
          </p:cNvSpPr>
          <p:nvPr>
            <p:ph type="body" idx="1"/>
          </p:nvPr>
        </p:nvSpPr>
        <p:spPr bwMode="auto">
          <a:xfrm>
            <a:off x="457200" y="16002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a:t>Fourth level</a:t>
            </a:r>
          </a:p>
          <a:p>
            <a:pPr lvl="4"/>
            <a:r>
              <a:rPr lang="en-US" altLang="en-US"/>
              <a:t>Fifth level</a:t>
            </a:r>
          </a:p>
        </p:txBody>
      </p:sp>
      <p:sp>
        <p:nvSpPr>
          <p:cNvPr id="7" name="Slide Number Placeholder 6"/>
          <p:cNvSpPr>
            <a:spLocks noGrp="1"/>
          </p:cNvSpPr>
          <p:nvPr>
            <p:ph type="sldNum" sz="quarter" idx="4"/>
          </p:nvPr>
        </p:nvSpPr>
        <p:spPr>
          <a:xfrm>
            <a:off x="7010400" y="5807075"/>
            <a:ext cx="2133600" cy="365125"/>
          </a:xfrm>
          <a:prstGeom prst="rect">
            <a:avLst/>
          </a:prstGeom>
        </p:spPr>
        <p:txBody>
          <a:bodyPr vert="horz" lIns="91440" tIns="45720" rIns="91440" bIns="45720" rtlCol="0" anchor="ctr"/>
          <a:lstStyle>
            <a:lvl1pPr algn="r">
              <a:defRPr sz="900">
                <a:solidFill>
                  <a:schemeClr val="tx1">
                    <a:lumMod val="65000"/>
                    <a:lumOff val="35000"/>
                  </a:schemeClr>
                </a:solidFill>
                <a:latin typeface="Arial" pitchFamily="34" charset="0"/>
                <a:cs typeface="Arial" pitchFamily="34" charset="0"/>
              </a:defRPr>
            </a:lvl1pPr>
          </a:lstStyle>
          <a:p>
            <a:pPr>
              <a:defRPr/>
            </a:pPr>
            <a:fld id="{D1291123-700D-463C-8875-BBB108B4BD0D}" type="slidenum">
              <a:rPr lang="en-US"/>
              <a:pPr>
                <a:defRPr/>
              </a:pPr>
              <a:t>‹#›</a:t>
            </a:fld>
            <a:endParaRPr lang="en-US" dirty="0"/>
          </a:p>
        </p:txBody>
      </p:sp>
      <p:sp>
        <p:nvSpPr>
          <p:cNvPr id="10" name="Footer Placeholder 7"/>
          <p:cNvSpPr txBox="1">
            <a:spLocks/>
          </p:cNvSpPr>
          <p:nvPr/>
        </p:nvSpPr>
        <p:spPr>
          <a:xfrm>
            <a:off x="1371600" y="6421438"/>
            <a:ext cx="6629400" cy="365125"/>
          </a:xfrm>
          <a:prstGeom prst="rect">
            <a:avLst/>
          </a:prstGeom>
        </p:spPr>
        <p:txBody>
          <a:bodyPr anchor="ctr"/>
          <a:lstStyle>
            <a:lvl1pPr algn="ctr">
              <a:defRPr sz="1000">
                <a:solidFill>
                  <a:schemeClr val="tx1">
                    <a:tint val="75000"/>
                  </a:schemeClr>
                </a:solidFill>
                <a:latin typeface="+mn-lt"/>
              </a:defRPr>
            </a:lvl1pPr>
          </a:lstStyle>
          <a:p>
            <a:pPr>
              <a:defRPr/>
            </a:pPr>
            <a:r>
              <a:rPr lang="en-US" dirty="0">
                <a:solidFill>
                  <a:schemeClr val="tx1"/>
                </a:solidFill>
                <a:latin typeface="Arial" pitchFamily="34" charset="0"/>
                <a:cs typeface="Arial" pitchFamily="34" charset="0"/>
              </a:rPr>
              <a:t>2016 Storage  Developer Conference. © Insert Your Company Name.  All Rights Reserved.</a:t>
            </a:r>
          </a:p>
          <a:p>
            <a:pPr>
              <a:defRPr/>
            </a:pPr>
            <a:endParaRPr lang="en-US" dirty="0"/>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1000" y="6172200"/>
            <a:ext cx="1401043" cy="616459"/>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4" r:id="rId3"/>
    <p:sldLayoutId id="2147483755" r:id="rId4"/>
    <p:sldLayoutId id="2147483756" r:id="rId5"/>
    <p:sldLayoutId id="2147483759" r:id="rId6"/>
    <p:sldLayoutId id="2147483774" r:id="rId7"/>
  </p:sldLayoutIdLst>
  <p:hf hdr="0" dt="0"/>
  <p:txStyles>
    <p:titleStyle>
      <a:lvl1pPr algn="l" rtl="0" eaLnBrk="1" fontAlgn="base" hangingPunct="1">
        <a:spcBef>
          <a:spcPct val="0"/>
        </a:spcBef>
        <a:spcAft>
          <a:spcPct val="0"/>
        </a:spcAft>
        <a:defRPr sz="3200" b="1">
          <a:solidFill>
            <a:srgbClr val="522380"/>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522380"/>
          </a:solidFill>
          <a:latin typeface="Arial" charset="0"/>
          <a:cs typeface="Arial" charset="0"/>
        </a:defRPr>
      </a:lvl2pPr>
      <a:lvl3pPr algn="l" rtl="0" eaLnBrk="1" fontAlgn="base" hangingPunct="1">
        <a:spcBef>
          <a:spcPct val="0"/>
        </a:spcBef>
        <a:spcAft>
          <a:spcPct val="0"/>
        </a:spcAft>
        <a:defRPr sz="3200" b="1">
          <a:solidFill>
            <a:srgbClr val="522380"/>
          </a:solidFill>
          <a:latin typeface="Arial" charset="0"/>
          <a:cs typeface="Arial" charset="0"/>
        </a:defRPr>
      </a:lvl3pPr>
      <a:lvl4pPr algn="l" rtl="0" eaLnBrk="1" fontAlgn="base" hangingPunct="1">
        <a:spcBef>
          <a:spcPct val="0"/>
        </a:spcBef>
        <a:spcAft>
          <a:spcPct val="0"/>
        </a:spcAft>
        <a:defRPr sz="3200" b="1">
          <a:solidFill>
            <a:srgbClr val="522380"/>
          </a:solidFill>
          <a:latin typeface="Arial" charset="0"/>
          <a:cs typeface="Arial" charset="0"/>
        </a:defRPr>
      </a:lvl4pPr>
      <a:lvl5pPr algn="l" rtl="0" eaLnBrk="1" fontAlgn="base" hangingPunct="1">
        <a:spcBef>
          <a:spcPct val="0"/>
        </a:spcBef>
        <a:spcAft>
          <a:spcPct val="0"/>
        </a:spcAft>
        <a:defRPr sz="3200" b="1">
          <a:solidFill>
            <a:srgbClr val="522380"/>
          </a:solidFill>
          <a:latin typeface="Arial" charset="0"/>
          <a:cs typeface="Arial" charset="0"/>
        </a:defRPr>
      </a:lvl5pPr>
      <a:lvl6pPr marL="457200" algn="l" rtl="0" eaLnBrk="1" fontAlgn="base" hangingPunct="1">
        <a:spcBef>
          <a:spcPct val="0"/>
        </a:spcBef>
        <a:spcAft>
          <a:spcPct val="0"/>
        </a:spcAft>
        <a:defRPr sz="3200" b="1">
          <a:solidFill>
            <a:srgbClr val="522380"/>
          </a:solidFill>
          <a:latin typeface="Gill Sans MT" pitchFamily="34" charset="0"/>
        </a:defRPr>
      </a:lvl6pPr>
      <a:lvl7pPr marL="914400" algn="l" rtl="0" eaLnBrk="1" fontAlgn="base" hangingPunct="1">
        <a:spcBef>
          <a:spcPct val="0"/>
        </a:spcBef>
        <a:spcAft>
          <a:spcPct val="0"/>
        </a:spcAft>
        <a:defRPr sz="3200" b="1">
          <a:solidFill>
            <a:srgbClr val="522380"/>
          </a:solidFill>
          <a:latin typeface="Gill Sans MT" pitchFamily="34" charset="0"/>
        </a:defRPr>
      </a:lvl7pPr>
      <a:lvl8pPr marL="1371600" algn="l" rtl="0" eaLnBrk="1" fontAlgn="base" hangingPunct="1">
        <a:spcBef>
          <a:spcPct val="0"/>
        </a:spcBef>
        <a:spcAft>
          <a:spcPct val="0"/>
        </a:spcAft>
        <a:defRPr sz="3200" b="1">
          <a:solidFill>
            <a:srgbClr val="522380"/>
          </a:solidFill>
          <a:latin typeface="Gill Sans MT" pitchFamily="34" charset="0"/>
        </a:defRPr>
      </a:lvl8pPr>
      <a:lvl9pPr marL="1828800" algn="l" rtl="0" eaLnBrk="1" fontAlgn="base" hangingPunct="1">
        <a:spcBef>
          <a:spcPct val="0"/>
        </a:spcBef>
        <a:spcAft>
          <a:spcPct val="0"/>
        </a:spcAft>
        <a:defRPr sz="3200" b="1">
          <a:solidFill>
            <a:srgbClr val="522380"/>
          </a:solidFill>
          <a:latin typeface="Gill Sans MT" pitchFamily="34" charset="0"/>
        </a:defRPr>
      </a:lvl9pPr>
    </p:titleStyle>
    <p:bodyStyle>
      <a:lvl1pPr marL="342900" indent="-342900" algn="l" rtl="0" eaLnBrk="1" fontAlgn="base" hangingPunct="1">
        <a:spcBef>
          <a:spcPct val="20000"/>
        </a:spcBef>
        <a:spcAft>
          <a:spcPct val="0"/>
        </a:spcAft>
        <a:buClr>
          <a:srgbClr val="52237F"/>
        </a:buClr>
        <a:buSzPct val="75000"/>
        <a:buFont typeface="Wingdings" pitchFamily="2" charset="2"/>
        <a:buChar char="r"/>
        <a:defRPr sz="28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D7E159"/>
        </a:buClr>
        <a:buSzPct val="75000"/>
        <a:buFont typeface="Wingdings" pitchFamily="2" charset="2"/>
        <a:buChar char="r"/>
        <a:defRPr sz="28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lr>
          <a:schemeClr val="bg2"/>
        </a:buClr>
        <a:buSzPct val="75000"/>
        <a:buFont typeface="Wingdings" pitchFamily="2" charset="2"/>
        <a:buChar char="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lr>
          <a:srgbClr val="C2BE52"/>
        </a:buClr>
        <a:buSzPct val="75000"/>
        <a:buFont typeface="Wingdings" pitchFamily="2" charset="2"/>
        <a:buChar char="r"/>
        <a:defRPr sz="20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lr>
          <a:srgbClr val="52237F"/>
        </a:buClr>
        <a:buSzPct val="75000"/>
        <a:buFont typeface="Wingdings" pitchFamily="2" charset="2"/>
        <a:buChar char="r"/>
        <a:defRPr sz="20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lr>
          <a:srgbClr val="52237F"/>
        </a:buClr>
        <a:buSzPct val="75000"/>
        <a:buFont typeface="Wingdings" pitchFamily="2" charset="2"/>
        <a:buChar char="r"/>
        <a:defRPr sz="2000">
          <a:solidFill>
            <a:schemeClr val="tx1"/>
          </a:solidFill>
          <a:latin typeface="+mn-lt"/>
        </a:defRPr>
      </a:lvl6pPr>
      <a:lvl7pPr marL="2971800" indent="-228600" algn="l" rtl="0" eaLnBrk="1" fontAlgn="base" hangingPunct="1">
        <a:spcBef>
          <a:spcPct val="20000"/>
        </a:spcBef>
        <a:spcAft>
          <a:spcPct val="0"/>
        </a:spcAft>
        <a:buClr>
          <a:srgbClr val="52237F"/>
        </a:buClr>
        <a:buSzPct val="75000"/>
        <a:buFont typeface="Wingdings" pitchFamily="2" charset="2"/>
        <a:buChar char="r"/>
        <a:defRPr sz="2000">
          <a:solidFill>
            <a:schemeClr val="tx1"/>
          </a:solidFill>
          <a:latin typeface="+mn-lt"/>
        </a:defRPr>
      </a:lvl7pPr>
      <a:lvl8pPr marL="3429000" indent="-228600" algn="l" rtl="0" eaLnBrk="1" fontAlgn="base" hangingPunct="1">
        <a:spcBef>
          <a:spcPct val="20000"/>
        </a:spcBef>
        <a:spcAft>
          <a:spcPct val="0"/>
        </a:spcAft>
        <a:buClr>
          <a:srgbClr val="52237F"/>
        </a:buClr>
        <a:buSzPct val="75000"/>
        <a:buFont typeface="Wingdings" pitchFamily="2" charset="2"/>
        <a:buChar char="r"/>
        <a:defRPr sz="2000">
          <a:solidFill>
            <a:schemeClr val="tx1"/>
          </a:solidFill>
          <a:latin typeface="+mn-lt"/>
        </a:defRPr>
      </a:lvl8pPr>
      <a:lvl9pPr marL="3886200" indent="-228600" algn="l" rtl="0" eaLnBrk="1" fontAlgn="base" hangingPunct="1">
        <a:spcBef>
          <a:spcPct val="20000"/>
        </a:spcBef>
        <a:spcAft>
          <a:spcPct val="0"/>
        </a:spcAft>
        <a:buClr>
          <a:srgbClr val="52237F"/>
        </a:buClr>
        <a:buSzPct val="75000"/>
        <a:buFont typeface="Wingdings" pitchFamily="2" charset="2"/>
        <a:buChar char="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mailto:idanb@mellanox.co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mailto:robd@Mellan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r>
              <a:rPr lang="en-US" altLang="en-US" dirty="0"/>
              <a:t>RDMA Extensions for Persistency and Consistency</a:t>
            </a:r>
            <a:endParaRPr lang="en-US" altLang="en-US" dirty="0">
              <a:latin typeface="Arial" charset="0"/>
              <a:cs typeface="Arial" charset="0"/>
            </a:endParaRPr>
          </a:p>
        </p:txBody>
      </p:sp>
      <p:sp>
        <p:nvSpPr>
          <p:cNvPr id="4099" name="Subtitle 2"/>
          <p:cNvSpPr>
            <a:spLocks noGrp="1"/>
          </p:cNvSpPr>
          <p:nvPr>
            <p:ph type="subTitle" idx="1"/>
          </p:nvPr>
        </p:nvSpPr>
        <p:spPr/>
        <p:txBody>
          <a:bodyPr/>
          <a:lstStyle/>
          <a:p>
            <a:r>
              <a:rPr lang="en-US" altLang="en-US" b="1" dirty="0">
                <a:solidFill>
                  <a:srgbClr val="52237F"/>
                </a:solidFill>
                <a:latin typeface="Arial" charset="0"/>
                <a:cs typeface="Arial" charset="0"/>
              </a:rPr>
              <a:t>Idan </a:t>
            </a:r>
            <a:r>
              <a:rPr lang="en-US" altLang="en-US" b="1" dirty="0">
                <a:solidFill>
                  <a:srgbClr val="522380"/>
                </a:solidFill>
                <a:latin typeface="Arial" charset="0"/>
                <a:cs typeface="Arial" charset="0"/>
              </a:rPr>
              <a:t>Burstein</a:t>
            </a:r>
            <a:r>
              <a:rPr lang="en-US" altLang="en-US" b="1" dirty="0">
                <a:solidFill>
                  <a:srgbClr val="52237F"/>
                </a:solidFill>
                <a:latin typeface="Arial" charset="0"/>
                <a:cs typeface="Arial" charset="0"/>
              </a:rPr>
              <a:t> &amp; Rob Davis</a:t>
            </a:r>
          </a:p>
          <a:p>
            <a:br>
              <a:rPr lang="en-US" altLang="en-US" dirty="0">
                <a:latin typeface="Arial" charset="0"/>
                <a:cs typeface="Arial" charset="0"/>
              </a:rPr>
            </a:br>
            <a:r>
              <a:rPr lang="en-US" altLang="en-US" b="1" dirty="0">
                <a:solidFill>
                  <a:srgbClr val="52237F"/>
                </a:solidFill>
                <a:latin typeface="Arial" charset="0"/>
                <a:cs typeface="Arial" charset="0"/>
              </a:rPr>
              <a:t>Mellanox Technologies</a:t>
            </a:r>
          </a:p>
          <a:p>
            <a:endParaRPr lang="en-US" altLang="en-US" dirty="0">
              <a:latin typeface="Arial" charset="0"/>
              <a:cs typeface="Arial" charset="0"/>
            </a:endParaRPr>
          </a:p>
        </p:txBody>
      </p:sp>
    </p:spTree>
    <p:extLst>
      <p:ext uri="{BB962C8B-B14F-4D97-AF65-F5344CB8AC3E}">
        <p14:creationId xmlns:p14="http://schemas.microsoft.com/office/powerpoint/2010/main" val="2782852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94268" y="1066800"/>
            <a:ext cx="8881058" cy="368588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1506" name="Title 1"/>
          <p:cNvSpPr>
            <a:spLocks noGrp="1"/>
          </p:cNvSpPr>
          <p:nvPr>
            <p:ph type="title"/>
          </p:nvPr>
        </p:nvSpPr>
        <p:spPr/>
        <p:txBody>
          <a:bodyPr/>
          <a:lstStyle/>
          <a:p>
            <a:r>
              <a:rPr lang="en-US" altLang="en-US" dirty="0">
                <a:solidFill>
                  <a:srgbClr val="522380"/>
                </a:solidFill>
              </a:rPr>
              <a:t>Application Level Performance</a:t>
            </a:r>
          </a:p>
        </p:txBody>
      </p:sp>
      <p:sp>
        <p:nvSpPr>
          <p:cNvPr id="21507" name="Content Placeholder 3"/>
          <p:cNvSpPr>
            <a:spLocks noGrp="1"/>
          </p:cNvSpPr>
          <p:nvPr>
            <p:ph idx="1"/>
          </p:nvPr>
        </p:nvSpPr>
        <p:spPr>
          <a:xfrm>
            <a:off x="355203" y="4953000"/>
            <a:ext cx="8560594" cy="633756"/>
          </a:xfrm>
        </p:spPr>
        <p:txBody>
          <a:bodyPr/>
          <a:lstStyle/>
          <a:p>
            <a:r>
              <a:rPr lang="en-US" altLang="en-US" sz="2400" dirty="0"/>
              <a:t>PCM is slightly slower than DRAM but …</a:t>
            </a:r>
          </a:p>
          <a:p>
            <a:r>
              <a:rPr lang="en-US" altLang="en-US" sz="2400" dirty="0"/>
              <a:t>Equivalent application level  perf</a:t>
            </a:r>
          </a:p>
        </p:txBody>
      </p:sp>
      <p:pic>
        <p:nvPicPr>
          <p:cNvPr id="2150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743" y="1177485"/>
            <a:ext cx="8805583" cy="374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136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22380"/>
                </a:solidFill>
              </a:rPr>
              <a:t>Performance with NVMf Community Driver Today</a:t>
            </a:r>
          </a:p>
        </p:txBody>
      </p:sp>
      <p:sp>
        <p:nvSpPr>
          <p:cNvPr id="4" name="Slide Number Placeholder 3"/>
          <p:cNvSpPr>
            <a:spLocks noGrp="1"/>
          </p:cNvSpPr>
          <p:nvPr>
            <p:ph type="sldNum" sz="quarter" idx="10"/>
          </p:nvPr>
        </p:nvSpPr>
        <p:spPr/>
        <p:txBody>
          <a:bodyPr/>
          <a:lstStyle/>
          <a:p>
            <a:pPr>
              <a:defRPr/>
            </a:pPr>
            <a:fld id="{CDD300F4-5B44-46AD-9E8C-3142A1846084}" type="slidenum">
              <a:rPr lang="en-US" smtClean="0"/>
              <a:pPr>
                <a:defRPr/>
              </a:pPr>
              <a:t>11</a:t>
            </a:fld>
            <a:endParaRPr lang="en-US" dirty="0"/>
          </a:p>
        </p:txBody>
      </p:sp>
      <p:graphicFrame>
        <p:nvGraphicFramePr>
          <p:cNvPr id="10" name="Table 9"/>
          <p:cNvGraphicFramePr>
            <a:graphicFrameLocks noGrp="1"/>
          </p:cNvGraphicFramePr>
          <p:nvPr>
            <p:extLst/>
          </p:nvPr>
        </p:nvGraphicFramePr>
        <p:xfrm>
          <a:off x="1524000" y="5036820"/>
          <a:ext cx="2375297" cy="601980"/>
        </p:xfrm>
        <a:graphic>
          <a:graphicData uri="http://schemas.openxmlformats.org/drawingml/2006/table">
            <a:tbl>
              <a:tblPr firstRow="1" bandRow="1">
                <a:tableStyleId>{5C22544A-7EE6-4342-B048-85BDC9FD1C3A}</a:tableStyleId>
              </a:tblPr>
              <a:tblGrid>
                <a:gridCol w="2375297">
                  <a:extLst>
                    <a:ext uri="{9D8B030D-6E8A-4147-A177-3AD203B41FA5}">
                      <a16:colId xmlns:a16="http://schemas.microsoft.com/office/drawing/2014/main" val="20000"/>
                    </a:ext>
                  </a:extLst>
                </a:gridCol>
              </a:tblGrid>
              <a:tr h="228600">
                <a:tc>
                  <a:txBody>
                    <a:bodyPr/>
                    <a:lstStyle/>
                    <a:p>
                      <a:pPr algn="ctr"/>
                      <a:r>
                        <a:rPr lang="en-US" sz="1800" dirty="0">
                          <a:solidFill>
                            <a:schemeClr val="tx1"/>
                          </a:solidFill>
                        </a:rPr>
                        <a:t>Added</a:t>
                      </a:r>
                      <a:r>
                        <a:rPr lang="en-US" sz="1800" baseline="0" dirty="0">
                          <a:solidFill>
                            <a:schemeClr val="tx1"/>
                          </a:solidFill>
                        </a:rPr>
                        <a:t> fabric latency</a:t>
                      </a:r>
                      <a:endParaRPr lang="en-US" sz="1800" dirty="0">
                        <a:solidFill>
                          <a:schemeClr val="tx1"/>
                        </a:solidFill>
                      </a:endParaRPr>
                    </a:p>
                  </a:txBody>
                  <a:tcPr marL="57150" marR="57150" marT="28575" marB="28575"/>
                </a:tc>
                <a:extLst>
                  <a:ext uri="{0D108BD9-81ED-4DB2-BD59-A6C34878D82A}">
                    <a16:rowId xmlns:a16="http://schemas.microsoft.com/office/drawing/2014/main" val="10000"/>
                  </a:ext>
                </a:extLst>
              </a:tr>
              <a:tr h="231775">
                <a:tc>
                  <a:txBody>
                    <a:bodyPr/>
                    <a:lstStyle/>
                    <a:p>
                      <a:pPr algn="ctr"/>
                      <a:r>
                        <a:rPr lang="en-US" sz="1400" b="1" dirty="0"/>
                        <a:t>~12us</a:t>
                      </a:r>
                    </a:p>
                  </a:txBody>
                  <a:tcPr marL="57150" marR="57150" marT="28575" marB="28575"/>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0"/>
          </p:nvPr>
        </p:nvSpPr>
        <p:spPr/>
        <p:txBody>
          <a:bodyPr/>
          <a:lstStyle/>
          <a:p>
            <a:endParaRPr lang="en-US" dirty="0"/>
          </a:p>
          <a:p>
            <a:endParaRPr lang="en-US" dirty="0"/>
          </a:p>
        </p:txBody>
      </p:sp>
      <p:sp>
        <p:nvSpPr>
          <p:cNvPr id="27" name="Content Placeholder 2"/>
          <p:cNvSpPr>
            <a:spLocks noGrp="1"/>
          </p:cNvSpPr>
          <p:nvPr>
            <p:ph sz="half" idx="1"/>
          </p:nvPr>
        </p:nvSpPr>
        <p:spPr>
          <a:xfrm>
            <a:off x="457199" y="1349732"/>
            <a:ext cx="4253341" cy="2307868"/>
          </a:xfrm>
        </p:spPr>
        <p:txBody>
          <a:bodyPr/>
          <a:lstStyle/>
          <a:p>
            <a:r>
              <a:rPr lang="en-US" altLang="en-US" sz="2000" dirty="0"/>
              <a:t>Two compute nodes</a:t>
            </a:r>
          </a:p>
          <a:p>
            <a:pPr lvl="1"/>
            <a:r>
              <a:rPr lang="en-US" altLang="en-US" sz="2000" dirty="0"/>
              <a:t>ConnectX4-LX 25Gbps port</a:t>
            </a:r>
          </a:p>
          <a:p>
            <a:r>
              <a:rPr lang="en-US" altLang="en-US" sz="2000" dirty="0"/>
              <a:t>One storage node</a:t>
            </a:r>
          </a:p>
          <a:p>
            <a:pPr lvl="1"/>
            <a:r>
              <a:rPr lang="en-US" altLang="en-US" sz="2000" dirty="0"/>
              <a:t>ConnectX4-LX 50Gbps port</a:t>
            </a:r>
          </a:p>
          <a:p>
            <a:pPr lvl="1"/>
            <a:r>
              <a:rPr lang="en-US" altLang="en-US" sz="2000" dirty="0"/>
              <a:t>4 X Intel NVMe devices (P3700/750 series)</a:t>
            </a:r>
          </a:p>
          <a:p>
            <a:r>
              <a:rPr lang="en-US" altLang="en-US" sz="2000" dirty="0"/>
              <a:t>Nodes connected through switch</a:t>
            </a:r>
          </a:p>
          <a:p>
            <a:r>
              <a:rPr lang="en-US" altLang="en-US" sz="2000" dirty="0"/>
              <a:t>We see similar added fabric latency performance with Intel SPDK</a:t>
            </a:r>
          </a:p>
          <a:p>
            <a:endParaRPr lang="en-US" altLang="en-US" sz="2000" dirty="0"/>
          </a:p>
        </p:txBody>
      </p:sp>
      <p:pic>
        <p:nvPicPr>
          <p:cNvPr id="47" name="Picture 46"/>
          <p:cNvPicPr>
            <a:picLocks noChangeAspect="1"/>
          </p:cNvPicPr>
          <p:nvPr/>
        </p:nvPicPr>
        <p:blipFill>
          <a:blip r:embed="rId2"/>
          <a:stretch>
            <a:fillRect/>
          </a:stretch>
        </p:blipFill>
        <p:spPr>
          <a:xfrm>
            <a:off x="4710540" y="1344172"/>
            <a:ext cx="4385968" cy="2999228"/>
          </a:xfrm>
          <a:prstGeom prst="rect">
            <a:avLst/>
          </a:prstGeom>
        </p:spPr>
      </p:pic>
      <p:pic>
        <p:nvPicPr>
          <p:cNvPr id="5" name="Picture 4"/>
          <p:cNvPicPr>
            <a:picLocks noChangeAspect="1"/>
          </p:cNvPicPr>
          <p:nvPr/>
        </p:nvPicPr>
        <p:blipFill>
          <a:blip r:embed="rId3"/>
          <a:stretch>
            <a:fillRect/>
          </a:stretch>
        </p:blipFill>
        <p:spPr>
          <a:xfrm>
            <a:off x="4796434" y="4844959"/>
            <a:ext cx="3755228" cy="930547"/>
          </a:xfrm>
          <a:prstGeom prst="rect">
            <a:avLst/>
          </a:prstGeom>
        </p:spPr>
      </p:pic>
    </p:spTree>
    <p:extLst>
      <p:ext uri="{BB962C8B-B14F-4D97-AF65-F5344CB8AC3E}">
        <p14:creationId xmlns:p14="http://schemas.microsoft.com/office/powerpoint/2010/main" val="150661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3200" dirty="0"/>
              <a:t>Remote PM Extensions Must be Implemented in Many Places</a:t>
            </a:r>
          </a:p>
        </p:txBody>
      </p:sp>
      <p:pic>
        <p:nvPicPr>
          <p:cNvPr id="29699" name="Picture 2"/>
          <p:cNvPicPr>
            <a:picLocks noChangeAspect="1"/>
          </p:cNvPicPr>
          <p:nvPr/>
        </p:nvPicPr>
        <p:blipFill>
          <a:blip r:embed="rId3">
            <a:extLst>
              <a:ext uri="{28A0092B-C50C-407E-A947-70E740481C1C}">
                <a14:useLocalDpi xmlns:a14="http://schemas.microsoft.com/office/drawing/2010/main" val="0"/>
              </a:ext>
            </a:extLst>
          </a:blip>
          <a:srcRect l="21889" t="37502" r="55270" b="21875"/>
          <a:stretch>
            <a:fillRect/>
          </a:stretch>
        </p:blipFill>
        <p:spPr bwMode="auto">
          <a:xfrm>
            <a:off x="1485900" y="1371600"/>
            <a:ext cx="54102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2400300" y="3470275"/>
            <a:ext cx="4953000" cy="655638"/>
            <a:chOff x="1828800" y="3764541"/>
            <a:chExt cx="4953000" cy="655059"/>
          </a:xfrm>
        </p:grpSpPr>
        <p:sp>
          <p:nvSpPr>
            <p:cNvPr id="29707" name="TextBox 1"/>
            <p:cNvSpPr txBox="1">
              <a:spLocks noChangeArrowheads="1"/>
            </p:cNvSpPr>
            <p:nvPr/>
          </p:nvSpPr>
          <p:spPr bwMode="auto">
            <a:xfrm>
              <a:off x="1828800" y="3812940"/>
              <a:ext cx="914400" cy="3693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chemeClr val="bg1"/>
                  </a:solidFill>
                </a:rPr>
                <a:t>NVMf</a:t>
              </a:r>
            </a:p>
          </p:txBody>
        </p:sp>
        <p:sp>
          <p:nvSpPr>
            <p:cNvPr id="29708" name="TextBox 4"/>
            <p:cNvSpPr txBox="1">
              <a:spLocks noChangeArrowheads="1"/>
            </p:cNvSpPr>
            <p:nvPr/>
          </p:nvSpPr>
          <p:spPr bwMode="auto">
            <a:xfrm>
              <a:off x="3124200" y="3821668"/>
              <a:ext cx="914400" cy="3693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chemeClr val="bg1"/>
                  </a:solidFill>
                </a:rPr>
                <a:t>iSER</a:t>
              </a:r>
            </a:p>
          </p:txBody>
        </p:sp>
        <p:sp>
          <p:nvSpPr>
            <p:cNvPr id="29709" name="TextBox 5"/>
            <p:cNvSpPr txBox="1">
              <a:spLocks noChangeArrowheads="1"/>
            </p:cNvSpPr>
            <p:nvPr/>
          </p:nvSpPr>
          <p:spPr bwMode="auto">
            <a:xfrm>
              <a:off x="4572000" y="3764541"/>
              <a:ext cx="914400" cy="64633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chemeClr val="bg1"/>
                  </a:solidFill>
                </a:rPr>
                <a:t>NFS o RDMA</a:t>
              </a:r>
            </a:p>
          </p:txBody>
        </p:sp>
        <p:sp>
          <p:nvSpPr>
            <p:cNvPr id="29710" name="TextBox 6"/>
            <p:cNvSpPr txBox="1">
              <a:spLocks noChangeArrowheads="1"/>
            </p:cNvSpPr>
            <p:nvPr/>
          </p:nvSpPr>
          <p:spPr bwMode="auto">
            <a:xfrm>
              <a:off x="5867400" y="3773269"/>
              <a:ext cx="914400" cy="64633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chemeClr val="bg1"/>
                  </a:solidFill>
                </a:rPr>
                <a:t>SMB Direct</a:t>
              </a:r>
            </a:p>
          </p:txBody>
        </p:sp>
      </p:grpSp>
      <p:grpSp>
        <p:nvGrpSpPr>
          <p:cNvPr id="9" name="Group 8"/>
          <p:cNvGrpSpPr>
            <a:grpSpLocks/>
          </p:cNvGrpSpPr>
          <p:nvPr/>
        </p:nvGrpSpPr>
        <p:grpSpPr bwMode="auto">
          <a:xfrm>
            <a:off x="7505700" y="3276600"/>
            <a:ext cx="1484313" cy="1200150"/>
            <a:chOff x="6934200" y="3542232"/>
            <a:chExt cx="1484039" cy="1200329"/>
          </a:xfrm>
        </p:grpSpPr>
        <p:sp>
          <p:nvSpPr>
            <p:cNvPr id="12" name="Right Brace 11"/>
            <p:cNvSpPr/>
            <p:nvPr/>
          </p:nvSpPr>
          <p:spPr bwMode="auto">
            <a:xfrm>
              <a:off x="6934200" y="3581926"/>
              <a:ext cx="228558" cy="1066959"/>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9706" name="TextBox 3"/>
            <p:cNvSpPr txBox="1">
              <a:spLocks noChangeArrowheads="1"/>
            </p:cNvSpPr>
            <p:nvPr/>
          </p:nvSpPr>
          <p:spPr bwMode="auto">
            <a:xfrm>
              <a:off x="7387188" y="3542232"/>
              <a:ext cx="10310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Remote</a:t>
              </a:r>
            </a:p>
            <a:p>
              <a:pPr>
                <a:spcBef>
                  <a:spcPct val="0"/>
                </a:spcBef>
                <a:buFontTx/>
                <a:buNone/>
              </a:pPr>
              <a:r>
                <a:rPr lang="en-US" altLang="en-US" sz="1800" b="1"/>
                <a:t>Cache </a:t>
              </a:r>
            </a:p>
            <a:p>
              <a:pPr>
                <a:spcBef>
                  <a:spcPct val="0"/>
                </a:spcBef>
                <a:buFontTx/>
                <a:buNone/>
              </a:pPr>
              <a:r>
                <a:rPr lang="en-US" altLang="en-US" sz="1800" b="1"/>
                <a:t>Flush</a:t>
              </a:r>
            </a:p>
            <a:p>
              <a:pPr>
                <a:spcBef>
                  <a:spcPct val="0"/>
                </a:spcBef>
                <a:buFontTx/>
                <a:buNone/>
              </a:pPr>
              <a:r>
                <a:rPr lang="en-US" altLang="en-US" sz="1800" b="1"/>
                <a:t>Needed</a:t>
              </a:r>
            </a:p>
          </p:txBody>
        </p:sp>
      </p:grpSp>
      <p:grpSp>
        <p:nvGrpSpPr>
          <p:cNvPr id="4" name="Group 3"/>
          <p:cNvGrpSpPr>
            <a:grpSpLocks/>
          </p:cNvGrpSpPr>
          <p:nvPr/>
        </p:nvGrpSpPr>
        <p:grpSpPr bwMode="auto">
          <a:xfrm>
            <a:off x="304800" y="2711450"/>
            <a:ext cx="1293813" cy="1754187"/>
            <a:chOff x="304800" y="2893874"/>
            <a:chExt cx="1293972" cy="1754326"/>
          </a:xfrm>
        </p:grpSpPr>
        <p:sp>
          <p:nvSpPr>
            <p:cNvPr id="29703" name="TextBox 3"/>
            <p:cNvSpPr txBox="1">
              <a:spLocks noChangeArrowheads="1"/>
            </p:cNvSpPr>
            <p:nvPr/>
          </p:nvSpPr>
          <p:spPr bwMode="auto">
            <a:xfrm>
              <a:off x="304800" y="2893874"/>
              <a:ext cx="103124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dirty="0"/>
                <a:t>Data needs to be pushed to Target</a:t>
              </a:r>
            </a:p>
          </p:txBody>
        </p:sp>
        <p:sp>
          <p:nvSpPr>
            <p:cNvPr id="2" name="Down Arrow 1"/>
            <p:cNvSpPr/>
            <p:nvPr/>
          </p:nvSpPr>
          <p:spPr>
            <a:xfrm>
              <a:off x="1141516" y="3006595"/>
              <a:ext cx="457256" cy="164160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2414267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APIs for Persistent Memory</a:t>
            </a:r>
          </a:p>
        </p:txBody>
      </p:sp>
      <p:sp>
        <p:nvSpPr>
          <p:cNvPr id="3" name="Content Placeholder 2"/>
          <p:cNvSpPr>
            <a:spLocks noGrp="1"/>
          </p:cNvSpPr>
          <p:nvPr>
            <p:ph sz="quarter" idx="10"/>
          </p:nvPr>
        </p:nvSpPr>
        <p:spPr/>
        <p:txBody>
          <a:bodyPr/>
          <a:lstStyle/>
          <a:p>
            <a:r>
              <a:rPr lang="en-US" sz="2400" dirty="0"/>
              <a:t>NVM Programming Model</a:t>
            </a:r>
          </a:p>
          <a:p>
            <a:pPr lvl="1"/>
            <a:r>
              <a:rPr lang="en-US" sz="2000" dirty="0"/>
              <a:t>Describes application visible behaviors</a:t>
            </a:r>
          </a:p>
          <a:p>
            <a:pPr lvl="2"/>
            <a:r>
              <a:rPr lang="en-US" sz="1800" dirty="0"/>
              <a:t>Guarantees, Error semantics</a:t>
            </a:r>
          </a:p>
          <a:p>
            <a:pPr lvl="1"/>
            <a:r>
              <a:rPr lang="en-US" sz="2000" dirty="0"/>
              <a:t>Allows API’s to align with OS’s</a:t>
            </a:r>
          </a:p>
          <a:p>
            <a:pPr lvl="1"/>
            <a:r>
              <a:rPr lang="en-US" sz="2000" dirty="0"/>
              <a:t>Exposes opportunities in networks and processors</a:t>
            </a:r>
          </a:p>
          <a:p>
            <a:pPr lvl="1"/>
            <a:r>
              <a:rPr lang="en-US" sz="2000" dirty="0"/>
              <a:t>Accelerate the availability of software that enables NVM (Non-Volatile Memory) hardware.</a:t>
            </a:r>
          </a:p>
          <a:p>
            <a:r>
              <a:rPr lang="en-US" sz="2000" dirty="0"/>
              <a:t>Generic FS API</a:t>
            </a:r>
          </a:p>
          <a:p>
            <a:pPr lvl="1"/>
            <a:r>
              <a:rPr lang="en-US" sz="2000" dirty="0"/>
              <a:t>PMEM Aware FS</a:t>
            </a:r>
          </a:p>
          <a:p>
            <a:r>
              <a:rPr lang="en-US" sz="2400" dirty="0"/>
              <a:t>Implementations</a:t>
            </a:r>
          </a:p>
          <a:p>
            <a:pPr lvl="1"/>
            <a:r>
              <a:rPr lang="en-US" sz="2000" dirty="0"/>
              <a:t>Linux DAX extensions</a:t>
            </a:r>
          </a:p>
          <a:p>
            <a:pPr lvl="1"/>
            <a:r>
              <a:rPr lang="en-US" sz="2000" dirty="0"/>
              <a:t>PMEM.IO </a:t>
            </a:r>
            <a:r>
              <a:rPr lang="en-US" sz="2000" dirty="0" err="1"/>
              <a:t>userspace</a:t>
            </a:r>
            <a:r>
              <a:rPr lang="en-US" sz="2000" dirty="0"/>
              <a:t> library</a:t>
            </a:r>
          </a:p>
          <a:p>
            <a:pPr lvl="2"/>
            <a:r>
              <a:rPr lang="en-US" sz="1800" dirty="0"/>
              <a:t>Bypass the OS for persistency guarantees</a:t>
            </a:r>
          </a:p>
          <a:p>
            <a:pPr lvl="1"/>
            <a:endParaRPr lang="en-US" sz="2400" dirty="0"/>
          </a:p>
        </p:txBody>
      </p:sp>
    </p:spTree>
    <p:extLst>
      <p:ext uri="{BB962C8B-B14F-4D97-AF65-F5344CB8AC3E}">
        <p14:creationId xmlns:p14="http://schemas.microsoft.com/office/powerpoint/2010/main" val="2825390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077200" cy="8572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solidFill>
                  <a:srgbClr val="7030A0"/>
                </a:solidFill>
              </a:rPr>
              <a:t>NVM.PM.FILE Basic Semantics</a:t>
            </a:r>
          </a:p>
        </p:txBody>
      </p:sp>
      <p:sp>
        <p:nvSpPr>
          <p:cNvPr id="3" name="Content Placeholder 2"/>
          <p:cNvSpPr>
            <a:spLocks noGrp="1"/>
          </p:cNvSpPr>
          <p:nvPr>
            <p:ph idx="1"/>
          </p:nvPr>
        </p:nvSpPr>
        <p:spPr>
          <a:xfrm>
            <a:off x="304800" y="1676400"/>
            <a:ext cx="8670234" cy="31497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Font typeface="Wingdings" pitchFamily="2" charset="2"/>
              <a:buChar char="r"/>
            </a:pPr>
            <a:r>
              <a:rPr lang="en-US" sz="2400" dirty="0">
                <a:solidFill>
                  <a:schemeClr val="tx1"/>
                </a:solidFill>
              </a:rPr>
              <a:t>MAP</a:t>
            </a:r>
          </a:p>
          <a:p>
            <a:pPr lvl="1">
              <a:buFont typeface="Wingdings" pitchFamily="2" charset="2"/>
              <a:buChar char="r"/>
            </a:pPr>
            <a:r>
              <a:rPr lang="en-US" sz="2400" dirty="0">
                <a:solidFill>
                  <a:schemeClr val="tx1"/>
                </a:solidFill>
              </a:rPr>
              <a:t>Associates memory address with a file descriptor and offset</a:t>
            </a:r>
          </a:p>
          <a:p>
            <a:pPr lvl="1">
              <a:buFont typeface="Wingdings" pitchFamily="2" charset="2"/>
              <a:buChar char="r"/>
            </a:pPr>
            <a:r>
              <a:rPr lang="en-US" sz="2400" dirty="0">
                <a:solidFill>
                  <a:schemeClr val="tx1"/>
                </a:solidFill>
              </a:rPr>
              <a:t>Specific address may be requested</a:t>
            </a:r>
          </a:p>
          <a:p>
            <a:pPr marL="342900" indent="-342900">
              <a:buFont typeface="Wingdings" pitchFamily="2" charset="2"/>
              <a:buChar char="r"/>
            </a:pPr>
            <a:r>
              <a:rPr lang="en-US" sz="2400" dirty="0">
                <a:solidFill>
                  <a:schemeClr val="tx1"/>
                </a:solidFill>
              </a:rPr>
              <a:t>SYNC</a:t>
            </a:r>
          </a:p>
          <a:p>
            <a:pPr lvl="1">
              <a:buFont typeface="Wingdings" pitchFamily="2" charset="2"/>
              <a:buChar char="r"/>
            </a:pPr>
            <a:r>
              <a:rPr lang="en-US" sz="2400" dirty="0">
                <a:solidFill>
                  <a:schemeClr val="tx1"/>
                </a:solidFill>
              </a:rPr>
              <a:t>Commit the read/write transactions to persistency </a:t>
            </a:r>
          </a:p>
          <a:p>
            <a:pPr lvl="1">
              <a:buFont typeface="Wingdings" pitchFamily="2" charset="2"/>
              <a:buChar char="r"/>
            </a:pPr>
            <a:r>
              <a:rPr lang="en-US" sz="2400" dirty="0">
                <a:solidFill>
                  <a:schemeClr val="tx1"/>
                </a:solidFill>
              </a:rPr>
              <a:t>Types</a:t>
            </a:r>
          </a:p>
          <a:p>
            <a:pPr lvl="2">
              <a:buFont typeface="Wingdings" pitchFamily="2" charset="2"/>
              <a:buChar char="r"/>
            </a:pPr>
            <a:r>
              <a:rPr lang="en-US" sz="2000" dirty="0">
                <a:solidFill>
                  <a:schemeClr val="tx1"/>
                </a:solidFill>
              </a:rPr>
              <a:t>Optimize flush</a:t>
            </a:r>
          </a:p>
          <a:p>
            <a:pPr lvl="2">
              <a:buFont typeface="Wingdings" pitchFamily="2" charset="2"/>
              <a:buChar char="r"/>
            </a:pPr>
            <a:r>
              <a:rPr lang="en-US" sz="2000" dirty="0">
                <a:solidFill>
                  <a:schemeClr val="tx1"/>
                </a:solidFill>
              </a:rPr>
              <a:t>Optimize flush and verify</a:t>
            </a:r>
          </a:p>
        </p:txBody>
      </p:sp>
      <p:sp>
        <p:nvSpPr>
          <p:cNvPr id="5" name="Slide Number Placeholder 4"/>
          <p:cNvSpPr>
            <a:spLocks noGrp="1"/>
          </p:cNvSpPr>
          <p:nvPr>
            <p:ph type="sldNum" sz="quarter" idx="11"/>
          </p:nvPr>
        </p:nvSpPr>
        <p:spPr/>
        <p:txBody>
          <a:bodyPr/>
          <a:lstStyle/>
          <a:p>
            <a:pPr>
              <a:defRPr/>
            </a:pPr>
            <a:endParaRPr lang="en-US" altLang="en-US">
              <a:solidFill>
                <a:srgbClr val="000000">
                  <a:lumMod val="65000"/>
                  <a:lumOff val="35000"/>
                </a:srgbClr>
              </a:solidFill>
            </a:endParaRPr>
          </a:p>
          <a:p>
            <a:pPr>
              <a:defRPr/>
            </a:pPr>
            <a:fld id="{ECBD9389-2E86-43D2-83E9-907463468A79}" type="slidenum">
              <a:rPr lang="en-US" altLang="en-US" smtClean="0">
                <a:solidFill>
                  <a:srgbClr val="000000">
                    <a:lumMod val="65000"/>
                    <a:lumOff val="35000"/>
                  </a:srgbClr>
                </a:solidFill>
              </a:rPr>
              <a:pPr>
                <a:defRPr/>
              </a:pPr>
              <a:t>14</a:t>
            </a:fld>
            <a:endParaRPr lang="en-US" altLang="en-US">
              <a:solidFill>
                <a:srgbClr val="000000">
                  <a:lumMod val="65000"/>
                  <a:lumOff val="35000"/>
                </a:srgbClr>
              </a:solidFill>
            </a:endParaRPr>
          </a:p>
        </p:txBody>
      </p:sp>
    </p:spTree>
    <p:extLst>
      <p:ext uri="{BB962C8B-B14F-4D97-AF65-F5344CB8AC3E}">
        <p14:creationId xmlns:p14="http://schemas.microsoft.com/office/powerpoint/2010/main" val="69922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Remote Direct Memory Access (RDMA)</a:t>
            </a:r>
          </a:p>
        </p:txBody>
      </p:sp>
      <p:sp>
        <p:nvSpPr>
          <p:cNvPr id="4" name="Slide Number Placeholder 3"/>
          <p:cNvSpPr>
            <a:spLocks noGrp="1"/>
          </p:cNvSpPr>
          <p:nvPr>
            <p:ph type="sldNum" sz="quarter" idx="4294967295"/>
          </p:nvPr>
        </p:nvSpPr>
        <p:spPr>
          <a:xfrm>
            <a:off x="7010400" y="5638800"/>
            <a:ext cx="2133600" cy="365125"/>
          </a:xfrm>
        </p:spPr>
        <p:txBody>
          <a:bodyPr/>
          <a:lstStyle/>
          <a:p>
            <a:pPr>
              <a:defRPr/>
            </a:pPr>
            <a:fld id="{CDD300F4-5B44-46AD-9E8C-3142A1846084}" type="slidenum">
              <a:rPr lang="en-US" smtClean="0"/>
              <a:pPr>
                <a:defRPr/>
              </a:pPr>
              <a:t>15</a:t>
            </a:fld>
            <a:endParaRPr lang="en-US" dirty="0"/>
          </a:p>
        </p:txBody>
      </p:sp>
    </p:spTree>
    <p:extLst>
      <p:ext uri="{BB962C8B-B14F-4D97-AF65-F5344CB8AC3E}">
        <p14:creationId xmlns:p14="http://schemas.microsoft.com/office/powerpoint/2010/main" val="3169138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95106" cy="1143000"/>
          </a:xfrm>
        </p:spPr>
        <p:txBody>
          <a:bodyPr/>
          <a:lstStyle/>
          <a:p>
            <a:r>
              <a:rPr lang="en-US" dirty="0"/>
              <a:t>RDMA</a:t>
            </a:r>
          </a:p>
        </p:txBody>
      </p:sp>
      <p:sp>
        <p:nvSpPr>
          <p:cNvPr id="3" name="Content Placeholder 2"/>
          <p:cNvSpPr>
            <a:spLocks noGrp="1"/>
          </p:cNvSpPr>
          <p:nvPr>
            <p:ph idx="1"/>
          </p:nvPr>
        </p:nvSpPr>
        <p:spPr>
          <a:xfrm>
            <a:off x="381000" y="1600200"/>
            <a:ext cx="8153400" cy="3505200"/>
          </a:xfrm>
        </p:spPr>
        <p:txBody>
          <a:bodyPr/>
          <a:lstStyle/>
          <a:p>
            <a:r>
              <a:rPr lang="en-US" sz="1800" dirty="0"/>
              <a:t>Transport built on simple primitives deployed for 15 years in the industry</a:t>
            </a:r>
          </a:p>
          <a:p>
            <a:pPr lvl="1"/>
            <a:r>
              <a:rPr lang="en-US" sz="1800" b="1" dirty="0"/>
              <a:t>Queue Pair (QP)</a:t>
            </a:r>
            <a:r>
              <a:rPr lang="en-US" sz="1800" dirty="0"/>
              <a:t> – RDMA communication end point</a:t>
            </a:r>
          </a:p>
          <a:p>
            <a:pPr lvl="1"/>
            <a:r>
              <a:rPr lang="en-US" sz="1800" b="1" dirty="0"/>
              <a:t>Connect</a:t>
            </a:r>
            <a:r>
              <a:rPr lang="en-US" sz="1800" dirty="0"/>
              <a:t> for establishing connection mutually</a:t>
            </a:r>
          </a:p>
          <a:p>
            <a:pPr lvl="1"/>
            <a:r>
              <a:rPr lang="en-US" sz="1800" dirty="0"/>
              <a:t>RDMA </a:t>
            </a:r>
            <a:r>
              <a:rPr lang="en-US" sz="1800" b="1" dirty="0"/>
              <a:t>Registration</a:t>
            </a:r>
            <a:r>
              <a:rPr lang="en-US" sz="1800" dirty="0"/>
              <a:t> of memory region (REG_MR) for enabling virtual network access to memory</a:t>
            </a:r>
          </a:p>
          <a:p>
            <a:pPr lvl="1"/>
            <a:r>
              <a:rPr lang="en-US" sz="1800" b="1" dirty="0"/>
              <a:t>SEND</a:t>
            </a:r>
            <a:r>
              <a:rPr lang="en-US" sz="1800" dirty="0"/>
              <a:t> and </a:t>
            </a:r>
            <a:r>
              <a:rPr lang="en-US" sz="1800" b="1" dirty="0"/>
              <a:t>RCV</a:t>
            </a:r>
            <a:r>
              <a:rPr lang="en-US" sz="1800" dirty="0"/>
              <a:t> for reliable two-sided messaging</a:t>
            </a:r>
          </a:p>
          <a:p>
            <a:pPr lvl="1"/>
            <a:r>
              <a:rPr lang="en-US" sz="1800" dirty="0"/>
              <a:t>RDMA </a:t>
            </a:r>
            <a:r>
              <a:rPr lang="en-US" sz="1800" b="1" dirty="0"/>
              <a:t>READ</a:t>
            </a:r>
            <a:r>
              <a:rPr lang="en-US" sz="1800" dirty="0"/>
              <a:t> and RDMA </a:t>
            </a:r>
            <a:r>
              <a:rPr lang="en-US" sz="1800" b="1" dirty="0"/>
              <a:t>WRITE</a:t>
            </a:r>
            <a:r>
              <a:rPr lang="en-US" sz="1800" dirty="0"/>
              <a:t> for reliable one-sided memory to memory transmission</a:t>
            </a:r>
          </a:p>
          <a:p>
            <a:r>
              <a:rPr lang="en-US" sz="1800" dirty="0"/>
              <a:t>Reliability</a:t>
            </a:r>
          </a:p>
          <a:p>
            <a:pPr lvl="1"/>
            <a:r>
              <a:rPr lang="en-US" sz="1800" dirty="0"/>
              <a:t>Delivery</a:t>
            </a:r>
          </a:p>
          <a:p>
            <a:pPr lvl="1"/>
            <a:r>
              <a:rPr lang="en-US" sz="1800" dirty="0"/>
              <a:t>Once</a:t>
            </a:r>
          </a:p>
          <a:p>
            <a:pPr lvl="1"/>
            <a:r>
              <a:rPr lang="en-US" sz="1800" dirty="0"/>
              <a:t>In order </a:t>
            </a:r>
          </a:p>
        </p:txBody>
      </p:sp>
      <p:sp>
        <p:nvSpPr>
          <p:cNvPr id="4" name="Slide Number Placeholder 3"/>
          <p:cNvSpPr>
            <a:spLocks noGrp="1"/>
          </p:cNvSpPr>
          <p:nvPr>
            <p:ph type="sldNum" sz="quarter" idx="10"/>
          </p:nvPr>
        </p:nvSpPr>
        <p:spPr>
          <a:xfrm>
            <a:off x="6934200" y="6340475"/>
            <a:ext cx="2133600" cy="365125"/>
          </a:xfrm>
        </p:spPr>
        <p:txBody>
          <a:bodyPr/>
          <a:lstStyle/>
          <a:p>
            <a:pPr>
              <a:defRPr/>
            </a:pPr>
            <a:fld id="{CDD300F4-5B44-46AD-9E8C-3142A1846084}" type="slidenum">
              <a:rPr lang="en-US" smtClean="0"/>
              <a:pPr>
                <a:defRPr/>
              </a:pPr>
              <a:t>16</a:t>
            </a:fld>
            <a:endParaRPr lang="en-US" dirty="0"/>
          </a:p>
        </p:txBody>
      </p:sp>
    </p:spTree>
    <p:extLst>
      <p:ext uri="{BB962C8B-B14F-4D97-AF65-F5344CB8AC3E}">
        <p14:creationId xmlns:p14="http://schemas.microsoft.com/office/powerpoint/2010/main" val="3389402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RDMA WRITE Semantics</a:t>
            </a:r>
          </a:p>
        </p:txBody>
      </p:sp>
      <p:sp>
        <p:nvSpPr>
          <p:cNvPr id="3" name="Content Placeholder 2"/>
          <p:cNvSpPr>
            <a:spLocks noGrp="1"/>
          </p:cNvSpPr>
          <p:nvPr>
            <p:ph sz="quarter" idx="10"/>
          </p:nvPr>
        </p:nvSpPr>
        <p:spPr>
          <a:xfrm>
            <a:off x="304800" y="990600"/>
            <a:ext cx="8955497" cy="3997154"/>
          </a:xfrm>
        </p:spPr>
        <p:txBody>
          <a:bodyPr>
            <a:normAutofit/>
          </a:bodyPr>
          <a:lstStyle/>
          <a:p>
            <a:r>
              <a:rPr lang="en-US" sz="2000" dirty="0"/>
              <a:t>RDMA Acknowledge (and Completion)</a:t>
            </a:r>
          </a:p>
          <a:p>
            <a:pPr lvl="1"/>
            <a:r>
              <a:rPr lang="en-US" sz="2000" dirty="0"/>
              <a:t>Guarantee that Data has been successfully received and accepted for execution by the remote HCA</a:t>
            </a:r>
          </a:p>
          <a:p>
            <a:pPr lvl="1"/>
            <a:r>
              <a:rPr lang="en-US" sz="2000" dirty="0"/>
              <a:t>Doesn’t guarantee data has reached remote host memory</a:t>
            </a:r>
          </a:p>
          <a:p>
            <a:r>
              <a:rPr lang="en-US" sz="2000" dirty="0"/>
              <a:t>Further Guarantees implemented by ULP therefore requires interrupt and add latency to the transaction</a:t>
            </a:r>
          </a:p>
          <a:p>
            <a:r>
              <a:rPr lang="en-US" sz="2000" dirty="0"/>
              <a:t>Reliability extensions</a:t>
            </a:r>
            <a:r>
              <a:rPr lang="en-US" sz="1600" dirty="0"/>
              <a:t> </a:t>
            </a:r>
            <a:r>
              <a:rPr lang="en-US" sz="2000" dirty="0"/>
              <a:t>are required</a:t>
            </a:r>
          </a:p>
        </p:txBody>
      </p:sp>
      <p:pic>
        <p:nvPicPr>
          <p:cNvPr id="12" name="Picture 11"/>
          <p:cNvPicPr>
            <a:picLocks noChangeAspect="1"/>
          </p:cNvPicPr>
          <p:nvPr/>
        </p:nvPicPr>
        <p:blipFill>
          <a:blip r:embed="rId3"/>
          <a:stretch>
            <a:fillRect/>
          </a:stretch>
        </p:blipFill>
        <p:spPr>
          <a:xfrm>
            <a:off x="4495800" y="3486150"/>
            <a:ext cx="4561817" cy="2381250"/>
          </a:xfrm>
          <a:prstGeom prst="rect">
            <a:avLst/>
          </a:prstGeom>
        </p:spPr>
      </p:pic>
    </p:spTree>
    <p:extLst>
      <p:ext uri="{BB962C8B-B14F-4D97-AF65-F5344CB8AC3E}">
        <p14:creationId xmlns:p14="http://schemas.microsoft.com/office/powerpoint/2010/main" val="4106794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RDMA Atomics</a:t>
            </a:r>
          </a:p>
        </p:txBody>
      </p:sp>
      <p:pic>
        <p:nvPicPr>
          <p:cNvPr id="6" name="Picture 5"/>
          <p:cNvPicPr>
            <a:picLocks noChangeAspect="1"/>
          </p:cNvPicPr>
          <p:nvPr/>
        </p:nvPicPr>
        <p:blipFill>
          <a:blip r:embed="rId2"/>
          <a:stretch>
            <a:fillRect/>
          </a:stretch>
        </p:blipFill>
        <p:spPr>
          <a:xfrm>
            <a:off x="761165" y="1434609"/>
            <a:ext cx="7621670" cy="3988782"/>
          </a:xfrm>
          <a:prstGeom prst="rect">
            <a:avLst/>
          </a:prstGeom>
        </p:spPr>
      </p:pic>
    </p:spTree>
    <p:extLst>
      <p:ext uri="{BB962C8B-B14F-4D97-AF65-F5344CB8AC3E}">
        <p14:creationId xmlns:p14="http://schemas.microsoft.com/office/powerpoint/2010/main" val="1865664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SEND/RCV</a:t>
            </a:r>
          </a:p>
        </p:txBody>
      </p:sp>
      <p:sp>
        <p:nvSpPr>
          <p:cNvPr id="4" name="Slide Number Placeholder 3"/>
          <p:cNvSpPr>
            <a:spLocks noGrp="1"/>
          </p:cNvSpPr>
          <p:nvPr>
            <p:ph type="sldNum" sz="quarter" idx="10"/>
          </p:nvPr>
        </p:nvSpPr>
        <p:spPr/>
        <p:txBody>
          <a:bodyPr/>
          <a:lstStyle/>
          <a:p>
            <a:pPr>
              <a:defRPr/>
            </a:pPr>
            <a:fld id="{CDD300F4-5B44-46AD-9E8C-3142A1846084}" type="slidenum">
              <a:rPr lang="en-US" smtClean="0"/>
              <a:pPr>
                <a:defRPr/>
              </a:pPr>
              <a:t>19</a:t>
            </a:fld>
            <a:endParaRPr lang="en-US" dirty="0"/>
          </a:p>
        </p:txBody>
      </p:sp>
      <p:pic>
        <p:nvPicPr>
          <p:cNvPr id="6" name="Picture 5"/>
          <p:cNvPicPr>
            <a:picLocks noChangeAspect="1"/>
          </p:cNvPicPr>
          <p:nvPr/>
        </p:nvPicPr>
        <p:blipFill>
          <a:blip r:embed="rId2"/>
          <a:stretch>
            <a:fillRect/>
          </a:stretch>
        </p:blipFill>
        <p:spPr>
          <a:xfrm>
            <a:off x="763874" y="1054099"/>
            <a:ext cx="7616251" cy="4749801"/>
          </a:xfrm>
          <a:prstGeom prst="rect">
            <a:avLst/>
          </a:prstGeom>
        </p:spPr>
      </p:pic>
      <p:sp>
        <p:nvSpPr>
          <p:cNvPr id="7" name="Lightning Bolt 6"/>
          <p:cNvSpPr/>
          <p:nvPr/>
        </p:nvSpPr>
        <p:spPr>
          <a:xfrm>
            <a:off x="6400800" y="4495800"/>
            <a:ext cx="381000" cy="381000"/>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ghtning Bolt 7"/>
          <p:cNvSpPr/>
          <p:nvPr/>
        </p:nvSpPr>
        <p:spPr>
          <a:xfrm>
            <a:off x="571499" y="5296019"/>
            <a:ext cx="381000" cy="381000"/>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32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Persistent Memory (PM)</a:t>
            </a:r>
          </a:p>
        </p:txBody>
      </p:sp>
      <p:sp>
        <p:nvSpPr>
          <p:cNvPr id="3" name="Content Placeholder 2"/>
          <p:cNvSpPr>
            <a:spLocks noGrp="1"/>
          </p:cNvSpPr>
          <p:nvPr>
            <p:ph sz="half" idx="1"/>
          </p:nvPr>
        </p:nvSpPr>
        <p:spPr/>
        <p:txBody>
          <a:bodyPr/>
          <a:lstStyle/>
          <a:p>
            <a:r>
              <a:rPr lang="en-US" sz="2400" dirty="0"/>
              <a:t>Persistent Memory (PM) Benefits</a:t>
            </a:r>
          </a:p>
          <a:p>
            <a:pPr lvl="1"/>
            <a:r>
              <a:rPr lang="en-US" sz="2000" dirty="0"/>
              <a:t>Considerably faster than NAND Flash</a:t>
            </a:r>
          </a:p>
          <a:p>
            <a:pPr lvl="1"/>
            <a:r>
              <a:rPr lang="en-US" sz="2000" dirty="0"/>
              <a:t>Performance accessible via PCIe or DDR interfaces</a:t>
            </a:r>
          </a:p>
          <a:p>
            <a:pPr lvl="1"/>
            <a:r>
              <a:rPr lang="en-US" sz="2000" dirty="0"/>
              <a:t>Lower cost/bit than DRAM</a:t>
            </a:r>
          </a:p>
          <a:p>
            <a:pPr lvl="1"/>
            <a:r>
              <a:rPr lang="en-US" sz="2000" dirty="0"/>
              <a:t>Significantly denser than DRAM</a:t>
            </a:r>
            <a:endParaRPr lang="en-US" dirty="0"/>
          </a:p>
          <a:p>
            <a:endParaRPr lang="en-US" sz="3200" dirty="0"/>
          </a:p>
        </p:txBody>
      </p:sp>
      <p:sp>
        <p:nvSpPr>
          <p:cNvPr id="5" name="Slide Number Placeholder 4"/>
          <p:cNvSpPr>
            <a:spLocks noGrp="1"/>
          </p:cNvSpPr>
          <p:nvPr>
            <p:ph type="sldNum" sz="quarter" idx="10"/>
          </p:nvPr>
        </p:nvSpPr>
        <p:spPr/>
        <p:txBody>
          <a:bodyPr/>
          <a:lstStyle/>
          <a:p>
            <a:pPr>
              <a:defRPr/>
            </a:pPr>
            <a:fld id="{E156CED1-58AE-477C-8287-9DEDED669D4B}" type="slidenum">
              <a:rPr lang="en-US" smtClean="0"/>
              <a:pPr>
                <a:defRPr/>
              </a:pPr>
              <a:t>2</a:t>
            </a:fld>
            <a:endParaRPr lang="en-US" dirty="0"/>
          </a:p>
        </p:txBody>
      </p:sp>
      <p:pic>
        <p:nvPicPr>
          <p:cNvPr id="7" name="Picture 6"/>
          <p:cNvPicPr>
            <a:picLocks noChangeAspect="1"/>
          </p:cNvPicPr>
          <p:nvPr/>
        </p:nvPicPr>
        <p:blipFill>
          <a:blip r:embed="rId2"/>
          <a:stretch>
            <a:fillRect/>
          </a:stretch>
        </p:blipFill>
        <p:spPr>
          <a:xfrm>
            <a:off x="4845098" y="990600"/>
            <a:ext cx="4070302" cy="4610542"/>
          </a:xfrm>
          <a:prstGeom prst="rect">
            <a:avLst/>
          </a:prstGeom>
        </p:spPr>
      </p:pic>
      <p:sp>
        <p:nvSpPr>
          <p:cNvPr id="9" name="Rectangle 8"/>
          <p:cNvSpPr/>
          <p:nvPr/>
        </p:nvSpPr>
        <p:spPr>
          <a:xfrm>
            <a:off x="7162800" y="1676400"/>
            <a:ext cx="1752600" cy="2057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422213" y="1352490"/>
            <a:ext cx="569387" cy="400110"/>
          </a:xfrm>
          <a:prstGeom prst="rect">
            <a:avLst/>
          </a:prstGeom>
          <a:noFill/>
        </p:spPr>
        <p:txBody>
          <a:bodyPr wrap="none" rtlCol="0">
            <a:spAutoFit/>
          </a:bodyPr>
          <a:lstStyle/>
          <a:p>
            <a:r>
              <a:rPr lang="en-US" sz="2000" b="1" dirty="0">
                <a:solidFill>
                  <a:srgbClr val="FF0000"/>
                </a:solidFill>
              </a:rPr>
              <a:t>PM</a:t>
            </a:r>
          </a:p>
        </p:txBody>
      </p:sp>
    </p:spTree>
    <p:extLst>
      <p:ext uri="{BB962C8B-B14F-4D97-AF65-F5344CB8AC3E}">
        <p14:creationId xmlns:p14="http://schemas.microsoft.com/office/powerpoint/2010/main" val="87226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RDMA READ</a:t>
            </a:r>
          </a:p>
        </p:txBody>
      </p:sp>
      <p:sp>
        <p:nvSpPr>
          <p:cNvPr id="4" name="Slide Number Placeholder 3"/>
          <p:cNvSpPr>
            <a:spLocks noGrp="1"/>
          </p:cNvSpPr>
          <p:nvPr>
            <p:ph type="sldNum" sz="quarter" idx="10"/>
          </p:nvPr>
        </p:nvSpPr>
        <p:spPr/>
        <p:txBody>
          <a:bodyPr/>
          <a:lstStyle/>
          <a:p>
            <a:pPr>
              <a:defRPr/>
            </a:pPr>
            <a:fld id="{CDD300F4-5B44-46AD-9E8C-3142A1846084}" type="slidenum">
              <a:rPr lang="en-US" smtClean="0"/>
              <a:pPr>
                <a:defRPr/>
              </a:pPr>
              <a:t>20</a:t>
            </a:fld>
            <a:endParaRPr lang="en-US" dirty="0"/>
          </a:p>
        </p:txBody>
      </p:sp>
      <p:pic>
        <p:nvPicPr>
          <p:cNvPr id="3" name="Picture 2"/>
          <p:cNvPicPr>
            <a:picLocks noChangeAspect="1"/>
          </p:cNvPicPr>
          <p:nvPr/>
        </p:nvPicPr>
        <p:blipFill>
          <a:blip r:embed="rId2"/>
          <a:stretch>
            <a:fillRect/>
          </a:stretch>
        </p:blipFill>
        <p:spPr>
          <a:xfrm>
            <a:off x="763874" y="1054099"/>
            <a:ext cx="7616251" cy="4749801"/>
          </a:xfrm>
          <a:prstGeom prst="rect">
            <a:avLst/>
          </a:prstGeom>
        </p:spPr>
      </p:pic>
      <p:sp>
        <p:nvSpPr>
          <p:cNvPr id="6" name="Lightning Bolt 5"/>
          <p:cNvSpPr/>
          <p:nvPr/>
        </p:nvSpPr>
        <p:spPr>
          <a:xfrm>
            <a:off x="571499" y="5029200"/>
            <a:ext cx="381000" cy="381000"/>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892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 Rules</a:t>
            </a:r>
          </a:p>
        </p:txBody>
      </p:sp>
      <p:sp>
        <p:nvSpPr>
          <p:cNvPr id="4" name="Slide Number Placeholder 3"/>
          <p:cNvSpPr>
            <a:spLocks noGrp="1"/>
          </p:cNvSpPr>
          <p:nvPr>
            <p:ph type="sldNum" sz="quarter" idx="10"/>
          </p:nvPr>
        </p:nvSpPr>
        <p:spPr/>
        <p:txBody>
          <a:bodyPr/>
          <a:lstStyle/>
          <a:p>
            <a:pPr>
              <a:defRPr/>
            </a:pPr>
            <a:fld id="{CDD300F4-5B44-46AD-9E8C-3142A1846084}" type="slidenum">
              <a:rPr lang="en-US" smtClean="0"/>
              <a:pPr>
                <a:defRPr/>
              </a:pPr>
              <a:t>21</a:t>
            </a:fld>
            <a:endParaRPr lang="en-US" dirty="0"/>
          </a:p>
        </p:txBody>
      </p:sp>
      <p:pic>
        <p:nvPicPr>
          <p:cNvPr id="5" name="Picture 4"/>
          <p:cNvPicPr>
            <a:picLocks noChangeAspect="1"/>
          </p:cNvPicPr>
          <p:nvPr/>
        </p:nvPicPr>
        <p:blipFill>
          <a:blip r:embed="rId2"/>
          <a:stretch>
            <a:fillRect/>
          </a:stretch>
        </p:blipFill>
        <p:spPr>
          <a:xfrm>
            <a:off x="1732808" y="1092994"/>
            <a:ext cx="5334000" cy="3250406"/>
          </a:xfrm>
          <a:prstGeom prst="rect">
            <a:avLst/>
          </a:prstGeom>
        </p:spPr>
      </p:pic>
      <p:pic>
        <p:nvPicPr>
          <p:cNvPr id="6" name="Picture 5"/>
          <p:cNvPicPr>
            <a:picLocks noChangeAspect="1"/>
          </p:cNvPicPr>
          <p:nvPr/>
        </p:nvPicPr>
        <p:blipFill>
          <a:blip r:embed="rId3"/>
          <a:stretch>
            <a:fillRect/>
          </a:stretch>
        </p:blipFill>
        <p:spPr>
          <a:xfrm>
            <a:off x="1752600" y="4401529"/>
            <a:ext cx="5356761" cy="1465871"/>
          </a:xfrm>
          <a:prstGeom prst="rect">
            <a:avLst/>
          </a:prstGeom>
        </p:spPr>
      </p:pic>
    </p:spTree>
    <p:extLst>
      <p:ext uri="{BB962C8B-B14F-4D97-AF65-F5344CB8AC3E}">
        <p14:creationId xmlns:p14="http://schemas.microsoft.com/office/powerpoint/2010/main" val="2907137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RDMA Storage Protocols</a:t>
            </a:r>
          </a:p>
        </p:txBody>
      </p:sp>
      <p:sp>
        <p:nvSpPr>
          <p:cNvPr id="4" name="Slide Number Placeholder 3"/>
          <p:cNvSpPr>
            <a:spLocks noGrp="1"/>
          </p:cNvSpPr>
          <p:nvPr>
            <p:ph type="sldNum" sz="quarter" idx="4294967295"/>
          </p:nvPr>
        </p:nvSpPr>
        <p:spPr>
          <a:xfrm>
            <a:off x="7010400" y="5638800"/>
            <a:ext cx="2133600" cy="365125"/>
          </a:xfrm>
        </p:spPr>
        <p:txBody>
          <a:bodyPr/>
          <a:lstStyle/>
          <a:p>
            <a:pPr>
              <a:defRPr/>
            </a:pPr>
            <a:fld id="{CDD300F4-5B44-46AD-9E8C-3142A1846084}" type="slidenum">
              <a:rPr lang="en-US" smtClean="0"/>
              <a:pPr>
                <a:defRPr/>
              </a:pPr>
              <a:t>22</a:t>
            </a:fld>
            <a:endParaRPr lang="en-US" dirty="0"/>
          </a:p>
        </p:txBody>
      </p:sp>
    </p:spTree>
    <p:extLst>
      <p:ext uri="{BB962C8B-B14F-4D97-AF65-F5344CB8AC3E}">
        <p14:creationId xmlns:p14="http://schemas.microsoft.com/office/powerpoint/2010/main" val="1337070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r>
              <a:rPr lang="en-US" dirty="0"/>
              <a:t>Variety of RDMA Storage Protocols</a:t>
            </a:r>
          </a:p>
        </p:txBody>
      </p:sp>
      <p:sp>
        <p:nvSpPr>
          <p:cNvPr id="4" name="Slide Number Placeholder 3"/>
          <p:cNvSpPr>
            <a:spLocks noGrp="1"/>
          </p:cNvSpPr>
          <p:nvPr>
            <p:ph type="sldNum" sz="quarter" idx="10"/>
          </p:nvPr>
        </p:nvSpPr>
        <p:spPr/>
        <p:txBody>
          <a:bodyPr/>
          <a:lstStyle/>
          <a:p>
            <a:pPr>
              <a:defRPr/>
            </a:pPr>
            <a:fld id="{CDD300F4-5B44-46AD-9E8C-3142A1846084}" type="slidenum">
              <a:rPr lang="en-US" smtClean="0"/>
              <a:pPr>
                <a:defRPr/>
              </a:pPr>
              <a:t>23</a:t>
            </a:fld>
            <a:endParaRPr lang="en-US" dirty="0"/>
          </a:p>
        </p:txBody>
      </p:sp>
      <p:sp>
        <p:nvSpPr>
          <p:cNvPr id="7" name="Title 4"/>
          <p:cNvSpPr txBox="1">
            <a:spLocks/>
          </p:cNvSpPr>
          <p:nvPr/>
        </p:nvSpPr>
        <p:spPr bwMode="white">
          <a:xfrm>
            <a:off x="687389" y="-1979987"/>
            <a:ext cx="6648998" cy="591921"/>
          </a:xfrm>
          <a:prstGeom prst="rect">
            <a:avLst/>
          </a:prstGeom>
          <a:noFill/>
          <a:ln w="9525">
            <a:noFill/>
            <a:miter lim="800000"/>
            <a:headEnd/>
            <a:tailEnd/>
          </a:ln>
          <a:extLs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normAutofit/>
          </a:bodyPr>
          <a:lstStyle>
            <a:lvl1pPr algn="l" rtl="0" eaLnBrk="1" fontAlgn="base" hangingPunct="1">
              <a:lnSpc>
                <a:spcPts val="4038"/>
              </a:lnSpc>
              <a:spcBef>
                <a:spcPct val="0"/>
              </a:spcBef>
              <a:spcAft>
                <a:spcPct val="0"/>
              </a:spcAft>
              <a:defRPr sz="3200" b="0" baseline="0">
                <a:solidFill>
                  <a:schemeClr val="bg1"/>
                </a:solidFill>
                <a:latin typeface="+mj-lt"/>
                <a:ea typeface="Arial" pitchFamily="34" charset="0"/>
                <a:cs typeface="Arial" pitchFamily="34" charset="0"/>
              </a:defRPr>
            </a:lvl1pPr>
            <a:lvl2pPr algn="l" rtl="0" eaLnBrk="1" fontAlgn="base" hangingPunct="1">
              <a:lnSpc>
                <a:spcPts val="4038"/>
              </a:lnSpc>
              <a:spcBef>
                <a:spcPct val="0"/>
              </a:spcBef>
              <a:spcAft>
                <a:spcPct val="0"/>
              </a:spcAft>
              <a:defRPr sz="4000" b="1">
                <a:solidFill>
                  <a:schemeClr val="bg1"/>
                </a:solidFill>
                <a:latin typeface="Arial Narrow Bold" pitchFamily="-108" charset="0"/>
                <a:ea typeface="Arial" pitchFamily="36" charset="0"/>
                <a:cs typeface="Arial" charset="0"/>
              </a:defRPr>
            </a:lvl2pPr>
            <a:lvl3pPr algn="l" rtl="0" eaLnBrk="1" fontAlgn="base" hangingPunct="1">
              <a:lnSpc>
                <a:spcPts val="4038"/>
              </a:lnSpc>
              <a:spcBef>
                <a:spcPct val="0"/>
              </a:spcBef>
              <a:spcAft>
                <a:spcPct val="0"/>
              </a:spcAft>
              <a:defRPr sz="4000" b="1">
                <a:solidFill>
                  <a:schemeClr val="bg1"/>
                </a:solidFill>
                <a:latin typeface="Arial Narrow Bold" pitchFamily="-108" charset="0"/>
                <a:ea typeface="Arial" pitchFamily="36" charset="0"/>
                <a:cs typeface="Arial" charset="0"/>
              </a:defRPr>
            </a:lvl3pPr>
            <a:lvl4pPr algn="l" rtl="0" eaLnBrk="1" fontAlgn="base" hangingPunct="1">
              <a:lnSpc>
                <a:spcPts val="4038"/>
              </a:lnSpc>
              <a:spcBef>
                <a:spcPct val="0"/>
              </a:spcBef>
              <a:spcAft>
                <a:spcPct val="0"/>
              </a:spcAft>
              <a:defRPr sz="4000" b="1">
                <a:solidFill>
                  <a:schemeClr val="bg1"/>
                </a:solidFill>
                <a:latin typeface="Arial Narrow Bold" pitchFamily="-108" charset="0"/>
                <a:ea typeface="Arial" pitchFamily="36" charset="0"/>
                <a:cs typeface="Arial" charset="0"/>
              </a:defRPr>
            </a:lvl4pPr>
            <a:lvl5pPr algn="l" rtl="0" eaLnBrk="1" fontAlgn="base" hangingPunct="1">
              <a:lnSpc>
                <a:spcPts val="4038"/>
              </a:lnSpc>
              <a:spcBef>
                <a:spcPct val="0"/>
              </a:spcBef>
              <a:spcAft>
                <a:spcPct val="0"/>
              </a:spcAft>
              <a:defRPr sz="4000" b="1">
                <a:solidFill>
                  <a:schemeClr val="bg1"/>
                </a:solidFill>
                <a:latin typeface="Arial Narrow Bold" pitchFamily="-108" charset="0"/>
                <a:ea typeface="Arial" pitchFamily="36" charset="0"/>
                <a:cs typeface="Arial" charset="0"/>
              </a:defRPr>
            </a:lvl5pPr>
            <a:lvl6pPr marL="653077" algn="l" rtl="0" eaLnBrk="1" fontAlgn="base" hangingPunct="1">
              <a:spcBef>
                <a:spcPct val="0"/>
              </a:spcBef>
              <a:spcAft>
                <a:spcPct val="0"/>
              </a:spcAft>
              <a:defRPr sz="4000">
                <a:solidFill>
                  <a:schemeClr val="bg1"/>
                </a:solidFill>
                <a:latin typeface="Arial" charset="0"/>
                <a:cs typeface="Arial" charset="0"/>
              </a:defRPr>
            </a:lvl6pPr>
            <a:lvl7pPr marL="1306155" algn="l" rtl="0" eaLnBrk="1" fontAlgn="base" hangingPunct="1">
              <a:spcBef>
                <a:spcPct val="0"/>
              </a:spcBef>
              <a:spcAft>
                <a:spcPct val="0"/>
              </a:spcAft>
              <a:defRPr sz="4000">
                <a:solidFill>
                  <a:schemeClr val="bg1"/>
                </a:solidFill>
                <a:latin typeface="Arial" charset="0"/>
                <a:cs typeface="Arial" charset="0"/>
              </a:defRPr>
            </a:lvl7pPr>
            <a:lvl8pPr marL="1959234" algn="l" rtl="0" eaLnBrk="1" fontAlgn="base" hangingPunct="1">
              <a:spcBef>
                <a:spcPct val="0"/>
              </a:spcBef>
              <a:spcAft>
                <a:spcPct val="0"/>
              </a:spcAft>
              <a:defRPr sz="4000">
                <a:solidFill>
                  <a:schemeClr val="bg1"/>
                </a:solidFill>
                <a:latin typeface="Arial" charset="0"/>
                <a:cs typeface="Arial" charset="0"/>
              </a:defRPr>
            </a:lvl8pPr>
            <a:lvl9pPr marL="2612310" algn="l" rtl="0" eaLnBrk="1" fontAlgn="base" hangingPunct="1">
              <a:spcBef>
                <a:spcPct val="0"/>
              </a:spcBef>
              <a:spcAft>
                <a:spcPct val="0"/>
              </a:spcAft>
              <a:defRPr sz="4000">
                <a:solidFill>
                  <a:schemeClr val="bg1"/>
                </a:solidFill>
                <a:latin typeface="Arial" charset="0"/>
                <a:cs typeface="Arial" charset="0"/>
              </a:defRPr>
            </a:lvl9pPr>
          </a:lstStyle>
          <a:p>
            <a:pPr marL="0" marR="0" lvl="0" indent="0" algn="l" defTabSz="914400" rtl="0" eaLnBrk="1" fontAlgn="base" latinLnBrk="0" hangingPunct="1">
              <a:lnSpc>
                <a:spcPts val="4038"/>
              </a:lnSpc>
              <a:spcBef>
                <a:spcPct val="0"/>
              </a:spcBef>
              <a:spcAft>
                <a:spcPct val="0"/>
              </a:spcAft>
              <a:buClrTx/>
              <a:buSzTx/>
              <a:buFontTx/>
              <a:buNone/>
              <a:tabLst/>
              <a:defRPr/>
            </a:pPr>
            <a:r>
              <a:rPr kumimoji="0" lang="en-US" sz="3200" b="0" i="0" u="none" strike="noStrike" kern="0" cap="none" spc="0" normalizeH="0" baseline="0" noProof="0">
                <a:ln>
                  <a:noFill/>
                </a:ln>
                <a:solidFill>
                  <a:srgbClr val="FFFFFF"/>
                </a:solidFill>
                <a:effectLst/>
                <a:uLnTx/>
                <a:uFillTx/>
                <a:latin typeface="Arial"/>
                <a:cs typeface="Arial" pitchFamily="34" charset="0"/>
              </a:rPr>
              <a:t>SAN: Many options</a:t>
            </a:r>
            <a:endParaRPr kumimoji="0" lang="en-US" sz="3200" b="0" i="0" u="none" strike="noStrike" kern="0" cap="none" spc="0" normalizeH="0" baseline="0" noProof="0" dirty="0">
              <a:ln>
                <a:noFill/>
              </a:ln>
              <a:solidFill>
                <a:srgbClr val="FFFFFF"/>
              </a:solidFill>
              <a:effectLst/>
              <a:uLnTx/>
              <a:uFillTx/>
              <a:latin typeface="Arial"/>
              <a:cs typeface="Arial" pitchFamily="34" charset="0"/>
            </a:endParaRPr>
          </a:p>
        </p:txBody>
      </p:sp>
      <p:graphicFrame>
        <p:nvGraphicFramePr>
          <p:cNvPr id="8" name="Content Placeholder 6"/>
          <p:cNvGraphicFramePr>
            <a:graphicFrameLocks/>
          </p:cNvGraphicFramePr>
          <p:nvPr>
            <p:extLst>
              <p:ext uri="{D42A27DB-BD31-4B8C-83A1-F6EECF244321}">
                <p14:modId xmlns:p14="http://schemas.microsoft.com/office/powerpoint/2010/main" val="3366550078"/>
              </p:ext>
            </p:extLst>
          </p:nvPr>
        </p:nvGraphicFramePr>
        <p:xfrm>
          <a:off x="723080" y="1371600"/>
          <a:ext cx="7671620" cy="3650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4"/>
          <p:cNvSpPr txBox="1">
            <a:spLocks/>
          </p:cNvSpPr>
          <p:nvPr/>
        </p:nvSpPr>
        <p:spPr bwMode="auto">
          <a:xfrm>
            <a:off x="2438400" y="5105400"/>
            <a:ext cx="4800600" cy="78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7030A0"/>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522380"/>
                </a:solidFill>
                <a:latin typeface="Arial" charset="0"/>
                <a:cs typeface="Arial" charset="0"/>
              </a:defRPr>
            </a:lvl2pPr>
            <a:lvl3pPr algn="l" rtl="0" eaLnBrk="1" fontAlgn="base" hangingPunct="1">
              <a:spcBef>
                <a:spcPct val="0"/>
              </a:spcBef>
              <a:spcAft>
                <a:spcPct val="0"/>
              </a:spcAft>
              <a:defRPr sz="3200" b="1">
                <a:solidFill>
                  <a:srgbClr val="522380"/>
                </a:solidFill>
                <a:latin typeface="Arial" charset="0"/>
                <a:cs typeface="Arial" charset="0"/>
              </a:defRPr>
            </a:lvl3pPr>
            <a:lvl4pPr algn="l" rtl="0" eaLnBrk="1" fontAlgn="base" hangingPunct="1">
              <a:spcBef>
                <a:spcPct val="0"/>
              </a:spcBef>
              <a:spcAft>
                <a:spcPct val="0"/>
              </a:spcAft>
              <a:defRPr sz="3200" b="1">
                <a:solidFill>
                  <a:srgbClr val="522380"/>
                </a:solidFill>
                <a:latin typeface="Arial" charset="0"/>
                <a:cs typeface="Arial" charset="0"/>
              </a:defRPr>
            </a:lvl4pPr>
            <a:lvl5pPr algn="l" rtl="0" eaLnBrk="1" fontAlgn="base" hangingPunct="1">
              <a:spcBef>
                <a:spcPct val="0"/>
              </a:spcBef>
              <a:spcAft>
                <a:spcPct val="0"/>
              </a:spcAft>
              <a:defRPr sz="3200" b="1">
                <a:solidFill>
                  <a:srgbClr val="522380"/>
                </a:solidFill>
                <a:latin typeface="Arial" charset="0"/>
                <a:cs typeface="Arial" charset="0"/>
              </a:defRPr>
            </a:lvl5pPr>
            <a:lvl6pPr marL="457200" algn="l" rtl="0" eaLnBrk="1" fontAlgn="base" hangingPunct="1">
              <a:spcBef>
                <a:spcPct val="0"/>
              </a:spcBef>
              <a:spcAft>
                <a:spcPct val="0"/>
              </a:spcAft>
              <a:defRPr sz="3200" b="1">
                <a:solidFill>
                  <a:srgbClr val="522380"/>
                </a:solidFill>
                <a:latin typeface="Gill Sans MT" pitchFamily="34" charset="0"/>
              </a:defRPr>
            </a:lvl6pPr>
            <a:lvl7pPr marL="914400" algn="l" rtl="0" eaLnBrk="1" fontAlgn="base" hangingPunct="1">
              <a:spcBef>
                <a:spcPct val="0"/>
              </a:spcBef>
              <a:spcAft>
                <a:spcPct val="0"/>
              </a:spcAft>
              <a:defRPr sz="3200" b="1">
                <a:solidFill>
                  <a:srgbClr val="522380"/>
                </a:solidFill>
                <a:latin typeface="Gill Sans MT" pitchFamily="34" charset="0"/>
              </a:defRPr>
            </a:lvl7pPr>
            <a:lvl8pPr marL="1371600" algn="l" rtl="0" eaLnBrk="1" fontAlgn="base" hangingPunct="1">
              <a:spcBef>
                <a:spcPct val="0"/>
              </a:spcBef>
              <a:spcAft>
                <a:spcPct val="0"/>
              </a:spcAft>
              <a:defRPr sz="3200" b="1">
                <a:solidFill>
                  <a:srgbClr val="522380"/>
                </a:solidFill>
                <a:latin typeface="Gill Sans MT" pitchFamily="34" charset="0"/>
              </a:defRPr>
            </a:lvl8pPr>
            <a:lvl9pPr marL="1828800" algn="l" rtl="0" eaLnBrk="1" fontAlgn="base" hangingPunct="1">
              <a:spcBef>
                <a:spcPct val="0"/>
              </a:spcBef>
              <a:spcAft>
                <a:spcPct val="0"/>
              </a:spcAft>
              <a:defRPr sz="3200" b="1">
                <a:solidFill>
                  <a:srgbClr val="522380"/>
                </a:solidFill>
                <a:latin typeface="Gill Sans MT" pitchFamily="34" charset="0"/>
              </a:defRPr>
            </a:lvl9pPr>
          </a:lstStyle>
          <a:p>
            <a:r>
              <a:rPr lang="en-US" sz="2800" kern="0" dirty="0"/>
              <a:t>Similar Exchange Model</a:t>
            </a:r>
          </a:p>
        </p:txBody>
      </p:sp>
    </p:spTree>
    <p:extLst>
      <p:ext uri="{BB962C8B-B14F-4D97-AF65-F5344CB8AC3E}">
        <p14:creationId xmlns:p14="http://schemas.microsoft.com/office/powerpoint/2010/main" val="278301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Example: </a:t>
            </a:r>
            <a:r>
              <a:rPr lang="en-US" dirty="0" err="1"/>
              <a:t>NVMe</a:t>
            </a:r>
            <a:r>
              <a:rPr lang="en-US" dirty="0"/>
              <a:t> over Fabrics</a:t>
            </a:r>
          </a:p>
        </p:txBody>
      </p:sp>
      <p:sp>
        <p:nvSpPr>
          <p:cNvPr id="4" name="Slide Number Placeholder 3"/>
          <p:cNvSpPr>
            <a:spLocks noGrp="1"/>
          </p:cNvSpPr>
          <p:nvPr>
            <p:ph type="sldNum" sz="quarter" idx="4294967295"/>
          </p:nvPr>
        </p:nvSpPr>
        <p:spPr>
          <a:xfrm>
            <a:off x="7010400" y="5638800"/>
            <a:ext cx="2133600" cy="365125"/>
          </a:xfrm>
        </p:spPr>
        <p:txBody>
          <a:bodyPr/>
          <a:lstStyle/>
          <a:p>
            <a:pPr>
              <a:defRPr/>
            </a:pPr>
            <a:fld id="{CDD300F4-5B44-46AD-9E8C-3142A1846084}" type="slidenum">
              <a:rPr lang="en-US" smtClean="0"/>
              <a:pPr>
                <a:defRPr/>
              </a:pPr>
              <a:t>24</a:t>
            </a:fld>
            <a:endParaRPr lang="en-US" dirty="0"/>
          </a:p>
        </p:txBody>
      </p:sp>
    </p:spTree>
    <p:extLst>
      <p:ext uri="{BB962C8B-B14F-4D97-AF65-F5344CB8AC3E}">
        <p14:creationId xmlns:p14="http://schemas.microsoft.com/office/powerpoint/2010/main" val="1176098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NVMe</a:t>
            </a:r>
            <a:r>
              <a:rPr lang="en-US" dirty="0"/>
              <a:t>-OF IO WRITE (PULL)</a:t>
            </a:r>
          </a:p>
        </p:txBody>
      </p:sp>
      <p:sp>
        <p:nvSpPr>
          <p:cNvPr id="5" name="Content Placeholder 1"/>
          <p:cNvSpPr txBox="1">
            <a:spLocks/>
          </p:cNvSpPr>
          <p:nvPr/>
        </p:nvSpPr>
        <p:spPr bwMode="auto">
          <a:xfrm>
            <a:off x="237947" y="1371600"/>
            <a:ext cx="4410253" cy="40471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lnSpcReduction="10000"/>
          </a:bodyPr>
          <a:lstStyle>
            <a:lvl1pPr marL="228600" indent="-246888" algn="l" rtl="0" eaLnBrk="1" fontAlgn="base" hangingPunct="1">
              <a:spcBef>
                <a:spcPts val="600"/>
              </a:spcBef>
              <a:spcAft>
                <a:spcPct val="0"/>
              </a:spcAft>
              <a:buClr>
                <a:schemeClr val="bg2">
                  <a:lumMod val="75000"/>
                </a:schemeClr>
              </a:buClr>
              <a:buSzPct val="110000"/>
              <a:buFont typeface="Wingdings" charset="0"/>
              <a:buChar char="§"/>
              <a:defRPr sz="2400">
                <a:solidFill>
                  <a:schemeClr val="tx2"/>
                </a:solidFill>
                <a:latin typeface="+mn-lt"/>
                <a:ea typeface="ＭＳ Ｐゴシック" charset="0"/>
                <a:cs typeface="Arial" pitchFamily="-108" charset="0"/>
              </a:defRPr>
            </a:lvl1pPr>
            <a:lvl2pPr marL="568325" indent="-255589" algn="l" rtl="0" eaLnBrk="1" fontAlgn="base" hangingPunct="1">
              <a:spcBef>
                <a:spcPts val="426"/>
              </a:spcBef>
              <a:spcAft>
                <a:spcPct val="0"/>
              </a:spcAft>
              <a:buClr>
                <a:schemeClr val="tx1">
                  <a:lumMod val="75000"/>
                  <a:lumOff val="25000"/>
                </a:schemeClr>
              </a:buClr>
              <a:buSzPct val="105000"/>
              <a:buFont typeface="Arial" charset="0"/>
              <a:buChar char="•"/>
              <a:defRPr sz="2100">
                <a:solidFill>
                  <a:schemeClr val="tx1">
                    <a:lumMod val="75000"/>
                    <a:lumOff val="25000"/>
                  </a:schemeClr>
                </a:solidFill>
                <a:latin typeface="+mn-lt"/>
                <a:ea typeface="Arial" pitchFamily="36" charset="0"/>
                <a:cs typeface="Arial" pitchFamily="-108" charset="0"/>
              </a:defRPr>
            </a:lvl2pPr>
            <a:lvl3pPr marL="822325" indent="-239714" algn="l" rtl="0" eaLnBrk="1" fontAlgn="base" hangingPunct="1">
              <a:spcBef>
                <a:spcPct val="20000"/>
              </a:spcBef>
              <a:spcAft>
                <a:spcPct val="0"/>
              </a:spcAft>
              <a:buClr>
                <a:schemeClr val="tx1">
                  <a:lumMod val="75000"/>
                  <a:lumOff val="25000"/>
                </a:schemeClr>
              </a:buClr>
              <a:buSzPct val="104000"/>
              <a:buFont typeface="Lucida Grande" charset="0"/>
              <a:buChar char="-"/>
              <a:defRPr sz="1900">
                <a:solidFill>
                  <a:schemeClr val="tx1">
                    <a:lumMod val="75000"/>
                    <a:lumOff val="25000"/>
                  </a:schemeClr>
                </a:solidFill>
                <a:latin typeface="+mn-lt"/>
                <a:ea typeface="Arial" pitchFamily="36" charset="0"/>
                <a:cs typeface="Arial" pitchFamily="-108" charset="0"/>
              </a:defRPr>
            </a:lvl3pPr>
            <a:lvl4pPr marL="1097280" indent="-274320" algn="l" rtl="0" eaLnBrk="1" fontAlgn="base" hangingPunct="1">
              <a:spcBef>
                <a:spcPct val="20000"/>
              </a:spcBef>
              <a:spcAft>
                <a:spcPct val="0"/>
              </a:spcAft>
              <a:buClr>
                <a:schemeClr val="bg1">
                  <a:lumMod val="50000"/>
                </a:schemeClr>
              </a:buClr>
              <a:buFont typeface="Wingdings" charset="0"/>
              <a:buChar char="§"/>
              <a:defRPr sz="1800">
                <a:solidFill>
                  <a:schemeClr val="bg1">
                    <a:lumMod val="50000"/>
                  </a:schemeClr>
                </a:solidFill>
                <a:latin typeface="+mn-lt"/>
                <a:ea typeface="Arial" pitchFamily="36" charset="0"/>
                <a:cs typeface="Arial" pitchFamily="-108" charset="0"/>
              </a:defRPr>
            </a:lvl4pPr>
            <a:lvl5pPr marL="1316736" indent="-210312" algn="l" rtl="0" eaLnBrk="1" fontAlgn="base" hangingPunct="1">
              <a:spcBef>
                <a:spcPct val="20000"/>
              </a:spcBef>
              <a:spcAft>
                <a:spcPct val="0"/>
              </a:spcAft>
              <a:buClr>
                <a:schemeClr val="bg1">
                  <a:lumMod val="50000"/>
                </a:schemeClr>
              </a:buClr>
              <a:buFont typeface="Lucida Grande" charset="0"/>
              <a:buChar char="›"/>
              <a:defRPr sz="1400">
                <a:solidFill>
                  <a:schemeClr val="bg1">
                    <a:lumMod val="50000"/>
                  </a:schemeClr>
                </a:solidFill>
                <a:latin typeface="+mn-lt"/>
                <a:ea typeface="Arial" pitchFamily="36" charset="0"/>
                <a:cs typeface="Arial" pitchFamily="-108" charset="0"/>
              </a:defRPr>
            </a:lvl5pPr>
            <a:lvl6pPr marL="3591926" indent="-326539" algn="l" rtl="0" eaLnBrk="1" fontAlgn="base" hangingPunct="1">
              <a:spcBef>
                <a:spcPct val="20000"/>
              </a:spcBef>
              <a:spcAft>
                <a:spcPct val="0"/>
              </a:spcAft>
              <a:buChar char="»"/>
              <a:defRPr sz="2200">
                <a:solidFill>
                  <a:schemeClr val="tx1"/>
                </a:solidFill>
                <a:latin typeface="+mj-lt"/>
                <a:cs typeface="+mn-cs"/>
              </a:defRPr>
            </a:lvl6pPr>
            <a:lvl7pPr marL="4245003" indent="-326539" algn="l" rtl="0" eaLnBrk="1" fontAlgn="base" hangingPunct="1">
              <a:spcBef>
                <a:spcPct val="20000"/>
              </a:spcBef>
              <a:spcAft>
                <a:spcPct val="0"/>
              </a:spcAft>
              <a:buChar char="»"/>
              <a:defRPr sz="2200">
                <a:solidFill>
                  <a:schemeClr val="tx1"/>
                </a:solidFill>
                <a:latin typeface="+mj-lt"/>
                <a:cs typeface="+mn-cs"/>
              </a:defRPr>
            </a:lvl7pPr>
            <a:lvl8pPr marL="4898082" indent="-326539" algn="l" rtl="0" eaLnBrk="1" fontAlgn="base" hangingPunct="1">
              <a:spcBef>
                <a:spcPct val="20000"/>
              </a:spcBef>
              <a:spcAft>
                <a:spcPct val="0"/>
              </a:spcAft>
              <a:buChar char="»"/>
              <a:defRPr sz="2200">
                <a:solidFill>
                  <a:schemeClr val="tx1"/>
                </a:solidFill>
                <a:latin typeface="+mj-lt"/>
                <a:cs typeface="+mn-cs"/>
              </a:defRPr>
            </a:lvl8pPr>
            <a:lvl9pPr marL="5551160" indent="-326539" algn="l" rtl="0" eaLnBrk="1" fontAlgn="base" hangingPunct="1">
              <a:spcBef>
                <a:spcPct val="20000"/>
              </a:spcBef>
              <a:spcAft>
                <a:spcPct val="0"/>
              </a:spcAft>
              <a:buChar char="»"/>
              <a:defRPr sz="2200">
                <a:solidFill>
                  <a:schemeClr val="tx1"/>
                </a:solidFill>
                <a:latin typeface="+mj-lt"/>
                <a:cs typeface="+mn-cs"/>
              </a:defRPr>
            </a:lvl9pPr>
          </a:lstStyle>
          <a:p>
            <a:r>
              <a:rPr lang="en-US" sz="1750" kern="0" dirty="0"/>
              <a:t>Host</a:t>
            </a:r>
          </a:p>
          <a:p>
            <a:pPr lvl="1"/>
            <a:r>
              <a:rPr lang="en-US" sz="1563" kern="0" dirty="0"/>
              <a:t>SEND carrying Command Capsule (CC) </a:t>
            </a:r>
          </a:p>
          <a:p>
            <a:pPr lvl="1"/>
            <a:r>
              <a:rPr lang="en-US" sz="1563" kern="0" dirty="0"/>
              <a:t>Upon RCV completion</a:t>
            </a:r>
          </a:p>
          <a:p>
            <a:pPr lvl="2"/>
            <a:r>
              <a:rPr lang="en-US" sz="1363" kern="0" dirty="0"/>
              <a:t>Free the data buffer (invalidate if needed)</a:t>
            </a:r>
          </a:p>
          <a:p>
            <a:r>
              <a:rPr lang="en-US" sz="1750" kern="0" dirty="0"/>
              <a:t>Subsystem</a:t>
            </a:r>
          </a:p>
          <a:p>
            <a:pPr lvl="1"/>
            <a:r>
              <a:rPr lang="en-US" sz="1563" kern="0" dirty="0"/>
              <a:t>Upon RCV Completion</a:t>
            </a:r>
          </a:p>
          <a:p>
            <a:pPr lvl="2"/>
            <a:r>
              <a:rPr lang="en-US" sz="1438" kern="0" dirty="0"/>
              <a:t>Allocate Memory for Data</a:t>
            </a:r>
          </a:p>
          <a:p>
            <a:pPr lvl="2"/>
            <a:r>
              <a:rPr lang="en-US" sz="1538" kern="0" dirty="0"/>
              <a:t>Post RDMA READ to fetch data</a:t>
            </a:r>
          </a:p>
          <a:p>
            <a:pPr lvl="1"/>
            <a:r>
              <a:rPr lang="en-US" sz="1738" kern="0" dirty="0"/>
              <a:t>Upon READ Completion</a:t>
            </a:r>
          </a:p>
          <a:p>
            <a:pPr lvl="2"/>
            <a:r>
              <a:rPr lang="en-US" sz="1538" kern="0" dirty="0"/>
              <a:t>Post command to backing store</a:t>
            </a:r>
          </a:p>
          <a:p>
            <a:pPr lvl="1"/>
            <a:r>
              <a:rPr lang="en-US" sz="1638" kern="0" dirty="0"/>
              <a:t>Upon SSD completion</a:t>
            </a:r>
          </a:p>
          <a:p>
            <a:pPr lvl="2"/>
            <a:r>
              <a:rPr lang="en-US" sz="1438" kern="0" dirty="0"/>
              <a:t>Send </a:t>
            </a:r>
            <a:r>
              <a:rPr lang="en-US" sz="1438" kern="0" dirty="0" err="1"/>
              <a:t>NVMe</a:t>
            </a:r>
            <a:r>
              <a:rPr lang="en-US" sz="1438" kern="0" dirty="0"/>
              <a:t>-OF RC</a:t>
            </a:r>
          </a:p>
          <a:p>
            <a:pPr lvl="2"/>
            <a:r>
              <a:rPr lang="en-US" sz="1438" kern="0" dirty="0"/>
              <a:t>Free memory</a:t>
            </a:r>
          </a:p>
          <a:p>
            <a:pPr lvl="1"/>
            <a:r>
              <a:rPr lang="en-US" sz="1638" kern="0" dirty="0"/>
              <a:t>Upon SEND Completion</a:t>
            </a:r>
          </a:p>
          <a:p>
            <a:pPr lvl="2"/>
            <a:r>
              <a:rPr lang="en-US" sz="1438" kern="0" dirty="0"/>
              <a:t>Free CC and completion resources</a:t>
            </a:r>
          </a:p>
        </p:txBody>
      </p:sp>
      <p:pic>
        <p:nvPicPr>
          <p:cNvPr id="3" name="Picture 2"/>
          <p:cNvPicPr>
            <a:picLocks noChangeAspect="1"/>
          </p:cNvPicPr>
          <p:nvPr/>
        </p:nvPicPr>
        <p:blipFill>
          <a:blip r:embed="rId3"/>
          <a:stretch>
            <a:fillRect/>
          </a:stretch>
        </p:blipFill>
        <p:spPr>
          <a:xfrm>
            <a:off x="3885991" y="1371600"/>
            <a:ext cx="5025539" cy="3779180"/>
          </a:xfrm>
          <a:prstGeom prst="rect">
            <a:avLst/>
          </a:prstGeom>
        </p:spPr>
      </p:pic>
      <p:sp>
        <p:nvSpPr>
          <p:cNvPr id="6" name="Title 4"/>
          <p:cNvSpPr txBox="1">
            <a:spLocks/>
          </p:cNvSpPr>
          <p:nvPr/>
        </p:nvSpPr>
        <p:spPr bwMode="auto">
          <a:xfrm>
            <a:off x="1600200" y="5334000"/>
            <a:ext cx="6473130" cy="78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7030A0"/>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522380"/>
                </a:solidFill>
                <a:latin typeface="Arial" charset="0"/>
                <a:cs typeface="Arial" charset="0"/>
              </a:defRPr>
            </a:lvl2pPr>
            <a:lvl3pPr algn="l" rtl="0" eaLnBrk="1" fontAlgn="base" hangingPunct="1">
              <a:spcBef>
                <a:spcPct val="0"/>
              </a:spcBef>
              <a:spcAft>
                <a:spcPct val="0"/>
              </a:spcAft>
              <a:defRPr sz="3200" b="1">
                <a:solidFill>
                  <a:srgbClr val="522380"/>
                </a:solidFill>
                <a:latin typeface="Arial" charset="0"/>
                <a:cs typeface="Arial" charset="0"/>
              </a:defRPr>
            </a:lvl3pPr>
            <a:lvl4pPr algn="l" rtl="0" eaLnBrk="1" fontAlgn="base" hangingPunct="1">
              <a:spcBef>
                <a:spcPct val="0"/>
              </a:spcBef>
              <a:spcAft>
                <a:spcPct val="0"/>
              </a:spcAft>
              <a:defRPr sz="3200" b="1">
                <a:solidFill>
                  <a:srgbClr val="522380"/>
                </a:solidFill>
                <a:latin typeface="Arial" charset="0"/>
                <a:cs typeface="Arial" charset="0"/>
              </a:defRPr>
            </a:lvl4pPr>
            <a:lvl5pPr algn="l" rtl="0" eaLnBrk="1" fontAlgn="base" hangingPunct="1">
              <a:spcBef>
                <a:spcPct val="0"/>
              </a:spcBef>
              <a:spcAft>
                <a:spcPct val="0"/>
              </a:spcAft>
              <a:defRPr sz="3200" b="1">
                <a:solidFill>
                  <a:srgbClr val="522380"/>
                </a:solidFill>
                <a:latin typeface="Arial" charset="0"/>
                <a:cs typeface="Arial" charset="0"/>
              </a:defRPr>
            </a:lvl5pPr>
            <a:lvl6pPr marL="457200" algn="l" rtl="0" eaLnBrk="1" fontAlgn="base" hangingPunct="1">
              <a:spcBef>
                <a:spcPct val="0"/>
              </a:spcBef>
              <a:spcAft>
                <a:spcPct val="0"/>
              </a:spcAft>
              <a:defRPr sz="3200" b="1">
                <a:solidFill>
                  <a:srgbClr val="522380"/>
                </a:solidFill>
                <a:latin typeface="Gill Sans MT" pitchFamily="34" charset="0"/>
              </a:defRPr>
            </a:lvl6pPr>
            <a:lvl7pPr marL="914400" algn="l" rtl="0" eaLnBrk="1" fontAlgn="base" hangingPunct="1">
              <a:spcBef>
                <a:spcPct val="0"/>
              </a:spcBef>
              <a:spcAft>
                <a:spcPct val="0"/>
              </a:spcAft>
              <a:defRPr sz="3200" b="1">
                <a:solidFill>
                  <a:srgbClr val="522380"/>
                </a:solidFill>
                <a:latin typeface="Gill Sans MT" pitchFamily="34" charset="0"/>
              </a:defRPr>
            </a:lvl7pPr>
            <a:lvl8pPr marL="1371600" algn="l" rtl="0" eaLnBrk="1" fontAlgn="base" hangingPunct="1">
              <a:spcBef>
                <a:spcPct val="0"/>
              </a:spcBef>
              <a:spcAft>
                <a:spcPct val="0"/>
              </a:spcAft>
              <a:defRPr sz="3200" b="1">
                <a:solidFill>
                  <a:srgbClr val="522380"/>
                </a:solidFill>
                <a:latin typeface="Gill Sans MT" pitchFamily="34" charset="0"/>
              </a:defRPr>
            </a:lvl8pPr>
            <a:lvl9pPr marL="1828800" algn="l" rtl="0" eaLnBrk="1" fontAlgn="base" hangingPunct="1">
              <a:spcBef>
                <a:spcPct val="0"/>
              </a:spcBef>
              <a:spcAft>
                <a:spcPct val="0"/>
              </a:spcAft>
              <a:defRPr sz="3200" b="1">
                <a:solidFill>
                  <a:srgbClr val="522380"/>
                </a:solidFill>
                <a:latin typeface="Gill Sans MT" pitchFamily="34" charset="0"/>
              </a:defRPr>
            </a:lvl9pPr>
          </a:lstStyle>
          <a:p>
            <a:r>
              <a:rPr lang="en-US" sz="2800" kern="0" dirty="0"/>
              <a:t>Additional Round Trip to Fetch Data</a:t>
            </a:r>
          </a:p>
        </p:txBody>
      </p:sp>
    </p:spTree>
    <p:extLst>
      <p:ext uri="{BB962C8B-B14F-4D97-AF65-F5344CB8AC3E}">
        <p14:creationId xmlns:p14="http://schemas.microsoft.com/office/powerpoint/2010/main" val="2564983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NVMe</a:t>
            </a:r>
            <a:r>
              <a:rPr lang="en-US" dirty="0"/>
              <a:t>-OF IO READ</a:t>
            </a:r>
          </a:p>
        </p:txBody>
      </p:sp>
      <p:sp>
        <p:nvSpPr>
          <p:cNvPr id="16" name="Content Placeholder 1"/>
          <p:cNvSpPr>
            <a:spLocks noGrp="1"/>
          </p:cNvSpPr>
          <p:nvPr>
            <p:ph idx="4294967295"/>
          </p:nvPr>
        </p:nvSpPr>
        <p:spPr>
          <a:xfrm>
            <a:off x="285572" y="1219200"/>
            <a:ext cx="4024491" cy="4047133"/>
          </a:xfrm>
          <a:prstGeom prst="rect">
            <a:avLst/>
          </a:prstGeom>
        </p:spPr>
        <p:txBody>
          <a:bodyPr>
            <a:normAutofit lnSpcReduction="10000"/>
          </a:bodyPr>
          <a:lstStyle/>
          <a:p>
            <a:r>
              <a:rPr lang="en-US" sz="1750" dirty="0"/>
              <a:t>Host</a:t>
            </a:r>
          </a:p>
          <a:p>
            <a:pPr lvl="1"/>
            <a:r>
              <a:rPr lang="en-US" sz="1563" dirty="0"/>
              <a:t>Post SEND carrying Command Capsule (CC) </a:t>
            </a:r>
          </a:p>
          <a:p>
            <a:r>
              <a:rPr lang="en-US" sz="1750" dirty="0"/>
              <a:t>Subsystem</a:t>
            </a:r>
          </a:p>
          <a:p>
            <a:pPr lvl="1"/>
            <a:r>
              <a:rPr lang="en-US" sz="1563" dirty="0"/>
              <a:t>Upon RCV Completion</a:t>
            </a:r>
          </a:p>
          <a:p>
            <a:pPr lvl="2"/>
            <a:r>
              <a:rPr lang="en-US" sz="1438" dirty="0"/>
              <a:t>Allocate Memory for Data</a:t>
            </a:r>
          </a:p>
          <a:p>
            <a:pPr lvl="2"/>
            <a:r>
              <a:rPr lang="en-US" sz="1538" dirty="0"/>
              <a:t>Post command to backing store</a:t>
            </a:r>
          </a:p>
          <a:p>
            <a:pPr lvl="1"/>
            <a:r>
              <a:rPr lang="en-US" sz="1638" dirty="0"/>
              <a:t>Upon SSD completion</a:t>
            </a:r>
          </a:p>
          <a:p>
            <a:pPr lvl="2"/>
            <a:r>
              <a:rPr lang="en-US" sz="1400" dirty="0"/>
              <a:t>Post RDMA Write to write data back to host</a:t>
            </a:r>
          </a:p>
          <a:p>
            <a:pPr lvl="2"/>
            <a:r>
              <a:rPr lang="en-US" sz="1438" dirty="0"/>
              <a:t>Send </a:t>
            </a:r>
            <a:r>
              <a:rPr lang="en-US" sz="1438" dirty="0" err="1"/>
              <a:t>NVMe</a:t>
            </a:r>
            <a:r>
              <a:rPr lang="en-US" sz="1438" dirty="0"/>
              <a:t> RC</a:t>
            </a:r>
          </a:p>
          <a:p>
            <a:pPr lvl="1"/>
            <a:r>
              <a:rPr lang="en-US" sz="1638" dirty="0"/>
              <a:t>Upon SEND Completion</a:t>
            </a:r>
          </a:p>
          <a:p>
            <a:pPr lvl="2"/>
            <a:r>
              <a:rPr lang="en-US" sz="1438" dirty="0"/>
              <a:t>Free memory</a:t>
            </a:r>
          </a:p>
          <a:p>
            <a:pPr lvl="2"/>
            <a:r>
              <a:rPr lang="en-US" sz="1438" dirty="0"/>
              <a:t>Free CC and completion resources</a:t>
            </a:r>
          </a:p>
        </p:txBody>
      </p:sp>
      <p:pic>
        <p:nvPicPr>
          <p:cNvPr id="3" name="Picture 2"/>
          <p:cNvPicPr>
            <a:picLocks noChangeAspect="1"/>
          </p:cNvPicPr>
          <p:nvPr/>
        </p:nvPicPr>
        <p:blipFill>
          <a:blip r:embed="rId3"/>
          <a:stretch>
            <a:fillRect/>
          </a:stretch>
        </p:blipFill>
        <p:spPr>
          <a:xfrm>
            <a:off x="3886200" y="1197638"/>
            <a:ext cx="5025539" cy="3755362"/>
          </a:xfrm>
          <a:prstGeom prst="rect">
            <a:avLst/>
          </a:prstGeom>
        </p:spPr>
      </p:pic>
      <p:sp>
        <p:nvSpPr>
          <p:cNvPr id="5" name="Title 4"/>
          <p:cNvSpPr txBox="1">
            <a:spLocks/>
          </p:cNvSpPr>
          <p:nvPr/>
        </p:nvSpPr>
        <p:spPr bwMode="auto">
          <a:xfrm>
            <a:off x="1896170" y="5439690"/>
            <a:ext cx="6473130" cy="78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7030A0"/>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522380"/>
                </a:solidFill>
                <a:latin typeface="Arial" charset="0"/>
                <a:cs typeface="Arial" charset="0"/>
              </a:defRPr>
            </a:lvl2pPr>
            <a:lvl3pPr algn="l" rtl="0" eaLnBrk="1" fontAlgn="base" hangingPunct="1">
              <a:spcBef>
                <a:spcPct val="0"/>
              </a:spcBef>
              <a:spcAft>
                <a:spcPct val="0"/>
              </a:spcAft>
              <a:defRPr sz="3200" b="1">
                <a:solidFill>
                  <a:srgbClr val="522380"/>
                </a:solidFill>
                <a:latin typeface="Arial" charset="0"/>
                <a:cs typeface="Arial" charset="0"/>
              </a:defRPr>
            </a:lvl3pPr>
            <a:lvl4pPr algn="l" rtl="0" eaLnBrk="1" fontAlgn="base" hangingPunct="1">
              <a:spcBef>
                <a:spcPct val="0"/>
              </a:spcBef>
              <a:spcAft>
                <a:spcPct val="0"/>
              </a:spcAft>
              <a:defRPr sz="3200" b="1">
                <a:solidFill>
                  <a:srgbClr val="522380"/>
                </a:solidFill>
                <a:latin typeface="Arial" charset="0"/>
                <a:cs typeface="Arial" charset="0"/>
              </a:defRPr>
            </a:lvl4pPr>
            <a:lvl5pPr algn="l" rtl="0" eaLnBrk="1" fontAlgn="base" hangingPunct="1">
              <a:spcBef>
                <a:spcPct val="0"/>
              </a:spcBef>
              <a:spcAft>
                <a:spcPct val="0"/>
              </a:spcAft>
              <a:defRPr sz="3200" b="1">
                <a:solidFill>
                  <a:srgbClr val="522380"/>
                </a:solidFill>
                <a:latin typeface="Arial" charset="0"/>
                <a:cs typeface="Arial" charset="0"/>
              </a:defRPr>
            </a:lvl5pPr>
            <a:lvl6pPr marL="457200" algn="l" rtl="0" eaLnBrk="1" fontAlgn="base" hangingPunct="1">
              <a:spcBef>
                <a:spcPct val="0"/>
              </a:spcBef>
              <a:spcAft>
                <a:spcPct val="0"/>
              </a:spcAft>
              <a:defRPr sz="3200" b="1">
                <a:solidFill>
                  <a:srgbClr val="522380"/>
                </a:solidFill>
                <a:latin typeface="Gill Sans MT" pitchFamily="34" charset="0"/>
              </a:defRPr>
            </a:lvl6pPr>
            <a:lvl7pPr marL="914400" algn="l" rtl="0" eaLnBrk="1" fontAlgn="base" hangingPunct="1">
              <a:spcBef>
                <a:spcPct val="0"/>
              </a:spcBef>
              <a:spcAft>
                <a:spcPct val="0"/>
              </a:spcAft>
              <a:defRPr sz="3200" b="1">
                <a:solidFill>
                  <a:srgbClr val="522380"/>
                </a:solidFill>
                <a:latin typeface="Gill Sans MT" pitchFamily="34" charset="0"/>
              </a:defRPr>
            </a:lvl7pPr>
            <a:lvl8pPr marL="1371600" algn="l" rtl="0" eaLnBrk="1" fontAlgn="base" hangingPunct="1">
              <a:spcBef>
                <a:spcPct val="0"/>
              </a:spcBef>
              <a:spcAft>
                <a:spcPct val="0"/>
              </a:spcAft>
              <a:defRPr sz="3200" b="1">
                <a:solidFill>
                  <a:srgbClr val="522380"/>
                </a:solidFill>
                <a:latin typeface="Gill Sans MT" pitchFamily="34" charset="0"/>
              </a:defRPr>
            </a:lvl8pPr>
            <a:lvl9pPr marL="1828800" algn="l" rtl="0" eaLnBrk="1" fontAlgn="base" hangingPunct="1">
              <a:spcBef>
                <a:spcPct val="0"/>
              </a:spcBef>
              <a:spcAft>
                <a:spcPct val="0"/>
              </a:spcAft>
              <a:defRPr sz="3200" b="1">
                <a:solidFill>
                  <a:srgbClr val="522380"/>
                </a:solidFill>
                <a:latin typeface="Gill Sans MT" pitchFamily="34" charset="0"/>
              </a:defRPr>
            </a:lvl9pPr>
          </a:lstStyle>
          <a:p>
            <a:r>
              <a:rPr lang="en-US" sz="2800" kern="0" dirty="0"/>
              <a:t>Interrupts Required for Reading</a:t>
            </a:r>
          </a:p>
        </p:txBody>
      </p:sp>
    </p:spTree>
    <p:extLst>
      <p:ext uri="{BB962C8B-B14F-4D97-AF65-F5344CB8AC3E}">
        <p14:creationId xmlns:p14="http://schemas.microsoft.com/office/powerpoint/2010/main" val="3200348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NVMe</a:t>
            </a:r>
            <a:r>
              <a:rPr lang="en-US" dirty="0"/>
              <a:t>-OF IO WRITE In-Capsule (PUSH)</a:t>
            </a:r>
          </a:p>
        </p:txBody>
      </p:sp>
      <p:sp>
        <p:nvSpPr>
          <p:cNvPr id="5" name="Content Placeholder 1"/>
          <p:cNvSpPr txBox="1">
            <a:spLocks/>
          </p:cNvSpPr>
          <p:nvPr/>
        </p:nvSpPr>
        <p:spPr bwMode="auto">
          <a:xfrm>
            <a:off x="237947" y="1363067"/>
            <a:ext cx="4410253" cy="40471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228600" indent="-246888" algn="l" rtl="0" eaLnBrk="1" fontAlgn="base" hangingPunct="1">
              <a:spcBef>
                <a:spcPts val="600"/>
              </a:spcBef>
              <a:spcAft>
                <a:spcPct val="0"/>
              </a:spcAft>
              <a:buClr>
                <a:schemeClr val="bg2">
                  <a:lumMod val="75000"/>
                </a:schemeClr>
              </a:buClr>
              <a:buSzPct val="110000"/>
              <a:buFont typeface="Wingdings" charset="0"/>
              <a:buChar char="§"/>
              <a:defRPr sz="2400">
                <a:solidFill>
                  <a:schemeClr val="tx2"/>
                </a:solidFill>
                <a:latin typeface="+mn-lt"/>
                <a:ea typeface="ＭＳ Ｐゴシック" charset="0"/>
                <a:cs typeface="Arial" pitchFamily="-108" charset="0"/>
              </a:defRPr>
            </a:lvl1pPr>
            <a:lvl2pPr marL="568325" indent="-255589" algn="l" rtl="0" eaLnBrk="1" fontAlgn="base" hangingPunct="1">
              <a:spcBef>
                <a:spcPts val="426"/>
              </a:spcBef>
              <a:spcAft>
                <a:spcPct val="0"/>
              </a:spcAft>
              <a:buClr>
                <a:schemeClr val="tx1">
                  <a:lumMod val="75000"/>
                  <a:lumOff val="25000"/>
                </a:schemeClr>
              </a:buClr>
              <a:buSzPct val="105000"/>
              <a:buFont typeface="Arial" charset="0"/>
              <a:buChar char="•"/>
              <a:defRPr sz="2100">
                <a:solidFill>
                  <a:schemeClr val="tx1">
                    <a:lumMod val="75000"/>
                    <a:lumOff val="25000"/>
                  </a:schemeClr>
                </a:solidFill>
                <a:latin typeface="+mn-lt"/>
                <a:ea typeface="Arial" pitchFamily="36" charset="0"/>
                <a:cs typeface="Arial" pitchFamily="-108" charset="0"/>
              </a:defRPr>
            </a:lvl2pPr>
            <a:lvl3pPr marL="822325" indent="-239714" algn="l" rtl="0" eaLnBrk="1" fontAlgn="base" hangingPunct="1">
              <a:spcBef>
                <a:spcPct val="20000"/>
              </a:spcBef>
              <a:spcAft>
                <a:spcPct val="0"/>
              </a:spcAft>
              <a:buClr>
                <a:schemeClr val="tx1">
                  <a:lumMod val="75000"/>
                  <a:lumOff val="25000"/>
                </a:schemeClr>
              </a:buClr>
              <a:buSzPct val="104000"/>
              <a:buFont typeface="Lucida Grande" charset="0"/>
              <a:buChar char="-"/>
              <a:defRPr sz="1900">
                <a:solidFill>
                  <a:schemeClr val="tx1">
                    <a:lumMod val="75000"/>
                    <a:lumOff val="25000"/>
                  </a:schemeClr>
                </a:solidFill>
                <a:latin typeface="+mn-lt"/>
                <a:ea typeface="Arial" pitchFamily="36" charset="0"/>
                <a:cs typeface="Arial" pitchFamily="-108" charset="0"/>
              </a:defRPr>
            </a:lvl3pPr>
            <a:lvl4pPr marL="1097280" indent="-274320" algn="l" rtl="0" eaLnBrk="1" fontAlgn="base" hangingPunct="1">
              <a:spcBef>
                <a:spcPct val="20000"/>
              </a:spcBef>
              <a:spcAft>
                <a:spcPct val="0"/>
              </a:spcAft>
              <a:buClr>
                <a:schemeClr val="bg1">
                  <a:lumMod val="50000"/>
                </a:schemeClr>
              </a:buClr>
              <a:buFont typeface="Wingdings" charset="0"/>
              <a:buChar char="§"/>
              <a:defRPr sz="1800">
                <a:solidFill>
                  <a:schemeClr val="bg1">
                    <a:lumMod val="50000"/>
                  </a:schemeClr>
                </a:solidFill>
                <a:latin typeface="+mn-lt"/>
                <a:ea typeface="Arial" pitchFamily="36" charset="0"/>
                <a:cs typeface="Arial" pitchFamily="-108" charset="0"/>
              </a:defRPr>
            </a:lvl4pPr>
            <a:lvl5pPr marL="1316736" indent="-210312" algn="l" rtl="0" eaLnBrk="1" fontAlgn="base" hangingPunct="1">
              <a:spcBef>
                <a:spcPct val="20000"/>
              </a:spcBef>
              <a:spcAft>
                <a:spcPct val="0"/>
              </a:spcAft>
              <a:buClr>
                <a:schemeClr val="bg1">
                  <a:lumMod val="50000"/>
                </a:schemeClr>
              </a:buClr>
              <a:buFont typeface="Lucida Grande" charset="0"/>
              <a:buChar char="›"/>
              <a:defRPr sz="1400">
                <a:solidFill>
                  <a:schemeClr val="bg1">
                    <a:lumMod val="50000"/>
                  </a:schemeClr>
                </a:solidFill>
                <a:latin typeface="+mn-lt"/>
                <a:ea typeface="Arial" pitchFamily="36" charset="0"/>
                <a:cs typeface="Arial" pitchFamily="-108" charset="0"/>
              </a:defRPr>
            </a:lvl5pPr>
            <a:lvl6pPr marL="3591926" indent="-326539" algn="l" rtl="0" eaLnBrk="1" fontAlgn="base" hangingPunct="1">
              <a:spcBef>
                <a:spcPct val="20000"/>
              </a:spcBef>
              <a:spcAft>
                <a:spcPct val="0"/>
              </a:spcAft>
              <a:buChar char="»"/>
              <a:defRPr sz="2200">
                <a:solidFill>
                  <a:schemeClr val="tx1"/>
                </a:solidFill>
                <a:latin typeface="+mj-lt"/>
                <a:cs typeface="+mn-cs"/>
              </a:defRPr>
            </a:lvl6pPr>
            <a:lvl7pPr marL="4245003" indent="-326539" algn="l" rtl="0" eaLnBrk="1" fontAlgn="base" hangingPunct="1">
              <a:spcBef>
                <a:spcPct val="20000"/>
              </a:spcBef>
              <a:spcAft>
                <a:spcPct val="0"/>
              </a:spcAft>
              <a:buChar char="»"/>
              <a:defRPr sz="2200">
                <a:solidFill>
                  <a:schemeClr val="tx1"/>
                </a:solidFill>
                <a:latin typeface="+mj-lt"/>
                <a:cs typeface="+mn-cs"/>
              </a:defRPr>
            </a:lvl7pPr>
            <a:lvl8pPr marL="4898082" indent="-326539" algn="l" rtl="0" eaLnBrk="1" fontAlgn="base" hangingPunct="1">
              <a:spcBef>
                <a:spcPct val="20000"/>
              </a:spcBef>
              <a:spcAft>
                <a:spcPct val="0"/>
              </a:spcAft>
              <a:buChar char="»"/>
              <a:defRPr sz="2200">
                <a:solidFill>
                  <a:schemeClr val="tx1"/>
                </a:solidFill>
                <a:latin typeface="+mj-lt"/>
                <a:cs typeface="+mn-cs"/>
              </a:defRPr>
            </a:lvl8pPr>
            <a:lvl9pPr marL="5551160" indent="-326539" algn="l" rtl="0" eaLnBrk="1" fontAlgn="base" hangingPunct="1">
              <a:spcBef>
                <a:spcPct val="20000"/>
              </a:spcBef>
              <a:spcAft>
                <a:spcPct val="0"/>
              </a:spcAft>
              <a:buChar char="»"/>
              <a:defRPr sz="2200">
                <a:solidFill>
                  <a:schemeClr val="tx1"/>
                </a:solidFill>
                <a:latin typeface="+mj-lt"/>
                <a:cs typeface="+mn-cs"/>
              </a:defRPr>
            </a:lvl9pPr>
          </a:lstStyle>
          <a:p>
            <a:r>
              <a:rPr lang="en-US" sz="1750" kern="0" dirty="0"/>
              <a:t>Host</a:t>
            </a:r>
          </a:p>
          <a:p>
            <a:pPr lvl="1"/>
            <a:r>
              <a:rPr lang="en-US" sz="1563" kern="0" dirty="0"/>
              <a:t>Post SEND carrying Command Capsule (CC) </a:t>
            </a:r>
          </a:p>
          <a:p>
            <a:pPr lvl="1"/>
            <a:r>
              <a:rPr lang="en-US" sz="1563" kern="0" dirty="0"/>
              <a:t>Upon RCV completion</a:t>
            </a:r>
          </a:p>
          <a:p>
            <a:pPr lvl="2"/>
            <a:r>
              <a:rPr lang="en-US" sz="1363" kern="0" dirty="0"/>
              <a:t>Free the data buffer (invalidate if needed)</a:t>
            </a:r>
            <a:endParaRPr lang="en-US" sz="1563" kern="0" dirty="0"/>
          </a:p>
          <a:p>
            <a:r>
              <a:rPr lang="en-US" sz="1750" kern="0" dirty="0"/>
              <a:t>Subsystem</a:t>
            </a:r>
          </a:p>
          <a:p>
            <a:pPr lvl="1"/>
            <a:r>
              <a:rPr lang="en-US" sz="1563" kern="0" dirty="0"/>
              <a:t>Upon RCV Completion</a:t>
            </a:r>
          </a:p>
          <a:p>
            <a:pPr lvl="2"/>
            <a:r>
              <a:rPr lang="en-US" sz="1438" kern="0" dirty="0"/>
              <a:t>Allocate Memory for Data</a:t>
            </a:r>
          </a:p>
          <a:p>
            <a:pPr lvl="1"/>
            <a:r>
              <a:rPr lang="en-US" sz="1638" kern="0" dirty="0"/>
              <a:t>Upon SSD completion</a:t>
            </a:r>
          </a:p>
          <a:p>
            <a:pPr lvl="2"/>
            <a:r>
              <a:rPr lang="en-US" sz="1438" kern="0" dirty="0"/>
              <a:t>Send </a:t>
            </a:r>
            <a:r>
              <a:rPr lang="en-US" sz="1438" kern="0" dirty="0" err="1"/>
              <a:t>NVMe</a:t>
            </a:r>
            <a:r>
              <a:rPr lang="en-US" sz="1438" kern="0" dirty="0"/>
              <a:t>-OF RC</a:t>
            </a:r>
          </a:p>
          <a:p>
            <a:pPr lvl="2"/>
            <a:r>
              <a:rPr lang="en-US" sz="1438" kern="0" dirty="0"/>
              <a:t>Free memory</a:t>
            </a:r>
          </a:p>
          <a:p>
            <a:pPr lvl="1"/>
            <a:r>
              <a:rPr lang="en-US" sz="1638" kern="0" dirty="0"/>
              <a:t>Upon SEND Completion</a:t>
            </a:r>
          </a:p>
          <a:p>
            <a:pPr lvl="2"/>
            <a:r>
              <a:rPr lang="en-US" sz="1438" kern="0" dirty="0"/>
              <a:t>Free CC and completion resources</a:t>
            </a:r>
          </a:p>
        </p:txBody>
      </p:sp>
      <p:pic>
        <p:nvPicPr>
          <p:cNvPr id="4" name="Picture 3"/>
          <p:cNvPicPr>
            <a:picLocks noChangeAspect="1"/>
          </p:cNvPicPr>
          <p:nvPr/>
        </p:nvPicPr>
        <p:blipFill>
          <a:blip r:embed="rId3"/>
          <a:stretch>
            <a:fillRect/>
          </a:stretch>
        </p:blipFill>
        <p:spPr>
          <a:xfrm>
            <a:off x="4267200" y="1143000"/>
            <a:ext cx="4685211" cy="3504548"/>
          </a:xfrm>
          <a:prstGeom prst="rect">
            <a:avLst/>
          </a:prstGeom>
        </p:spPr>
      </p:pic>
      <p:sp>
        <p:nvSpPr>
          <p:cNvPr id="6" name="Title 4"/>
          <p:cNvSpPr txBox="1">
            <a:spLocks/>
          </p:cNvSpPr>
          <p:nvPr/>
        </p:nvSpPr>
        <p:spPr bwMode="auto">
          <a:xfrm>
            <a:off x="762000" y="5029200"/>
            <a:ext cx="7772400" cy="112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7030A0"/>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522380"/>
                </a:solidFill>
                <a:latin typeface="Arial" charset="0"/>
                <a:cs typeface="Arial" charset="0"/>
              </a:defRPr>
            </a:lvl2pPr>
            <a:lvl3pPr algn="l" rtl="0" eaLnBrk="1" fontAlgn="base" hangingPunct="1">
              <a:spcBef>
                <a:spcPct val="0"/>
              </a:spcBef>
              <a:spcAft>
                <a:spcPct val="0"/>
              </a:spcAft>
              <a:defRPr sz="3200" b="1">
                <a:solidFill>
                  <a:srgbClr val="522380"/>
                </a:solidFill>
                <a:latin typeface="Arial" charset="0"/>
                <a:cs typeface="Arial" charset="0"/>
              </a:defRPr>
            </a:lvl3pPr>
            <a:lvl4pPr algn="l" rtl="0" eaLnBrk="1" fontAlgn="base" hangingPunct="1">
              <a:spcBef>
                <a:spcPct val="0"/>
              </a:spcBef>
              <a:spcAft>
                <a:spcPct val="0"/>
              </a:spcAft>
              <a:defRPr sz="3200" b="1">
                <a:solidFill>
                  <a:srgbClr val="522380"/>
                </a:solidFill>
                <a:latin typeface="Arial" charset="0"/>
                <a:cs typeface="Arial" charset="0"/>
              </a:defRPr>
            </a:lvl4pPr>
            <a:lvl5pPr algn="l" rtl="0" eaLnBrk="1" fontAlgn="base" hangingPunct="1">
              <a:spcBef>
                <a:spcPct val="0"/>
              </a:spcBef>
              <a:spcAft>
                <a:spcPct val="0"/>
              </a:spcAft>
              <a:defRPr sz="3200" b="1">
                <a:solidFill>
                  <a:srgbClr val="522380"/>
                </a:solidFill>
                <a:latin typeface="Arial" charset="0"/>
                <a:cs typeface="Arial" charset="0"/>
              </a:defRPr>
            </a:lvl5pPr>
            <a:lvl6pPr marL="457200" algn="l" rtl="0" eaLnBrk="1" fontAlgn="base" hangingPunct="1">
              <a:spcBef>
                <a:spcPct val="0"/>
              </a:spcBef>
              <a:spcAft>
                <a:spcPct val="0"/>
              </a:spcAft>
              <a:defRPr sz="3200" b="1">
                <a:solidFill>
                  <a:srgbClr val="522380"/>
                </a:solidFill>
                <a:latin typeface="Gill Sans MT" pitchFamily="34" charset="0"/>
              </a:defRPr>
            </a:lvl6pPr>
            <a:lvl7pPr marL="914400" algn="l" rtl="0" eaLnBrk="1" fontAlgn="base" hangingPunct="1">
              <a:spcBef>
                <a:spcPct val="0"/>
              </a:spcBef>
              <a:spcAft>
                <a:spcPct val="0"/>
              </a:spcAft>
              <a:defRPr sz="3200" b="1">
                <a:solidFill>
                  <a:srgbClr val="522380"/>
                </a:solidFill>
                <a:latin typeface="Gill Sans MT" pitchFamily="34" charset="0"/>
              </a:defRPr>
            </a:lvl7pPr>
            <a:lvl8pPr marL="1371600" algn="l" rtl="0" eaLnBrk="1" fontAlgn="base" hangingPunct="1">
              <a:spcBef>
                <a:spcPct val="0"/>
              </a:spcBef>
              <a:spcAft>
                <a:spcPct val="0"/>
              </a:spcAft>
              <a:defRPr sz="3200" b="1">
                <a:solidFill>
                  <a:srgbClr val="522380"/>
                </a:solidFill>
                <a:latin typeface="Gill Sans MT" pitchFamily="34" charset="0"/>
              </a:defRPr>
            </a:lvl8pPr>
            <a:lvl9pPr marL="1828800" algn="l" rtl="0" eaLnBrk="1" fontAlgn="base" hangingPunct="1">
              <a:spcBef>
                <a:spcPct val="0"/>
              </a:spcBef>
              <a:spcAft>
                <a:spcPct val="0"/>
              </a:spcAft>
              <a:defRPr sz="3200" b="1">
                <a:solidFill>
                  <a:srgbClr val="522380"/>
                </a:solidFill>
                <a:latin typeface="Gill Sans MT" pitchFamily="34" charset="0"/>
              </a:defRPr>
            </a:lvl9pPr>
          </a:lstStyle>
          <a:p>
            <a:pPr algn="ctr"/>
            <a:r>
              <a:rPr lang="en-US" sz="1800" kern="0" dirty="0"/>
              <a:t>Large Buffers Should be Posted in Advance</a:t>
            </a:r>
          </a:p>
          <a:p>
            <a:pPr algn="ctr"/>
            <a:r>
              <a:rPr lang="en-US" sz="1800" kern="0" dirty="0"/>
              <a:t>Data is being places in </a:t>
            </a:r>
            <a:r>
              <a:rPr lang="en-US" sz="1800" kern="0" dirty="0" err="1"/>
              <a:t>undeterministic</a:t>
            </a:r>
            <a:r>
              <a:rPr lang="en-US" sz="1800" kern="0" dirty="0"/>
              <a:t> location with respect to the requester</a:t>
            </a:r>
          </a:p>
        </p:txBody>
      </p:sp>
    </p:spTree>
    <p:extLst>
      <p:ext uri="{BB962C8B-B14F-4D97-AF65-F5344CB8AC3E}">
        <p14:creationId xmlns:p14="http://schemas.microsoft.com/office/powerpoint/2010/main" val="3107829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57200" y="1143000"/>
            <a:ext cx="8458200" cy="5257800"/>
          </a:xfrm>
        </p:spPr>
        <p:txBody>
          <a:bodyPr/>
          <a:lstStyle/>
          <a:p>
            <a:r>
              <a:rPr lang="en-US" sz="2400" dirty="0"/>
              <a:t>Storage over RDMA Model Overview</a:t>
            </a:r>
          </a:p>
          <a:p>
            <a:pPr lvl="1"/>
            <a:r>
              <a:rPr lang="en-US" sz="2400" dirty="0"/>
              <a:t>Commands and Status</a:t>
            </a:r>
          </a:p>
          <a:p>
            <a:pPr lvl="2"/>
            <a:r>
              <a:rPr lang="en-US" sz="2000" dirty="0"/>
              <a:t>SEND </a:t>
            </a:r>
          </a:p>
          <a:p>
            <a:pPr lvl="1"/>
            <a:r>
              <a:rPr lang="en-US" sz="2400" dirty="0"/>
              <a:t>Data</a:t>
            </a:r>
          </a:p>
          <a:p>
            <a:pPr lvl="2"/>
            <a:r>
              <a:rPr lang="en-US" sz="2000" dirty="0"/>
              <a:t>RDMA initiated by Storage Target</a:t>
            </a:r>
          </a:p>
          <a:p>
            <a:r>
              <a:rPr lang="en-US" sz="2400" dirty="0"/>
              <a:t>Protocol Design Considerations</a:t>
            </a:r>
          </a:p>
          <a:p>
            <a:pPr lvl="1"/>
            <a:r>
              <a:rPr lang="en-US" sz="2400" dirty="0"/>
              <a:t>Latency of storage device is orders of magnitude higher than network latency</a:t>
            </a:r>
          </a:p>
          <a:p>
            <a:pPr lvl="1"/>
            <a:r>
              <a:rPr lang="en-US" sz="2400" dirty="0"/>
              <a:t>Storage is usually not RDMA addressable</a:t>
            </a:r>
          </a:p>
          <a:p>
            <a:pPr lvl="1"/>
            <a:r>
              <a:rPr lang="en-US" sz="2400" dirty="0"/>
              <a:t>Scalability of intermediate memory</a:t>
            </a:r>
          </a:p>
          <a:p>
            <a:endParaRPr lang="en-US" sz="2400" b="1" dirty="0"/>
          </a:p>
        </p:txBody>
      </p:sp>
      <p:sp>
        <p:nvSpPr>
          <p:cNvPr id="4" name="Slide Number Placeholder 3"/>
          <p:cNvSpPr>
            <a:spLocks noGrp="1"/>
          </p:cNvSpPr>
          <p:nvPr>
            <p:ph type="sldNum" sz="quarter" idx="10"/>
          </p:nvPr>
        </p:nvSpPr>
        <p:spPr/>
        <p:txBody>
          <a:bodyPr/>
          <a:lstStyle/>
          <a:p>
            <a:pPr>
              <a:defRPr/>
            </a:pPr>
            <a:fld id="{CDD300F4-5B44-46AD-9E8C-3142A1846084}" type="slidenum">
              <a:rPr lang="en-US" smtClean="0"/>
              <a:pPr>
                <a:defRPr/>
              </a:pPr>
              <a:t>28</a:t>
            </a:fld>
            <a:endParaRPr lang="en-US" dirty="0"/>
          </a:p>
        </p:txBody>
      </p:sp>
    </p:spTree>
    <p:extLst>
      <p:ext uri="{BB962C8B-B14F-4D97-AF65-F5344CB8AC3E}">
        <p14:creationId xmlns:p14="http://schemas.microsoft.com/office/powerpoint/2010/main" val="2312814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8600043" cy="1143000"/>
          </a:xfrm>
        </p:spPr>
        <p:txBody>
          <a:bodyPr/>
          <a:lstStyle/>
          <a:p>
            <a:r>
              <a:rPr lang="en-US" dirty="0"/>
              <a:t>Latency Breakdown for Accessing Storage</a:t>
            </a:r>
          </a:p>
        </p:txBody>
      </p:sp>
      <p:sp>
        <p:nvSpPr>
          <p:cNvPr id="3" name="Content Placeholder 2"/>
          <p:cNvSpPr>
            <a:spLocks noGrp="1"/>
          </p:cNvSpPr>
          <p:nvPr>
            <p:ph sz="quarter" idx="10"/>
          </p:nvPr>
        </p:nvSpPr>
        <p:spPr>
          <a:xfrm>
            <a:off x="354351" y="1039449"/>
            <a:ext cx="4903450" cy="5329538"/>
          </a:xfrm>
        </p:spPr>
        <p:txBody>
          <a:bodyPr/>
          <a:lstStyle/>
          <a:p>
            <a:r>
              <a:rPr lang="en-US" sz="2400" dirty="0"/>
              <a:t>Traditional storage latency are ~10usec added latency</a:t>
            </a:r>
          </a:p>
          <a:p>
            <a:pPr lvl="1"/>
            <a:r>
              <a:rPr lang="en-US" sz="2400" dirty="0"/>
              <a:t>Round trip time (RTT) </a:t>
            </a:r>
          </a:p>
          <a:p>
            <a:pPr lvl="1"/>
            <a:r>
              <a:rPr lang="en-US" sz="2400" dirty="0"/>
              <a:t>Interrupt overheads </a:t>
            </a:r>
          </a:p>
          <a:p>
            <a:pPr lvl="1"/>
            <a:r>
              <a:rPr lang="en-US" sz="2400" dirty="0"/>
              <a:t>Memory management and processing</a:t>
            </a:r>
          </a:p>
          <a:p>
            <a:pPr lvl="1"/>
            <a:r>
              <a:rPr lang="en-US" sz="2400" dirty="0"/>
              <a:t>Operating system call</a:t>
            </a:r>
          </a:p>
          <a:p>
            <a:endParaRPr lang="en-US" sz="2400" dirty="0"/>
          </a:p>
          <a:p>
            <a:r>
              <a:rPr lang="en-US" sz="2400" dirty="0"/>
              <a:t>RDMA latency may go down to 0.7 </a:t>
            </a:r>
            <a:r>
              <a:rPr lang="en-US" sz="2400" dirty="0" err="1"/>
              <a:t>usec</a:t>
            </a:r>
            <a:endParaRPr lang="en-US" sz="2400" dirty="0"/>
          </a:p>
        </p:txBody>
      </p:sp>
      <p:pic>
        <p:nvPicPr>
          <p:cNvPr id="4" name="Picture 3"/>
          <p:cNvPicPr>
            <a:picLocks noChangeAspect="1"/>
          </p:cNvPicPr>
          <p:nvPr/>
        </p:nvPicPr>
        <p:blipFill>
          <a:blip r:embed="rId2"/>
          <a:stretch>
            <a:fillRect/>
          </a:stretch>
        </p:blipFill>
        <p:spPr>
          <a:xfrm>
            <a:off x="5466009" y="1636837"/>
            <a:ext cx="3469563" cy="3939518"/>
          </a:xfrm>
          <a:prstGeom prst="rect">
            <a:avLst/>
          </a:prstGeom>
        </p:spPr>
      </p:pic>
    </p:spTree>
    <p:extLst>
      <p:ext uri="{BB962C8B-B14F-4D97-AF65-F5344CB8AC3E}">
        <p14:creationId xmlns:p14="http://schemas.microsoft.com/office/powerpoint/2010/main" val="3161443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
          <p:cNvGrpSpPr>
            <a:grpSpLocks/>
          </p:cNvGrpSpPr>
          <p:nvPr/>
        </p:nvGrpSpPr>
        <p:grpSpPr bwMode="auto">
          <a:xfrm>
            <a:off x="685800" y="1904999"/>
            <a:ext cx="7529513" cy="2286000"/>
            <a:chOff x="685800" y="3505200"/>
            <a:chExt cx="7529513" cy="2286000"/>
          </a:xfrm>
        </p:grpSpPr>
        <p:pic>
          <p:nvPicPr>
            <p:cNvPr id="15385" name="Picture 5"/>
            <p:cNvPicPr>
              <a:picLocks noChangeAspect="1"/>
            </p:cNvPicPr>
            <p:nvPr/>
          </p:nvPicPr>
          <p:blipFill>
            <a:blip r:embed="rId3">
              <a:extLst>
                <a:ext uri="{28A0092B-C50C-407E-A947-70E740481C1C}">
                  <a14:useLocalDpi xmlns:a14="http://schemas.microsoft.com/office/drawing/2010/main" val="0"/>
                </a:ext>
              </a:extLst>
            </a:blip>
            <a:srcRect t="30362" b="31685"/>
            <a:stretch>
              <a:fillRect/>
            </a:stretch>
          </p:blipFill>
          <p:spPr bwMode="auto">
            <a:xfrm>
              <a:off x="685800" y="3505200"/>
              <a:ext cx="75295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5"/>
            <p:cNvPicPr>
              <a:picLocks noChangeAspect="1"/>
            </p:cNvPicPr>
            <p:nvPr/>
          </p:nvPicPr>
          <p:blipFill>
            <a:blip r:embed="rId3">
              <a:extLst>
                <a:ext uri="{28A0092B-C50C-407E-A947-70E740481C1C}">
                  <a14:useLocalDpi xmlns:a14="http://schemas.microsoft.com/office/drawing/2010/main" val="0"/>
                </a:ext>
              </a:extLst>
            </a:blip>
            <a:srcRect l="81973" t="30363" r="4871" b="63312"/>
            <a:stretch>
              <a:fillRect/>
            </a:stretch>
          </p:blipFill>
          <p:spPr bwMode="auto">
            <a:xfrm>
              <a:off x="2590800" y="35052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7" name="Picture 5"/>
            <p:cNvPicPr>
              <a:picLocks noChangeAspect="1"/>
            </p:cNvPicPr>
            <p:nvPr/>
          </p:nvPicPr>
          <p:blipFill>
            <a:blip r:embed="rId3">
              <a:extLst>
                <a:ext uri="{28A0092B-C50C-407E-A947-70E740481C1C}">
                  <a14:useLocalDpi xmlns:a14="http://schemas.microsoft.com/office/drawing/2010/main" val="0"/>
                </a:ext>
              </a:extLst>
            </a:blip>
            <a:srcRect l="3400" t="30363" r="78749" b="64577"/>
            <a:stretch>
              <a:fillRect/>
            </a:stretch>
          </p:blipFill>
          <p:spPr bwMode="auto">
            <a:xfrm>
              <a:off x="5257800" y="3505200"/>
              <a:ext cx="134416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Title 1"/>
          <p:cNvSpPr>
            <a:spLocks noGrp="1"/>
          </p:cNvSpPr>
          <p:nvPr>
            <p:ph type="title"/>
          </p:nvPr>
        </p:nvSpPr>
        <p:spPr/>
        <p:txBody>
          <a:bodyPr/>
          <a:lstStyle/>
          <a:p>
            <a:r>
              <a:rPr lang="en-US" altLang="en-US" dirty="0">
                <a:solidFill>
                  <a:srgbClr val="522380"/>
                </a:solidFill>
              </a:rPr>
              <a:t>PM Needs High Performance Fabric for Storage</a:t>
            </a:r>
          </a:p>
        </p:txBody>
      </p:sp>
      <p:pic>
        <p:nvPicPr>
          <p:cNvPr id="15364" name="Picture 7"/>
          <p:cNvPicPr>
            <a:picLocks noChangeAspect="1"/>
          </p:cNvPicPr>
          <p:nvPr/>
        </p:nvPicPr>
        <p:blipFill>
          <a:blip r:embed="rId4">
            <a:extLst>
              <a:ext uri="{28A0092B-C50C-407E-A947-70E740481C1C}">
                <a14:useLocalDpi xmlns:a14="http://schemas.microsoft.com/office/drawing/2010/main" val="0"/>
              </a:ext>
            </a:extLst>
          </a:blip>
          <a:srcRect l="64641" t="23958" r="10175" b="61459"/>
          <a:stretch>
            <a:fillRect/>
          </a:stretch>
        </p:blipFill>
        <p:spPr bwMode="auto">
          <a:xfrm>
            <a:off x="1066800" y="3382962"/>
            <a:ext cx="169386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p:cNvPicPr>
            <a:picLocks noChangeAspect="1"/>
          </p:cNvPicPr>
          <p:nvPr/>
        </p:nvPicPr>
        <p:blipFill>
          <a:blip r:embed="rId4">
            <a:extLst>
              <a:ext uri="{28A0092B-C50C-407E-A947-70E740481C1C}">
                <a14:useLocalDpi xmlns:a14="http://schemas.microsoft.com/office/drawing/2010/main" val="0"/>
              </a:ext>
            </a:extLst>
          </a:blip>
          <a:srcRect l="64641" t="23958" r="10175" b="61459"/>
          <a:stretch>
            <a:fillRect/>
          </a:stretch>
        </p:blipFill>
        <p:spPr bwMode="auto">
          <a:xfrm>
            <a:off x="6172200" y="3382962"/>
            <a:ext cx="169386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nvPr>
        </p:nvGraphicFramePr>
        <p:xfrm>
          <a:off x="2438400" y="4383087"/>
          <a:ext cx="4114800" cy="950913"/>
        </p:xfrm>
        <a:graphic>
          <a:graphicData uri="http://schemas.openxmlformats.org/drawingml/2006/table">
            <a:tbl>
              <a:tblPr firstRow="1" bandRow="1">
                <a:tableStyleId>{21E4AEA4-8DFA-4A89-87EB-49C32662AFE0}</a:tableStyleId>
              </a:tblPr>
              <a:tblGrid>
                <a:gridCol w="1690007">
                  <a:extLst>
                    <a:ext uri="{9D8B030D-6E8A-4147-A177-3AD203B41FA5}">
                      <a16:colId xmlns:a16="http://schemas.microsoft.com/office/drawing/2014/main" val="20000"/>
                    </a:ext>
                  </a:extLst>
                </a:gridCol>
                <a:gridCol w="1102179">
                  <a:extLst>
                    <a:ext uri="{9D8B030D-6E8A-4147-A177-3AD203B41FA5}">
                      <a16:colId xmlns:a16="http://schemas.microsoft.com/office/drawing/2014/main" val="20001"/>
                    </a:ext>
                  </a:extLst>
                </a:gridCol>
                <a:gridCol w="1322614">
                  <a:extLst>
                    <a:ext uri="{9D8B030D-6E8A-4147-A177-3AD203B41FA5}">
                      <a16:colId xmlns:a16="http://schemas.microsoft.com/office/drawing/2014/main" val="20002"/>
                    </a:ext>
                  </a:extLst>
                </a:gridCol>
              </a:tblGrid>
              <a:tr h="316971">
                <a:tc>
                  <a:txBody>
                    <a:bodyPr/>
                    <a:lstStyle/>
                    <a:p>
                      <a:pPr algn="ctr"/>
                      <a:endParaRPr lang="en-US" sz="1500" dirty="0"/>
                    </a:p>
                  </a:txBody>
                  <a:tcPr marL="88174" marR="88174" marT="44114" marB="44114" anchor="ctr"/>
                </a:tc>
                <a:tc>
                  <a:txBody>
                    <a:bodyPr/>
                    <a:lstStyle/>
                    <a:p>
                      <a:pPr algn="ctr"/>
                      <a:r>
                        <a:rPr lang="en-US" sz="1500" dirty="0"/>
                        <a:t>PM</a:t>
                      </a:r>
                    </a:p>
                  </a:txBody>
                  <a:tcPr marL="88174" marR="88174" marT="44114" marB="44114" anchor="ctr"/>
                </a:tc>
                <a:tc>
                  <a:txBody>
                    <a:bodyPr/>
                    <a:lstStyle/>
                    <a:p>
                      <a:pPr algn="ctr"/>
                      <a:r>
                        <a:rPr lang="en-US" sz="1500" dirty="0"/>
                        <a:t>NAND</a:t>
                      </a:r>
                    </a:p>
                  </a:txBody>
                  <a:tcPr marL="88174" marR="88174" marT="44114" marB="44114" anchor="ctr"/>
                </a:tc>
                <a:extLst>
                  <a:ext uri="{0D108BD9-81ED-4DB2-BD59-A6C34878D82A}">
                    <a16:rowId xmlns:a16="http://schemas.microsoft.com/office/drawing/2014/main" val="10000"/>
                  </a:ext>
                </a:extLst>
              </a:tr>
              <a:tr h="316971">
                <a:tc>
                  <a:txBody>
                    <a:bodyPr/>
                    <a:lstStyle/>
                    <a:p>
                      <a:r>
                        <a:rPr lang="en-US" sz="1500" b="1" dirty="0"/>
                        <a:t>Read Latency</a:t>
                      </a:r>
                    </a:p>
                  </a:txBody>
                  <a:tcPr marL="88174" marR="88174" marT="44114" marB="44114"/>
                </a:tc>
                <a:tc>
                  <a:txBody>
                    <a:bodyPr/>
                    <a:lstStyle/>
                    <a:p>
                      <a:pPr algn="ctr"/>
                      <a:r>
                        <a:rPr lang="en-US" sz="1500" b="1" dirty="0"/>
                        <a:t>~100ns</a:t>
                      </a:r>
                    </a:p>
                  </a:txBody>
                  <a:tcPr marL="88174" marR="88174" marT="44114" marB="44114"/>
                </a:tc>
                <a:tc>
                  <a:txBody>
                    <a:bodyPr/>
                    <a:lstStyle/>
                    <a:p>
                      <a:pPr algn="ctr"/>
                      <a:r>
                        <a:rPr lang="en-US" sz="1500" b="1" dirty="0"/>
                        <a:t>~20us</a:t>
                      </a:r>
                    </a:p>
                  </a:txBody>
                  <a:tcPr marL="88174" marR="88174" marT="44114" marB="44114"/>
                </a:tc>
                <a:extLst>
                  <a:ext uri="{0D108BD9-81ED-4DB2-BD59-A6C34878D82A}">
                    <a16:rowId xmlns:a16="http://schemas.microsoft.com/office/drawing/2014/main" val="10001"/>
                  </a:ext>
                </a:extLst>
              </a:tr>
              <a:tr h="316971">
                <a:tc>
                  <a:txBody>
                    <a:bodyPr/>
                    <a:lstStyle/>
                    <a:p>
                      <a:r>
                        <a:rPr lang="en-US" sz="1500" b="1" dirty="0"/>
                        <a:t>Write Latency</a:t>
                      </a:r>
                    </a:p>
                  </a:txBody>
                  <a:tcPr marL="88174" marR="88174" marT="44114" marB="44114"/>
                </a:tc>
                <a:tc>
                  <a:txBody>
                    <a:bodyPr/>
                    <a:lstStyle/>
                    <a:p>
                      <a:pPr algn="ctr"/>
                      <a:r>
                        <a:rPr lang="en-US" sz="1500" b="1" dirty="0"/>
                        <a:t>~500ns</a:t>
                      </a:r>
                    </a:p>
                  </a:txBody>
                  <a:tcPr marL="88174" marR="88174" marT="44114" marB="44114"/>
                </a:tc>
                <a:tc>
                  <a:txBody>
                    <a:bodyPr/>
                    <a:lstStyle/>
                    <a:p>
                      <a:pPr algn="ctr"/>
                      <a:r>
                        <a:rPr lang="en-US" sz="1500" b="1" dirty="0"/>
                        <a:t>~50us</a:t>
                      </a:r>
                    </a:p>
                  </a:txBody>
                  <a:tcPr marL="88174" marR="88174" marT="44114" marB="44114"/>
                </a:tc>
                <a:extLst>
                  <a:ext uri="{0D108BD9-81ED-4DB2-BD59-A6C34878D82A}">
                    <a16:rowId xmlns:a16="http://schemas.microsoft.com/office/drawing/2014/main" val="10002"/>
                  </a:ext>
                </a:extLst>
              </a:tr>
            </a:tbl>
          </a:graphicData>
        </a:graphic>
      </p:graphicFrame>
      <p:sp>
        <p:nvSpPr>
          <p:cNvPr id="10" name="Rectangle 9"/>
          <p:cNvSpPr/>
          <p:nvPr/>
        </p:nvSpPr>
        <p:spPr>
          <a:xfrm>
            <a:off x="2590800" y="2438399"/>
            <a:ext cx="3733800" cy="838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20972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8600043" cy="1143000"/>
          </a:xfrm>
        </p:spPr>
        <p:txBody>
          <a:bodyPr/>
          <a:lstStyle/>
          <a:p>
            <a:r>
              <a:rPr lang="en-US" dirty="0"/>
              <a:t>Latency Breakdown for Accessing Storage</a:t>
            </a:r>
          </a:p>
        </p:txBody>
      </p:sp>
      <p:sp>
        <p:nvSpPr>
          <p:cNvPr id="3" name="Content Placeholder 2"/>
          <p:cNvSpPr>
            <a:spLocks noGrp="1"/>
          </p:cNvSpPr>
          <p:nvPr>
            <p:ph sz="quarter" idx="10"/>
          </p:nvPr>
        </p:nvSpPr>
        <p:spPr>
          <a:xfrm>
            <a:off x="354351" y="1039449"/>
            <a:ext cx="4903450" cy="5329538"/>
          </a:xfrm>
        </p:spPr>
        <p:txBody>
          <a:bodyPr/>
          <a:lstStyle/>
          <a:p>
            <a:r>
              <a:rPr lang="en-US" sz="2400" dirty="0"/>
              <a:t>Persistent Memory Non-Volatile memory technologies are reducing the latency to &lt;1usec</a:t>
            </a:r>
          </a:p>
          <a:p>
            <a:r>
              <a:rPr lang="en-US" sz="2400" dirty="0"/>
              <a:t>Spending time on RTT and interrupts becomes unacceptable and </a:t>
            </a:r>
            <a:r>
              <a:rPr lang="en-US" sz="2400" dirty="0" err="1"/>
              <a:t>unnessacary</a:t>
            </a:r>
            <a:endParaRPr lang="en-US" sz="2400" dirty="0"/>
          </a:p>
          <a:p>
            <a:pPr lvl="1"/>
            <a:r>
              <a:rPr lang="en-US" sz="2400" dirty="0"/>
              <a:t>Memory mapped for DMA is not a staging buffer, it is the storage media</a:t>
            </a:r>
          </a:p>
          <a:p>
            <a:r>
              <a:rPr lang="en-US" sz="2400" dirty="0"/>
              <a:t>PMEM storage should be exposed directly to RDMA access to meet its performance goals</a:t>
            </a:r>
          </a:p>
        </p:txBody>
      </p:sp>
      <p:pic>
        <p:nvPicPr>
          <p:cNvPr id="4" name="Picture 3"/>
          <p:cNvPicPr>
            <a:picLocks noChangeAspect="1"/>
          </p:cNvPicPr>
          <p:nvPr/>
        </p:nvPicPr>
        <p:blipFill>
          <a:blip r:embed="rId2"/>
          <a:stretch>
            <a:fillRect/>
          </a:stretch>
        </p:blipFill>
        <p:spPr>
          <a:xfrm>
            <a:off x="5466009" y="1636837"/>
            <a:ext cx="3469563" cy="3939518"/>
          </a:xfrm>
          <a:prstGeom prst="rect">
            <a:avLst/>
          </a:prstGeom>
        </p:spPr>
      </p:pic>
    </p:spTree>
    <p:extLst>
      <p:ext uri="{BB962C8B-B14F-4D97-AF65-F5344CB8AC3E}">
        <p14:creationId xmlns:p14="http://schemas.microsoft.com/office/powerpoint/2010/main" val="1140023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339975"/>
            <a:ext cx="7772400" cy="1470025"/>
          </a:xfrm>
        </p:spPr>
        <p:txBody>
          <a:bodyPr/>
          <a:lstStyle/>
          <a:p>
            <a:r>
              <a:rPr lang="en-US" dirty="0"/>
              <a:t>Remote Access to Persistent Memory</a:t>
            </a:r>
            <a:br>
              <a:rPr lang="en-US" dirty="0"/>
            </a:br>
            <a:r>
              <a:rPr lang="en-US" dirty="0"/>
              <a:t>Exchange Model</a:t>
            </a:r>
          </a:p>
        </p:txBody>
      </p:sp>
      <p:sp>
        <p:nvSpPr>
          <p:cNvPr id="4" name="Slide Number Placeholder 3"/>
          <p:cNvSpPr>
            <a:spLocks noGrp="1"/>
          </p:cNvSpPr>
          <p:nvPr>
            <p:ph type="sldNum" sz="quarter" idx="4294967295"/>
          </p:nvPr>
        </p:nvSpPr>
        <p:spPr>
          <a:xfrm>
            <a:off x="7010400" y="5638800"/>
            <a:ext cx="2133600" cy="365125"/>
          </a:xfrm>
        </p:spPr>
        <p:txBody>
          <a:bodyPr/>
          <a:lstStyle/>
          <a:p>
            <a:pPr>
              <a:defRPr/>
            </a:pPr>
            <a:fld id="{CDD300F4-5B44-46AD-9E8C-3142A1846084}" type="slidenum">
              <a:rPr lang="en-US" smtClean="0"/>
              <a:pPr>
                <a:defRPr/>
              </a:pPr>
              <a:t>31</a:t>
            </a:fld>
            <a:endParaRPr lang="en-US" dirty="0"/>
          </a:p>
        </p:txBody>
      </p:sp>
    </p:spTree>
    <p:extLst>
      <p:ext uri="{BB962C8B-B14F-4D97-AF65-F5344CB8AC3E}">
        <p14:creationId xmlns:p14="http://schemas.microsoft.com/office/powerpoint/2010/main" val="4289157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Proposal – RDMA READ Directly From PMEM</a:t>
            </a:r>
          </a:p>
        </p:txBody>
      </p:sp>
      <p:sp>
        <p:nvSpPr>
          <p:cNvPr id="3" name="Content Placeholder 2"/>
          <p:cNvSpPr>
            <a:spLocks noGrp="1"/>
          </p:cNvSpPr>
          <p:nvPr>
            <p:ph idx="1"/>
          </p:nvPr>
        </p:nvSpPr>
        <p:spPr>
          <a:xfrm>
            <a:off x="457200" y="1143000"/>
            <a:ext cx="8229600" cy="3810000"/>
          </a:xfrm>
        </p:spPr>
        <p:txBody>
          <a:bodyPr/>
          <a:lstStyle/>
          <a:p>
            <a:r>
              <a:rPr lang="en-US" dirty="0"/>
              <a:t>Utilized the RDMA capabilities to directly with storage</a:t>
            </a:r>
          </a:p>
          <a:p>
            <a:endParaRPr lang="en-US" dirty="0"/>
          </a:p>
        </p:txBody>
      </p:sp>
      <p:sp>
        <p:nvSpPr>
          <p:cNvPr id="4" name="Slide Number Placeholder 3"/>
          <p:cNvSpPr>
            <a:spLocks noGrp="1"/>
          </p:cNvSpPr>
          <p:nvPr>
            <p:ph type="sldNum" sz="quarter" idx="10"/>
          </p:nvPr>
        </p:nvSpPr>
        <p:spPr/>
        <p:txBody>
          <a:bodyPr/>
          <a:lstStyle/>
          <a:p>
            <a:pPr>
              <a:defRPr/>
            </a:pPr>
            <a:fld id="{CDD300F4-5B44-46AD-9E8C-3142A1846084}" type="slidenum">
              <a:rPr lang="en-US" smtClean="0"/>
              <a:pPr>
                <a:defRPr/>
              </a:pPr>
              <a:t>32</a:t>
            </a:fld>
            <a:endParaRPr lang="en-US" dirty="0"/>
          </a:p>
        </p:txBody>
      </p:sp>
      <p:pic>
        <p:nvPicPr>
          <p:cNvPr id="6" name="Picture 5"/>
          <p:cNvPicPr>
            <a:picLocks noChangeAspect="1"/>
          </p:cNvPicPr>
          <p:nvPr/>
        </p:nvPicPr>
        <p:blipFill>
          <a:blip r:embed="rId2"/>
          <a:stretch>
            <a:fillRect/>
          </a:stretch>
        </p:blipFill>
        <p:spPr>
          <a:xfrm>
            <a:off x="5162454" y="2133600"/>
            <a:ext cx="3905346" cy="2590485"/>
          </a:xfrm>
          <a:prstGeom prst="rect">
            <a:avLst/>
          </a:prstGeom>
        </p:spPr>
      </p:pic>
      <p:sp>
        <p:nvSpPr>
          <p:cNvPr id="7" name="Lightning Bolt 6"/>
          <p:cNvSpPr/>
          <p:nvPr/>
        </p:nvSpPr>
        <p:spPr>
          <a:xfrm>
            <a:off x="3276600" y="3162023"/>
            <a:ext cx="266819" cy="266819"/>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ghtning Bolt 7"/>
          <p:cNvSpPr/>
          <p:nvPr/>
        </p:nvSpPr>
        <p:spPr>
          <a:xfrm>
            <a:off x="3302119" y="4444052"/>
            <a:ext cx="266819" cy="266819"/>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ghtning Bolt 8"/>
          <p:cNvSpPr/>
          <p:nvPr/>
        </p:nvSpPr>
        <p:spPr>
          <a:xfrm>
            <a:off x="190619" y="4233159"/>
            <a:ext cx="266819" cy="266819"/>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ghtning Bolt 10"/>
          <p:cNvSpPr/>
          <p:nvPr/>
        </p:nvSpPr>
        <p:spPr>
          <a:xfrm>
            <a:off x="4895635" y="4398832"/>
            <a:ext cx="266819" cy="266819"/>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206827" y="3028851"/>
            <a:ext cx="914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bwMode="auto">
          <a:xfrm>
            <a:off x="6597202" y="4672712"/>
            <a:ext cx="1035850" cy="28028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a:solidFill>
                  <a:schemeClr val="tx1"/>
                </a:solidFill>
                <a:latin typeface="Arial" charset="0"/>
                <a:cs typeface="Arial" charset="0"/>
              </a:rPr>
              <a:t>DMA Model</a:t>
            </a:r>
            <a:endParaRPr kumimoji="0" lang="en-US" sz="1100" b="1" i="0" u="none" strike="noStrike" cap="none" normalizeH="0" baseline="0" dirty="0">
              <a:ln>
                <a:noFill/>
              </a:ln>
              <a:solidFill>
                <a:schemeClr val="tx1"/>
              </a:solidFill>
              <a:effectLst/>
              <a:latin typeface="Arial" charset="0"/>
              <a:cs typeface="Arial" charset="0"/>
            </a:endParaRPr>
          </a:p>
        </p:txBody>
      </p:sp>
      <p:sp>
        <p:nvSpPr>
          <p:cNvPr id="14" name="Rounded Rectangle 13"/>
          <p:cNvSpPr/>
          <p:nvPr/>
        </p:nvSpPr>
        <p:spPr bwMode="auto">
          <a:xfrm>
            <a:off x="1702683" y="4748912"/>
            <a:ext cx="1035850" cy="28028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a:solidFill>
                  <a:schemeClr val="tx1"/>
                </a:solidFill>
                <a:latin typeface="Arial" charset="0"/>
                <a:cs typeface="Arial" charset="0"/>
              </a:rPr>
              <a:t>RPC Model</a:t>
            </a:r>
            <a:endParaRPr kumimoji="0" lang="en-US" sz="1100" b="1" i="0" u="none" strike="noStrike" cap="none" normalizeH="0" baseline="0" dirty="0">
              <a:ln>
                <a:noFill/>
              </a:ln>
              <a:solidFill>
                <a:schemeClr val="tx1"/>
              </a:solidFill>
              <a:effectLst/>
              <a:latin typeface="Arial" charset="0"/>
              <a:cs typeface="Arial" charset="0"/>
            </a:endParaRPr>
          </a:p>
        </p:txBody>
      </p:sp>
      <p:pic>
        <p:nvPicPr>
          <p:cNvPr id="5" name="Picture 4"/>
          <p:cNvPicPr>
            <a:picLocks noChangeAspect="1"/>
          </p:cNvPicPr>
          <p:nvPr/>
        </p:nvPicPr>
        <p:blipFill>
          <a:blip r:embed="rId3"/>
          <a:stretch>
            <a:fillRect/>
          </a:stretch>
        </p:blipFill>
        <p:spPr>
          <a:xfrm>
            <a:off x="371415" y="2133600"/>
            <a:ext cx="3805943" cy="2627069"/>
          </a:xfrm>
          <a:prstGeom prst="rect">
            <a:avLst/>
          </a:prstGeom>
        </p:spPr>
      </p:pic>
    </p:spTree>
    <p:extLst>
      <p:ext uri="{BB962C8B-B14F-4D97-AF65-F5344CB8AC3E}">
        <p14:creationId xmlns:p14="http://schemas.microsoft.com/office/powerpoint/2010/main" val="3310230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RDMA Write Directly to PMEM</a:t>
            </a:r>
          </a:p>
        </p:txBody>
      </p:sp>
      <p:sp>
        <p:nvSpPr>
          <p:cNvPr id="3" name="Content Placeholder 2"/>
          <p:cNvSpPr>
            <a:spLocks noGrp="1"/>
          </p:cNvSpPr>
          <p:nvPr>
            <p:ph idx="1"/>
          </p:nvPr>
        </p:nvSpPr>
        <p:spPr>
          <a:xfrm>
            <a:off x="533400" y="1066800"/>
            <a:ext cx="8229600" cy="3810000"/>
          </a:xfrm>
        </p:spPr>
        <p:txBody>
          <a:bodyPr/>
          <a:lstStyle/>
          <a:p>
            <a:r>
              <a:rPr lang="en-US" dirty="0"/>
              <a:t>Utilized the RDMA capabilities to directly communicate with storage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DD300F4-5B44-46AD-9E8C-3142A1846084}" type="slidenum">
              <a:rPr lang="en-US" smtClean="0"/>
              <a:pPr>
                <a:defRPr/>
              </a:pPr>
              <a:t>33</a:t>
            </a:fld>
            <a:endParaRPr lang="en-US" dirty="0"/>
          </a:p>
        </p:txBody>
      </p:sp>
      <p:pic>
        <p:nvPicPr>
          <p:cNvPr id="5" name="Picture 4"/>
          <p:cNvPicPr>
            <a:picLocks noChangeAspect="1"/>
          </p:cNvPicPr>
          <p:nvPr/>
        </p:nvPicPr>
        <p:blipFill>
          <a:blip r:embed="rId2"/>
          <a:stretch>
            <a:fillRect/>
          </a:stretch>
        </p:blipFill>
        <p:spPr>
          <a:xfrm>
            <a:off x="596900" y="2222500"/>
            <a:ext cx="7337100" cy="2665066"/>
          </a:xfrm>
          <a:prstGeom prst="rect">
            <a:avLst/>
          </a:prstGeom>
        </p:spPr>
      </p:pic>
      <p:sp>
        <p:nvSpPr>
          <p:cNvPr id="6" name="Rounded Rectangle 5"/>
          <p:cNvSpPr/>
          <p:nvPr/>
        </p:nvSpPr>
        <p:spPr bwMode="auto">
          <a:xfrm>
            <a:off x="1931578" y="4950770"/>
            <a:ext cx="1116422" cy="30703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a:solidFill>
                  <a:schemeClr val="tx1"/>
                </a:solidFill>
                <a:latin typeface="Arial" charset="0"/>
                <a:cs typeface="Arial" charset="0"/>
              </a:rPr>
              <a:t>RPC Model</a:t>
            </a:r>
            <a:endParaRPr kumimoji="0" lang="en-US" sz="1100" b="1" i="0" u="none" strike="noStrike" cap="none" normalizeH="0" baseline="0" dirty="0">
              <a:ln>
                <a:noFill/>
              </a:ln>
              <a:solidFill>
                <a:schemeClr val="tx1"/>
              </a:solidFill>
              <a:effectLst/>
              <a:latin typeface="Arial" charset="0"/>
              <a:cs typeface="Arial" charset="0"/>
            </a:endParaRPr>
          </a:p>
        </p:txBody>
      </p:sp>
      <p:sp>
        <p:nvSpPr>
          <p:cNvPr id="7" name="Rounded Rectangle 6"/>
          <p:cNvSpPr/>
          <p:nvPr/>
        </p:nvSpPr>
        <p:spPr bwMode="auto">
          <a:xfrm>
            <a:off x="5562600" y="4953000"/>
            <a:ext cx="1035850" cy="3048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a:solidFill>
                  <a:schemeClr val="tx1"/>
                </a:solidFill>
                <a:latin typeface="Arial" charset="0"/>
                <a:cs typeface="Arial" charset="0"/>
              </a:rPr>
              <a:t>DMA Model</a:t>
            </a:r>
            <a:endParaRPr kumimoji="0" lang="en-US" sz="1100" b="1" i="0" u="none" strike="noStrike" cap="none" normalizeH="0" baseline="0" dirty="0">
              <a:ln>
                <a:noFill/>
              </a:ln>
              <a:solidFill>
                <a:schemeClr val="tx1"/>
              </a:solidFill>
              <a:effectLst/>
              <a:latin typeface="Arial" charset="0"/>
              <a:cs typeface="Arial" charset="0"/>
            </a:endParaRPr>
          </a:p>
        </p:txBody>
      </p:sp>
      <p:sp>
        <p:nvSpPr>
          <p:cNvPr id="9" name="Title 4"/>
          <p:cNvSpPr txBox="1">
            <a:spLocks/>
          </p:cNvSpPr>
          <p:nvPr/>
        </p:nvSpPr>
        <p:spPr bwMode="auto">
          <a:xfrm>
            <a:off x="533400" y="5077364"/>
            <a:ext cx="8229600" cy="112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7030A0"/>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522380"/>
                </a:solidFill>
                <a:latin typeface="Arial" charset="0"/>
                <a:cs typeface="Arial" charset="0"/>
              </a:defRPr>
            </a:lvl2pPr>
            <a:lvl3pPr algn="l" rtl="0" eaLnBrk="1" fontAlgn="base" hangingPunct="1">
              <a:spcBef>
                <a:spcPct val="0"/>
              </a:spcBef>
              <a:spcAft>
                <a:spcPct val="0"/>
              </a:spcAft>
              <a:defRPr sz="3200" b="1">
                <a:solidFill>
                  <a:srgbClr val="522380"/>
                </a:solidFill>
                <a:latin typeface="Arial" charset="0"/>
                <a:cs typeface="Arial" charset="0"/>
              </a:defRPr>
            </a:lvl3pPr>
            <a:lvl4pPr algn="l" rtl="0" eaLnBrk="1" fontAlgn="base" hangingPunct="1">
              <a:spcBef>
                <a:spcPct val="0"/>
              </a:spcBef>
              <a:spcAft>
                <a:spcPct val="0"/>
              </a:spcAft>
              <a:defRPr sz="3200" b="1">
                <a:solidFill>
                  <a:srgbClr val="522380"/>
                </a:solidFill>
                <a:latin typeface="Arial" charset="0"/>
                <a:cs typeface="Arial" charset="0"/>
              </a:defRPr>
            </a:lvl4pPr>
            <a:lvl5pPr algn="l" rtl="0" eaLnBrk="1" fontAlgn="base" hangingPunct="1">
              <a:spcBef>
                <a:spcPct val="0"/>
              </a:spcBef>
              <a:spcAft>
                <a:spcPct val="0"/>
              </a:spcAft>
              <a:defRPr sz="3200" b="1">
                <a:solidFill>
                  <a:srgbClr val="522380"/>
                </a:solidFill>
                <a:latin typeface="Arial" charset="0"/>
                <a:cs typeface="Arial" charset="0"/>
              </a:defRPr>
            </a:lvl5pPr>
            <a:lvl6pPr marL="457200" algn="l" rtl="0" eaLnBrk="1" fontAlgn="base" hangingPunct="1">
              <a:spcBef>
                <a:spcPct val="0"/>
              </a:spcBef>
              <a:spcAft>
                <a:spcPct val="0"/>
              </a:spcAft>
              <a:defRPr sz="3200" b="1">
                <a:solidFill>
                  <a:srgbClr val="522380"/>
                </a:solidFill>
                <a:latin typeface="Gill Sans MT" pitchFamily="34" charset="0"/>
              </a:defRPr>
            </a:lvl6pPr>
            <a:lvl7pPr marL="914400" algn="l" rtl="0" eaLnBrk="1" fontAlgn="base" hangingPunct="1">
              <a:spcBef>
                <a:spcPct val="0"/>
              </a:spcBef>
              <a:spcAft>
                <a:spcPct val="0"/>
              </a:spcAft>
              <a:defRPr sz="3200" b="1">
                <a:solidFill>
                  <a:srgbClr val="522380"/>
                </a:solidFill>
                <a:latin typeface="Gill Sans MT" pitchFamily="34" charset="0"/>
              </a:defRPr>
            </a:lvl7pPr>
            <a:lvl8pPr marL="1371600" algn="l" rtl="0" eaLnBrk="1" fontAlgn="base" hangingPunct="1">
              <a:spcBef>
                <a:spcPct val="0"/>
              </a:spcBef>
              <a:spcAft>
                <a:spcPct val="0"/>
              </a:spcAft>
              <a:defRPr sz="3200" b="1">
                <a:solidFill>
                  <a:srgbClr val="522380"/>
                </a:solidFill>
                <a:latin typeface="Gill Sans MT" pitchFamily="34" charset="0"/>
              </a:defRPr>
            </a:lvl8pPr>
            <a:lvl9pPr marL="1828800" algn="l" rtl="0" eaLnBrk="1" fontAlgn="base" hangingPunct="1">
              <a:spcBef>
                <a:spcPct val="0"/>
              </a:spcBef>
              <a:spcAft>
                <a:spcPct val="0"/>
              </a:spcAft>
              <a:defRPr sz="3200" b="1">
                <a:solidFill>
                  <a:srgbClr val="522380"/>
                </a:solidFill>
                <a:latin typeface="Gill Sans MT" pitchFamily="34" charset="0"/>
              </a:defRPr>
            </a:lvl9pPr>
          </a:lstStyle>
          <a:p>
            <a:pPr algn="ctr"/>
            <a:r>
              <a:rPr lang="en-US" sz="2400" kern="0" dirty="0"/>
              <a:t>Resolves the latency, memory scalability and processing overhead while communicating with PMEM</a:t>
            </a:r>
          </a:p>
        </p:txBody>
      </p:sp>
      <p:sp>
        <p:nvSpPr>
          <p:cNvPr id="10" name="Right Arrow 9"/>
          <p:cNvSpPr/>
          <p:nvPr/>
        </p:nvSpPr>
        <p:spPr>
          <a:xfrm>
            <a:off x="3808250" y="3429000"/>
            <a:ext cx="914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340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296400" cy="1143000"/>
          </a:xfrm>
        </p:spPr>
        <p:txBody>
          <a:bodyPr/>
          <a:lstStyle/>
          <a:p>
            <a:r>
              <a:rPr lang="en-US" sz="2800" dirty="0"/>
              <a:t>DMA Model is Mostly Relevant When…</a:t>
            </a:r>
          </a:p>
        </p:txBody>
      </p:sp>
      <p:sp>
        <p:nvSpPr>
          <p:cNvPr id="3" name="Content Placeholder 2"/>
          <p:cNvSpPr>
            <a:spLocks noGrp="1"/>
          </p:cNvSpPr>
          <p:nvPr>
            <p:ph idx="1"/>
          </p:nvPr>
        </p:nvSpPr>
        <p:spPr>
          <a:xfrm>
            <a:off x="457200" y="1219200"/>
            <a:ext cx="5410200" cy="3810000"/>
          </a:xfrm>
        </p:spPr>
        <p:txBody>
          <a:bodyPr/>
          <a:lstStyle/>
          <a:p>
            <a:r>
              <a:rPr lang="en-US" sz="2000" dirty="0"/>
              <a:t>Storage Access Time becomes comparable to Network Roundtrip Time</a:t>
            </a:r>
          </a:p>
          <a:p>
            <a:r>
              <a:rPr lang="en-US" sz="2000" dirty="0"/>
              <a:t>Storage Device can be Memory Mapped Directly as RDMA WRITE Target Buffer</a:t>
            </a:r>
          </a:p>
          <a:p>
            <a:endParaRPr lang="en-US" sz="2000" dirty="0"/>
          </a:p>
          <a:p>
            <a:r>
              <a:rPr lang="en-US" sz="2000" dirty="0"/>
              <a:t>Main challenge: </a:t>
            </a:r>
          </a:p>
          <a:p>
            <a:pPr lvl="1"/>
            <a:r>
              <a:rPr lang="en-US" sz="2000" dirty="0"/>
              <a:t>RDMA WRITE/Atomics reliability guarantees</a:t>
            </a:r>
          </a:p>
        </p:txBody>
      </p:sp>
      <p:sp>
        <p:nvSpPr>
          <p:cNvPr id="4" name="Slide Number Placeholder 3"/>
          <p:cNvSpPr>
            <a:spLocks noGrp="1"/>
          </p:cNvSpPr>
          <p:nvPr>
            <p:ph type="sldNum" sz="quarter" idx="10"/>
          </p:nvPr>
        </p:nvSpPr>
        <p:spPr/>
        <p:txBody>
          <a:bodyPr/>
          <a:lstStyle/>
          <a:p>
            <a:pPr>
              <a:defRPr/>
            </a:pPr>
            <a:fld id="{CDD300F4-5B44-46AD-9E8C-3142A1846084}" type="slidenum">
              <a:rPr lang="en-US" smtClean="0"/>
              <a:pPr>
                <a:defRPr/>
              </a:pPr>
              <a:t>34</a:t>
            </a:fld>
            <a:endParaRPr lang="en-US" dirty="0"/>
          </a:p>
        </p:txBody>
      </p:sp>
      <p:pic>
        <p:nvPicPr>
          <p:cNvPr id="5" name="Picture 2" descr="intel_micron_storage_class_memory"/>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35420" y="4303610"/>
            <a:ext cx="3127580" cy="15637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agigatech.com/images/products/RamCardTw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43800" y="1571444"/>
            <a:ext cx="1299192" cy="714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mg.deusm.com/eetimes/2014/02/1320947/snia-nvdimm-carous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8536" y="2672331"/>
            <a:ext cx="2102714" cy="11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288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RDMA Extensions for Persistency and Consistency</a:t>
            </a:r>
          </a:p>
        </p:txBody>
      </p:sp>
      <p:sp>
        <p:nvSpPr>
          <p:cNvPr id="4" name="Slide Number Placeholder 3"/>
          <p:cNvSpPr>
            <a:spLocks noGrp="1"/>
          </p:cNvSpPr>
          <p:nvPr>
            <p:ph type="sldNum" sz="quarter" idx="4294967295"/>
          </p:nvPr>
        </p:nvSpPr>
        <p:spPr>
          <a:xfrm>
            <a:off x="7010400" y="5638800"/>
            <a:ext cx="2133600" cy="365125"/>
          </a:xfrm>
        </p:spPr>
        <p:txBody>
          <a:bodyPr/>
          <a:lstStyle/>
          <a:p>
            <a:pPr>
              <a:defRPr/>
            </a:pPr>
            <a:fld id="{CDD300F4-5B44-46AD-9E8C-3142A1846084}" type="slidenum">
              <a:rPr lang="en-US" smtClean="0"/>
              <a:pPr>
                <a:defRPr/>
              </a:pPr>
              <a:t>35</a:t>
            </a:fld>
            <a:endParaRPr lang="en-US" dirty="0"/>
          </a:p>
        </p:txBody>
      </p:sp>
    </p:spTree>
    <p:extLst>
      <p:ext uri="{BB962C8B-B14F-4D97-AF65-F5344CB8AC3E}">
        <p14:creationId xmlns:p14="http://schemas.microsoft.com/office/powerpoint/2010/main" val="1118183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1143000"/>
          </a:xfrm>
        </p:spPr>
        <p:txBody>
          <a:bodyPr/>
          <a:lstStyle/>
          <a:p>
            <a:r>
              <a:rPr lang="en-US" dirty="0"/>
              <a:t>RDMA Extensions for Memory Persistency and Consistency</a:t>
            </a:r>
          </a:p>
        </p:txBody>
      </p:sp>
      <p:sp>
        <p:nvSpPr>
          <p:cNvPr id="3" name="Content Placeholder 2"/>
          <p:cNvSpPr>
            <a:spLocks noGrp="1"/>
          </p:cNvSpPr>
          <p:nvPr>
            <p:ph sz="quarter" idx="10"/>
          </p:nvPr>
        </p:nvSpPr>
        <p:spPr>
          <a:xfrm>
            <a:off x="152401" y="1489246"/>
            <a:ext cx="4114800" cy="3997154"/>
          </a:xfrm>
        </p:spPr>
        <p:txBody>
          <a:bodyPr>
            <a:normAutofit/>
          </a:bodyPr>
          <a:lstStyle/>
          <a:p>
            <a:r>
              <a:rPr lang="en-US" sz="2000" dirty="0"/>
              <a:t>RDMA FLUSH Extension</a:t>
            </a:r>
          </a:p>
          <a:p>
            <a:pPr lvl="1"/>
            <a:r>
              <a:rPr lang="en-US" sz="2000" dirty="0"/>
              <a:t>New RDMA operation</a:t>
            </a:r>
          </a:p>
          <a:p>
            <a:pPr lvl="1"/>
            <a:r>
              <a:rPr lang="en-US" sz="2000" dirty="0"/>
              <a:t>Higher Performance and Standard</a:t>
            </a:r>
          </a:p>
          <a:p>
            <a:pPr lvl="1"/>
            <a:r>
              <a:rPr lang="en-US" sz="2000" dirty="0"/>
              <a:t>Straightforward Evolutionary fit to RDMA Transport</a:t>
            </a:r>
          </a:p>
          <a:p>
            <a:endParaRPr lang="en-US" sz="2000" dirty="0"/>
          </a:p>
          <a:p>
            <a:r>
              <a:rPr lang="en-US" sz="2000" dirty="0"/>
              <a:t>Target guarantees</a:t>
            </a:r>
          </a:p>
          <a:p>
            <a:pPr lvl="1"/>
            <a:r>
              <a:rPr lang="en-US" sz="2000" dirty="0"/>
              <a:t>Consistency</a:t>
            </a:r>
          </a:p>
          <a:p>
            <a:pPr lvl="1"/>
            <a:r>
              <a:rPr lang="en-US" sz="2000" dirty="0"/>
              <a:t>Persistency</a:t>
            </a:r>
          </a:p>
        </p:txBody>
      </p:sp>
      <p:pic>
        <p:nvPicPr>
          <p:cNvPr id="6" name="Picture 5"/>
          <p:cNvPicPr>
            <a:picLocks noChangeAspect="1"/>
          </p:cNvPicPr>
          <p:nvPr/>
        </p:nvPicPr>
        <p:blipFill>
          <a:blip r:embed="rId2"/>
          <a:stretch>
            <a:fillRect/>
          </a:stretch>
        </p:blipFill>
        <p:spPr>
          <a:xfrm>
            <a:off x="4099652" y="1828800"/>
            <a:ext cx="5044348" cy="2886315"/>
          </a:xfrm>
          <a:prstGeom prst="rect">
            <a:avLst/>
          </a:prstGeom>
        </p:spPr>
      </p:pic>
    </p:spTree>
    <p:extLst>
      <p:ext uri="{BB962C8B-B14F-4D97-AF65-F5344CB8AC3E}">
        <p14:creationId xmlns:p14="http://schemas.microsoft.com/office/powerpoint/2010/main" val="2200791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lstStyle/>
          <a:p>
            <a:r>
              <a:rPr lang="en-US" dirty="0"/>
              <a:t>RDMA FLUSH Operation System Implication</a:t>
            </a:r>
          </a:p>
        </p:txBody>
      </p:sp>
      <p:sp>
        <p:nvSpPr>
          <p:cNvPr id="3" name="Content Placeholder 2"/>
          <p:cNvSpPr>
            <a:spLocks noGrp="1"/>
          </p:cNvSpPr>
          <p:nvPr>
            <p:ph sz="quarter" idx="10"/>
          </p:nvPr>
        </p:nvSpPr>
        <p:spPr/>
        <p:txBody>
          <a:bodyPr/>
          <a:lstStyle/>
          <a:p>
            <a:r>
              <a:rPr lang="en-US" sz="2400" dirty="0"/>
              <a:t>System level implication may be:</a:t>
            </a:r>
          </a:p>
          <a:p>
            <a:pPr lvl="1"/>
            <a:r>
              <a:rPr lang="en-US" sz="2400" dirty="0"/>
              <a:t>Caching efficiency</a:t>
            </a:r>
          </a:p>
          <a:p>
            <a:pPr lvl="1"/>
            <a:r>
              <a:rPr lang="en-US" sz="2400" dirty="0"/>
              <a:t>Persistent memory bandwidth / durability</a:t>
            </a:r>
          </a:p>
          <a:p>
            <a:pPr lvl="1"/>
            <a:r>
              <a:rPr lang="en-US" sz="2400" dirty="0"/>
              <a:t>Performance implications for the flush operation</a:t>
            </a:r>
          </a:p>
          <a:p>
            <a:endParaRPr lang="en-US" sz="2400" dirty="0"/>
          </a:p>
          <a:p>
            <a:r>
              <a:rPr lang="en-US" sz="2400" dirty="0"/>
              <a:t>The new reliability semantics design should consider these implications during the design of the protocol</a:t>
            </a:r>
          </a:p>
          <a:p>
            <a:endParaRPr lang="en-US" sz="2400" dirty="0"/>
          </a:p>
          <a:p>
            <a:r>
              <a:rPr lang="en-US" sz="2400" dirty="0"/>
              <a:t>These implications are the base for our requirement</a:t>
            </a:r>
          </a:p>
        </p:txBody>
      </p:sp>
    </p:spTree>
    <p:extLst>
      <p:ext uri="{BB962C8B-B14F-4D97-AF65-F5344CB8AC3E}">
        <p14:creationId xmlns:p14="http://schemas.microsoft.com/office/powerpoint/2010/main" val="3636075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Requirement</a:t>
            </a:r>
          </a:p>
        </p:txBody>
      </p:sp>
      <p:sp>
        <p:nvSpPr>
          <p:cNvPr id="3" name="Content Placeholder 2"/>
          <p:cNvSpPr>
            <a:spLocks noGrp="1"/>
          </p:cNvSpPr>
          <p:nvPr>
            <p:ph sz="quarter" idx="10"/>
          </p:nvPr>
        </p:nvSpPr>
        <p:spPr>
          <a:xfrm>
            <a:off x="354350" y="1039449"/>
            <a:ext cx="8027649" cy="5329538"/>
          </a:xfrm>
        </p:spPr>
        <p:txBody>
          <a:bodyPr/>
          <a:lstStyle/>
          <a:p>
            <a:r>
              <a:rPr lang="en-US" sz="2000" dirty="0"/>
              <a:t>Enable FLUSH the data selectively to persistency </a:t>
            </a:r>
          </a:p>
          <a:p>
            <a:r>
              <a:rPr lang="en-US" sz="2000" dirty="0"/>
              <a:t>FLUSH the data only once consistently</a:t>
            </a:r>
          </a:p>
          <a:p>
            <a:r>
              <a:rPr lang="en-US" sz="2000" dirty="0"/>
              <a:t>Responder should be capable of provisioning which memory regions could execute FLUSH and are targeted to PMEM</a:t>
            </a:r>
          </a:p>
          <a:p>
            <a:r>
              <a:rPr lang="en-US" sz="2000" dirty="0"/>
              <a:t>Enable amortization of the FLUSH operation over multiple WRITE </a:t>
            </a:r>
          </a:p>
          <a:p>
            <a:pPr lvl="1"/>
            <a:r>
              <a:rPr lang="en-US" sz="2000" dirty="0"/>
              <a:t>Utilize RDMA ordering rules for ordering guarantees</a:t>
            </a:r>
          </a:p>
          <a:p>
            <a:endParaRPr lang="en-US" sz="2000" dirty="0"/>
          </a:p>
          <a:p>
            <a:endParaRPr lang="en-US" sz="2000" dirty="0"/>
          </a:p>
        </p:txBody>
      </p:sp>
      <p:sp>
        <p:nvSpPr>
          <p:cNvPr id="4" name="TextBox 3"/>
          <p:cNvSpPr txBox="1"/>
          <p:nvPr/>
        </p:nvSpPr>
        <p:spPr>
          <a:xfrm>
            <a:off x="3029910" y="3320534"/>
            <a:ext cx="3084178" cy="184666"/>
          </a:xfrm>
          <a:prstGeom prst="rect">
            <a:avLst/>
          </a:prstGeom>
          <a:noFill/>
        </p:spPr>
        <p:txBody>
          <a:bodyPr wrap="none" lIns="0" tIns="0" rIns="0" bIns="0" rtlCol="0" anchor="ctr" anchorCtr="0">
            <a:spAutoFit/>
          </a:bodyPr>
          <a:lstStyle/>
          <a:p>
            <a:pPr algn="ctr"/>
            <a:r>
              <a:rPr lang="en-US" sz="1200" dirty="0"/>
              <a:t>Figure: Flush is a new transport operation</a:t>
            </a:r>
          </a:p>
        </p:txBody>
      </p:sp>
      <p:pic>
        <p:nvPicPr>
          <p:cNvPr id="5" name="Picture 4"/>
          <p:cNvPicPr>
            <a:picLocks noChangeAspect="1"/>
          </p:cNvPicPr>
          <p:nvPr/>
        </p:nvPicPr>
        <p:blipFill>
          <a:blip r:embed="rId2"/>
          <a:stretch>
            <a:fillRect/>
          </a:stretch>
        </p:blipFill>
        <p:spPr>
          <a:xfrm>
            <a:off x="2362200" y="3567159"/>
            <a:ext cx="4419599" cy="2528841"/>
          </a:xfrm>
          <a:prstGeom prst="rect">
            <a:avLst/>
          </a:prstGeom>
        </p:spPr>
      </p:pic>
    </p:spTree>
    <p:extLst>
      <p:ext uri="{BB962C8B-B14F-4D97-AF65-F5344CB8AC3E}">
        <p14:creationId xmlns:p14="http://schemas.microsoft.com/office/powerpoint/2010/main" val="3266908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484" y="76200"/>
            <a:ext cx="8229600" cy="1143000"/>
          </a:xfrm>
        </p:spPr>
        <p:txBody>
          <a:bodyPr/>
          <a:lstStyle/>
          <a:p>
            <a:r>
              <a:rPr lang="en-US" sz="2800" dirty="0"/>
              <a:t>Use Case: RDMA to PMEM for High Availability</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66800"/>
            <a:ext cx="6457084" cy="4788399"/>
          </a:xfrm>
          <a:prstGeom prst="rect">
            <a:avLst/>
          </a:prstGeom>
          <a:noFill/>
          <a:ln>
            <a:noFill/>
          </a:ln>
        </p:spPr>
      </p:pic>
    </p:spTree>
    <p:extLst>
      <p:ext uri="{BB962C8B-B14F-4D97-AF65-F5344CB8AC3E}">
        <p14:creationId xmlns:p14="http://schemas.microsoft.com/office/powerpoint/2010/main" val="1523604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0500" y="366713"/>
            <a:ext cx="7277100" cy="744537"/>
          </a:xfrm>
        </p:spPr>
        <p:txBody>
          <a:bodyPr/>
          <a:lstStyle/>
          <a:p>
            <a:r>
              <a:rPr lang="en-US" altLang="en-US" dirty="0">
                <a:solidFill>
                  <a:srgbClr val="522380"/>
                </a:solidFill>
              </a:rPr>
              <a:t>Applications Benefitting from PM</a:t>
            </a:r>
          </a:p>
        </p:txBody>
      </p:sp>
      <p:sp>
        <p:nvSpPr>
          <p:cNvPr id="4" name="Content Placeholder 3"/>
          <p:cNvSpPr>
            <a:spLocks noGrp="1"/>
          </p:cNvSpPr>
          <p:nvPr>
            <p:ph idx="1"/>
          </p:nvPr>
        </p:nvSpPr>
        <p:spPr>
          <a:xfrm>
            <a:off x="355201" y="1632152"/>
            <a:ext cx="4395907" cy="4047133"/>
          </a:xfrm>
        </p:spPr>
        <p:txBody>
          <a:bodyPr/>
          <a:lstStyle/>
          <a:p>
            <a:r>
              <a:rPr lang="en-US" sz="2200" dirty="0"/>
              <a:t>Compute Disaggregation</a:t>
            </a:r>
          </a:p>
          <a:p>
            <a:r>
              <a:rPr lang="en-US" sz="2200" dirty="0"/>
              <a:t>Scale out file/object systems</a:t>
            </a:r>
          </a:p>
          <a:p>
            <a:r>
              <a:rPr lang="en-US" sz="2200" dirty="0"/>
              <a:t>Software Defined Storage</a:t>
            </a:r>
          </a:p>
          <a:p>
            <a:r>
              <a:rPr lang="en-US" sz="2200" dirty="0"/>
              <a:t>In-Memory Database</a:t>
            </a:r>
          </a:p>
          <a:p>
            <a:r>
              <a:rPr lang="en-US" sz="2200" dirty="0"/>
              <a:t>Big Data &amp; NoSQL workloads</a:t>
            </a:r>
          </a:p>
          <a:p>
            <a:r>
              <a:rPr lang="en-US" sz="2200" dirty="0"/>
              <a:t>Key-Value Store</a:t>
            </a:r>
          </a:p>
          <a:p>
            <a:r>
              <a:rPr lang="en-US" sz="2200" dirty="0"/>
              <a:t>Machine learning</a:t>
            </a:r>
          </a:p>
          <a:p>
            <a:r>
              <a:rPr lang="en-US" sz="2200" dirty="0"/>
              <a:t>Hyperconverged Infrastructure</a:t>
            </a:r>
          </a:p>
          <a:p>
            <a:endParaRPr lang="en-US" sz="2000" dirty="0"/>
          </a:p>
        </p:txBody>
      </p:sp>
      <p:pic>
        <p:nvPicPr>
          <p:cNvPr id="11267" name="Picture 5"/>
          <p:cNvPicPr>
            <a:picLocks noChangeAspect="1"/>
          </p:cNvPicPr>
          <p:nvPr/>
        </p:nvPicPr>
        <p:blipFill>
          <a:blip r:embed="rId3">
            <a:extLst>
              <a:ext uri="{28A0092B-C50C-407E-A947-70E740481C1C}">
                <a14:useLocalDpi xmlns:a14="http://schemas.microsoft.com/office/drawing/2010/main" val="0"/>
              </a:ext>
            </a:extLst>
          </a:blip>
          <a:srcRect l="11932" t="34377" r="45316" b="14581"/>
          <a:stretch>
            <a:fillRect/>
          </a:stretch>
        </p:blipFill>
        <p:spPr bwMode="auto">
          <a:xfrm>
            <a:off x="4920792" y="1632152"/>
            <a:ext cx="4098700" cy="326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p:cNvGrpSpPr>
          <p:nvPr/>
        </p:nvGrpSpPr>
        <p:grpSpPr bwMode="auto">
          <a:xfrm>
            <a:off x="5224760" y="4408984"/>
            <a:ext cx="3794732" cy="372026"/>
            <a:chOff x="1828800" y="5029200"/>
            <a:chExt cx="5650060" cy="474663"/>
          </a:xfrm>
        </p:grpSpPr>
        <p:pic>
          <p:nvPicPr>
            <p:cNvPr id="11269" name="Picture 7"/>
            <p:cNvPicPr>
              <a:picLocks noChangeAspect="1"/>
            </p:cNvPicPr>
            <p:nvPr/>
          </p:nvPicPr>
          <p:blipFill>
            <a:blip r:embed="rId4">
              <a:extLst>
                <a:ext uri="{28A0092B-C50C-407E-A947-70E740481C1C}">
                  <a14:useLocalDpi xmlns:a14="http://schemas.microsoft.com/office/drawing/2010/main" val="0"/>
                </a:ext>
              </a:extLst>
            </a:blip>
            <a:srcRect l="64641" t="23958" r="10175" b="61459"/>
            <a:stretch>
              <a:fillRect/>
            </a:stretch>
          </p:blipFill>
          <p:spPr bwMode="auto">
            <a:xfrm>
              <a:off x="1828800" y="5029200"/>
              <a:ext cx="145906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p:cNvPicPr>
              <a:picLocks noChangeAspect="1"/>
            </p:cNvPicPr>
            <p:nvPr/>
          </p:nvPicPr>
          <p:blipFill>
            <a:blip r:embed="rId4">
              <a:extLst>
                <a:ext uri="{28A0092B-C50C-407E-A947-70E740481C1C}">
                  <a14:useLocalDpi xmlns:a14="http://schemas.microsoft.com/office/drawing/2010/main" val="0"/>
                </a:ext>
              </a:extLst>
            </a:blip>
            <a:srcRect l="64641" t="23958" r="10175" b="61459"/>
            <a:stretch>
              <a:fillRect/>
            </a:stretch>
          </p:blipFill>
          <p:spPr bwMode="auto">
            <a:xfrm>
              <a:off x="3657600" y="5029200"/>
              <a:ext cx="145906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p:cNvPicPr>
              <a:picLocks noChangeAspect="1"/>
            </p:cNvPicPr>
            <p:nvPr/>
          </p:nvPicPr>
          <p:blipFill>
            <a:blip r:embed="rId4">
              <a:extLst>
                <a:ext uri="{28A0092B-C50C-407E-A947-70E740481C1C}">
                  <a14:useLocalDpi xmlns:a14="http://schemas.microsoft.com/office/drawing/2010/main" val="0"/>
                </a:ext>
              </a:extLst>
            </a:blip>
            <a:srcRect l="64641" t="23958" r="10175" b="61459"/>
            <a:stretch>
              <a:fillRect/>
            </a:stretch>
          </p:blipFill>
          <p:spPr bwMode="auto">
            <a:xfrm>
              <a:off x="6019800" y="5029200"/>
              <a:ext cx="145906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0363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sz="2800" dirty="0"/>
              <a:t>Use Case: RDMA to PMEM for High Availability</a:t>
            </a:r>
          </a:p>
        </p:txBody>
      </p:sp>
      <p:sp>
        <p:nvSpPr>
          <p:cNvPr id="3" name="Content Placeholder 2"/>
          <p:cNvSpPr>
            <a:spLocks noGrp="1"/>
          </p:cNvSpPr>
          <p:nvPr>
            <p:ph sz="quarter" idx="10"/>
          </p:nvPr>
        </p:nvSpPr>
        <p:spPr>
          <a:xfrm>
            <a:off x="354350" y="1039449"/>
            <a:ext cx="4446249" cy="5329538"/>
          </a:xfrm>
        </p:spPr>
        <p:txBody>
          <a:bodyPr/>
          <a:lstStyle/>
          <a:p>
            <a:r>
              <a:rPr lang="en-US" sz="2000" dirty="0"/>
              <a:t>MAP</a:t>
            </a:r>
          </a:p>
          <a:p>
            <a:pPr lvl="1"/>
            <a:r>
              <a:rPr lang="en-US" sz="2000" dirty="0"/>
              <a:t>Memory address for the file</a:t>
            </a:r>
          </a:p>
          <a:p>
            <a:pPr lvl="1"/>
            <a:r>
              <a:rPr lang="en-US" sz="2000" dirty="0"/>
              <a:t>Memory address + Registration of the replication</a:t>
            </a:r>
          </a:p>
          <a:p>
            <a:r>
              <a:rPr lang="en-US" sz="2000" dirty="0"/>
              <a:t>SYNC</a:t>
            </a:r>
          </a:p>
          <a:p>
            <a:pPr lvl="1"/>
            <a:r>
              <a:rPr lang="en-US" sz="2000" dirty="0"/>
              <a:t>Write all the “dirty” pages to remote replication</a:t>
            </a:r>
          </a:p>
          <a:p>
            <a:pPr lvl="1"/>
            <a:r>
              <a:rPr lang="en-US" sz="2000" dirty="0"/>
              <a:t>FLUSH the writes to persistency</a:t>
            </a:r>
          </a:p>
          <a:p>
            <a:r>
              <a:rPr lang="en-US" sz="2000" dirty="0"/>
              <a:t>UNMAP</a:t>
            </a:r>
          </a:p>
          <a:p>
            <a:pPr lvl="1"/>
            <a:r>
              <a:rPr lang="en-US" sz="2000" dirty="0"/>
              <a:t>Invalidate the registered pages for replication</a:t>
            </a:r>
          </a:p>
        </p:txBody>
      </p:sp>
      <p:pic>
        <p:nvPicPr>
          <p:cNvPr id="5"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015698"/>
            <a:ext cx="3340226" cy="480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110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lstStyle/>
          <a:p>
            <a:r>
              <a:rPr lang="en-US" dirty="0"/>
              <a:t>Conclusions</a:t>
            </a:r>
          </a:p>
        </p:txBody>
      </p:sp>
      <p:sp>
        <p:nvSpPr>
          <p:cNvPr id="3" name="Content Placeholder 2"/>
          <p:cNvSpPr>
            <a:spLocks noGrp="1"/>
          </p:cNvSpPr>
          <p:nvPr>
            <p:ph sz="quarter" idx="10"/>
          </p:nvPr>
        </p:nvSpPr>
        <p:spPr/>
        <p:txBody>
          <a:bodyPr/>
          <a:lstStyle/>
          <a:p>
            <a:r>
              <a:rPr lang="en-US" sz="2400" dirty="0"/>
              <a:t>Persistent memory performance and functionality brings a paradigm shift to storage technology</a:t>
            </a:r>
          </a:p>
          <a:p>
            <a:r>
              <a:rPr lang="en-US" sz="2400" dirty="0"/>
              <a:t>Effective remote access to such media will require revision of the current RDMA storage protocols </a:t>
            </a:r>
          </a:p>
          <a:p>
            <a:r>
              <a:rPr lang="en-US" sz="2400" dirty="0"/>
              <a:t>IBTA extends the transport capabilities of RDMA to support placement guarantees to align these into a single efficient standard</a:t>
            </a:r>
          </a:p>
          <a:p>
            <a:pPr lvl="1"/>
            <a:r>
              <a:rPr lang="en-US" sz="2400" dirty="0"/>
              <a:t>Join us to IBTA if you want to contribute</a:t>
            </a:r>
          </a:p>
          <a:p>
            <a:pPr lvl="1"/>
            <a:r>
              <a:rPr lang="en-US" sz="2400" dirty="0"/>
              <a:t>Help us driving the standards in other groups (</a:t>
            </a:r>
            <a:r>
              <a:rPr lang="en-US" sz="2400" dirty="0" err="1"/>
              <a:t>PCIe</a:t>
            </a:r>
            <a:r>
              <a:rPr lang="en-US" sz="2400" dirty="0"/>
              <a:t>, JDEC, </a:t>
            </a:r>
            <a:r>
              <a:rPr lang="en-US" sz="2400" dirty="0" err="1"/>
              <a:t>NVMe</a:t>
            </a:r>
            <a:r>
              <a:rPr lang="en-US" sz="2400" dirty="0"/>
              <a:t>, etc.)</a:t>
            </a:r>
          </a:p>
        </p:txBody>
      </p:sp>
    </p:spTree>
    <p:extLst>
      <p:ext uri="{BB962C8B-B14F-4D97-AF65-F5344CB8AC3E}">
        <p14:creationId xmlns:p14="http://schemas.microsoft.com/office/powerpoint/2010/main" val="3332209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r>
              <a:rPr lang="en-US" altLang="en-US" dirty="0"/>
              <a:t>Thanks!</a:t>
            </a:r>
            <a:endParaRPr lang="en-US" altLang="en-US" dirty="0">
              <a:latin typeface="Arial" charset="0"/>
              <a:cs typeface="Arial" charset="0"/>
            </a:endParaRPr>
          </a:p>
        </p:txBody>
      </p:sp>
      <p:sp>
        <p:nvSpPr>
          <p:cNvPr id="4099" name="Subtitle 2"/>
          <p:cNvSpPr>
            <a:spLocks noGrp="1"/>
          </p:cNvSpPr>
          <p:nvPr>
            <p:ph type="subTitle" idx="1"/>
          </p:nvPr>
        </p:nvSpPr>
        <p:spPr/>
        <p:txBody>
          <a:bodyPr/>
          <a:lstStyle/>
          <a:p>
            <a:r>
              <a:rPr lang="en-US" altLang="en-US" b="1" dirty="0">
                <a:solidFill>
                  <a:srgbClr val="52237F"/>
                </a:solidFill>
                <a:latin typeface="Arial" charset="0"/>
                <a:cs typeface="Arial" charset="0"/>
                <a:hlinkClick r:id="rId3"/>
              </a:rPr>
              <a:t>idanb@mellanox.com</a:t>
            </a:r>
            <a:endParaRPr lang="en-US" altLang="en-US" b="1" dirty="0">
              <a:solidFill>
                <a:srgbClr val="52237F"/>
              </a:solidFill>
              <a:latin typeface="Arial" charset="0"/>
              <a:cs typeface="Arial" charset="0"/>
            </a:endParaRPr>
          </a:p>
          <a:p>
            <a:r>
              <a:rPr lang="en-US" altLang="en-US" b="1" dirty="0">
                <a:solidFill>
                  <a:srgbClr val="52237F"/>
                </a:solidFill>
                <a:latin typeface="Arial" charset="0"/>
                <a:cs typeface="Arial" charset="0"/>
                <a:hlinkClick r:id="rId4"/>
              </a:rPr>
              <a:t>robd@Mellanox.com</a:t>
            </a:r>
            <a:endParaRPr lang="en-US" altLang="en-US" b="1" dirty="0">
              <a:solidFill>
                <a:srgbClr val="52237F"/>
              </a:solidFill>
              <a:latin typeface="Arial" charset="0"/>
              <a:cs typeface="Arial" charset="0"/>
            </a:endParaRPr>
          </a:p>
          <a:p>
            <a:endParaRPr lang="en-US" altLang="en-US" b="1" dirty="0">
              <a:solidFill>
                <a:srgbClr val="52237F"/>
              </a:solidFill>
              <a:latin typeface="Arial" charset="0"/>
              <a:cs typeface="Arial" charset="0"/>
            </a:endParaRPr>
          </a:p>
          <a:p>
            <a:endParaRPr lang="en-US" altLang="en-US" b="1" dirty="0">
              <a:solidFill>
                <a:srgbClr val="52237F"/>
              </a:solidFill>
              <a:latin typeface="Arial" charset="0"/>
              <a:cs typeface="Arial" charset="0"/>
            </a:endParaRPr>
          </a:p>
          <a:p>
            <a:endParaRPr lang="en-US" altLang="en-US" dirty="0">
              <a:latin typeface="Arial" charset="0"/>
              <a:cs typeface="Arial" charset="0"/>
            </a:endParaRPr>
          </a:p>
        </p:txBody>
      </p:sp>
    </p:spTree>
    <p:extLst>
      <p:ext uri="{BB962C8B-B14F-4D97-AF65-F5344CB8AC3E}">
        <p14:creationId xmlns:p14="http://schemas.microsoft.com/office/powerpoint/2010/main" val="240994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25768" y="1752454"/>
            <a:ext cx="8492464" cy="3353091"/>
          </a:xfrm>
          <a:prstGeom prst="rect">
            <a:avLst/>
          </a:prstGeom>
        </p:spPr>
      </p:pic>
      <p:sp>
        <p:nvSpPr>
          <p:cNvPr id="19458" name="Title 1"/>
          <p:cNvSpPr>
            <a:spLocks noGrp="1"/>
          </p:cNvSpPr>
          <p:nvPr>
            <p:ph type="title"/>
          </p:nvPr>
        </p:nvSpPr>
        <p:spPr/>
        <p:txBody>
          <a:bodyPr/>
          <a:lstStyle/>
          <a:p>
            <a:r>
              <a:rPr lang="en-US" altLang="en-US" sz="4000" dirty="0"/>
              <a:t>Compute Disaggregation </a:t>
            </a:r>
          </a:p>
        </p:txBody>
      </p:sp>
      <p:sp>
        <p:nvSpPr>
          <p:cNvPr id="7" name="TextBox 6"/>
          <p:cNvSpPr txBox="1">
            <a:spLocks noChangeArrowheads="1"/>
          </p:cNvSpPr>
          <p:nvPr/>
        </p:nvSpPr>
        <p:spPr bwMode="auto">
          <a:xfrm>
            <a:off x="2535238" y="5410200"/>
            <a:ext cx="3941762" cy="369888"/>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solidFill>
                  <a:schemeClr val="bg1"/>
                </a:solidFill>
              </a:rPr>
              <a:t>Requires High Performance Network</a:t>
            </a:r>
          </a:p>
        </p:txBody>
      </p:sp>
      <p:grpSp>
        <p:nvGrpSpPr>
          <p:cNvPr id="3" name="Group 2"/>
          <p:cNvGrpSpPr>
            <a:grpSpLocks/>
          </p:cNvGrpSpPr>
          <p:nvPr/>
        </p:nvGrpSpPr>
        <p:grpSpPr bwMode="auto">
          <a:xfrm>
            <a:off x="7529518" y="3551238"/>
            <a:ext cx="1004882" cy="639762"/>
            <a:chOff x="7543800" y="3932238"/>
            <a:chExt cx="1004882" cy="639762"/>
          </a:xfrm>
        </p:grpSpPr>
        <p:grpSp>
          <p:nvGrpSpPr>
            <p:cNvPr id="19463" name="Group 2"/>
            <p:cNvGrpSpPr>
              <a:grpSpLocks/>
            </p:cNvGrpSpPr>
            <p:nvPr/>
          </p:nvGrpSpPr>
          <p:grpSpPr bwMode="auto">
            <a:xfrm>
              <a:off x="7861300" y="4062413"/>
              <a:ext cx="687382" cy="381000"/>
              <a:chOff x="7873999" y="4076700"/>
              <a:chExt cx="687646" cy="381000"/>
            </a:xfrm>
          </p:grpSpPr>
          <p:sp>
            <p:nvSpPr>
              <p:cNvPr id="4" name="Right Arrow 3"/>
              <p:cNvSpPr/>
              <p:nvPr/>
            </p:nvSpPr>
            <p:spPr>
              <a:xfrm flipH="1">
                <a:off x="7873999" y="4076700"/>
                <a:ext cx="635244" cy="381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anchor="ctr"/>
              <a:lstStyle/>
              <a:p>
                <a:pPr algn="ctr">
                  <a:defRPr/>
                </a:pPr>
                <a:endParaRPr lang="en-US" sz="600" dirty="0"/>
              </a:p>
            </p:txBody>
          </p:sp>
          <p:sp>
            <p:nvSpPr>
              <p:cNvPr id="19466" name="TextBox 4"/>
              <p:cNvSpPr txBox="1">
                <a:spLocks noChangeArrowheads="1"/>
              </p:cNvSpPr>
              <p:nvPr/>
            </p:nvSpPr>
            <p:spPr bwMode="auto">
              <a:xfrm>
                <a:off x="7883254" y="4151784"/>
                <a:ext cx="6783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b="1" dirty="0">
                    <a:solidFill>
                      <a:schemeClr val="bg1"/>
                    </a:solidFill>
                  </a:rPr>
                  <a:t>PM Apps</a:t>
                </a:r>
              </a:p>
            </p:txBody>
          </p:sp>
        </p:grpSp>
        <p:sp>
          <p:nvSpPr>
            <p:cNvPr id="2" name="Right Brace 1"/>
            <p:cNvSpPr/>
            <p:nvPr/>
          </p:nvSpPr>
          <p:spPr>
            <a:xfrm>
              <a:off x="7543800" y="3932238"/>
              <a:ext cx="152400" cy="639762"/>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20" name="Group 19"/>
          <p:cNvGrpSpPr/>
          <p:nvPr/>
        </p:nvGrpSpPr>
        <p:grpSpPr>
          <a:xfrm>
            <a:off x="152400" y="1828800"/>
            <a:ext cx="5799316" cy="2731961"/>
            <a:chOff x="904973" y="1944295"/>
            <a:chExt cx="4941160" cy="2199398"/>
          </a:xfrm>
        </p:grpSpPr>
        <p:sp>
          <p:nvSpPr>
            <p:cNvPr id="21" name="Rectangle 20"/>
            <p:cNvSpPr/>
            <p:nvPr/>
          </p:nvSpPr>
          <p:spPr bwMode="auto">
            <a:xfrm>
              <a:off x="904973" y="1944295"/>
              <a:ext cx="4941160" cy="219939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2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2763" y="2184798"/>
              <a:ext cx="4709863" cy="189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7"/>
            <p:cNvSpPr txBox="1">
              <a:spLocks noChangeArrowheads="1"/>
            </p:cNvSpPr>
            <p:nvPr/>
          </p:nvSpPr>
          <p:spPr bwMode="auto">
            <a:xfrm>
              <a:off x="1209174" y="1944295"/>
              <a:ext cx="81945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5"/>
                </a:buBlip>
                <a:defRPr sz="2400">
                  <a:solidFill>
                    <a:srgbClr val="380069"/>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SzPct val="50000"/>
                <a:buBlip>
                  <a:blip r:embed="rId6"/>
                </a:buBlip>
                <a:defRPr sz="2000">
                  <a:solidFill>
                    <a:srgbClr val="5D5B5C"/>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SzPct val="60000"/>
                <a:buBlip>
                  <a:blip r:embed="rId7"/>
                </a:buBlip>
                <a:defRPr sz="1600">
                  <a:solidFill>
                    <a:srgbClr val="38006A"/>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1400">
                  <a:solidFill>
                    <a:srgbClr val="380069"/>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US" altLang="en-US" sz="1350" dirty="0">
                  <a:solidFill>
                    <a:schemeClr val="tx1"/>
                  </a:solidFill>
                </a:rPr>
                <a:t>Network</a:t>
              </a:r>
            </a:p>
          </p:txBody>
        </p:sp>
        <p:sp>
          <p:nvSpPr>
            <p:cNvPr id="25" name="TextBox 13"/>
            <p:cNvSpPr txBox="1">
              <a:spLocks noChangeArrowheads="1"/>
            </p:cNvSpPr>
            <p:nvPr/>
          </p:nvSpPr>
          <p:spPr bwMode="auto">
            <a:xfrm>
              <a:off x="3886200" y="1962150"/>
              <a:ext cx="88678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5"/>
                </a:buBlip>
                <a:defRPr sz="2400">
                  <a:solidFill>
                    <a:srgbClr val="380069"/>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SzPct val="50000"/>
                <a:buBlip>
                  <a:blip r:embed="rId6"/>
                </a:buBlip>
                <a:defRPr sz="2000">
                  <a:solidFill>
                    <a:srgbClr val="5D5B5C"/>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SzPct val="60000"/>
                <a:buBlip>
                  <a:blip r:embed="rId7"/>
                </a:buBlip>
                <a:defRPr sz="1600">
                  <a:solidFill>
                    <a:srgbClr val="38006A"/>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sz="1400">
                  <a:solidFill>
                    <a:srgbClr val="380069"/>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rgbClr val="380069"/>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US" altLang="en-US" sz="1350">
                  <a:solidFill>
                    <a:schemeClr val="tx1"/>
                  </a:solidFill>
                </a:rPr>
                <a:t>Compute</a:t>
              </a:r>
            </a:p>
          </p:txBody>
        </p:sp>
      </p:grpSp>
      <p:sp>
        <p:nvSpPr>
          <p:cNvPr id="8" name="Rectangle 7"/>
          <p:cNvSpPr/>
          <p:nvPr/>
        </p:nvSpPr>
        <p:spPr>
          <a:xfrm>
            <a:off x="7543800" y="2084894"/>
            <a:ext cx="623882" cy="201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78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22380"/>
                </a:solidFill>
              </a:rPr>
              <a:t>How Do We Get There?</a:t>
            </a:r>
          </a:p>
        </p:txBody>
      </p:sp>
      <p:sp>
        <p:nvSpPr>
          <p:cNvPr id="3" name="Content Placeholder 2"/>
          <p:cNvSpPr>
            <a:spLocks noGrp="1"/>
          </p:cNvSpPr>
          <p:nvPr>
            <p:ph idx="1"/>
          </p:nvPr>
        </p:nvSpPr>
        <p:spPr/>
        <p:txBody>
          <a:bodyPr/>
          <a:lstStyle/>
          <a:p>
            <a:r>
              <a:rPr lang="en-US" altLang="en-US" dirty="0"/>
              <a:t>Standards Work in Progress</a:t>
            </a:r>
          </a:p>
          <a:p>
            <a:pPr lvl="1"/>
            <a:r>
              <a:rPr lang="en-US" sz="2400" dirty="0"/>
              <a:t>SNIA NVM Programming Model TWIG</a:t>
            </a:r>
            <a:endParaRPr lang="en-US" altLang="en-US" sz="2400" dirty="0"/>
          </a:p>
          <a:p>
            <a:pPr lvl="1"/>
            <a:r>
              <a:rPr lang="en-US" altLang="en-US" sz="2400" dirty="0"/>
              <a:t>SNIA NVM PM Remote Access for High Availability</a:t>
            </a:r>
          </a:p>
          <a:p>
            <a:pPr lvl="1"/>
            <a:r>
              <a:rPr lang="en-US" altLang="en-US" sz="2400" dirty="0"/>
              <a:t>Other standards efforts – IBTA, others</a:t>
            </a:r>
          </a:p>
          <a:p>
            <a:r>
              <a:rPr lang="en-US" altLang="en-US" dirty="0"/>
              <a:t>Protocol:</a:t>
            </a:r>
          </a:p>
          <a:p>
            <a:pPr lvl="1"/>
            <a:r>
              <a:rPr lang="en-US" altLang="en-US" sz="2400" dirty="0"/>
              <a:t>RDMA is the obvious choice</a:t>
            </a:r>
          </a:p>
          <a:p>
            <a:pPr lvl="1"/>
            <a:r>
              <a:rPr lang="en-US" altLang="en-US" sz="2400" dirty="0"/>
              <a:t>2015 FMS demos: </a:t>
            </a:r>
          </a:p>
          <a:p>
            <a:pPr lvl="2"/>
            <a:r>
              <a:rPr lang="en-US" altLang="en-US" sz="1800" dirty="0"/>
              <a:t>PMC(7us 4KB IO)</a:t>
            </a:r>
          </a:p>
          <a:p>
            <a:pPr lvl="2"/>
            <a:r>
              <a:rPr lang="en-US" altLang="en-US" sz="1800" dirty="0"/>
              <a:t>HGST(2.3us)</a:t>
            </a:r>
          </a:p>
        </p:txBody>
      </p:sp>
      <p:sp>
        <p:nvSpPr>
          <p:cNvPr id="4" name="Slide Number Placeholder 3"/>
          <p:cNvSpPr>
            <a:spLocks noGrp="1"/>
          </p:cNvSpPr>
          <p:nvPr>
            <p:ph type="sldNum" sz="quarter" idx="10"/>
          </p:nvPr>
        </p:nvSpPr>
        <p:spPr/>
        <p:txBody>
          <a:bodyPr/>
          <a:lstStyle/>
          <a:p>
            <a:pPr>
              <a:defRPr/>
            </a:pPr>
            <a:fld id="{CDD300F4-5B44-46AD-9E8C-3142A1846084}" type="slidenum">
              <a:rPr lang="en-US" smtClean="0"/>
              <a:pPr>
                <a:defRPr/>
              </a:pPr>
              <a:t>6</a:t>
            </a:fld>
            <a:endParaRPr lang="en-US" dirty="0"/>
          </a:p>
        </p:txBody>
      </p:sp>
    </p:spTree>
    <p:extLst>
      <p:ext uri="{BB962C8B-B14F-4D97-AF65-F5344CB8AC3E}">
        <p14:creationId xmlns:p14="http://schemas.microsoft.com/office/powerpoint/2010/main" val="2369233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2"/>
          <p:cNvSpPr>
            <a:spLocks noGrp="1"/>
          </p:cNvSpPr>
          <p:nvPr>
            <p:ph type="title"/>
          </p:nvPr>
        </p:nvSpPr>
        <p:spPr>
          <a:xfrm>
            <a:off x="355203" y="366713"/>
            <a:ext cx="8788797" cy="744537"/>
          </a:xfrm>
        </p:spPr>
        <p:txBody>
          <a:bodyPr/>
          <a:lstStyle/>
          <a:p>
            <a:r>
              <a:rPr lang="en-US" altLang="en-US" dirty="0">
                <a:solidFill>
                  <a:srgbClr val="522380"/>
                </a:solidFill>
              </a:rPr>
              <a:t>Core Requirements for Networked PM</a:t>
            </a:r>
          </a:p>
        </p:txBody>
      </p:sp>
      <p:sp>
        <p:nvSpPr>
          <p:cNvPr id="9241" name="Content Placeholder 4"/>
          <p:cNvSpPr>
            <a:spLocks noGrp="1"/>
          </p:cNvSpPr>
          <p:nvPr>
            <p:ph idx="1"/>
          </p:nvPr>
        </p:nvSpPr>
        <p:spPr>
          <a:xfrm>
            <a:off x="355203" y="2819400"/>
            <a:ext cx="8560594" cy="2305471"/>
          </a:xfrm>
        </p:spPr>
        <p:txBody>
          <a:bodyPr/>
          <a:lstStyle/>
          <a:p>
            <a:r>
              <a:rPr lang="en-US" altLang="en-US" sz="2400" dirty="0"/>
              <a:t>PM is really fast </a:t>
            </a:r>
          </a:p>
          <a:p>
            <a:pPr lvl="1"/>
            <a:r>
              <a:rPr lang="en-US" altLang="en-US" sz="2000" dirty="0"/>
              <a:t>Needs ultra low-latency networking</a:t>
            </a:r>
          </a:p>
          <a:p>
            <a:r>
              <a:rPr lang="en-US" altLang="en-US" sz="2400" dirty="0"/>
              <a:t>PM has very high bandwidth</a:t>
            </a:r>
          </a:p>
          <a:p>
            <a:pPr lvl="1"/>
            <a:r>
              <a:rPr lang="en-US" altLang="en-US" sz="2000" dirty="0"/>
              <a:t>Needs ultra efficient, transport offload, high bandwidth networks</a:t>
            </a:r>
          </a:p>
          <a:p>
            <a:r>
              <a:rPr lang="en-US" altLang="en-US" sz="2400" dirty="0"/>
              <a:t>Remote accesses must not add significant latency</a:t>
            </a:r>
          </a:p>
          <a:p>
            <a:pPr lvl="1"/>
            <a:r>
              <a:rPr lang="en-US" altLang="en-US" sz="2000" dirty="0"/>
              <a:t>PM networking requires: </a:t>
            </a:r>
          </a:p>
          <a:p>
            <a:pPr lvl="2"/>
            <a:r>
              <a:rPr lang="en-US" altLang="en-US" sz="1800" dirty="0"/>
              <a:t>Predictability, Fairness, Zero Packet Loss</a:t>
            </a:r>
          </a:p>
          <a:p>
            <a:pPr lvl="1"/>
            <a:r>
              <a:rPr lang="en-US" altLang="en-US" sz="2000" dirty="0"/>
              <a:t>InfiniBand/Ethernet switches and adapters must deliver all of these</a:t>
            </a:r>
          </a:p>
        </p:txBody>
      </p:sp>
      <p:pic>
        <p:nvPicPr>
          <p:cNvPr id="9220" name="Picture 7"/>
          <p:cNvPicPr>
            <a:picLocks noChangeAspect="1"/>
          </p:cNvPicPr>
          <p:nvPr/>
        </p:nvPicPr>
        <p:blipFill>
          <a:blip r:embed="rId3">
            <a:extLst>
              <a:ext uri="{28A0092B-C50C-407E-A947-70E740481C1C}">
                <a14:useLocalDpi xmlns:a14="http://schemas.microsoft.com/office/drawing/2010/main" val="0"/>
              </a:ext>
            </a:extLst>
          </a:blip>
          <a:srcRect l="64641" t="23958" r="10175" b="61459"/>
          <a:stretch>
            <a:fillRect/>
          </a:stretch>
        </p:blipFill>
        <p:spPr bwMode="auto">
          <a:xfrm rot="16200000">
            <a:off x="3956844" y="2056865"/>
            <a:ext cx="1270398" cy="41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p:cNvPicPr>
            <a:picLocks noChangeAspect="1"/>
          </p:cNvPicPr>
          <p:nvPr/>
        </p:nvPicPr>
        <p:blipFill>
          <a:blip r:embed="rId3">
            <a:extLst>
              <a:ext uri="{28A0092B-C50C-407E-A947-70E740481C1C}">
                <a14:useLocalDpi xmlns:a14="http://schemas.microsoft.com/office/drawing/2010/main" val="0"/>
              </a:ext>
            </a:extLst>
          </a:blip>
          <a:srcRect l="64641" t="23958" r="10175" b="61459"/>
          <a:stretch>
            <a:fillRect/>
          </a:stretch>
        </p:blipFill>
        <p:spPr bwMode="auto">
          <a:xfrm rot="5400000">
            <a:off x="8051465" y="2056865"/>
            <a:ext cx="1270398" cy="41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nvPr>
        </p:nvGraphicFramePr>
        <p:xfrm>
          <a:off x="571501" y="1600200"/>
          <a:ext cx="3314699" cy="827262"/>
        </p:xfrm>
        <a:graphic>
          <a:graphicData uri="http://schemas.openxmlformats.org/drawingml/2006/table">
            <a:tbl>
              <a:tblPr firstRow="1" bandRow="1">
                <a:tableStyleId>{21E4AEA4-8DFA-4A89-87EB-49C32662AFE0}</a:tableStyleId>
              </a:tblPr>
              <a:tblGrid>
                <a:gridCol w="1361394">
                  <a:extLst>
                    <a:ext uri="{9D8B030D-6E8A-4147-A177-3AD203B41FA5}">
                      <a16:colId xmlns:a16="http://schemas.microsoft.com/office/drawing/2014/main" val="20000"/>
                    </a:ext>
                  </a:extLst>
                </a:gridCol>
                <a:gridCol w="887866">
                  <a:extLst>
                    <a:ext uri="{9D8B030D-6E8A-4147-A177-3AD203B41FA5}">
                      <a16:colId xmlns:a16="http://schemas.microsoft.com/office/drawing/2014/main" val="20001"/>
                    </a:ext>
                  </a:extLst>
                </a:gridCol>
                <a:gridCol w="1065439">
                  <a:extLst>
                    <a:ext uri="{9D8B030D-6E8A-4147-A177-3AD203B41FA5}">
                      <a16:colId xmlns:a16="http://schemas.microsoft.com/office/drawing/2014/main" val="20002"/>
                    </a:ext>
                  </a:extLst>
                </a:gridCol>
              </a:tblGrid>
              <a:tr h="275754">
                <a:tc>
                  <a:txBody>
                    <a:bodyPr/>
                    <a:lstStyle/>
                    <a:p>
                      <a:pPr algn="ctr"/>
                      <a:endParaRPr lang="en-US" sz="1100" dirty="0"/>
                    </a:p>
                  </a:txBody>
                  <a:tcPr marL="66131" marR="66131" marT="33086" marB="33086" anchor="ctr"/>
                </a:tc>
                <a:tc>
                  <a:txBody>
                    <a:bodyPr/>
                    <a:lstStyle/>
                    <a:p>
                      <a:pPr algn="ctr"/>
                      <a:r>
                        <a:rPr lang="en-US" sz="1100" dirty="0"/>
                        <a:t>PM</a:t>
                      </a:r>
                    </a:p>
                  </a:txBody>
                  <a:tcPr marL="66131" marR="66131" marT="33086" marB="33086" anchor="ctr"/>
                </a:tc>
                <a:tc>
                  <a:txBody>
                    <a:bodyPr/>
                    <a:lstStyle/>
                    <a:p>
                      <a:pPr algn="ctr"/>
                      <a:r>
                        <a:rPr lang="en-US" sz="1100" dirty="0"/>
                        <a:t>NAND</a:t>
                      </a:r>
                    </a:p>
                  </a:txBody>
                  <a:tcPr marL="66131" marR="66131" marT="33086" marB="33086" anchor="ctr"/>
                </a:tc>
                <a:extLst>
                  <a:ext uri="{0D108BD9-81ED-4DB2-BD59-A6C34878D82A}">
                    <a16:rowId xmlns:a16="http://schemas.microsoft.com/office/drawing/2014/main" val="10000"/>
                  </a:ext>
                </a:extLst>
              </a:tr>
              <a:tr h="275754">
                <a:tc>
                  <a:txBody>
                    <a:bodyPr/>
                    <a:lstStyle/>
                    <a:p>
                      <a:r>
                        <a:rPr lang="en-US" sz="1100" b="1" dirty="0"/>
                        <a:t>Read Latency</a:t>
                      </a:r>
                    </a:p>
                  </a:txBody>
                  <a:tcPr marL="66131" marR="66131" marT="33086" marB="33086"/>
                </a:tc>
                <a:tc>
                  <a:txBody>
                    <a:bodyPr/>
                    <a:lstStyle/>
                    <a:p>
                      <a:pPr algn="ctr"/>
                      <a:r>
                        <a:rPr lang="en-US" sz="1100" b="1" dirty="0"/>
                        <a:t>~100ns</a:t>
                      </a:r>
                    </a:p>
                  </a:txBody>
                  <a:tcPr marL="66131" marR="66131" marT="33086" marB="33086"/>
                </a:tc>
                <a:tc>
                  <a:txBody>
                    <a:bodyPr/>
                    <a:lstStyle/>
                    <a:p>
                      <a:pPr algn="ctr"/>
                      <a:r>
                        <a:rPr lang="en-US" sz="1100" b="1" dirty="0"/>
                        <a:t>~20us</a:t>
                      </a:r>
                    </a:p>
                  </a:txBody>
                  <a:tcPr marL="66131" marR="66131" marT="33086" marB="33086"/>
                </a:tc>
                <a:extLst>
                  <a:ext uri="{0D108BD9-81ED-4DB2-BD59-A6C34878D82A}">
                    <a16:rowId xmlns:a16="http://schemas.microsoft.com/office/drawing/2014/main" val="10001"/>
                  </a:ext>
                </a:extLst>
              </a:tr>
              <a:tr h="275754">
                <a:tc>
                  <a:txBody>
                    <a:bodyPr/>
                    <a:lstStyle/>
                    <a:p>
                      <a:r>
                        <a:rPr lang="en-US" sz="1100" b="1" dirty="0"/>
                        <a:t>Write Latency</a:t>
                      </a:r>
                    </a:p>
                  </a:txBody>
                  <a:tcPr marL="66131" marR="66131" marT="33086" marB="33086"/>
                </a:tc>
                <a:tc>
                  <a:txBody>
                    <a:bodyPr/>
                    <a:lstStyle/>
                    <a:p>
                      <a:pPr algn="ctr"/>
                      <a:r>
                        <a:rPr lang="en-US" sz="1100" b="1" dirty="0"/>
                        <a:t>~500ns</a:t>
                      </a:r>
                    </a:p>
                  </a:txBody>
                  <a:tcPr marL="66131" marR="66131" marT="33086" marB="33086"/>
                </a:tc>
                <a:tc>
                  <a:txBody>
                    <a:bodyPr/>
                    <a:lstStyle/>
                    <a:p>
                      <a:pPr algn="ctr"/>
                      <a:r>
                        <a:rPr lang="en-US" sz="1100" b="1" dirty="0"/>
                        <a:t>~50us</a:t>
                      </a:r>
                    </a:p>
                  </a:txBody>
                  <a:tcPr marL="66131" marR="66131" marT="33086" marB="33086"/>
                </a:tc>
                <a:extLst>
                  <a:ext uri="{0D108BD9-81ED-4DB2-BD59-A6C34878D82A}">
                    <a16:rowId xmlns:a16="http://schemas.microsoft.com/office/drawing/2014/main" val="10002"/>
                  </a:ext>
                </a:extLst>
              </a:tr>
            </a:tbl>
          </a:graphicData>
        </a:graphic>
      </p:graphicFrame>
      <p:pic>
        <p:nvPicPr>
          <p:cNvPr id="12" name="Picture 7"/>
          <p:cNvPicPr>
            <a:picLocks noChangeAspect="1"/>
          </p:cNvPicPr>
          <p:nvPr/>
        </p:nvPicPr>
        <p:blipFill>
          <a:blip r:embed="rId4">
            <a:extLst>
              <a:ext uri="{28A0092B-C50C-407E-A947-70E740481C1C}">
                <a14:useLocalDpi xmlns:a14="http://schemas.microsoft.com/office/drawing/2010/main" val="0"/>
              </a:ext>
            </a:extLst>
          </a:blip>
          <a:srcRect b="33473"/>
          <a:stretch>
            <a:fillRect/>
          </a:stretch>
        </p:blipFill>
        <p:spPr bwMode="auto">
          <a:xfrm>
            <a:off x="4798616" y="1371600"/>
            <a:ext cx="3704035" cy="1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345692" y="2133600"/>
            <a:ext cx="740908" cy="261610"/>
          </a:xfrm>
          <a:prstGeom prst="rect">
            <a:avLst/>
          </a:prstGeom>
          <a:noFill/>
        </p:spPr>
        <p:txBody>
          <a:bodyPr wrap="none" rtlCol="0">
            <a:spAutoFit/>
          </a:bodyPr>
          <a:lstStyle/>
          <a:p>
            <a:r>
              <a:rPr lang="en-US" sz="1100" b="1" dirty="0"/>
              <a:t>Network</a:t>
            </a:r>
          </a:p>
        </p:txBody>
      </p:sp>
    </p:spTree>
    <p:extLst>
      <p:ext uri="{BB962C8B-B14F-4D97-AF65-F5344CB8AC3E}">
        <p14:creationId xmlns:p14="http://schemas.microsoft.com/office/powerpoint/2010/main" val="465350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Peer-Direct NVRAM / RDMA Fabrics</a:t>
            </a:r>
          </a:p>
        </p:txBody>
      </p:sp>
      <p:sp>
        <p:nvSpPr>
          <p:cNvPr id="3" name="Content Placeholder 2"/>
          <p:cNvSpPr>
            <a:spLocks noGrp="1"/>
          </p:cNvSpPr>
          <p:nvPr>
            <p:ph sz="half" idx="1"/>
          </p:nvPr>
        </p:nvSpPr>
        <p:spPr>
          <a:xfrm>
            <a:off x="457200" y="1295401"/>
            <a:ext cx="4038600" cy="3962400"/>
          </a:xfrm>
        </p:spPr>
        <p:txBody>
          <a:bodyPr/>
          <a:lstStyle/>
          <a:p>
            <a:r>
              <a:rPr lang="en-US" altLang="en-US" sz="2400" dirty="0"/>
              <a:t>Proof of Concept Platform </a:t>
            </a:r>
          </a:p>
          <a:p>
            <a:pPr lvl="1"/>
            <a:r>
              <a:rPr lang="en-US" altLang="en-US" sz="2000" dirty="0"/>
              <a:t>Mellanox RoCE </a:t>
            </a:r>
          </a:p>
          <a:p>
            <a:pPr lvl="1"/>
            <a:r>
              <a:rPr lang="en-US" altLang="en-US" sz="2000" dirty="0"/>
              <a:t>PMC NVRAM Card</a:t>
            </a:r>
          </a:p>
          <a:p>
            <a:r>
              <a:rPr lang="en-US" altLang="en-US" sz="2400" dirty="0"/>
              <a:t>Peer-Direct</a:t>
            </a:r>
          </a:p>
          <a:p>
            <a:pPr lvl="1"/>
            <a:r>
              <a:rPr lang="en-US" altLang="en-US" sz="2000" dirty="0"/>
              <a:t>I/O operations bypass host CPU</a:t>
            </a:r>
          </a:p>
          <a:p>
            <a:r>
              <a:rPr lang="en-US" altLang="en-US" sz="2400" dirty="0"/>
              <a:t>7us latency 4KB IO</a:t>
            </a:r>
          </a:p>
          <a:p>
            <a:pPr lvl="1"/>
            <a:r>
              <a:rPr lang="en-US" altLang="en-US" sz="2000" dirty="0"/>
              <a:t>Client-Server to Mem</a:t>
            </a:r>
          </a:p>
        </p:txBody>
      </p:sp>
      <p:sp>
        <p:nvSpPr>
          <p:cNvPr id="5" name="Slide Number Placeholder 4"/>
          <p:cNvSpPr>
            <a:spLocks noGrp="1"/>
          </p:cNvSpPr>
          <p:nvPr>
            <p:ph type="sldNum" sz="quarter" idx="10"/>
          </p:nvPr>
        </p:nvSpPr>
        <p:spPr/>
        <p:txBody>
          <a:bodyPr/>
          <a:lstStyle/>
          <a:p>
            <a:pPr>
              <a:defRPr/>
            </a:pPr>
            <a:fld id="{E156CED1-58AE-477C-8287-9DEDED669D4B}" type="slidenum">
              <a:rPr lang="en-US" smtClean="0"/>
              <a:pPr>
                <a:defRPr/>
              </a:pPr>
              <a:t>8</a:t>
            </a:fld>
            <a:endParaRPr lang="en-US" dirty="0"/>
          </a:p>
        </p:txBody>
      </p:sp>
      <p:pic>
        <p:nvPicPr>
          <p:cNvPr id="89" name="Picture 88"/>
          <p:cNvPicPr>
            <a:picLocks noChangeAspect="1"/>
          </p:cNvPicPr>
          <p:nvPr/>
        </p:nvPicPr>
        <p:blipFill>
          <a:blip r:embed="rId2"/>
          <a:stretch>
            <a:fillRect/>
          </a:stretch>
        </p:blipFill>
        <p:spPr>
          <a:xfrm>
            <a:off x="4722643" y="959748"/>
            <a:ext cx="4040357" cy="4911125"/>
          </a:xfrm>
          <a:prstGeom prst="rect">
            <a:avLst/>
          </a:prstGeom>
        </p:spPr>
      </p:pic>
    </p:spTree>
    <p:extLst>
      <p:ext uri="{BB962C8B-B14F-4D97-AF65-F5344CB8AC3E}">
        <p14:creationId xmlns:p14="http://schemas.microsoft.com/office/powerpoint/2010/main" val="1424195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HGST PCM Remote Access Demo</a:t>
            </a:r>
          </a:p>
        </p:txBody>
      </p:sp>
      <p:sp>
        <p:nvSpPr>
          <p:cNvPr id="3" name="Content Placeholder 2"/>
          <p:cNvSpPr>
            <a:spLocks noGrp="1"/>
          </p:cNvSpPr>
          <p:nvPr>
            <p:ph sz="half" idx="1"/>
          </p:nvPr>
        </p:nvSpPr>
        <p:spPr>
          <a:xfrm>
            <a:off x="457200" y="1295400"/>
            <a:ext cx="7924800" cy="1676400"/>
          </a:xfrm>
        </p:spPr>
        <p:txBody>
          <a:bodyPr/>
          <a:lstStyle/>
          <a:p>
            <a:r>
              <a:rPr lang="en-US" altLang="en-US" dirty="0"/>
              <a:t>HGST live demo at Flash Memory Summit</a:t>
            </a:r>
          </a:p>
          <a:p>
            <a:r>
              <a:rPr lang="en-US" altLang="en-US" dirty="0"/>
              <a:t>PCM based Key-Value store over 100Gb/s RDMA</a:t>
            </a:r>
          </a:p>
          <a:p>
            <a:endParaRPr lang="en-US" dirty="0"/>
          </a:p>
        </p:txBody>
      </p:sp>
      <p:sp>
        <p:nvSpPr>
          <p:cNvPr id="5" name="Slide Number Placeholder 4"/>
          <p:cNvSpPr>
            <a:spLocks noGrp="1"/>
          </p:cNvSpPr>
          <p:nvPr>
            <p:ph type="sldNum" sz="quarter" idx="10"/>
          </p:nvPr>
        </p:nvSpPr>
        <p:spPr/>
        <p:txBody>
          <a:bodyPr/>
          <a:lstStyle/>
          <a:p>
            <a:pPr>
              <a:defRPr/>
            </a:pPr>
            <a:fld id="{E156CED1-58AE-477C-8287-9DEDED669D4B}" type="slidenum">
              <a:rPr lang="en-US" smtClean="0"/>
              <a:pPr>
                <a:defRPr/>
              </a:pPr>
              <a:t>9</a:t>
            </a:fld>
            <a:endParaRPr lang="en-US" dirty="0"/>
          </a:p>
        </p:txBody>
      </p:sp>
      <p:pic>
        <p:nvPicPr>
          <p:cNvPr id="17" name="Picture 16"/>
          <p:cNvPicPr>
            <a:picLocks noChangeAspect="1"/>
          </p:cNvPicPr>
          <p:nvPr/>
        </p:nvPicPr>
        <p:blipFill>
          <a:blip r:embed="rId2"/>
          <a:stretch>
            <a:fillRect/>
          </a:stretch>
        </p:blipFill>
        <p:spPr>
          <a:xfrm>
            <a:off x="2209800" y="2514600"/>
            <a:ext cx="6811081" cy="3276600"/>
          </a:xfrm>
          <a:prstGeom prst="rect">
            <a:avLst/>
          </a:prstGeom>
        </p:spPr>
      </p:pic>
    </p:spTree>
    <p:extLst>
      <p:ext uri="{BB962C8B-B14F-4D97-AF65-F5344CB8AC3E}">
        <p14:creationId xmlns:p14="http://schemas.microsoft.com/office/powerpoint/2010/main" val="3439886193"/>
      </p:ext>
    </p:extLst>
  </p:cSld>
  <p:clrMapOvr>
    <a:masterClrMapping/>
  </p:clrMapOvr>
</p:sld>
</file>

<file path=ppt/theme/theme1.xml><?xml version="1.0" encoding="utf-8"?>
<a:theme xmlns:a="http://schemas.openxmlformats.org/drawingml/2006/main" name="SDC2015_ppt_template">
  <a:themeElements>
    <a:clrScheme name="SDC_Slides_08_Template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DC_Slides_08_Template_4">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DC_Slides_08_Template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C_Slides_08_Template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C_Slides_08_Template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C_Slides_08_Template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C_Slides_08_Template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C_Slides_08_Template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C_Slides_08_Template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C_Slides_08_Template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C_Slides_08_Template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C_Slides_08_Template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C_Slides_08_Template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C_Slides_08_Template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SDC2015_ppt_template</Template>
  <TotalTime>32169</TotalTime>
  <Words>1547</Words>
  <Application>Microsoft Office PowerPoint</Application>
  <PresentationFormat>On-screen Show (4:3)</PresentationFormat>
  <Paragraphs>332</Paragraphs>
  <Slides>42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ＭＳ Ｐゴシック</vt:lpstr>
      <vt:lpstr>ＭＳ Ｐゴシック</vt:lpstr>
      <vt:lpstr>Arial</vt:lpstr>
      <vt:lpstr>Calibri</vt:lpstr>
      <vt:lpstr>Courier New</vt:lpstr>
      <vt:lpstr>Gill Sans MT</vt:lpstr>
      <vt:lpstr>Lucida Grande</vt:lpstr>
      <vt:lpstr>Wingdings</vt:lpstr>
      <vt:lpstr>SDC2015_ppt_template</vt:lpstr>
      <vt:lpstr>RDMA Extensions for Persistency and Consistency</vt:lpstr>
      <vt:lpstr>Persistent Memory (PM)</vt:lpstr>
      <vt:lpstr>PM Needs High Performance Fabric for Storage</vt:lpstr>
      <vt:lpstr>Applications Benefitting from PM</vt:lpstr>
      <vt:lpstr>Compute Disaggregation </vt:lpstr>
      <vt:lpstr>How Do We Get There?</vt:lpstr>
      <vt:lpstr>Core Requirements for Networked PM</vt:lpstr>
      <vt:lpstr>Peer-Direct NVRAM / RDMA Fabrics</vt:lpstr>
      <vt:lpstr>HGST PCM Remote Access Demo</vt:lpstr>
      <vt:lpstr>Application Level Performance</vt:lpstr>
      <vt:lpstr>Performance with NVMf Community Driver Today</vt:lpstr>
      <vt:lpstr>Remote PM Extensions Must be Implemented in Many Places</vt:lpstr>
      <vt:lpstr>Software APIs for Persistent Memory</vt:lpstr>
      <vt:lpstr>NVM.PM.FILE Basic Semantics</vt:lpstr>
      <vt:lpstr>Remote Direct Memory Access (RDMA)</vt:lpstr>
      <vt:lpstr>RDMA</vt:lpstr>
      <vt:lpstr>RDMA WRITE Semantics</vt:lpstr>
      <vt:lpstr>RDMA Atomics</vt:lpstr>
      <vt:lpstr>SEND/RCV</vt:lpstr>
      <vt:lpstr>RDMA READ</vt:lpstr>
      <vt:lpstr>Ordering Rules</vt:lpstr>
      <vt:lpstr>RDMA Storage Protocols</vt:lpstr>
      <vt:lpstr>Variety of RDMA Storage Protocols</vt:lpstr>
      <vt:lpstr>Example: NVMe over Fabrics</vt:lpstr>
      <vt:lpstr>NVMe-OF IO WRITE (PULL)</vt:lpstr>
      <vt:lpstr>NVMe-OF IO READ</vt:lpstr>
      <vt:lpstr>NVMe-OF IO WRITE In-Capsule (PUSH)</vt:lpstr>
      <vt:lpstr>Summary</vt:lpstr>
      <vt:lpstr>Latency Breakdown for Accessing Storage</vt:lpstr>
      <vt:lpstr>Latency Breakdown for Accessing Storage</vt:lpstr>
      <vt:lpstr>Remote Access to Persistent Memory Exchange Model</vt:lpstr>
      <vt:lpstr>Proposal – RDMA READ Directly From PMEM</vt:lpstr>
      <vt:lpstr>Proposal – RDMA Write Directly to PMEM</vt:lpstr>
      <vt:lpstr>DMA Model is Mostly Relevant When…</vt:lpstr>
      <vt:lpstr>RDMA Extensions for Persistency and Consistency</vt:lpstr>
      <vt:lpstr>RDMA Extensions for Memory Persistency and Consistency</vt:lpstr>
      <vt:lpstr>RDMA FLUSH Operation System Implication</vt:lpstr>
      <vt:lpstr>Baseline Requirement</vt:lpstr>
      <vt:lpstr>Use Case: RDMA to PMEM for High Availability</vt:lpstr>
      <vt:lpstr>Use Case: RDMA to PMEM for High Availability</vt:lpstr>
      <vt:lpstr>Conclusions</vt:lpstr>
      <vt:lpstr>Thanks!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khauser</dc:creator>
  <cp:lastModifiedBy>Paul Grun</cp:lastModifiedBy>
  <cp:revision>79</cp:revision>
  <dcterms:created xsi:type="dcterms:W3CDTF">2016-06-02T15:35:50Z</dcterms:created>
  <dcterms:modified xsi:type="dcterms:W3CDTF">2017-08-01T23:05:54Z</dcterms:modified>
</cp:coreProperties>
</file>