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6"/>
  </p:notesMasterIdLst>
  <p:handoutMasterIdLst>
    <p:handoutMasterId r:id="rId27"/>
  </p:handoutMasterIdLst>
  <p:sldIdLst>
    <p:sldId id="262" r:id="rId3"/>
    <p:sldId id="321" r:id="rId4"/>
    <p:sldId id="340" r:id="rId5"/>
    <p:sldId id="341" r:id="rId6"/>
    <p:sldId id="339" r:id="rId7"/>
    <p:sldId id="342" r:id="rId8"/>
    <p:sldId id="343" r:id="rId9"/>
    <p:sldId id="344" r:id="rId10"/>
    <p:sldId id="345" r:id="rId11"/>
    <p:sldId id="346" r:id="rId12"/>
    <p:sldId id="350" r:id="rId13"/>
    <p:sldId id="348" r:id="rId14"/>
    <p:sldId id="351" r:id="rId15"/>
    <p:sldId id="349" r:id="rId16"/>
    <p:sldId id="355" r:id="rId17"/>
    <p:sldId id="353" r:id="rId18"/>
    <p:sldId id="357" r:id="rId19"/>
    <p:sldId id="358" r:id="rId20"/>
    <p:sldId id="359" r:id="rId21"/>
    <p:sldId id="360" r:id="rId22"/>
    <p:sldId id="354" r:id="rId23"/>
    <p:sldId id="352" r:id="rId24"/>
    <p:sldId id="347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55" autoAdjust="0"/>
    <p:restoredTop sz="94684" autoAdjust="0"/>
  </p:normalViewPr>
  <p:slideViewPr>
    <p:cSldViewPr snapToObjects="1">
      <p:cViewPr varScale="1">
        <p:scale>
          <a:sx n="111" d="100"/>
          <a:sy n="111" d="100"/>
        </p:scale>
        <p:origin x="-1048" y="-10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8/19/14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8/19/14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313B7-AB36-3843-B615-3A0BDB81FAC9}" type="datetime1">
              <a:rPr lang="en-US" smtClean="0"/>
              <a:t>8/19/14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06AE9-ADFD-8549-B853-F699B4D62054}" type="datetime1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99B6-804A-9D4F-A99E-0E3ACC66BD03}" type="datetime1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706D0-42AF-3B48-87E3-DA9DD933CA39}" type="datetime1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AB0B1-6969-024D-8316-79AB273C0955}" type="datetime1">
              <a:rPr lang="en-US" smtClean="0"/>
              <a:t>8/19/14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870-1632-E74D-9B10-27B734CA9070}" type="datetime1">
              <a:rPr lang="en-US" smtClean="0"/>
              <a:t>8/19/14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16CE3-4E52-D143-B3F1-F4E9CBADD068}" type="datetime1">
              <a:rPr lang="en-US" smtClean="0"/>
              <a:t>8/19/14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A427F-D8CE-DD47-8859-07C2ED6A23D0}" type="datetime1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A7FB-F7DE-CB44-8E01-5085DDF64A58}" type="datetime1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33A12-7403-8246-A77A-77C680C0D74A}" type="datetime1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C51D4-39E6-0E4D-9C3F-7E0F7584CECD}" type="datetime1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83C6C-6F92-A542-96EA-0725D551A6F4}" type="datetime1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6E4F-9A31-A94A-841E-0808B79FA529}" type="datetime1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A1EE-6C3D-0242-8592-89694F36A806}" type="datetime1">
              <a:rPr lang="en-US" smtClean="0"/>
              <a:t>8/19/14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F3CF-2C39-1341-A932-D4A7359933A4}" type="datetime1">
              <a:rPr lang="en-US" smtClean="0"/>
              <a:t>8/19/14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CF7D-E4A4-2948-83BD-7B24D936A9C2}" type="datetime1">
              <a:rPr lang="en-US" smtClean="0"/>
              <a:t>8/19/14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19ACE-954F-554C-B89F-0A7CC5F4FAF0}" type="datetime1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B6A00-9DD1-7641-A53D-12A24FEE782C}" type="datetime1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C49F0-8157-254E-8155-6063C4E78059}" type="datetime1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35216085-470A-B343-A94F-0EFA47F898DE}" type="datetime1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03C7E1-8C03-B54B-9A3B-CF00B12F3041}" type="datetime1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epo.anl-external.org/repos/bgq-driver/V1R2M2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err="1" smtClean="0"/>
              <a:t>Fabtests</a:t>
            </a:r>
            <a:r>
              <a:rPr lang="en-US" dirty="0" smtClean="0"/>
              <a:t> – test framework ideas/suggestions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133600" y="3787775"/>
            <a:ext cx="66294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Howard Pritchard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– LANL</a:t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LA-UR-1426578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674A9-0B37-4387-93C6-B0D0F18698B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launcher options for </a:t>
            </a:r>
            <a:r>
              <a:rPr lang="en-US" dirty="0" err="1" smtClean="0"/>
              <a:t>fabtests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601787"/>
            <a:ext cx="8229600" cy="4646613"/>
          </a:xfrm>
        </p:spPr>
        <p:txBody>
          <a:bodyPr/>
          <a:lstStyle/>
          <a:p>
            <a:r>
              <a:rPr lang="en-US" dirty="0" smtClean="0"/>
              <a:t>Roll our own using </a:t>
            </a:r>
            <a:r>
              <a:rPr lang="en-US" dirty="0" err="1" smtClean="0"/>
              <a:t>pdsh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May be more familiar to non-HPC users</a:t>
            </a:r>
          </a:p>
          <a:p>
            <a:pPr lvl="1"/>
            <a:r>
              <a:rPr lang="en-US" dirty="0" smtClean="0"/>
              <a:t>To HPC users, may seem like wheel reinventing</a:t>
            </a:r>
          </a:p>
          <a:p>
            <a:r>
              <a:rPr lang="en-US" dirty="0" smtClean="0"/>
              <a:t>HPC job launch options</a:t>
            </a:r>
          </a:p>
          <a:p>
            <a:pPr lvl="1"/>
            <a:r>
              <a:rPr lang="en-US" dirty="0" smtClean="0"/>
              <a:t>Resource manager specific job launchers</a:t>
            </a:r>
          </a:p>
          <a:p>
            <a:pPr lvl="2"/>
            <a:r>
              <a:rPr lang="en-US" dirty="0" smtClean="0"/>
              <a:t>SLURM, LFS, </a:t>
            </a:r>
            <a:r>
              <a:rPr lang="en-US" dirty="0" smtClean="0"/>
              <a:t> </a:t>
            </a:r>
            <a:r>
              <a:rPr lang="en-US" dirty="0" smtClean="0"/>
              <a:t>etc.</a:t>
            </a:r>
          </a:p>
          <a:p>
            <a:pPr lvl="2"/>
            <a:r>
              <a:rPr lang="en-US" dirty="0" smtClean="0"/>
              <a:t>Vendor specific (Cray </a:t>
            </a:r>
            <a:r>
              <a:rPr lang="en-US" dirty="0" err="1" smtClean="0"/>
              <a:t>aprun</a:t>
            </a:r>
            <a:r>
              <a:rPr lang="en-US" dirty="0" smtClean="0"/>
              <a:t>, IBM </a:t>
            </a:r>
            <a:r>
              <a:rPr lang="en-US" dirty="0" err="1" smtClean="0"/>
              <a:t>poe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Open source options</a:t>
            </a:r>
          </a:p>
          <a:p>
            <a:pPr lvl="2"/>
            <a:r>
              <a:rPr lang="en-US" dirty="0" smtClean="0"/>
              <a:t>Hydra (Argonne’s MPICH job launcher)</a:t>
            </a:r>
          </a:p>
          <a:p>
            <a:pPr lvl="2"/>
            <a:r>
              <a:rPr lang="en-US" dirty="0" smtClean="0"/>
              <a:t>ORTE (</a:t>
            </a:r>
            <a:r>
              <a:rPr lang="en-US" dirty="0" err="1" smtClean="0"/>
              <a:t>OpenMPI’s</a:t>
            </a:r>
            <a:r>
              <a:rPr lang="en-US" dirty="0" smtClean="0"/>
              <a:t> job launcher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YARN - </a:t>
            </a:r>
            <a:r>
              <a:rPr lang="en-US" dirty="0" err="1" smtClean="0"/>
              <a:t>Hadoop</a:t>
            </a:r>
            <a:r>
              <a:rPr lang="en-US" dirty="0" smtClean="0"/>
              <a:t> (this is kind of a joke)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4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ORTE Compared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562230"/>
              </p:ext>
            </p:extLst>
          </p:nvPr>
        </p:nvGraphicFramePr>
        <p:xfrm>
          <a:off x="609600" y="1981200"/>
          <a:ext cx="8229600" cy="430783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Hydra/Simple PMI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License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BSD style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BSD style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Packaging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launcher for MPICH.  Available as a separate package.  Simple PMI included in MPICH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Comes</a:t>
                      </a:r>
                      <a:r>
                        <a:rPr lang="en-US" baseline="0" dirty="0" smtClean="0"/>
                        <a:t> as part of </a:t>
                      </a:r>
                      <a:r>
                        <a:rPr lang="en-US" baseline="0" dirty="0" err="1" smtClean="0"/>
                        <a:t>OpenMPI</a:t>
                      </a:r>
                      <a:r>
                        <a:rPr lang="en-US" baseline="0" dirty="0" smtClean="0"/>
                        <a:t> package.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Batch</a:t>
                      </a:r>
                      <a:r>
                        <a:rPr lang="en-US" baseline="0" dirty="0" smtClean="0"/>
                        <a:t> system/launcher aware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Ease of use</a:t>
                      </a:r>
                      <a:r>
                        <a:rPr lang="en-US" baseline="0" dirty="0" smtClean="0"/>
                        <a:t> within </a:t>
                      </a:r>
                      <a:r>
                        <a:rPr lang="en-US" baseline="0" dirty="0" err="1" smtClean="0"/>
                        <a:t>fabtests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high level PMI interface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complex, lower</a:t>
                      </a:r>
                      <a:r>
                        <a:rPr lang="en-US" baseline="0" dirty="0" smtClean="0"/>
                        <a:t> level</a:t>
                      </a:r>
                      <a:r>
                        <a:rPr lang="en-US" dirty="0" smtClean="0"/>
                        <a:t> interface, likely would require a glue layer of some sort to avoid </a:t>
                      </a:r>
                      <a:r>
                        <a:rPr lang="en-US" dirty="0" err="1" smtClean="0"/>
                        <a:t>libfabric</a:t>
                      </a:r>
                      <a:r>
                        <a:rPr lang="en-US" baseline="0" dirty="0" smtClean="0"/>
                        <a:t> developers/testers having to learn ORTE/OPAL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56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 </a:t>
            </a:r>
            <a:r>
              <a:rPr lang="en-US" dirty="0"/>
              <a:t>&amp;</a:t>
            </a:r>
            <a:r>
              <a:rPr lang="en-US" dirty="0" smtClean="0"/>
              <a:t> PMI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646613"/>
          </a:xfrm>
        </p:spPr>
        <p:txBody>
          <a:bodyPr/>
          <a:lstStyle/>
          <a:p>
            <a:r>
              <a:rPr lang="en-US" dirty="0" smtClean="0"/>
              <a:t>Job launch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m</a:t>
            </a:r>
            <a:r>
              <a:rPr lang="en-US" sz="1800" dirty="0" err="1" smtClean="0">
                <a:latin typeface="Courier"/>
                <a:cs typeface="Courier"/>
              </a:rPr>
              <a:t>piexec</a:t>
            </a:r>
            <a:r>
              <a:rPr lang="en-US" sz="1800" dirty="0" smtClean="0">
                <a:latin typeface="Courier"/>
                <a:cs typeface="Courier"/>
              </a:rPr>
              <a:t> –n 2 –hosts node1,node2  ./</a:t>
            </a:r>
            <a:r>
              <a:rPr lang="en-US" sz="1800" dirty="0" err="1" smtClean="0">
                <a:latin typeface="Courier"/>
                <a:cs typeface="Courier"/>
              </a:rPr>
              <a:t>a.out</a:t>
            </a:r>
            <a:endParaRPr lang="en-US" sz="1800" dirty="0" smtClean="0">
              <a:latin typeface="Courier"/>
              <a:cs typeface="Courier"/>
            </a:endParaRPr>
          </a:p>
          <a:p>
            <a:r>
              <a:rPr lang="en-US" dirty="0" smtClean="0"/>
              <a:t>Basic job </a:t>
            </a:r>
            <a:r>
              <a:rPr lang="en-US" dirty="0" smtClean="0"/>
              <a:t>setup and parameters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PMI_Init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PMI_Finalize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PMI_Rank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PMI_Size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Barrier function (</a:t>
            </a:r>
            <a:r>
              <a:rPr lang="en-US" dirty="0" err="1" smtClean="0">
                <a:latin typeface="Courier"/>
                <a:cs typeface="Courier"/>
              </a:rPr>
              <a:t>PMI_Barrier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Key-value store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PMI_KVS_put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PMI_KVS_get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PMI_KVS_commit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0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28800" y="2895600"/>
            <a:ext cx="7467600" cy="1143000"/>
          </a:xfrm>
        </p:spPr>
        <p:txBody>
          <a:bodyPr/>
          <a:lstStyle/>
          <a:p>
            <a:r>
              <a:rPr lang="en-US" dirty="0" smtClean="0"/>
              <a:t>Content Ideas for </a:t>
            </a:r>
            <a:r>
              <a:rPr lang="en-US" dirty="0" err="1" smtClean="0"/>
              <a:t>fabtests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5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launcher related tests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20817" y="1905001"/>
            <a:ext cx="8229600" cy="2971800"/>
          </a:xfrm>
        </p:spPr>
        <p:txBody>
          <a:bodyPr/>
          <a:lstStyle/>
          <a:p>
            <a:r>
              <a:rPr lang="en-US" dirty="0" smtClean="0"/>
              <a:t>Add Hydra/simple PMI to </a:t>
            </a:r>
            <a:r>
              <a:rPr lang="en-US" dirty="0" err="1" smtClean="0"/>
              <a:t>fabtests</a:t>
            </a:r>
            <a:r>
              <a:rPr lang="en-US" dirty="0" smtClean="0"/>
              <a:t>, much like is provided with Portals4</a:t>
            </a:r>
          </a:p>
          <a:p>
            <a:r>
              <a:rPr lang="en-US" dirty="0" smtClean="0"/>
              <a:t>Include some simple smoke tests which only exercise the PMI functionality.  If these don’t work, no sense running </a:t>
            </a:r>
            <a:r>
              <a:rPr lang="en-US" dirty="0" err="1" smtClean="0"/>
              <a:t>fabtests</a:t>
            </a:r>
            <a:r>
              <a:rPr lang="en-US" dirty="0" smtClean="0"/>
              <a:t> which rely on Hydra/PMI.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8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28800" y="2743200"/>
            <a:ext cx="7467600" cy="1143000"/>
          </a:xfrm>
        </p:spPr>
        <p:txBody>
          <a:bodyPr/>
          <a:lstStyle/>
          <a:p>
            <a:r>
              <a:rPr lang="en-US" dirty="0" smtClean="0"/>
              <a:t>Provider checklist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6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Endpoint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fabric.7 man page, a provider must support at least one of the following endpoint types for </a:t>
            </a:r>
            <a:r>
              <a:rPr lang="en-US" dirty="0" err="1" smtClean="0"/>
              <a:t>libfabric</a:t>
            </a:r>
            <a:r>
              <a:rPr lang="en-US" dirty="0" smtClean="0"/>
              <a:t> version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33926"/>
              </p:ext>
            </p:extLst>
          </p:nvPr>
        </p:nvGraphicFramePr>
        <p:xfrm>
          <a:off x="1219200" y="342900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993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390">
                <a:tc>
                  <a:txBody>
                    <a:bodyPr/>
                    <a:lstStyle/>
                    <a:p>
                      <a:r>
                        <a:rPr lang="en-US" dirty="0" smtClean="0"/>
                        <a:t>FID_MSG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connected/reliable</a:t>
                      </a:r>
                      <a:endParaRPr lang="en-US" dirty="0"/>
                    </a:p>
                  </a:txBody>
                  <a:tcPr/>
                </a:tc>
              </a:tr>
              <a:tr h="199390">
                <a:tc>
                  <a:txBody>
                    <a:bodyPr/>
                    <a:lstStyle/>
                    <a:p>
                      <a:r>
                        <a:rPr lang="en-US" dirty="0" smtClean="0"/>
                        <a:t>FID_RDM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unconnected/reliable</a:t>
                      </a:r>
                      <a:endParaRPr lang="en-US" dirty="0"/>
                    </a:p>
                  </a:txBody>
                  <a:tcPr/>
                </a:tc>
              </a:tr>
              <a:tr h="199390">
                <a:tc>
                  <a:txBody>
                    <a:bodyPr/>
                    <a:lstStyle/>
                    <a:p>
                      <a:r>
                        <a:rPr lang="en-US" dirty="0" smtClean="0"/>
                        <a:t>FID_DGRAM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unconnected/un</a:t>
                      </a:r>
                      <a:r>
                        <a:rPr lang="en-US" baseline="0" dirty="0" smtClean="0"/>
                        <a:t>reliable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8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Endpoint data transfer/CM functionality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must implement at a minimum the FI_MSG data transfer interface</a:t>
            </a:r>
          </a:p>
          <a:p>
            <a:r>
              <a:rPr lang="en-US" dirty="0" smtClean="0"/>
              <a:t>Connection management functions for FID_RDM/FID_DGRAM: </a:t>
            </a:r>
            <a:r>
              <a:rPr lang="en-US" dirty="0" err="1" smtClean="0"/>
              <a:t>getname</a:t>
            </a:r>
            <a:r>
              <a:rPr lang="en-US" dirty="0" smtClean="0"/>
              <a:t>, </a:t>
            </a:r>
            <a:r>
              <a:rPr lang="en-US" dirty="0" err="1" smtClean="0"/>
              <a:t>getpeer</a:t>
            </a:r>
            <a:r>
              <a:rPr lang="en-US" dirty="0" smtClean="0"/>
              <a:t>, connect, multicast join/leave</a:t>
            </a:r>
          </a:p>
          <a:p>
            <a:r>
              <a:rPr lang="en-US" dirty="0" smtClean="0"/>
              <a:t>Connection management functions for FID_MSG: </a:t>
            </a:r>
            <a:r>
              <a:rPr lang="en-US" dirty="0" err="1" smtClean="0"/>
              <a:t>getname</a:t>
            </a:r>
            <a:r>
              <a:rPr lang="en-US" dirty="0" smtClean="0"/>
              <a:t>, </a:t>
            </a:r>
            <a:r>
              <a:rPr lang="en-US" dirty="0" err="1" smtClean="0"/>
              <a:t>getpeer</a:t>
            </a:r>
            <a:r>
              <a:rPr lang="en-US" dirty="0" smtClean="0"/>
              <a:t>, connect, accept, listen, reject, shutdown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99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Domain Functionality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support opening address vector maps and tables</a:t>
            </a:r>
          </a:p>
          <a:p>
            <a:r>
              <a:rPr lang="en-US" dirty="0" smtClean="0"/>
              <a:t>Address vectors (AVs) have to support at least FI_ADDER_PROTO input format,  FI_SOCKADDR_IN(6) if endpoints can be identified by IP </a:t>
            </a:r>
            <a:r>
              <a:rPr lang="en-US" dirty="0" err="1" smtClean="0"/>
              <a:t>addr</a:t>
            </a:r>
            <a:endParaRPr lang="en-US" dirty="0" smtClean="0"/>
          </a:p>
          <a:p>
            <a:r>
              <a:rPr lang="en-US" dirty="0" smtClean="0"/>
              <a:t>AVs must support must support following output formats: FI_ADDR, FI_ADDR_INDEX, FI_AV</a:t>
            </a:r>
          </a:p>
          <a:p>
            <a:r>
              <a:rPr lang="en-US" dirty="0" smtClean="0"/>
              <a:t>Must support opening EQs and counters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78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Queue Functionality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support at least FI_EQ_FORMAT_CONTEXT</a:t>
            </a:r>
          </a:p>
          <a:p>
            <a:r>
              <a:rPr lang="en-US" dirty="0" smtClean="0"/>
              <a:t>Data transfer completion EQs must support the FI_EQ_FORMAT_DATA format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5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Current state of </a:t>
            </a:r>
            <a:r>
              <a:rPr lang="en-US" dirty="0" err="1" smtClean="0"/>
              <a:t>fabtests</a:t>
            </a:r>
            <a:endParaRPr lang="en-US" dirty="0" smtClean="0"/>
          </a:p>
          <a:p>
            <a:r>
              <a:rPr lang="en-US" dirty="0" smtClean="0"/>
              <a:t>Test suites for similar RDMA network protocols</a:t>
            </a:r>
          </a:p>
          <a:p>
            <a:pPr lvl="1"/>
            <a:r>
              <a:rPr lang="en-US" dirty="0" smtClean="0"/>
              <a:t>OFED </a:t>
            </a:r>
            <a:r>
              <a:rPr lang="en-US" dirty="0" err="1" smtClean="0"/>
              <a:t>tarball</a:t>
            </a:r>
            <a:endParaRPr lang="en-US" dirty="0" smtClean="0"/>
          </a:p>
          <a:p>
            <a:pPr lvl="1"/>
            <a:r>
              <a:rPr lang="en-US" dirty="0" smtClean="0"/>
              <a:t>PAMI</a:t>
            </a:r>
          </a:p>
          <a:p>
            <a:pPr lvl="1"/>
            <a:r>
              <a:rPr lang="en-US" dirty="0" smtClean="0"/>
              <a:t>Portals4</a:t>
            </a:r>
          </a:p>
          <a:p>
            <a:pPr lvl="1"/>
            <a:r>
              <a:rPr lang="en-US" dirty="0" err="1" smtClean="0"/>
              <a:t>uGNI</a:t>
            </a:r>
            <a:endParaRPr lang="en-US" dirty="0" smtClean="0"/>
          </a:p>
          <a:p>
            <a:r>
              <a:rPr lang="en-US" dirty="0" smtClean="0"/>
              <a:t>HPC-style job launcher options</a:t>
            </a:r>
          </a:p>
          <a:p>
            <a:r>
              <a:rPr lang="en-US" dirty="0" smtClean="0"/>
              <a:t>Content ideas for </a:t>
            </a:r>
            <a:r>
              <a:rPr lang="en-US" dirty="0" err="1" smtClean="0"/>
              <a:t>fabtests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8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compatibility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expected to be forward compatible</a:t>
            </a:r>
          </a:p>
          <a:p>
            <a:r>
              <a:rPr lang="en-US" dirty="0" smtClean="0"/>
              <a:t>Able to handle being compiled against expanded </a:t>
            </a:r>
            <a:r>
              <a:rPr lang="en-US" dirty="0" err="1" smtClean="0"/>
              <a:t>fi_xxx_ops</a:t>
            </a:r>
            <a:r>
              <a:rPr lang="en-US" dirty="0" smtClean="0"/>
              <a:t>….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62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tests illustrating non-trivial usage of various endpoint types</a:t>
            </a:r>
          </a:p>
          <a:p>
            <a:r>
              <a:rPr lang="en-US" dirty="0" smtClean="0"/>
              <a:t>Error handling – simulating error events being delivered to a COMP EQ, etc.</a:t>
            </a:r>
          </a:p>
          <a:p>
            <a:r>
              <a:rPr lang="en-US" dirty="0" smtClean="0"/>
              <a:t>Out of order deliver simulation</a:t>
            </a:r>
          </a:p>
          <a:p>
            <a:r>
              <a:rPr lang="en-US" dirty="0" smtClean="0"/>
              <a:t>Move </a:t>
            </a:r>
            <a:r>
              <a:rPr lang="en-US" dirty="0" err="1" smtClean="0"/>
              <a:t>fabtests</a:t>
            </a:r>
            <a:r>
              <a:rPr lang="en-US" dirty="0" smtClean="0"/>
              <a:t> project to </a:t>
            </a:r>
            <a:r>
              <a:rPr lang="en-US" dirty="0" err="1" smtClean="0"/>
              <a:t>github</a:t>
            </a:r>
            <a:r>
              <a:rPr lang="en-US" dirty="0" smtClean="0"/>
              <a:t> or other location more suitable for open source 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5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276600"/>
            <a:ext cx="5943600" cy="213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BACKUP MATERIAL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69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/ ORTE Compared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646613"/>
          </a:xfrm>
        </p:spPr>
        <p:txBody>
          <a:bodyPr/>
          <a:lstStyle/>
          <a:p>
            <a:r>
              <a:rPr lang="en-US" dirty="0" smtClean="0"/>
              <a:t>Hydra </a:t>
            </a:r>
          </a:p>
          <a:p>
            <a:pPr lvl="1"/>
            <a:r>
              <a:rPr lang="en-US" dirty="0" smtClean="0"/>
              <a:t>BSD style license</a:t>
            </a:r>
          </a:p>
          <a:p>
            <a:pPr lvl="1"/>
            <a:r>
              <a:rPr lang="en-US" dirty="0" smtClean="0"/>
              <a:t>Separate package from MPICH</a:t>
            </a:r>
          </a:p>
          <a:p>
            <a:pPr lvl="1"/>
            <a:r>
              <a:rPr lang="en-US" dirty="0" smtClean="0"/>
              <a:t>Works with simple PMI client (the app)</a:t>
            </a:r>
          </a:p>
          <a:p>
            <a:pPr lvl="1"/>
            <a:r>
              <a:rPr lang="en-US" dirty="0" smtClean="0"/>
              <a:t>“template” already with Portals4 package</a:t>
            </a:r>
          </a:p>
          <a:p>
            <a:pPr lvl="1"/>
            <a:r>
              <a:rPr lang="en-US" dirty="0" smtClean="0"/>
              <a:t>Simple to use PMI interface</a:t>
            </a:r>
          </a:p>
          <a:p>
            <a:pPr lvl="1"/>
            <a:r>
              <a:rPr lang="en-US" dirty="0" smtClean="0"/>
              <a:t>Batch system aware </a:t>
            </a:r>
          </a:p>
          <a:p>
            <a:r>
              <a:rPr lang="en-US" dirty="0" smtClean="0"/>
              <a:t>ORTE</a:t>
            </a:r>
          </a:p>
          <a:p>
            <a:pPr lvl="1"/>
            <a:r>
              <a:rPr lang="en-US" dirty="0" smtClean="0"/>
              <a:t>BSD style license</a:t>
            </a:r>
          </a:p>
          <a:p>
            <a:pPr lvl="1"/>
            <a:r>
              <a:rPr lang="en-US" dirty="0" smtClean="0"/>
              <a:t>Part of OMPI package/uses OPAL</a:t>
            </a:r>
          </a:p>
          <a:p>
            <a:pPr lvl="1"/>
            <a:r>
              <a:rPr lang="en-US" dirty="0" smtClean="0"/>
              <a:t>More complex to use than Hydra/PMI – at least looking at ORTE tests</a:t>
            </a:r>
          </a:p>
          <a:p>
            <a:pPr lvl="1"/>
            <a:r>
              <a:rPr lang="en-US" dirty="0" smtClean="0"/>
              <a:t>Batch system aware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1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Fabtests</a:t>
            </a:r>
            <a:r>
              <a:rPr lang="en-US" dirty="0" smtClean="0"/>
              <a:t> – current state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Only two tests currently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u</a:t>
            </a:r>
            <a:r>
              <a:rPr lang="en-US" dirty="0" smtClean="0">
                <a:latin typeface="Courier"/>
                <a:cs typeface="Courier"/>
              </a:rPr>
              <a:t>nit/</a:t>
            </a:r>
            <a:r>
              <a:rPr lang="en-US" dirty="0" err="1" smtClean="0">
                <a:latin typeface="Courier"/>
                <a:cs typeface="Courier"/>
              </a:rPr>
              <a:t>provinfo.c</a:t>
            </a:r>
            <a:r>
              <a:rPr lang="en-US" dirty="0" smtClean="0"/>
              <a:t> – tests </a:t>
            </a:r>
            <a:r>
              <a:rPr lang="en-US" dirty="0" err="1" smtClean="0"/>
              <a:t>fi_getinfo</a:t>
            </a:r>
            <a:endParaRPr lang="en-US" dirty="0" smtClean="0"/>
          </a:p>
          <a:p>
            <a:pPr lvl="1"/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imple/</a:t>
            </a:r>
            <a:r>
              <a:rPr lang="en-US" dirty="0" err="1" smtClean="0">
                <a:latin typeface="Courier"/>
                <a:cs typeface="Courier"/>
              </a:rPr>
              <a:t>pingpong.c</a:t>
            </a:r>
            <a:r>
              <a:rPr lang="en-US" dirty="0" smtClean="0"/>
              <a:t> – tests FI_MSG based ping/pong using client/server model</a:t>
            </a:r>
          </a:p>
          <a:p>
            <a:r>
              <a:rPr lang="en-US" dirty="0" smtClean="0"/>
              <a:t>Need a lot more – we all know this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7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OFED 3.1.2 </a:t>
            </a:r>
            <a:r>
              <a:rPr lang="en-US" dirty="0" err="1" smtClean="0"/>
              <a:t>tarball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erftest-2.2-0.17</a:t>
            </a:r>
          </a:p>
          <a:p>
            <a:pPr lvl="1"/>
            <a:r>
              <a:rPr lang="en-US" dirty="0" smtClean="0"/>
              <a:t>Set of client/server based tests of send/</a:t>
            </a:r>
            <a:r>
              <a:rPr lang="en-US" dirty="0" err="1" smtClean="0"/>
              <a:t>recv</a:t>
            </a:r>
            <a:r>
              <a:rPr lang="en-US" dirty="0" smtClean="0"/>
              <a:t>, </a:t>
            </a:r>
            <a:r>
              <a:rPr lang="en-US" dirty="0" err="1" smtClean="0"/>
              <a:t>rdma</a:t>
            </a:r>
            <a:r>
              <a:rPr lang="en-US" dirty="0" smtClean="0"/>
              <a:t> performance, etc.</a:t>
            </a:r>
          </a:p>
          <a:p>
            <a:pPr lvl="1"/>
            <a:r>
              <a:rPr lang="en-US" dirty="0" smtClean="0"/>
              <a:t>Simple job launch script for client side</a:t>
            </a:r>
          </a:p>
          <a:p>
            <a:r>
              <a:rPr lang="en-US" dirty="0"/>
              <a:t>q</a:t>
            </a:r>
            <a:r>
              <a:rPr lang="en-US" dirty="0" smtClean="0"/>
              <a:t>perf-0.4.9</a:t>
            </a:r>
          </a:p>
          <a:p>
            <a:pPr lvl="1"/>
            <a:r>
              <a:rPr lang="en-US" dirty="0" smtClean="0"/>
              <a:t>Client/server style tests for UC,UD,RC send/</a:t>
            </a:r>
            <a:r>
              <a:rPr lang="en-US" dirty="0" err="1" smtClean="0"/>
              <a:t>recv</a:t>
            </a:r>
            <a:r>
              <a:rPr lang="en-US" dirty="0" smtClean="0"/>
              <a:t>, </a:t>
            </a:r>
            <a:r>
              <a:rPr lang="en-US" dirty="0" err="1" smtClean="0"/>
              <a:t>rdma</a:t>
            </a:r>
            <a:r>
              <a:rPr lang="en-US" dirty="0" smtClean="0"/>
              <a:t> (</a:t>
            </a:r>
            <a:r>
              <a:rPr lang="en-US" dirty="0" err="1" smtClean="0"/>
              <a:t>amos</a:t>
            </a:r>
            <a:r>
              <a:rPr lang="en-US" dirty="0" smtClean="0"/>
              <a:t>) performance</a:t>
            </a:r>
          </a:p>
          <a:p>
            <a:r>
              <a:rPr lang="en-US" dirty="0" smtClean="0"/>
              <a:t>Doesn’t appear to be any </a:t>
            </a:r>
            <a:r>
              <a:rPr lang="en-US" dirty="0" err="1" smtClean="0"/>
              <a:t>src</a:t>
            </a:r>
            <a:r>
              <a:rPr lang="en-US" dirty="0" smtClean="0"/>
              <a:t> rpm containing a set of unit tests for </a:t>
            </a:r>
            <a:r>
              <a:rPr lang="en-US" dirty="0" err="1" smtClean="0"/>
              <a:t>ibverbs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psm</a:t>
            </a:r>
            <a:r>
              <a:rPr lang="en-US" dirty="0" smtClean="0"/>
              <a:t> </a:t>
            </a:r>
            <a:r>
              <a:rPr lang="en-US" dirty="0" smtClean="0"/>
              <a:t>in the OFED 3.1.2 </a:t>
            </a:r>
            <a:r>
              <a:rPr lang="en-US" dirty="0" err="1" smtClean="0"/>
              <a:t>tarball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9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PAMI – finding it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Little tricky to find, </a:t>
            </a:r>
            <a:r>
              <a:rPr lang="en-US" dirty="0"/>
              <a:t>but available at </a:t>
            </a:r>
            <a:r>
              <a:rPr lang="en-US" dirty="0">
                <a:hlinkClick r:id="rId2"/>
              </a:rPr>
              <a:t>https://repo.anl-external.org/repos/bgq-driver/V1R2M2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Get the brq-V1R2M2.tar.gz </a:t>
            </a:r>
            <a:r>
              <a:rPr lang="en-US" dirty="0" err="1" smtClean="0"/>
              <a:t>tarball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6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PAMI </a:t>
            </a:r>
            <a:r>
              <a:rPr lang="en-US" dirty="0" err="1" smtClean="0"/>
              <a:t>testsuite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PAMI tests will </a:t>
            </a:r>
            <a:r>
              <a:rPr lang="en-US" dirty="0" err="1" smtClean="0"/>
              <a:t>untar</a:t>
            </a:r>
            <a:r>
              <a:rPr lang="en-US" dirty="0" smtClean="0"/>
              <a:t> into </a:t>
            </a:r>
            <a:br>
              <a:rPr lang="en-US" dirty="0" smtClean="0"/>
            </a:br>
            <a:r>
              <a:rPr lang="en-US" dirty="0" err="1" smtClean="0"/>
              <a:t>comm</a:t>
            </a:r>
            <a:r>
              <a:rPr lang="en-US" dirty="0" smtClean="0"/>
              <a:t>/sys/</a:t>
            </a:r>
            <a:r>
              <a:rPr lang="en-US" dirty="0" err="1" smtClean="0"/>
              <a:t>pami</a:t>
            </a:r>
            <a:r>
              <a:rPr lang="en-US" dirty="0" smtClean="0"/>
              <a:t>/tests</a:t>
            </a:r>
          </a:p>
          <a:p>
            <a:r>
              <a:rPr lang="en-US" dirty="0" smtClean="0"/>
              <a:t>Lots of them, for collectives, p2p, PAMI internal </a:t>
            </a:r>
            <a:r>
              <a:rPr lang="en-US" dirty="0" err="1" smtClean="0"/>
              <a:t>funcs</a:t>
            </a:r>
            <a:r>
              <a:rPr lang="en-US" dirty="0" smtClean="0"/>
              <a:t>, etc.  </a:t>
            </a:r>
            <a:r>
              <a:rPr lang="en-US" dirty="0" err="1" smtClean="0"/>
              <a:t>Perf</a:t>
            </a:r>
            <a:r>
              <a:rPr lang="en-US" dirty="0"/>
              <a:t> </a:t>
            </a:r>
            <a:r>
              <a:rPr lang="en-US" dirty="0" smtClean="0"/>
              <a:t>tests and unit tests appear to be intermingled.</a:t>
            </a:r>
          </a:p>
          <a:p>
            <a:r>
              <a:rPr lang="en-US" dirty="0" smtClean="0"/>
              <a:t>Appears all tests are launched on BG using </a:t>
            </a:r>
            <a:r>
              <a:rPr lang="en-US" dirty="0" err="1" smtClean="0"/>
              <a:t>poe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1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Portals4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At </a:t>
            </a:r>
            <a:r>
              <a:rPr lang="en-US" dirty="0" err="1" smtClean="0"/>
              <a:t>code.google.com</a:t>
            </a:r>
            <a:r>
              <a:rPr lang="en-US" dirty="0" smtClean="0"/>
              <a:t>/p/portals4</a:t>
            </a:r>
          </a:p>
          <a:p>
            <a:r>
              <a:rPr lang="en-US" dirty="0" smtClean="0"/>
              <a:t>About 30 basic tests, can be used either for matching or non-matching portals NIC handle</a:t>
            </a:r>
          </a:p>
          <a:p>
            <a:r>
              <a:rPr lang="en-US" dirty="0" smtClean="0"/>
              <a:t>Also have several performance tests (e.g. </a:t>
            </a:r>
            <a:r>
              <a:rPr lang="en-US" dirty="0" err="1" smtClean="0"/>
              <a:t>NetPIPE</a:t>
            </a:r>
            <a:r>
              <a:rPr lang="en-US" dirty="0" smtClean="0"/>
              <a:t>, portals versions of Sandia MPI Benchmarks - SMB, …)</a:t>
            </a:r>
          </a:p>
          <a:p>
            <a:r>
              <a:rPr lang="en-US" dirty="0" smtClean="0"/>
              <a:t>Leverages Argonne Hydra/simple PMI job launcher for basic runtime support, included in the Portals </a:t>
            </a:r>
            <a:r>
              <a:rPr lang="en-US" dirty="0" err="1" smtClean="0"/>
              <a:t>tarball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5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GNI </a:t>
            </a:r>
            <a:r>
              <a:rPr lang="en-US" dirty="0" smtClean="0"/>
              <a:t>(Cray)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Lots of unit tests for in the unit tests rpm (generally not available to customers), generally written by developers of particular GNI features</a:t>
            </a:r>
          </a:p>
          <a:p>
            <a:r>
              <a:rPr lang="en-US" dirty="0" smtClean="0"/>
              <a:t>Also have an examples rpm intended for customers to provide guidance on using </a:t>
            </a:r>
            <a:r>
              <a:rPr lang="en-US" dirty="0" smtClean="0"/>
              <a:t>GNI – not written by the developers</a:t>
            </a:r>
            <a:endParaRPr lang="en-US" dirty="0" smtClean="0"/>
          </a:p>
          <a:p>
            <a:r>
              <a:rPr lang="en-US" dirty="0" smtClean="0"/>
              <a:t>With a few exceptions, all of the tests and examples use Hydra-lite(or Cray </a:t>
            </a:r>
            <a:r>
              <a:rPr lang="en-US" dirty="0" err="1" smtClean="0"/>
              <a:t>aprun</a:t>
            </a:r>
            <a:r>
              <a:rPr lang="en-US" dirty="0" smtClean="0"/>
              <a:t>)/PMI for a runtime system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1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HPC-style runtime/</a:t>
            </a:r>
            <a:r>
              <a:rPr lang="en-US" dirty="0"/>
              <a:t>j</a:t>
            </a:r>
            <a:r>
              <a:rPr lang="en-US" dirty="0" smtClean="0"/>
              <a:t>ob launcher and </a:t>
            </a:r>
            <a:r>
              <a:rPr lang="en-US" dirty="0" err="1" smtClean="0"/>
              <a:t>fabtests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libfabric</a:t>
            </a:r>
            <a:r>
              <a:rPr lang="en-US" sz="2400" dirty="0" smtClean="0"/>
              <a:t> API does not require a HPC-style runtime/job launch </a:t>
            </a:r>
            <a:r>
              <a:rPr lang="en-US" sz="2400" dirty="0" smtClean="0"/>
              <a:t>– </a:t>
            </a:r>
            <a:r>
              <a:rPr lang="en-US" sz="2400" i="1" dirty="0" smtClean="0"/>
              <a:t>this is a good thing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However, for most HPC use cases, some kind of runtime/job launch system will be used</a:t>
            </a:r>
          </a:p>
          <a:p>
            <a:r>
              <a:rPr lang="en-US" sz="2400" dirty="0" smtClean="0"/>
              <a:t>Having such a runtime system makes writing unit/example tests reflecting HPC use cases much easier </a:t>
            </a:r>
          </a:p>
          <a:p>
            <a:pPr lvl="1"/>
            <a:r>
              <a:rPr lang="en-US" sz="2000" dirty="0" smtClean="0"/>
              <a:t>Can run tests on production systems without interfering with other users</a:t>
            </a:r>
          </a:p>
          <a:p>
            <a:pPr lvl="1"/>
            <a:r>
              <a:rPr lang="en-US" sz="2000" dirty="0" smtClean="0"/>
              <a:t>Provides ways for exchanging info in an OOB way between processes running a test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 - OFI WG F2F - 8/2014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38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13670</TotalTime>
  <Words>1224</Words>
  <Application>Microsoft Macintosh PowerPoint</Application>
  <PresentationFormat>On-screen Show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Custom Design</vt:lpstr>
      <vt:lpstr>Fabtests – test framework ideas/suggestions</vt:lpstr>
      <vt:lpstr>Topics</vt:lpstr>
      <vt:lpstr>Fabtests – current state</vt:lpstr>
      <vt:lpstr>OFED 3.1.2 tarball</vt:lpstr>
      <vt:lpstr>PAMI – finding it</vt:lpstr>
      <vt:lpstr>PAMI testsuite</vt:lpstr>
      <vt:lpstr>Portals4</vt:lpstr>
      <vt:lpstr>GNI (Cray)</vt:lpstr>
      <vt:lpstr>HPC-style runtime/job launcher and fabtests</vt:lpstr>
      <vt:lpstr>Job launcher options for fabtests</vt:lpstr>
      <vt:lpstr>Hydra and ORTE Compared</vt:lpstr>
      <vt:lpstr>Hydra  &amp; PMI</vt:lpstr>
      <vt:lpstr>Content Ideas for fabtests</vt:lpstr>
      <vt:lpstr>Job launcher related tests</vt:lpstr>
      <vt:lpstr>Provider checklist tests</vt:lpstr>
      <vt:lpstr>Endpoint types </vt:lpstr>
      <vt:lpstr>Endpoint data transfer/CM functionality </vt:lpstr>
      <vt:lpstr>Access Domain Functionality </vt:lpstr>
      <vt:lpstr>Event Queue Functionality </vt:lpstr>
      <vt:lpstr>Forward compatibility </vt:lpstr>
      <vt:lpstr>Other ideas</vt:lpstr>
      <vt:lpstr>PowerPoint Presentation</vt:lpstr>
      <vt:lpstr>Hydra / ORTE Compared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lanl</cp:lastModifiedBy>
  <cp:revision>1052</cp:revision>
  <dcterms:created xsi:type="dcterms:W3CDTF">2009-09-15T00:09:16Z</dcterms:created>
  <dcterms:modified xsi:type="dcterms:W3CDTF">2014-08-20T18:36:24Z</dcterms:modified>
  <cp:category/>
</cp:coreProperties>
</file>