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22" r:id="rId1"/>
  </p:sldMasterIdLst>
  <p:notesMasterIdLst>
    <p:notesMasterId r:id="rId27"/>
  </p:notesMasterIdLst>
  <p:handoutMasterIdLst>
    <p:handoutMasterId r:id="rId28"/>
  </p:handoutMasterIdLst>
  <p:sldIdLst>
    <p:sldId id="262" r:id="rId2"/>
    <p:sldId id="373" r:id="rId3"/>
    <p:sldId id="304" r:id="rId4"/>
    <p:sldId id="360" r:id="rId5"/>
    <p:sldId id="354" r:id="rId6"/>
    <p:sldId id="355" r:id="rId7"/>
    <p:sldId id="357" r:id="rId8"/>
    <p:sldId id="362" r:id="rId9"/>
    <p:sldId id="346" r:id="rId10"/>
    <p:sldId id="348" r:id="rId11"/>
    <p:sldId id="349" r:id="rId12"/>
    <p:sldId id="358" r:id="rId13"/>
    <p:sldId id="351" r:id="rId14"/>
    <p:sldId id="353" r:id="rId15"/>
    <p:sldId id="359" r:id="rId16"/>
    <p:sldId id="363" r:id="rId17"/>
    <p:sldId id="370" r:id="rId18"/>
    <p:sldId id="367" r:id="rId19"/>
    <p:sldId id="364" r:id="rId20"/>
    <p:sldId id="365" r:id="rId21"/>
    <p:sldId id="366" r:id="rId22"/>
    <p:sldId id="369" r:id="rId23"/>
    <p:sldId id="344" r:id="rId24"/>
    <p:sldId id="372" r:id="rId25"/>
    <p:sldId id="371" r:id="rId26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55302"/>
    <a:srgbClr val="6D6E71"/>
    <a:srgbClr val="00519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3655" autoAdjust="0"/>
    <p:restoredTop sz="94684" autoAdjust="0"/>
  </p:normalViewPr>
  <p:slideViewPr>
    <p:cSldViewPr snapToObjects="1">
      <p:cViewPr varScale="1">
        <p:scale>
          <a:sx n="70" d="100"/>
          <a:sy n="70" d="100"/>
        </p:scale>
        <p:origin x="-1056" y="-96"/>
      </p:cViewPr>
      <p:guideLst>
        <p:guide orient="horz" pos="2112"/>
        <p:guide pos="129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notesViewPr>
    <p:cSldViewPr snapToObjects="1">
      <p:cViewPr varScale="1">
        <p:scale>
          <a:sx n="76" d="100"/>
          <a:sy n="76" d="100"/>
        </p:scale>
        <p:origin x="-2010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MPI_Isend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100000"/>
                    <a:shade val="100000"/>
                    <a:satMod val="130000"/>
                  </a:schemeClr>
                </a:gs>
                <a:gs pos="100000">
                  <a:schemeClr val="accent1">
                    <a:tint val="50000"/>
                    <a:shade val="100000"/>
                    <a:satMod val="350000"/>
                  </a:schemeClr>
                </a:gs>
              </a:gsLst>
              <a:lin ang="16200000" scaled="0"/>
            </a:gradFill>
            <a:ln w="9525" cap="flat" cmpd="sng" algn="ctr">
              <a:solidFill>
                <a:schemeClr val="accent1">
                  <a:shade val="95000"/>
                  <a:satMod val="105000"/>
                </a:scheme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Sheet1!$A$2:$A$3</c:f>
              <c:strCache>
                <c:ptCount val="2"/>
                <c:pt idx="0">
                  <c:v>MVAPICH2-Dynamic-Link</c:v>
                </c:pt>
                <c:pt idx="1">
                  <c:v>MVAPICH2-Static-IPO-Link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875</c:v>
                </c:pt>
                <c:pt idx="1">
                  <c:v>809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Verbs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tint val="100000"/>
                    <a:shade val="100000"/>
                    <a:satMod val="130000"/>
                  </a:schemeClr>
                </a:gs>
                <a:gs pos="100000">
                  <a:schemeClr val="accent4">
                    <a:tint val="50000"/>
                    <a:shade val="100000"/>
                    <a:satMod val="350000"/>
                  </a:schemeClr>
                </a:gs>
              </a:gsLst>
              <a:lin ang="16200000" scaled="0"/>
            </a:gradFill>
            <a:ln w="9525" cap="flat" cmpd="sng" algn="ctr">
              <a:solidFill>
                <a:schemeClr val="accent4">
                  <a:shade val="95000"/>
                  <a:satMod val="105000"/>
                </a:scheme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Sheet1!$A$2:$A$3</c:f>
              <c:strCache>
                <c:ptCount val="2"/>
                <c:pt idx="0">
                  <c:v>MVAPICH2-Dynamic-Link</c:v>
                </c:pt>
                <c:pt idx="1">
                  <c:v>MVAPICH2-Static-IPO-Link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518</c:v>
                </c:pt>
                <c:pt idx="1">
                  <c:v>518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96856064"/>
        <c:axId val="34841152"/>
      </c:barChart>
      <c:catAx>
        <c:axId val="9685606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34841152"/>
        <c:crosses val="autoZero"/>
        <c:auto val="1"/>
        <c:lblAlgn val="ctr"/>
        <c:lblOffset val="100"/>
        <c:noMultiLvlLbl val="0"/>
      </c:catAx>
      <c:valAx>
        <c:axId val="34841152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400" b="0"/>
                </a:pPr>
                <a:r>
                  <a:rPr lang="en-US" sz="1400" b="0" dirty="0" smtClean="0"/>
                  <a:t>Instructions Retired</a:t>
                </a:r>
              </a:p>
              <a:p>
                <a:pPr>
                  <a:defRPr sz="1400" b="0"/>
                </a:pPr>
                <a:r>
                  <a:rPr lang="en-US" sz="1400" b="0" dirty="0" smtClean="0"/>
                  <a:t>(lower</a:t>
                </a:r>
                <a:r>
                  <a:rPr lang="en-US" sz="1400" b="0" baseline="0" dirty="0" smtClean="0"/>
                  <a:t> is better)</a:t>
                </a:r>
                <a:endParaRPr lang="en-US" sz="1400" b="0" dirty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96856064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399816377540606"/>
          <c:y val="0.90133621673897568"/>
          <c:w val="0.3287670015065966"/>
          <c:h val="7.8193394135582753E-2"/>
        </c:manualLayout>
      </c:layout>
      <c:overlay val="0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4F843B8-68A9-49FC-929C-E389253F60D6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E19B729-1CAB-466D-9A3C-8EFA4F73CCF9}">
      <dgm:prSet custT="1">
        <dgm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dgm:style>
      </dgm:prSet>
      <dgm:spPr/>
      <dgm:t>
        <a:bodyPr/>
        <a:lstStyle/>
        <a:p>
          <a:pPr algn="ctr" rtl="0"/>
          <a:r>
            <a:rPr lang="en-US" sz="3600" dirty="0" smtClean="0"/>
            <a:t>OFI software will be backward compatible</a:t>
          </a:r>
          <a:endParaRPr lang="en-US" sz="3600" dirty="0"/>
        </a:p>
      </dgm:t>
    </dgm:pt>
    <dgm:pt modelId="{0FAB0770-ECE0-4F3E-8255-71B815EAD671}" type="sibTrans" cxnId="{11FC2BF7-DBEA-422A-BA38-D73A67E48E47}">
      <dgm:prSet/>
      <dgm:spPr/>
      <dgm:t>
        <a:bodyPr/>
        <a:lstStyle/>
        <a:p>
          <a:endParaRPr lang="en-US"/>
        </a:p>
      </dgm:t>
    </dgm:pt>
    <dgm:pt modelId="{8184335D-6243-4E96-84A1-2D30D23C3E91}" type="parTrans" cxnId="{11FC2BF7-DBEA-422A-BA38-D73A67E48E47}">
      <dgm:prSet/>
      <dgm:spPr/>
      <dgm:t>
        <a:bodyPr/>
        <a:lstStyle/>
        <a:p>
          <a:endParaRPr lang="en-US"/>
        </a:p>
      </dgm:t>
    </dgm:pt>
    <dgm:pt modelId="{44732746-87C1-4349-8244-7E19EBD42746}" type="pres">
      <dgm:prSet presAssocID="{A4F843B8-68A9-49FC-929C-E389253F60D6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82DB027-820E-44E8-9D54-0375F17D5477}" type="pres">
      <dgm:prSet presAssocID="{4E19B729-1CAB-466D-9A3C-8EFA4F73CCF9}" presName="parentText" presStyleLbl="node1" presStyleIdx="0" presStyleCnt="1" custLinFactNeighborY="-2619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1FC2BF7-DBEA-422A-BA38-D73A67E48E47}" srcId="{A4F843B8-68A9-49FC-929C-E389253F60D6}" destId="{4E19B729-1CAB-466D-9A3C-8EFA4F73CCF9}" srcOrd="0" destOrd="0" parTransId="{8184335D-6243-4E96-84A1-2D30D23C3E91}" sibTransId="{0FAB0770-ECE0-4F3E-8255-71B815EAD671}"/>
    <dgm:cxn modelId="{940E021C-ECDD-4A09-8375-DE0699A8D687}" type="presOf" srcId="{A4F843B8-68A9-49FC-929C-E389253F60D6}" destId="{44732746-87C1-4349-8244-7E19EBD42746}" srcOrd="0" destOrd="0" presId="urn:microsoft.com/office/officeart/2005/8/layout/vList2"/>
    <dgm:cxn modelId="{08F0652B-86D8-4E12-9087-4D410787ACAA}" type="presOf" srcId="{4E19B729-1CAB-466D-9A3C-8EFA4F73CCF9}" destId="{382DB027-820E-44E8-9D54-0375F17D5477}" srcOrd="0" destOrd="0" presId="urn:microsoft.com/office/officeart/2005/8/layout/vList2"/>
    <dgm:cxn modelId="{9F8A92D1-D4E5-4767-88A8-FED171F12BA4}" type="presParOf" srcId="{44732746-87C1-4349-8244-7E19EBD42746}" destId="{382DB027-820E-44E8-9D54-0375F17D5477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61543F1-8C83-4E39-A215-18C3017F3953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50A66CB-AE27-4E2D-A95B-045A7A2A79AA}">
      <dgm:prSet custT="1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pPr rtl="0"/>
          <a:r>
            <a:rPr lang="en-US" sz="1800" dirty="0" smtClean="0">
              <a:solidFill>
                <a:schemeClr val="tx1"/>
              </a:solidFill>
            </a:rPr>
            <a:t>Endpoint</a:t>
          </a:r>
          <a:endParaRPr lang="en-US" sz="1800" dirty="0">
            <a:solidFill>
              <a:schemeClr val="tx1"/>
            </a:solidFill>
          </a:endParaRPr>
        </a:p>
      </dgm:t>
    </dgm:pt>
    <dgm:pt modelId="{59AEC611-099D-4C26-AC88-1C787BDE56CA}" type="parTrans" cxnId="{93D46A29-E221-46CA-B708-C11EB27C0434}">
      <dgm:prSet/>
      <dgm:spPr/>
      <dgm:t>
        <a:bodyPr/>
        <a:lstStyle/>
        <a:p>
          <a:endParaRPr lang="en-US" sz="1800">
            <a:solidFill>
              <a:schemeClr val="tx1"/>
            </a:solidFill>
          </a:endParaRPr>
        </a:p>
      </dgm:t>
    </dgm:pt>
    <dgm:pt modelId="{6BB20F5A-851D-4193-B906-38CCF0BFC936}" type="sibTrans" cxnId="{93D46A29-E221-46CA-B708-C11EB27C0434}">
      <dgm:prSet/>
      <dgm:spPr/>
      <dgm:t>
        <a:bodyPr/>
        <a:lstStyle/>
        <a:p>
          <a:endParaRPr lang="en-US" sz="1800">
            <a:solidFill>
              <a:schemeClr val="tx1"/>
            </a:solidFill>
          </a:endParaRPr>
        </a:p>
      </dgm:t>
    </dgm:pt>
    <dgm:pt modelId="{40EDE880-9572-4DAF-9C1A-045232312A3D}">
      <dgm:prSet custT="1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pPr rtl="0"/>
          <a:r>
            <a:rPr lang="en-US" sz="1800" dirty="0" smtClean="0">
              <a:solidFill>
                <a:schemeClr val="tx1"/>
              </a:solidFill>
            </a:rPr>
            <a:t>Communication type</a:t>
          </a:r>
          <a:endParaRPr lang="en-US" sz="1800" dirty="0">
            <a:solidFill>
              <a:schemeClr val="tx1"/>
            </a:solidFill>
          </a:endParaRPr>
        </a:p>
      </dgm:t>
    </dgm:pt>
    <dgm:pt modelId="{163296F4-8700-4241-B739-CA4475938433}" type="parTrans" cxnId="{19BA5D63-5521-48A2-BAE1-4F8087E7A2C8}">
      <dgm:prSet/>
      <dgm:spPr/>
      <dgm:t>
        <a:bodyPr/>
        <a:lstStyle/>
        <a:p>
          <a:endParaRPr lang="en-US" sz="1800">
            <a:solidFill>
              <a:schemeClr val="tx1"/>
            </a:solidFill>
          </a:endParaRPr>
        </a:p>
      </dgm:t>
    </dgm:pt>
    <dgm:pt modelId="{2A01122A-B740-4CF1-91B4-03899BCD5AAC}" type="sibTrans" cxnId="{19BA5D63-5521-48A2-BAE1-4F8087E7A2C8}">
      <dgm:prSet/>
      <dgm:spPr/>
      <dgm:t>
        <a:bodyPr/>
        <a:lstStyle/>
        <a:p>
          <a:endParaRPr lang="en-US" sz="1800">
            <a:solidFill>
              <a:schemeClr val="tx1"/>
            </a:solidFill>
          </a:endParaRPr>
        </a:p>
      </dgm:t>
    </dgm:pt>
    <dgm:pt modelId="{5716BE1E-BA7E-43EB-9B84-E0B91E33E003}">
      <dgm:prSet custT="1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pPr rtl="0"/>
          <a:r>
            <a:rPr lang="en-US" sz="1800" dirty="0" smtClean="0">
              <a:solidFill>
                <a:schemeClr val="tx1"/>
              </a:solidFill>
            </a:rPr>
            <a:t>Data transfer flags</a:t>
          </a:r>
          <a:endParaRPr lang="en-US" sz="1800" dirty="0">
            <a:solidFill>
              <a:schemeClr val="tx1"/>
            </a:solidFill>
          </a:endParaRPr>
        </a:p>
      </dgm:t>
    </dgm:pt>
    <dgm:pt modelId="{B776C2DC-E967-4489-8A95-F93E71F3CA7D}" type="parTrans" cxnId="{8400FC80-ACC2-4C19-BD39-B88B13495130}">
      <dgm:prSet/>
      <dgm:spPr/>
      <dgm:t>
        <a:bodyPr/>
        <a:lstStyle/>
        <a:p>
          <a:endParaRPr lang="en-US" sz="1800">
            <a:solidFill>
              <a:schemeClr val="tx1"/>
            </a:solidFill>
          </a:endParaRPr>
        </a:p>
      </dgm:t>
    </dgm:pt>
    <dgm:pt modelId="{1B15354E-E8F3-451E-92AE-4C3BA2E8B3E1}" type="sibTrans" cxnId="{8400FC80-ACC2-4C19-BD39-B88B13495130}">
      <dgm:prSet/>
      <dgm:spPr/>
      <dgm:t>
        <a:bodyPr/>
        <a:lstStyle/>
        <a:p>
          <a:endParaRPr lang="en-US" sz="1800">
            <a:solidFill>
              <a:schemeClr val="tx1"/>
            </a:solidFill>
          </a:endParaRPr>
        </a:p>
      </dgm:t>
    </dgm:pt>
    <dgm:pt modelId="{5844CC5A-B25D-4B4C-BE64-240FE3FDC14A}">
      <dgm:prSet custT="1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pPr rtl="0"/>
          <a:r>
            <a:rPr lang="en-US" sz="1800" dirty="0" smtClean="0">
              <a:solidFill>
                <a:schemeClr val="tx1"/>
              </a:solidFill>
            </a:rPr>
            <a:t>Capabilities</a:t>
          </a:r>
          <a:endParaRPr lang="en-US" sz="1800" dirty="0">
            <a:solidFill>
              <a:schemeClr val="tx1"/>
            </a:solidFill>
          </a:endParaRPr>
        </a:p>
      </dgm:t>
    </dgm:pt>
    <dgm:pt modelId="{D4B8A813-982F-413E-A5D9-88CF59B0E78A}" type="parTrans" cxnId="{A8753929-2BFC-454F-AF2E-D06242DBD118}">
      <dgm:prSet/>
      <dgm:spPr/>
      <dgm:t>
        <a:bodyPr/>
        <a:lstStyle/>
        <a:p>
          <a:endParaRPr lang="en-US" sz="1800">
            <a:solidFill>
              <a:schemeClr val="tx1"/>
            </a:solidFill>
          </a:endParaRPr>
        </a:p>
      </dgm:t>
    </dgm:pt>
    <dgm:pt modelId="{AB7EAF65-09C4-43F9-B144-3F7F01AD910D}" type="sibTrans" cxnId="{A8753929-2BFC-454F-AF2E-D06242DBD118}">
      <dgm:prSet/>
      <dgm:spPr/>
      <dgm:t>
        <a:bodyPr/>
        <a:lstStyle/>
        <a:p>
          <a:endParaRPr lang="en-US" sz="1800">
            <a:solidFill>
              <a:schemeClr val="tx1"/>
            </a:solidFill>
          </a:endParaRPr>
        </a:p>
      </dgm:t>
    </dgm:pt>
    <dgm:pt modelId="{984ECB7F-6A62-4CE6-ABAD-64CD5932126C}" type="pres">
      <dgm:prSet presAssocID="{861543F1-8C83-4E39-A215-18C3017F3953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0BD265A-8932-448A-B0D6-F0D26F226773}" type="pres">
      <dgm:prSet presAssocID="{550A66CB-AE27-4E2D-A95B-045A7A2A79AA}" presName="centerShape" presStyleLbl="node0" presStyleIdx="0" presStyleCnt="1" custScaleX="148163" custLinFactNeighborX="69570" custLinFactNeighborY="-22626"/>
      <dgm:spPr/>
      <dgm:t>
        <a:bodyPr/>
        <a:lstStyle/>
        <a:p>
          <a:endParaRPr lang="en-US"/>
        </a:p>
      </dgm:t>
    </dgm:pt>
    <dgm:pt modelId="{8D7401C4-56CA-42BA-913D-14576C015560}" type="pres">
      <dgm:prSet presAssocID="{163296F4-8700-4241-B739-CA4475938433}" presName="parTrans" presStyleLbl="bgSibTrans2D1" presStyleIdx="0" presStyleCnt="3"/>
      <dgm:spPr/>
      <dgm:t>
        <a:bodyPr/>
        <a:lstStyle/>
        <a:p>
          <a:endParaRPr lang="en-US"/>
        </a:p>
      </dgm:t>
    </dgm:pt>
    <dgm:pt modelId="{4BACC434-57F7-49CB-81C5-1755DC90E1C9}" type="pres">
      <dgm:prSet presAssocID="{40EDE880-9572-4DAF-9C1A-045232312A3D}" presName="node" presStyleLbl="node1" presStyleIdx="0" presStyleCnt="3" custScaleX="244524" custScaleY="49873" custRadScaleRad="126320" custRadScaleInc="143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9D7D7F9-202C-40F3-ADA3-1A11AF2CE48C}" type="pres">
      <dgm:prSet presAssocID="{D4B8A813-982F-413E-A5D9-88CF59B0E78A}" presName="parTrans" presStyleLbl="bgSibTrans2D1" presStyleIdx="1" presStyleCnt="3"/>
      <dgm:spPr/>
      <dgm:t>
        <a:bodyPr/>
        <a:lstStyle/>
        <a:p>
          <a:endParaRPr lang="en-US"/>
        </a:p>
      </dgm:t>
    </dgm:pt>
    <dgm:pt modelId="{EC21D2D6-6E9B-4D6A-B585-0DB72B6233B0}" type="pres">
      <dgm:prSet presAssocID="{5844CC5A-B25D-4B4C-BE64-240FE3FDC14A}" presName="node" presStyleLbl="node1" presStyleIdx="1" presStyleCnt="3" custScaleX="143130" custScaleY="48380" custRadScaleRad="106647" custRadScaleInc="-10444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65440CA-91B4-4743-B870-D8AEF5884E9C}" type="pres">
      <dgm:prSet presAssocID="{B776C2DC-E967-4489-8A95-F93E71F3CA7D}" presName="parTrans" presStyleLbl="bgSibTrans2D1" presStyleIdx="2" presStyleCnt="3"/>
      <dgm:spPr/>
      <dgm:t>
        <a:bodyPr/>
        <a:lstStyle/>
        <a:p>
          <a:endParaRPr lang="en-US"/>
        </a:p>
      </dgm:t>
    </dgm:pt>
    <dgm:pt modelId="{63663ACF-84C7-4F24-9F91-FD50581C0227}" type="pres">
      <dgm:prSet presAssocID="{5716BE1E-BA7E-43EB-9B84-E0B91E33E003}" presName="node" presStyleLbl="node1" presStyleIdx="2" presStyleCnt="3" custScaleX="228348" custScaleY="48266" custRadScaleRad="93412" custRadScaleInc="-22697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139524B-49F1-4994-AFC0-35B88A4BF41F}" type="presOf" srcId="{550A66CB-AE27-4E2D-A95B-045A7A2A79AA}" destId="{B0BD265A-8932-448A-B0D6-F0D26F226773}" srcOrd="0" destOrd="0" presId="urn:microsoft.com/office/officeart/2005/8/layout/radial4"/>
    <dgm:cxn modelId="{2FB3F5A4-DD25-47D9-A4C9-8CBBB6769EB5}" type="presOf" srcId="{40EDE880-9572-4DAF-9C1A-045232312A3D}" destId="{4BACC434-57F7-49CB-81C5-1755DC90E1C9}" srcOrd="0" destOrd="0" presId="urn:microsoft.com/office/officeart/2005/8/layout/radial4"/>
    <dgm:cxn modelId="{93D46A29-E221-46CA-B708-C11EB27C0434}" srcId="{861543F1-8C83-4E39-A215-18C3017F3953}" destId="{550A66CB-AE27-4E2D-A95B-045A7A2A79AA}" srcOrd="0" destOrd="0" parTransId="{59AEC611-099D-4C26-AC88-1C787BDE56CA}" sibTransId="{6BB20F5A-851D-4193-B906-38CCF0BFC936}"/>
    <dgm:cxn modelId="{9CFA7925-ACB1-474F-A958-0FC008D82445}" type="presOf" srcId="{5844CC5A-B25D-4B4C-BE64-240FE3FDC14A}" destId="{EC21D2D6-6E9B-4D6A-B585-0DB72B6233B0}" srcOrd="0" destOrd="0" presId="urn:microsoft.com/office/officeart/2005/8/layout/radial4"/>
    <dgm:cxn modelId="{3BD5F6DF-8784-4062-9BA1-6B168F2754FB}" type="presOf" srcId="{D4B8A813-982F-413E-A5D9-88CF59B0E78A}" destId="{A9D7D7F9-202C-40F3-ADA3-1A11AF2CE48C}" srcOrd="0" destOrd="0" presId="urn:microsoft.com/office/officeart/2005/8/layout/radial4"/>
    <dgm:cxn modelId="{19BA5D63-5521-48A2-BAE1-4F8087E7A2C8}" srcId="{550A66CB-AE27-4E2D-A95B-045A7A2A79AA}" destId="{40EDE880-9572-4DAF-9C1A-045232312A3D}" srcOrd="0" destOrd="0" parTransId="{163296F4-8700-4241-B739-CA4475938433}" sibTransId="{2A01122A-B740-4CF1-91B4-03899BCD5AAC}"/>
    <dgm:cxn modelId="{8400FC80-ACC2-4C19-BD39-B88B13495130}" srcId="{550A66CB-AE27-4E2D-A95B-045A7A2A79AA}" destId="{5716BE1E-BA7E-43EB-9B84-E0B91E33E003}" srcOrd="2" destOrd="0" parTransId="{B776C2DC-E967-4489-8A95-F93E71F3CA7D}" sibTransId="{1B15354E-E8F3-451E-92AE-4C3BA2E8B3E1}"/>
    <dgm:cxn modelId="{1E0BD60D-D41D-45C9-9B7C-1AF8CF562E33}" type="presOf" srcId="{5716BE1E-BA7E-43EB-9B84-E0B91E33E003}" destId="{63663ACF-84C7-4F24-9F91-FD50581C0227}" srcOrd="0" destOrd="0" presId="urn:microsoft.com/office/officeart/2005/8/layout/radial4"/>
    <dgm:cxn modelId="{6FD338C0-CFB2-4F93-86B2-F7EB62A03123}" type="presOf" srcId="{861543F1-8C83-4E39-A215-18C3017F3953}" destId="{984ECB7F-6A62-4CE6-ABAD-64CD5932126C}" srcOrd="0" destOrd="0" presId="urn:microsoft.com/office/officeart/2005/8/layout/radial4"/>
    <dgm:cxn modelId="{5B2407CD-C936-4771-9F98-E752C5A48C4D}" type="presOf" srcId="{163296F4-8700-4241-B739-CA4475938433}" destId="{8D7401C4-56CA-42BA-913D-14576C015560}" srcOrd="0" destOrd="0" presId="urn:microsoft.com/office/officeart/2005/8/layout/radial4"/>
    <dgm:cxn modelId="{9C2A5887-042D-4F8F-B709-44916CCD1A69}" type="presOf" srcId="{B776C2DC-E967-4489-8A95-F93E71F3CA7D}" destId="{565440CA-91B4-4743-B870-D8AEF5884E9C}" srcOrd="0" destOrd="0" presId="urn:microsoft.com/office/officeart/2005/8/layout/radial4"/>
    <dgm:cxn modelId="{A8753929-2BFC-454F-AF2E-D06242DBD118}" srcId="{550A66CB-AE27-4E2D-A95B-045A7A2A79AA}" destId="{5844CC5A-B25D-4B4C-BE64-240FE3FDC14A}" srcOrd="1" destOrd="0" parTransId="{D4B8A813-982F-413E-A5D9-88CF59B0E78A}" sibTransId="{AB7EAF65-09C4-43F9-B144-3F7F01AD910D}"/>
    <dgm:cxn modelId="{75AA0983-067C-4E8B-B000-4CBFAD2C32BB}" type="presParOf" srcId="{984ECB7F-6A62-4CE6-ABAD-64CD5932126C}" destId="{B0BD265A-8932-448A-B0D6-F0D26F226773}" srcOrd="0" destOrd="0" presId="urn:microsoft.com/office/officeart/2005/8/layout/radial4"/>
    <dgm:cxn modelId="{7CEF2DDD-881F-46AE-91DE-8DEFC6288603}" type="presParOf" srcId="{984ECB7F-6A62-4CE6-ABAD-64CD5932126C}" destId="{8D7401C4-56CA-42BA-913D-14576C015560}" srcOrd="1" destOrd="0" presId="urn:microsoft.com/office/officeart/2005/8/layout/radial4"/>
    <dgm:cxn modelId="{657FF3E4-F388-4393-A66C-13F6642D3BFE}" type="presParOf" srcId="{984ECB7F-6A62-4CE6-ABAD-64CD5932126C}" destId="{4BACC434-57F7-49CB-81C5-1755DC90E1C9}" srcOrd="2" destOrd="0" presId="urn:microsoft.com/office/officeart/2005/8/layout/radial4"/>
    <dgm:cxn modelId="{644BC252-B517-4B02-A3FD-5FD06AC46935}" type="presParOf" srcId="{984ECB7F-6A62-4CE6-ABAD-64CD5932126C}" destId="{A9D7D7F9-202C-40F3-ADA3-1A11AF2CE48C}" srcOrd="3" destOrd="0" presId="urn:microsoft.com/office/officeart/2005/8/layout/radial4"/>
    <dgm:cxn modelId="{8341D60E-C2BB-47C1-B3AC-562F1C8996E9}" type="presParOf" srcId="{984ECB7F-6A62-4CE6-ABAD-64CD5932126C}" destId="{EC21D2D6-6E9B-4D6A-B585-0DB72B6233B0}" srcOrd="4" destOrd="0" presId="urn:microsoft.com/office/officeart/2005/8/layout/radial4"/>
    <dgm:cxn modelId="{953BA21C-42BC-48EB-A5E6-9D5E99305938}" type="presParOf" srcId="{984ECB7F-6A62-4CE6-ABAD-64CD5932126C}" destId="{565440CA-91B4-4743-B870-D8AEF5884E9C}" srcOrd="5" destOrd="0" presId="urn:microsoft.com/office/officeart/2005/8/layout/radial4"/>
    <dgm:cxn modelId="{A29C0224-3450-4FF3-BAAC-1FAD652AD718}" type="presParOf" srcId="{984ECB7F-6A62-4CE6-ABAD-64CD5932126C}" destId="{63663ACF-84C7-4F24-9F91-FD50581C0227}" srcOrd="6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82DB027-820E-44E8-9D54-0375F17D5477}">
      <dsp:nvSpPr>
        <dsp:cNvPr id="0" name=""/>
        <dsp:cNvSpPr/>
      </dsp:nvSpPr>
      <dsp:spPr>
        <a:xfrm>
          <a:off x="0" y="0"/>
          <a:ext cx="4419600" cy="1218308"/>
        </a:xfrm>
        <a:prstGeom prst="roundRect">
          <a:avLst/>
        </a:prstGeom>
        <a:solidFill>
          <a:schemeClr val="dk1"/>
        </a:solidFill>
        <a:ln w="38100" cap="flat" cmpd="sng" algn="ctr">
          <a:solidFill>
            <a:schemeClr val="lt1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hemeClr val="lt1"/>
        </a:lnRef>
        <a:fillRef idx="1">
          <a:schemeClr val="dk1"/>
        </a:fillRef>
        <a:effectRef idx="1">
          <a:schemeClr val="dk1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/>
            <a:t>OFI software will be backward compatible</a:t>
          </a:r>
          <a:endParaRPr lang="en-US" sz="3600" kern="1200" dirty="0"/>
        </a:p>
      </dsp:txBody>
      <dsp:txXfrm>
        <a:off x="59473" y="59473"/>
        <a:ext cx="4300654" cy="109936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0BD265A-8932-448A-B0D6-F0D26F226773}">
      <dsp:nvSpPr>
        <dsp:cNvPr id="0" name=""/>
        <dsp:cNvSpPr/>
      </dsp:nvSpPr>
      <dsp:spPr>
        <a:xfrm>
          <a:off x="3723435" y="436474"/>
          <a:ext cx="1292670" cy="872465"/>
        </a:xfrm>
        <a:prstGeom prst="ellipse">
          <a:avLst/>
        </a:prstGeom>
        <a:gradFill rotWithShape="1">
          <a:gsLst>
            <a:gs pos="0">
              <a:schemeClr val="accent5">
                <a:tint val="100000"/>
                <a:shade val="100000"/>
                <a:satMod val="130000"/>
              </a:schemeClr>
            </a:gs>
            <a:gs pos="100000">
              <a:schemeClr val="accent5"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5"/>
        </a:lnRef>
        <a:fillRef idx="3">
          <a:schemeClr val="accent5"/>
        </a:fillRef>
        <a:effectRef idx="3">
          <a:schemeClr val="accent5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chemeClr val="tx1"/>
              </a:solidFill>
            </a:rPr>
            <a:t>Endpoint</a:t>
          </a:r>
          <a:endParaRPr lang="en-US" sz="1800" kern="1200" dirty="0">
            <a:solidFill>
              <a:schemeClr val="tx1"/>
            </a:solidFill>
          </a:endParaRPr>
        </a:p>
      </dsp:txBody>
      <dsp:txXfrm>
        <a:off x="3912742" y="564244"/>
        <a:ext cx="914056" cy="616925"/>
      </dsp:txXfrm>
    </dsp:sp>
    <dsp:sp modelId="{8D7401C4-56CA-42BA-913D-14576C015560}">
      <dsp:nvSpPr>
        <dsp:cNvPr id="0" name=""/>
        <dsp:cNvSpPr/>
      </dsp:nvSpPr>
      <dsp:spPr>
        <a:xfrm rot="11416745">
          <a:off x="1714317" y="442348"/>
          <a:ext cx="1935928" cy="248652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BACC434-57F7-49CB-81C5-1755DC90E1C9}">
      <dsp:nvSpPr>
        <dsp:cNvPr id="0" name=""/>
        <dsp:cNvSpPr/>
      </dsp:nvSpPr>
      <dsp:spPr>
        <a:xfrm>
          <a:off x="716494" y="228601"/>
          <a:ext cx="2026717" cy="330694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5">
                <a:tint val="100000"/>
                <a:shade val="100000"/>
                <a:satMod val="130000"/>
              </a:schemeClr>
            </a:gs>
            <a:gs pos="100000">
              <a:schemeClr val="accent5"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5"/>
        </a:lnRef>
        <a:fillRef idx="3">
          <a:schemeClr val="accent5"/>
        </a:fillRef>
        <a:effectRef idx="3">
          <a:schemeClr val="accent5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chemeClr val="tx1"/>
              </a:solidFill>
            </a:rPr>
            <a:t>Communication type</a:t>
          </a:r>
          <a:endParaRPr lang="en-US" sz="1800" kern="1200" dirty="0">
            <a:solidFill>
              <a:schemeClr val="tx1"/>
            </a:solidFill>
          </a:endParaRPr>
        </a:p>
      </dsp:txBody>
      <dsp:txXfrm>
        <a:off x="726180" y="238287"/>
        <a:ext cx="2007345" cy="311322"/>
      </dsp:txXfrm>
    </dsp:sp>
    <dsp:sp modelId="{A9D7D7F9-202C-40F3-ADA3-1A11AF2CE48C}">
      <dsp:nvSpPr>
        <dsp:cNvPr id="0" name=""/>
        <dsp:cNvSpPr/>
      </dsp:nvSpPr>
      <dsp:spPr>
        <a:xfrm rot="10854574">
          <a:off x="1692718" y="721114"/>
          <a:ext cx="1919324" cy="248652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C21D2D6-6E9B-4D6A-B585-0DB72B6233B0}">
      <dsp:nvSpPr>
        <dsp:cNvPr id="0" name=""/>
        <dsp:cNvSpPr/>
      </dsp:nvSpPr>
      <dsp:spPr>
        <a:xfrm>
          <a:off x="1099678" y="669809"/>
          <a:ext cx="1186321" cy="320794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5">
                <a:tint val="100000"/>
                <a:shade val="100000"/>
                <a:satMod val="130000"/>
              </a:schemeClr>
            </a:gs>
            <a:gs pos="100000">
              <a:schemeClr val="accent5"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5"/>
        </a:lnRef>
        <a:fillRef idx="3">
          <a:schemeClr val="accent5"/>
        </a:fillRef>
        <a:effectRef idx="3">
          <a:schemeClr val="accent5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chemeClr val="tx1"/>
              </a:solidFill>
            </a:rPr>
            <a:t>Capabilities</a:t>
          </a:r>
          <a:endParaRPr lang="en-US" sz="1800" kern="1200" dirty="0">
            <a:solidFill>
              <a:schemeClr val="tx1"/>
            </a:solidFill>
          </a:endParaRPr>
        </a:p>
      </dsp:txBody>
      <dsp:txXfrm>
        <a:off x="1109074" y="679205"/>
        <a:ext cx="1167529" cy="302002"/>
      </dsp:txXfrm>
    </dsp:sp>
    <dsp:sp modelId="{565440CA-91B4-4743-B870-D8AEF5884E9C}">
      <dsp:nvSpPr>
        <dsp:cNvPr id="0" name=""/>
        <dsp:cNvSpPr/>
      </dsp:nvSpPr>
      <dsp:spPr>
        <a:xfrm rot="10343166">
          <a:off x="1712214" y="975223"/>
          <a:ext cx="1921176" cy="248652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3663ACF-84C7-4F24-9F91-FD50581C0227}">
      <dsp:nvSpPr>
        <dsp:cNvPr id="0" name=""/>
        <dsp:cNvSpPr/>
      </dsp:nvSpPr>
      <dsp:spPr>
        <a:xfrm>
          <a:off x="774361" y="1066805"/>
          <a:ext cx="1892644" cy="320039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5">
                <a:tint val="100000"/>
                <a:shade val="100000"/>
                <a:satMod val="130000"/>
              </a:schemeClr>
            </a:gs>
            <a:gs pos="100000">
              <a:schemeClr val="accent5"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5"/>
        </a:lnRef>
        <a:fillRef idx="3">
          <a:schemeClr val="accent5"/>
        </a:fillRef>
        <a:effectRef idx="3">
          <a:schemeClr val="accent5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chemeClr val="tx1"/>
              </a:solidFill>
            </a:rPr>
            <a:t>Data transfer flags</a:t>
          </a:r>
          <a:endParaRPr lang="en-US" sz="1800" kern="1200" dirty="0">
            <a:solidFill>
              <a:schemeClr val="tx1"/>
            </a:solidFill>
          </a:endParaRPr>
        </a:p>
      </dsp:txBody>
      <dsp:txXfrm>
        <a:off x="783735" y="1076179"/>
        <a:ext cx="1873896" cy="30129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4" charset="0"/>
              </a:defRPr>
            </a:lvl1pPr>
          </a:lstStyle>
          <a:p>
            <a:pPr>
              <a:defRPr/>
            </a:pPr>
            <a:fld id="{2810977C-78C4-44A6-9062-13529794940B}" type="datetime1">
              <a:rPr lang="en-US"/>
              <a:pPr>
                <a:defRPr/>
              </a:pPr>
              <a:t>3/31/2014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4" charset="0"/>
              </a:defRPr>
            </a:lvl1pPr>
          </a:lstStyle>
          <a:p>
            <a:pPr>
              <a:defRPr/>
            </a:pPr>
            <a:fld id="{B677790C-C10F-418C-BBD3-E9287CF359E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252094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4" charset="0"/>
              </a:defRPr>
            </a:lvl1pPr>
          </a:lstStyle>
          <a:p>
            <a:pPr>
              <a:defRPr/>
            </a:pPr>
            <a:fld id="{1E54B44D-5D29-4C33-A27A-49FB812A1198}" type="datetime1">
              <a:rPr lang="en-US"/>
              <a:pPr>
                <a:defRPr/>
              </a:pPr>
              <a:t>3/31/2014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4" charset="0"/>
              </a:defRPr>
            </a:lvl1pPr>
          </a:lstStyle>
          <a:p>
            <a:pPr>
              <a:defRPr/>
            </a:pPr>
            <a:fld id="{2F085F8E-4804-4A67-B4BA-001C059D099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809810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4" charset="-128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4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4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4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6492875"/>
            <a:ext cx="9144000" cy="212725"/>
          </a:xfrm>
          <a:prstGeom prst="rect">
            <a:avLst/>
          </a:prstGeom>
          <a:solidFill>
            <a:srgbClr val="E55302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Calibri" pitchFamily="4" charset="0"/>
              <a:ea typeface="ＭＳ Ｐゴシック" pitchFamily="4" charset="-128"/>
            </a:endParaRPr>
          </a:p>
        </p:txBody>
      </p:sp>
      <p:pic>
        <p:nvPicPr>
          <p:cNvPr id="5" name="Picture 10" descr="ribbon_ppt_title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788"/>
          <a:stretch>
            <a:fillRect/>
          </a:stretch>
        </p:blipFill>
        <p:spPr bwMode="auto">
          <a:xfrm>
            <a:off x="0" y="0"/>
            <a:ext cx="9144000" cy="2481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2" descr="OpenFabric_Alliance_Logo_ppt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324100"/>
            <a:ext cx="1143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57400" y="2667000"/>
            <a:ext cx="6629400" cy="1546225"/>
          </a:xfrm>
        </p:spPr>
        <p:txBody>
          <a:bodyPr/>
          <a:lstStyle>
            <a:lvl1pPr algn="l">
              <a:defRPr>
                <a:solidFill>
                  <a:srgbClr val="005195"/>
                </a:solidFill>
                <a:latin typeface="Arial"/>
                <a:cs typeface="Arial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57400" y="4267200"/>
            <a:ext cx="6629400" cy="1066800"/>
          </a:xfrm>
        </p:spPr>
        <p:txBody>
          <a:bodyPr/>
          <a:lstStyle>
            <a:lvl1pPr marL="0" indent="0" algn="l">
              <a:buNone/>
              <a:defRPr>
                <a:solidFill>
                  <a:srgbClr val="6D6E71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 smtClean="0"/>
          </a:p>
        </p:txBody>
      </p:sp>
      <p:grpSp>
        <p:nvGrpSpPr>
          <p:cNvPr id="7" name="Group 6"/>
          <p:cNvGrpSpPr/>
          <p:nvPr/>
        </p:nvGrpSpPr>
        <p:grpSpPr>
          <a:xfrm>
            <a:off x="183087" y="3811049"/>
            <a:ext cx="1538825" cy="1432236"/>
            <a:chOff x="5075853" y="3477159"/>
            <a:chExt cx="3077649" cy="2864472"/>
          </a:xfrm>
        </p:grpSpPr>
        <p:pic>
          <p:nvPicPr>
            <p:cNvPr id="8" name="Picture 2"/>
            <p:cNvPicPr>
              <a:picLocks noChangeAspect="1" noChangeArrowheads="1"/>
            </p:cNvPicPr>
            <p:nvPr userDrawn="1"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424"/>
            <a:stretch/>
          </p:blipFill>
          <p:spPr bwMode="auto">
            <a:xfrm>
              <a:off x="5231038" y="3477159"/>
              <a:ext cx="2922464" cy="28644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" name="Rectangle 8"/>
            <p:cNvSpPr/>
            <p:nvPr userDrawn="1"/>
          </p:nvSpPr>
          <p:spPr>
            <a:xfrm>
              <a:off x="5075854" y="3511866"/>
              <a:ext cx="206913" cy="5233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0" name="Picture 2"/>
            <p:cNvPicPr>
              <a:picLocks noChangeAspect="1" noChangeArrowheads="1"/>
            </p:cNvPicPr>
            <p:nvPr userDrawn="1"/>
          </p:nvPicPr>
          <p:blipFill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 bwMode="auto">
            <a:xfrm>
              <a:off x="5231038" y="3564205"/>
              <a:ext cx="51729" cy="17558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1" name="Rectangle 10"/>
            <p:cNvSpPr/>
            <p:nvPr userDrawn="1"/>
          </p:nvSpPr>
          <p:spPr>
            <a:xfrm>
              <a:off x="5075853" y="5363807"/>
              <a:ext cx="206913" cy="92897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2" name="Rectangle 11"/>
          <p:cNvSpPr>
            <a:spLocks noChangeArrowheads="1"/>
          </p:cNvSpPr>
          <p:nvPr userDrawn="1"/>
        </p:nvSpPr>
        <p:spPr bwMode="auto">
          <a:xfrm>
            <a:off x="0" y="6492875"/>
            <a:ext cx="9144000" cy="212725"/>
          </a:xfrm>
          <a:prstGeom prst="rect">
            <a:avLst/>
          </a:prstGeom>
          <a:solidFill>
            <a:srgbClr val="E55302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Calibri" pitchFamily="4" charset="0"/>
            </a:endParaRPr>
          </a:p>
        </p:txBody>
      </p:sp>
      <p:pic>
        <p:nvPicPr>
          <p:cNvPr id="13" name="Picture 10" descr="ribbon_ppt_title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788"/>
          <a:stretch>
            <a:fillRect/>
          </a:stretch>
        </p:blipFill>
        <p:spPr bwMode="auto">
          <a:xfrm>
            <a:off x="0" y="0"/>
            <a:ext cx="9144000" cy="2481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12" descr="OpenFabric_Alliance_Logo_ppt.jp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324100"/>
            <a:ext cx="1143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212956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73948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3E5B563-F8B1-4269-BC3D-742FBA1155C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14276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B029D3B-728D-40F7-9120-75B1C7519E0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17518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89597AF-E6D4-4531-90EE-FF9C09EA5DF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06800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1444F97-8519-40DC-B33D-21A91080948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417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6492875"/>
            <a:ext cx="9144000" cy="212725"/>
          </a:xfrm>
          <a:prstGeom prst="rect">
            <a:avLst/>
          </a:prstGeom>
          <a:solidFill>
            <a:srgbClr val="E55302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Calibri" pitchFamily="4" charset="0"/>
              <a:ea typeface="ＭＳ Ｐゴシック" pitchFamily="4" charset="-128"/>
            </a:endParaRPr>
          </a:p>
        </p:txBody>
      </p:sp>
      <p:pic>
        <p:nvPicPr>
          <p:cNvPr id="5" name="Picture 10" descr="ribbon_ppt_title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788"/>
          <a:stretch>
            <a:fillRect/>
          </a:stretch>
        </p:blipFill>
        <p:spPr bwMode="auto">
          <a:xfrm>
            <a:off x="0" y="0"/>
            <a:ext cx="9144000" cy="2481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2" descr="OpenFabric_Alliance_Logo_ppt.jp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056"/>
          <a:stretch/>
        </p:blipFill>
        <p:spPr bwMode="auto">
          <a:xfrm>
            <a:off x="1560352" y="3928884"/>
            <a:ext cx="2281808" cy="21208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589380"/>
            <a:ext cx="8229600" cy="1049323"/>
          </a:xfrm>
        </p:spPr>
        <p:txBody>
          <a:bodyPr/>
          <a:lstStyle>
            <a:lvl1pPr algn="ctr">
              <a:defRPr sz="3600">
                <a:solidFill>
                  <a:srgbClr val="005195"/>
                </a:solidFill>
                <a:latin typeface="Arial"/>
                <a:cs typeface="Arial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grpSp>
        <p:nvGrpSpPr>
          <p:cNvPr id="12" name="Group 11"/>
          <p:cNvGrpSpPr/>
          <p:nvPr/>
        </p:nvGrpSpPr>
        <p:grpSpPr>
          <a:xfrm>
            <a:off x="5054894" y="4004545"/>
            <a:ext cx="2180000" cy="2029002"/>
            <a:chOff x="5075853" y="3477159"/>
            <a:chExt cx="3077649" cy="2864472"/>
          </a:xfrm>
        </p:grpSpPr>
        <p:pic>
          <p:nvPicPr>
            <p:cNvPr id="7" name="Picture 2"/>
            <p:cNvPicPr>
              <a:picLocks noChangeAspect="1" noChangeArrowheads="1"/>
            </p:cNvPicPr>
            <p:nvPr userDrawn="1"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424"/>
            <a:stretch/>
          </p:blipFill>
          <p:spPr bwMode="auto">
            <a:xfrm>
              <a:off x="5231038" y="3477159"/>
              <a:ext cx="2922464" cy="28644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" name="Rectangle 2"/>
            <p:cNvSpPr/>
            <p:nvPr userDrawn="1"/>
          </p:nvSpPr>
          <p:spPr>
            <a:xfrm>
              <a:off x="5075854" y="3511866"/>
              <a:ext cx="206913" cy="5233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9" name="Picture 2"/>
            <p:cNvPicPr>
              <a:picLocks noChangeAspect="1" noChangeArrowheads="1"/>
            </p:cNvPicPr>
            <p:nvPr userDrawn="1"/>
          </p:nvPicPr>
          <p:blipFill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 bwMode="auto">
            <a:xfrm>
              <a:off x="5231038" y="3564205"/>
              <a:ext cx="51729" cy="17558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" name="Rectangle 9"/>
            <p:cNvSpPr/>
            <p:nvPr userDrawn="1"/>
          </p:nvSpPr>
          <p:spPr>
            <a:xfrm>
              <a:off x="5075853" y="5363807"/>
              <a:ext cx="206913" cy="92897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3428653" y="6414571"/>
            <a:ext cx="23349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  <a:cs typeface="Arial" pitchFamily="34" charset="0"/>
              </a:rPr>
              <a:t>#OFADevWorkshop</a:t>
            </a:r>
            <a:endParaRPr lang="en-US" b="1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75147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3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jpe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1"/>
          <p:cNvSpPr>
            <a:spLocks noChangeArrowheads="1"/>
          </p:cNvSpPr>
          <p:nvPr userDrawn="1"/>
        </p:nvSpPr>
        <p:spPr bwMode="auto">
          <a:xfrm>
            <a:off x="0" y="6492875"/>
            <a:ext cx="9144000" cy="212725"/>
          </a:xfrm>
          <a:prstGeom prst="rect">
            <a:avLst/>
          </a:prstGeom>
          <a:solidFill>
            <a:srgbClr val="E55302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Calibri" pitchFamily="4" charset="0"/>
            </a:endParaRPr>
          </a:p>
        </p:txBody>
      </p:sp>
      <p:sp>
        <p:nvSpPr>
          <p:cNvPr id="12" name="Rectangle 11"/>
          <p:cNvSpPr>
            <a:spLocks noChangeArrowheads="1"/>
          </p:cNvSpPr>
          <p:nvPr userDrawn="1"/>
        </p:nvSpPr>
        <p:spPr bwMode="auto">
          <a:xfrm>
            <a:off x="0" y="6492875"/>
            <a:ext cx="9144000" cy="212725"/>
          </a:xfrm>
          <a:prstGeom prst="rect">
            <a:avLst/>
          </a:prstGeom>
          <a:solidFill>
            <a:srgbClr val="E55302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Calibri" pitchFamily="4" charset="0"/>
              <a:ea typeface="ＭＳ Ｐゴシック" pitchFamily="4" charset="-128"/>
            </a:endParaRPr>
          </a:p>
        </p:txBody>
      </p:sp>
      <p:pic>
        <p:nvPicPr>
          <p:cNvPr id="1026" name="Picture 9" descr="ribbon_small_rgb.jpg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71600"/>
            <a:ext cx="9144000" cy="150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28600"/>
            <a:ext cx="7467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smtClean="0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1788"/>
            <a:ext cx="8229600" cy="4646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smtClean="0"/>
          </a:p>
        </p:txBody>
      </p:sp>
      <p:pic>
        <p:nvPicPr>
          <p:cNvPr id="1033" name="Picture 6" descr="OpenFabric_Alliance_Logo_ppt.jpg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228600"/>
            <a:ext cx="1104900" cy="110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1" name="Straight Connector 20"/>
          <p:cNvCxnSpPr/>
          <p:nvPr/>
        </p:nvCxnSpPr>
        <p:spPr>
          <a:xfrm>
            <a:off x="0" y="1447800"/>
            <a:ext cx="9144000" cy="1588"/>
          </a:xfrm>
          <a:prstGeom prst="line">
            <a:avLst/>
          </a:prstGeom>
          <a:ln w="12700" cap="flat" cmpd="sng" algn="ctr">
            <a:solidFill>
              <a:srgbClr val="E5530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7659328" y="6492875"/>
            <a:ext cx="1086463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AA674834-1A8B-40BC-80AD-CF4F17145E9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0" name="Picture 9" descr="ribbon_small_rgb.jpg"/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71600"/>
            <a:ext cx="9144000" cy="150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6" descr="OpenFabric_Alliance_Logo_ppt.jpg"/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228600"/>
            <a:ext cx="1104900" cy="110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4" name="Straight Connector 13"/>
          <p:cNvCxnSpPr/>
          <p:nvPr userDrawn="1"/>
        </p:nvCxnSpPr>
        <p:spPr>
          <a:xfrm>
            <a:off x="0" y="1447800"/>
            <a:ext cx="9144000" cy="1588"/>
          </a:xfrm>
          <a:prstGeom prst="line">
            <a:avLst/>
          </a:prstGeom>
          <a:ln w="12700" cap="flat" cmpd="sng" algn="ctr">
            <a:solidFill>
              <a:srgbClr val="E5530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4" name="Picture 2"/>
          <p:cNvPicPr>
            <a:picLocks noChangeAspect="1" noChangeArrowheads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187" y="6450759"/>
            <a:ext cx="8278813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23" r:id="rId1"/>
    <p:sldLayoutId id="2147483824" r:id="rId2"/>
    <p:sldLayoutId id="2147483825" r:id="rId3"/>
    <p:sldLayoutId id="2147483826" r:id="rId4"/>
    <p:sldLayoutId id="2147483827" r:id="rId5"/>
    <p:sldLayoutId id="2147483828" r:id="rId6"/>
    <p:sldLayoutId id="2147483829" r:id="rId7"/>
  </p:sldLayoutIdLst>
  <p:hf hdr="0" ftr="0" dt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4000" kern="1200">
          <a:solidFill>
            <a:srgbClr val="005195"/>
          </a:solidFill>
          <a:latin typeface="Arial"/>
          <a:ea typeface="MS PGothic" pitchFamily="34" charset="-128"/>
          <a:cs typeface="Arial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MS PGothic" pitchFamily="34" charset="-128"/>
          <a:cs typeface="Arial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MS PGothic" pitchFamily="34" charset="-128"/>
          <a:cs typeface="Arial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MS PGothic" pitchFamily="34" charset="-128"/>
          <a:cs typeface="Arial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MS PGothic" pitchFamily="34" charset="-128"/>
          <a:cs typeface="Arial" charset="0"/>
        </a:defRPr>
      </a:lvl5pPr>
      <a:lvl6pPr marL="457200" algn="l" defTabSz="457200" rtl="0" eaLnBrk="1" fontAlgn="base" hangingPunct="1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</a:defRPr>
      </a:lvl6pPr>
      <a:lvl7pPr marL="914400" algn="l" defTabSz="457200" rtl="0" eaLnBrk="1" fontAlgn="base" hangingPunct="1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</a:defRPr>
      </a:lvl7pPr>
      <a:lvl8pPr marL="1371600" algn="l" defTabSz="457200" rtl="0" eaLnBrk="1" fontAlgn="base" hangingPunct="1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</a:defRPr>
      </a:lvl8pPr>
      <a:lvl9pPr marL="1828800" algn="l" defTabSz="457200" rtl="0" eaLnBrk="1" fontAlgn="base" hangingPunct="1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800" kern="1200">
          <a:solidFill>
            <a:schemeClr val="tx1"/>
          </a:solidFill>
          <a:latin typeface="Arial"/>
          <a:ea typeface="MS PGothic" pitchFamily="34" charset="-128"/>
          <a:cs typeface="Arial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400" kern="1200">
          <a:solidFill>
            <a:schemeClr val="tx1"/>
          </a:solidFill>
          <a:latin typeface="Arial"/>
          <a:ea typeface="MS PGothic" pitchFamily="34" charset="-128"/>
          <a:cs typeface="Arial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000" kern="1200">
          <a:solidFill>
            <a:schemeClr val="tx1"/>
          </a:solidFill>
          <a:latin typeface="Arial"/>
          <a:ea typeface="MS PGothic" pitchFamily="34" charset="-128"/>
          <a:cs typeface="Arial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kern="1200">
          <a:solidFill>
            <a:schemeClr val="tx1"/>
          </a:solidFill>
          <a:latin typeface="Arial"/>
          <a:ea typeface="MS PGothic" pitchFamily="34" charset="-128"/>
          <a:cs typeface="Arial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kern="1200">
          <a:solidFill>
            <a:schemeClr val="tx1"/>
          </a:solidFill>
          <a:latin typeface="Arial"/>
          <a:ea typeface="MS PGothic" pitchFamily="34" charset="-128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57400" y="2187575"/>
            <a:ext cx="6629400" cy="1546225"/>
          </a:xfrm>
        </p:spPr>
        <p:txBody>
          <a:bodyPr/>
          <a:lstStyle/>
          <a:p>
            <a:r>
              <a:rPr lang="en-US" dirty="0" smtClean="0"/>
              <a:t>Scalable Fabric Interfaces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57400" y="3429000"/>
            <a:ext cx="6629400" cy="1066800"/>
          </a:xfrm>
        </p:spPr>
        <p:txBody>
          <a:bodyPr/>
          <a:lstStyle/>
          <a:p>
            <a:r>
              <a:rPr lang="en-US" dirty="0" smtClean="0"/>
              <a:t>Sean Hefty</a:t>
            </a:r>
          </a:p>
          <a:p>
            <a:r>
              <a:rPr lang="en-US" dirty="0" smtClean="0"/>
              <a:t>Intel Corporation</a:t>
            </a:r>
            <a:endParaRPr lang="en-US" dirty="0"/>
          </a:p>
        </p:txBody>
      </p:sp>
      <p:graphicFrame>
        <p:nvGraphicFramePr>
          <p:cNvPr id="4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22025886"/>
              </p:ext>
            </p:extLst>
          </p:nvPr>
        </p:nvGraphicFramePr>
        <p:xfrm>
          <a:off x="2438400" y="4876800"/>
          <a:ext cx="4419600" cy="12191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24347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Provider Send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76400"/>
            <a:ext cx="8229600" cy="464661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For each work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request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Check for available queue space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Check SGL size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Check valid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opcode</a:t>
            </a: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Check flags x 2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Check specific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opcode</a:t>
            </a: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Switch on QP type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	Switch on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opcode</a:t>
            </a: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Check flags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	For each SGE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		Check size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		Loop over length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Check flags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Check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Check for last request</a:t>
            </a:r>
          </a:p>
          <a:p>
            <a:pPr marL="0" indent="0"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Other checks x 3</a:t>
            </a:r>
            <a:endParaRPr lang="en-US" sz="16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5310793" y="4993287"/>
            <a:ext cx="3282887" cy="569313"/>
            <a:chOff x="0" y="7195"/>
            <a:chExt cx="3479132" cy="795600"/>
          </a:xfrm>
        </p:grpSpPr>
        <p:sp>
          <p:nvSpPr>
            <p:cNvPr id="8" name="Rounded Rectangle 7"/>
            <p:cNvSpPr/>
            <p:nvPr/>
          </p:nvSpPr>
          <p:spPr>
            <a:xfrm>
              <a:off x="0" y="7195"/>
              <a:ext cx="3479132" cy="7956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</p:sp>
        <p:sp>
          <p:nvSpPr>
            <p:cNvPr id="9" name="Rounded Rectangle 4"/>
            <p:cNvSpPr/>
            <p:nvPr/>
          </p:nvSpPr>
          <p:spPr>
            <a:xfrm>
              <a:off x="38838" y="46033"/>
              <a:ext cx="3401456" cy="71792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lvl="0" algn="ctr" defTabSz="8890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dirty="0" smtClean="0"/>
                <a:t>19+ branches including loops</a:t>
              </a:r>
              <a:endParaRPr lang="en-US" sz="2000" kern="1200" dirty="0"/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5310794" y="5657114"/>
            <a:ext cx="3282886" cy="665900"/>
            <a:chOff x="0" y="7195"/>
            <a:chExt cx="3479132" cy="795600"/>
          </a:xfrm>
        </p:grpSpPr>
        <p:sp>
          <p:nvSpPr>
            <p:cNvPr id="11" name="Rounded Rectangle 10"/>
            <p:cNvSpPr/>
            <p:nvPr/>
          </p:nvSpPr>
          <p:spPr>
            <a:xfrm>
              <a:off x="0" y="7195"/>
              <a:ext cx="3479132" cy="7956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</p:sp>
        <p:sp>
          <p:nvSpPr>
            <p:cNvPr id="12" name="Rounded Rectangle 4"/>
            <p:cNvSpPr/>
            <p:nvPr/>
          </p:nvSpPr>
          <p:spPr>
            <a:xfrm>
              <a:off x="38838" y="46033"/>
              <a:ext cx="3401456" cy="71792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lvl="0" algn="ctr" defTabSz="8890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dirty="0" smtClean="0"/>
                <a:t>100+ lines of C code</a:t>
              </a:r>
              <a:br>
                <a:rPr lang="en-US" sz="2000" dirty="0" smtClean="0"/>
              </a:br>
              <a:r>
                <a:rPr lang="en-US" sz="2000" dirty="0" smtClean="0"/>
                <a:t>50-60 lines of code to HW</a:t>
              </a:r>
              <a:endParaRPr lang="en-US" sz="2000" kern="1200" dirty="0"/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3581400" y="1469938"/>
            <a:ext cx="4902534" cy="663662"/>
            <a:chOff x="3581400" y="1469938"/>
            <a:chExt cx="4902534" cy="663662"/>
          </a:xfrm>
        </p:grpSpPr>
        <p:grpSp>
          <p:nvGrpSpPr>
            <p:cNvPr id="13" name="Group 12"/>
            <p:cNvGrpSpPr/>
            <p:nvPr/>
          </p:nvGrpSpPr>
          <p:grpSpPr>
            <a:xfrm>
              <a:off x="5486400" y="1469938"/>
              <a:ext cx="2997534" cy="663662"/>
              <a:chOff x="0" y="7195"/>
              <a:chExt cx="3479132" cy="795600"/>
            </a:xfrm>
          </p:grpSpPr>
          <p:sp>
            <p:nvSpPr>
              <p:cNvPr id="14" name="Rounded Rectangle 13"/>
              <p:cNvSpPr/>
              <p:nvPr/>
            </p:nvSpPr>
            <p:spPr>
              <a:xfrm>
                <a:off x="0" y="7195"/>
                <a:ext cx="3479132" cy="795600"/>
              </a:xfrm>
              <a:prstGeom prst="roundRect">
                <a:avLst/>
              </a:prstGeom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15" name="Rounded Rectangle 4"/>
              <p:cNvSpPr/>
              <p:nvPr/>
            </p:nvSpPr>
            <p:spPr>
              <a:xfrm>
                <a:off x="38838" y="46033"/>
                <a:ext cx="3401456" cy="717924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76200" tIns="76200" rIns="76200" bIns="76200" numCol="1" spcCol="1270" anchor="ctr" anchorCtr="0">
                <a:noAutofit/>
              </a:bodyPr>
              <a:lstStyle/>
              <a:p>
                <a:pPr lvl="0" algn="ctr" defTabSz="889000" rtl="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2000" dirty="0" smtClean="0"/>
                  <a:t>Most often 1</a:t>
                </a:r>
                <a:br>
                  <a:rPr lang="en-US" sz="2000" dirty="0" smtClean="0"/>
                </a:br>
                <a:r>
                  <a:rPr lang="en-US" sz="2000" dirty="0" smtClean="0"/>
                  <a:t>(overlap operations)</a:t>
                </a:r>
                <a:endParaRPr lang="en-US" sz="2000" kern="1200" dirty="0"/>
              </a:p>
            </p:txBody>
          </p:sp>
        </p:grpSp>
        <p:cxnSp>
          <p:nvCxnSpPr>
            <p:cNvPr id="16" name="Straight Arrow Connector 15"/>
            <p:cNvCxnSpPr/>
            <p:nvPr/>
          </p:nvCxnSpPr>
          <p:spPr>
            <a:xfrm flipH="1">
              <a:off x="3581400" y="1793747"/>
              <a:ext cx="1905001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5"/>
            </a:lnRef>
            <a:fillRef idx="0">
              <a:schemeClr val="accent5"/>
            </a:fillRef>
            <a:effectRef idx="1">
              <a:schemeClr val="accent5"/>
            </a:effectRef>
            <a:fontRef idx="minor">
              <a:schemeClr val="tx1"/>
            </a:fontRef>
          </p:style>
        </p:cxnSp>
      </p:grpSp>
      <p:grpSp>
        <p:nvGrpSpPr>
          <p:cNvPr id="22" name="Group 21"/>
          <p:cNvGrpSpPr/>
          <p:nvPr/>
        </p:nvGrpSpPr>
        <p:grpSpPr>
          <a:xfrm>
            <a:off x="3200402" y="2133600"/>
            <a:ext cx="5283532" cy="663662"/>
            <a:chOff x="3200402" y="2133600"/>
            <a:chExt cx="5283532" cy="663662"/>
          </a:xfrm>
        </p:grpSpPr>
        <p:grpSp>
          <p:nvGrpSpPr>
            <p:cNvPr id="18" name="Group 17"/>
            <p:cNvGrpSpPr/>
            <p:nvPr/>
          </p:nvGrpSpPr>
          <p:grpSpPr>
            <a:xfrm>
              <a:off x="5486400" y="2133600"/>
              <a:ext cx="2997534" cy="663662"/>
              <a:chOff x="0" y="7195"/>
              <a:chExt cx="3479132" cy="795600"/>
            </a:xfrm>
          </p:grpSpPr>
          <p:sp>
            <p:nvSpPr>
              <p:cNvPr id="19" name="Rounded Rectangle 18"/>
              <p:cNvSpPr/>
              <p:nvPr/>
            </p:nvSpPr>
            <p:spPr>
              <a:xfrm>
                <a:off x="0" y="7195"/>
                <a:ext cx="3479132" cy="795600"/>
              </a:xfrm>
              <a:prstGeom prst="roundRect">
                <a:avLst/>
              </a:prstGeom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20" name="Rounded Rectangle 4"/>
              <p:cNvSpPr/>
              <p:nvPr/>
            </p:nvSpPr>
            <p:spPr>
              <a:xfrm>
                <a:off x="38838" y="46033"/>
                <a:ext cx="3401456" cy="717924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76200" tIns="76200" rIns="76200" bIns="76200" numCol="1" spcCol="1270" anchor="ctr" anchorCtr="0">
                <a:noAutofit/>
              </a:bodyPr>
              <a:lstStyle/>
              <a:p>
                <a:pPr lvl="0" algn="ctr" defTabSz="889000" rtl="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2000" dirty="0" smtClean="0"/>
                  <a:t>Often 1 or 2</a:t>
                </a:r>
                <a:br>
                  <a:rPr lang="en-US" sz="2000" dirty="0" smtClean="0"/>
                </a:br>
                <a:r>
                  <a:rPr lang="en-US" sz="2000" dirty="0" smtClean="0"/>
                  <a:t>(fixed in source)</a:t>
                </a:r>
                <a:endParaRPr lang="en-US" sz="2000" kern="1200" dirty="0"/>
              </a:p>
            </p:txBody>
          </p:sp>
        </p:grpSp>
        <p:cxnSp>
          <p:nvCxnSpPr>
            <p:cNvPr id="21" name="Straight Arrow Connector 20"/>
            <p:cNvCxnSpPr/>
            <p:nvPr/>
          </p:nvCxnSpPr>
          <p:spPr>
            <a:xfrm flipH="1">
              <a:off x="3200402" y="2438400"/>
              <a:ext cx="2285998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5"/>
            </a:lnRef>
            <a:fillRef idx="0">
              <a:schemeClr val="accent5"/>
            </a:fillRef>
            <a:effectRef idx="1">
              <a:schemeClr val="accent5"/>
            </a:effectRef>
            <a:fontRef idx="minor">
              <a:schemeClr val="tx1"/>
            </a:fontRef>
          </p:style>
        </p:cxnSp>
      </p:grpSp>
      <p:grpSp>
        <p:nvGrpSpPr>
          <p:cNvPr id="23" name="Group 22"/>
          <p:cNvGrpSpPr/>
          <p:nvPr/>
        </p:nvGrpSpPr>
        <p:grpSpPr>
          <a:xfrm>
            <a:off x="3522016" y="2756843"/>
            <a:ext cx="4961918" cy="710017"/>
            <a:chOff x="3522016" y="2756843"/>
            <a:chExt cx="4961918" cy="710017"/>
          </a:xfrm>
        </p:grpSpPr>
        <p:sp>
          <p:nvSpPr>
            <p:cNvPr id="24" name="Rounded Rectangle 23"/>
            <p:cNvSpPr/>
            <p:nvPr/>
          </p:nvSpPr>
          <p:spPr>
            <a:xfrm>
              <a:off x="5486400" y="2803198"/>
              <a:ext cx="2997534" cy="663662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en-US" sz="2000" dirty="0"/>
                <a:t>Artifact</a:t>
              </a:r>
              <a:r>
                <a:rPr lang="en-US" dirty="0" smtClean="0"/>
                <a:t> of API</a:t>
              </a:r>
              <a:endParaRPr lang="en-US" dirty="0"/>
            </a:p>
          </p:txBody>
        </p:sp>
        <p:cxnSp>
          <p:nvCxnSpPr>
            <p:cNvPr id="25" name="Straight Arrow Connector 24"/>
            <p:cNvCxnSpPr/>
            <p:nvPr/>
          </p:nvCxnSpPr>
          <p:spPr>
            <a:xfrm flipH="1" flipV="1">
              <a:off x="3522016" y="2756843"/>
              <a:ext cx="1964384" cy="214957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5"/>
            </a:lnRef>
            <a:fillRef idx="0">
              <a:schemeClr val="accent5"/>
            </a:fillRef>
            <a:effectRef idx="1">
              <a:schemeClr val="accent5"/>
            </a:effectRef>
            <a:fontRef idx="minor">
              <a:schemeClr val="tx1"/>
            </a:fontRef>
          </p:style>
        </p:cxnSp>
      </p:grpSp>
      <p:grpSp>
        <p:nvGrpSpPr>
          <p:cNvPr id="26" name="Group 25"/>
          <p:cNvGrpSpPr/>
          <p:nvPr/>
        </p:nvGrpSpPr>
        <p:grpSpPr>
          <a:xfrm>
            <a:off x="3581399" y="3481136"/>
            <a:ext cx="4902535" cy="663662"/>
            <a:chOff x="3581399" y="3481136"/>
            <a:chExt cx="4902535" cy="663662"/>
          </a:xfrm>
        </p:grpSpPr>
        <p:grpSp>
          <p:nvGrpSpPr>
            <p:cNvPr id="27" name="Group 26"/>
            <p:cNvGrpSpPr/>
            <p:nvPr/>
          </p:nvGrpSpPr>
          <p:grpSpPr>
            <a:xfrm>
              <a:off x="5486400" y="3481136"/>
              <a:ext cx="2997534" cy="663662"/>
              <a:chOff x="0" y="7195"/>
              <a:chExt cx="3479132" cy="795600"/>
            </a:xfrm>
          </p:grpSpPr>
          <p:sp>
            <p:nvSpPr>
              <p:cNvPr id="28" name="Rounded Rectangle 27"/>
              <p:cNvSpPr/>
              <p:nvPr/>
            </p:nvSpPr>
            <p:spPr>
              <a:xfrm>
                <a:off x="0" y="7195"/>
                <a:ext cx="3479132" cy="795600"/>
              </a:xfrm>
              <a:prstGeom prst="roundRect">
                <a:avLst/>
              </a:prstGeom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29" name="Rounded Rectangle 4"/>
              <p:cNvSpPr/>
              <p:nvPr/>
            </p:nvSpPr>
            <p:spPr>
              <a:xfrm>
                <a:off x="38838" y="46033"/>
                <a:ext cx="3401456" cy="717924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76200" tIns="76200" rIns="76200" bIns="76200" numCol="1" spcCol="1270" anchor="ctr" anchorCtr="0">
                <a:noAutofit/>
              </a:bodyPr>
              <a:lstStyle/>
              <a:p>
                <a:pPr lvl="0" algn="ctr" defTabSz="889000" rtl="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2000" dirty="0" smtClean="0"/>
                  <a:t>QP type usually fixed in source</a:t>
                </a:r>
                <a:endParaRPr lang="en-US" sz="2000" kern="1200" dirty="0"/>
              </a:p>
            </p:txBody>
          </p:sp>
        </p:grpSp>
        <p:cxnSp>
          <p:nvCxnSpPr>
            <p:cNvPr id="30" name="Straight Arrow Connector 29"/>
            <p:cNvCxnSpPr/>
            <p:nvPr/>
          </p:nvCxnSpPr>
          <p:spPr>
            <a:xfrm flipH="1">
              <a:off x="3581399" y="3617496"/>
              <a:ext cx="1905001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5"/>
            </a:lnRef>
            <a:fillRef idx="0">
              <a:schemeClr val="accent5"/>
            </a:fillRef>
            <a:effectRef idx="1">
              <a:schemeClr val="accent5"/>
            </a:effectRef>
            <a:fontRef idx="minor">
              <a:schemeClr val="tx1"/>
            </a:fontRef>
          </p:style>
        </p:cxnSp>
      </p:grpSp>
      <p:grpSp>
        <p:nvGrpSpPr>
          <p:cNvPr id="36" name="Group 35"/>
          <p:cNvGrpSpPr/>
          <p:nvPr/>
        </p:nvGrpSpPr>
        <p:grpSpPr>
          <a:xfrm>
            <a:off x="2895601" y="4154904"/>
            <a:ext cx="5585231" cy="663662"/>
            <a:chOff x="2895601" y="4154904"/>
            <a:chExt cx="5585231" cy="663662"/>
          </a:xfrm>
        </p:grpSpPr>
        <p:grpSp>
          <p:nvGrpSpPr>
            <p:cNvPr id="31" name="Group 30"/>
            <p:cNvGrpSpPr/>
            <p:nvPr/>
          </p:nvGrpSpPr>
          <p:grpSpPr>
            <a:xfrm>
              <a:off x="5483298" y="4154904"/>
              <a:ext cx="2997534" cy="663662"/>
              <a:chOff x="0" y="7195"/>
              <a:chExt cx="3479132" cy="795600"/>
            </a:xfrm>
          </p:grpSpPr>
          <p:sp>
            <p:nvSpPr>
              <p:cNvPr id="32" name="Rounded Rectangle 31"/>
              <p:cNvSpPr/>
              <p:nvPr/>
            </p:nvSpPr>
            <p:spPr>
              <a:xfrm>
                <a:off x="0" y="7195"/>
                <a:ext cx="3479132" cy="795600"/>
              </a:xfrm>
              <a:prstGeom prst="roundRect">
                <a:avLst/>
              </a:prstGeom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33" name="Rounded Rectangle 4"/>
              <p:cNvSpPr/>
              <p:nvPr/>
            </p:nvSpPr>
            <p:spPr>
              <a:xfrm>
                <a:off x="38838" y="46033"/>
                <a:ext cx="3401456" cy="717924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76200" tIns="76200" rIns="76200" bIns="76200" numCol="1" spcCol="1270" anchor="ctr" anchorCtr="0">
                <a:noAutofit/>
              </a:bodyPr>
              <a:lstStyle/>
              <a:p>
                <a:pPr lvl="0" algn="ctr" defTabSz="889000" rtl="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2000" dirty="0" smtClean="0"/>
                  <a:t>Flags may be fixed or app may have taken branches</a:t>
                </a:r>
                <a:endParaRPr lang="en-US" sz="2000" kern="1200" dirty="0"/>
              </a:p>
            </p:txBody>
          </p:sp>
        </p:grpSp>
        <p:cxnSp>
          <p:nvCxnSpPr>
            <p:cNvPr id="34" name="Straight Arrow Connector 33"/>
            <p:cNvCxnSpPr/>
            <p:nvPr/>
          </p:nvCxnSpPr>
          <p:spPr>
            <a:xfrm flipH="1" flipV="1">
              <a:off x="2895601" y="4191000"/>
              <a:ext cx="2587697" cy="179431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5"/>
            </a:lnRef>
            <a:fillRef idx="0">
              <a:schemeClr val="accent5"/>
            </a:fillRef>
            <a:effectRef idx="1">
              <a:schemeClr val="accent5"/>
            </a:effectRef>
            <a:fontRef idx="minor">
              <a:schemeClr val="tx1"/>
            </a:fontRef>
          </p:style>
        </p:cxnSp>
      </p:grpSp>
      <p:sp>
        <p:nvSpPr>
          <p:cNvPr id="35" name="Flowchart: Connector 34"/>
          <p:cNvSpPr/>
          <p:nvPr/>
        </p:nvSpPr>
        <p:spPr>
          <a:xfrm>
            <a:off x="6019800" y="304800"/>
            <a:ext cx="220138" cy="222063"/>
          </a:xfrm>
          <a:prstGeom prst="flowChartConnector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Flowchart: Connector 36"/>
          <p:cNvSpPr/>
          <p:nvPr/>
        </p:nvSpPr>
        <p:spPr>
          <a:xfrm>
            <a:off x="7274169" y="304800"/>
            <a:ext cx="214579" cy="222063"/>
          </a:xfrm>
          <a:prstGeom prst="flowChartConnector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>
            <a:off x="6019800" y="844737"/>
            <a:ext cx="1468948" cy="222063"/>
            <a:chOff x="6019800" y="844737"/>
            <a:chExt cx="1468948" cy="222063"/>
          </a:xfrm>
        </p:grpSpPr>
        <p:cxnSp>
          <p:nvCxnSpPr>
            <p:cNvPr id="40" name="Straight Connector 39"/>
            <p:cNvCxnSpPr>
              <a:stCxn id="44" idx="6"/>
              <a:endCxn id="45" idx="2"/>
            </p:cNvCxnSpPr>
            <p:nvPr/>
          </p:nvCxnSpPr>
          <p:spPr>
            <a:xfrm>
              <a:off x="6239938" y="955769"/>
              <a:ext cx="1034231" cy="0"/>
            </a:xfrm>
            <a:prstGeom prst="line">
              <a:avLst/>
            </a:prstGeom>
            <a:ln>
              <a:tailEnd type="stealth" w="lg" len="lg"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sp>
          <p:nvSpPr>
            <p:cNvPr id="44" name="Flowchart: Connector 43"/>
            <p:cNvSpPr/>
            <p:nvPr/>
          </p:nvSpPr>
          <p:spPr>
            <a:xfrm>
              <a:off x="6019800" y="844737"/>
              <a:ext cx="220138" cy="222063"/>
            </a:xfrm>
            <a:prstGeom prst="flowChartConnector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lowchart: Connector 44"/>
            <p:cNvSpPr/>
            <p:nvPr/>
          </p:nvSpPr>
          <p:spPr>
            <a:xfrm>
              <a:off x="7274169" y="844737"/>
              <a:ext cx="214579" cy="222063"/>
            </a:xfrm>
            <a:prstGeom prst="flowChartConnector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47" name="Straight Connector 46"/>
          <p:cNvCxnSpPr>
            <a:stCxn id="35" idx="4"/>
            <a:endCxn id="44" idx="0"/>
          </p:cNvCxnSpPr>
          <p:nvPr/>
        </p:nvCxnSpPr>
        <p:spPr>
          <a:xfrm>
            <a:off x="6129869" y="526863"/>
            <a:ext cx="0" cy="317874"/>
          </a:xfrm>
          <a:prstGeom prst="line">
            <a:avLst/>
          </a:prstGeom>
          <a:ln>
            <a:prstDash val="sysDot"/>
            <a:tailEnd type="stealth" w="lg" len="lg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301760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5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000"/>
                            </p:stCondLst>
                            <p:childTnLst>
                              <p:par>
                                <p:cTn id="4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Scalable Transfer Interfaces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8229600" cy="4646613"/>
          </a:xfrm>
        </p:spPr>
        <p:txBody>
          <a:bodyPr>
            <a:noAutofit/>
          </a:bodyPr>
          <a:lstStyle/>
          <a:p>
            <a:r>
              <a:rPr lang="en-US" i="1" dirty="0" smtClean="0"/>
              <a:t>Application</a:t>
            </a:r>
            <a:r>
              <a:rPr lang="en-US" dirty="0" smtClean="0"/>
              <a:t> optimized code paths based on usage model</a:t>
            </a:r>
          </a:p>
          <a:p>
            <a:r>
              <a:rPr lang="en-US" dirty="0" smtClean="0"/>
              <a:t>Optimize call(s) for single work request</a:t>
            </a:r>
            <a:endParaRPr lang="en-US" dirty="0"/>
          </a:p>
          <a:p>
            <a:pPr lvl="1"/>
            <a:r>
              <a:rPr lang="en-US" dirty="0" smtClean="0"/>
              <a:t>Single data buffer or 2-entry SGL</a:t>
            </a:r>
          </a:p>
          <a:p>
            <a:pPr lvl="1"/>
            <a:r>
              <a:rPr lang="en-US" dirty="0" smtClean="0"/>
              <a:t>Still support more complex WR lists/SGL</a:t>
            </a:r>
          </a:p>
          <a:p>
            <a:r>
              <a:rPr lang="en-US" dirty="0" smtClean="0"/>
              <a:t>Per endpoint send/receive operations</a:t>
            </a:r>
          </a:p>
          <a:p>
            <a:pPr lvl="1"/>
            <a:r>
              <a:rPr lang="en-US" dirty="0" smtClean="0"/>
              <a:t>Separate RMA function calls</a:t>
            </a:r>
          </a:p>
          <a:p>
            <a:r>
              <a:rPr lang="en-US" dirty="0" smtClean="0"/>
              <a:t>Pre-configure data transfer flags</a:t>
            </a:r>
          </a:p>
          <a:p>
            <a:pPr lvl="1"/>
            <a:r>
              <a:rPr lang="en-US" dirty="0" smtClean="0"/>
              <a:t>Known before post request</a:t>
            </a:r>
          </a:p>
          <a:p>
            <a:pPr lvl="1"/>
            <a:r>
              <a:rPr lang="en-US" dirty="0" smtClean="0"/>
              <a:t>Select software path through provider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2804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"/>
                            </p:stCondLst>
                            <p:childTnLst>
                              <p:par>
                                <p:cTn id="4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SFI – Send Message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86000"/>
            <a:ext cx="4038600" cy="4130675"/>
          </a:xfrm>
        </p:spPr>
        <p:txBody>
          <a:bodyPr/>
          <a:lstStyle/>
          <a:p>
            <a:pPr marL="0" indent="0"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Allocate WR</a:t>
            </a:r>
          </a:p>
          <a:p>
            <a:pPr marL="0" indent="0"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Allocate SGE</a:t>
            </a:r>
          </a:p>
          <a:p>
            <a:pPr marL="0" indent="0"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Format SGE – 3 writes</a:t>
            </a:r>
          </a:p>
          <a:p>
            <a:pPr marL="0" indent="0"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Format WR – 6 writes</a:t>
            </a:r>
          </a:p>
          <a:p>
            <a:pPr marL="0" indent="0">
              <a:buNone/>
            </a:pP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Loop 1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Checks – 9 branches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	Loop 2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		Check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		Loop 3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Checks – 3 branches</a:t>
            </a:r>
          </a:p>
          <a:p>
            <a:pPr marL="0" indent="0"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Checks – 3 branches</a:t>
            </a:r>
            <a:endParaRPr lang="en-US" sz="16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5410200" y="2389075"/>
            <a:ext cx="3276600" cy="3737088"/>
          </a:xfrm>
        </p:spPr>
        <p:txBody>
          <a:bodyPr/>
          <a:lstStyle/>
          <a:p>
            <a:pPr marL="0" indent="0"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Direct call – 3 writes</a:t>
            </a:r>
          </a:p>
          <a:p>
            <a:pPr marL="0" indent="0">
              <a:buNone/>
            </a:pP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16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Checks – 2 branches</a:t>
            </a:r>
            <a:endParaRPr lang="en-US" sz="16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38" name="Flowchart: Connector 37"/>
          <p:cNvSpPr/>
          <p:nvPr/>
        </p:nvSpPr>
        <p:spPr>
          <a:xfrm>
            <a:off x="6019800" y="609600"/>
            <a:ext cx="220138" cy="222063"/>
          </a:xfrm>
          <a:prstGeom prst="flowChartConnector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Flowchart: Connector 38"/>
          <p:cNvSpPr/>
          <p:nvPr/>
        </p:nvSpPr>
        <p:spPr>
          <a:xfrm>
            <a:off x="6652529" y="317250"/>
            <a:ext cx="228600" cy="228600"/>
          </a:xfrm>
          <a:prstGeom prst="flowChartConnector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Flowchart: Connector 40"/>
          <p:cNvSpPr/>
          <p:nvPr/>
        </p:nvSpPr>
        <p:spPr>
          <a:xfrm>
            <a:off x="7274169" y="609600"/>
            <a:ext cx="214579" cy="222063"/>
          </a:xfrm>
          <a:prstGeom prst="flowChartConnector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Flowchart: Connector 41"/>
          <p:cNvSpPr/>
          <p:nvPr/>
        </p:nvSpPr>
        <p:spPr>
          <a:xfrm>
            <a:off x="6659540" y="914400"/>
            <a:ext cx="214579" cy="228600"/>
          </a:xfrm>
          <a:prstGeom prst="flowChartConnector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3" name="Straight Connector 42"/>
          <p:cNvCxnSpPr>
            <a:stCxn id="38" idx="7"/>
            <a:endCxn id="39" idx="2"/>
          </p:cNvCxnSpPr>
          <p:nvPr/>
        </p:nvCxnSpPr>
        <p:spPr>
          <a:xfrm flipV="1">
            <a:off x="6207700" y="431550"/>
            <a:ext cx="444829" cy="210570"/>
          </a:xfrm>
          <a:prstGeom prst="line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46" name="Straight Connector 45"/>
          <p:cNvCxnSpPr>
            <a:stCxn id="38" idx="6"/>
            <a:endCxn id="41" idx="2"/>
          </p:cNvCxnSpPr>
          <p:nvPr/>
        </p:nvCxnSpPr>
        <p:spPr>
          <a:xfrm>
            <a:off x="6239938" y="720632"/>
            <a:ext cx="1034231" cy="0"/>
          </a:xfrm>
          <a:prstGeom prst="line">
            <a:avLst/>
          </a:prstGeom>
          <a:ln>
            <a:tailEnd type="stealth" w="lg" len="lg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48" name="Straight Connector 47"/>
          <p:cNvCxnSpPr>
            <a:stCxn id="38" idx="5"/>
            <a:endCxn id="42" idx="2"/>
          </p:cNvCxnSpPr>
          <p:nvPr/>
        </p:nvCxnSpPr>
        <p:spPr>
          <a:xfrm>
            <a:off x="6207700" y="799143"/>
            <a:ext cx="451840" cy="229557"/>
          </a:xfrm>
          <a:prstGeom prst="line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49" name="Straight Connector 48"/>
          <p:cNvCxnSpPr>
            <a:stCxn id="39" idx="6"/>
            <a:endCxn id="41" idx="1"/>
          </p:cNvCxnSpPr>
          <p:nvPr/>
        </p:nvCxnSpPr>
        <p:spPr>
          <a:xfrm>
            <a:off x="6881129" y="431550"/>
            <a:ext cx="424464" cy="210570"/>
          </a:xfrm>
          <a:prstGeom prst="line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50" name="Straight Connector 49"/>
          <p:cNvCxnSpPr>
            <a:stCxn id="42" idx="6"/>
            <a:endCxn id="41" idx="3"/>
          </p:cNvCxnSpPr>
          <p:nvPr/>
        </p:nvCxnSpPr>
        <p:spPr>
          <a:xfrm flipV="1">
            <a:off x="6874119" y="799143"/>
            <a:ext cx="431474" cy="229557"/>
          </a:xfrm>
          <a:prstGeom prst="line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grpSp>
        <p:nvGrpSpPr>
          <p:cNvPr id="51" name="Group 50"/>
          <p:cNvGrpSpPr/>
          <p:nvPr/>
        </p:nvGrpSpPr>
        <p:grpSpPr>
          <a:xfrm>
            <a:off x="562606" y="1571268"/>
            <a:ext cx="2942593" cy="592661"/>
            <a:chOff x="0" y="7195"/>
            <a:chExt cx="3479132" cy="795600"/>
          </a:xfrm>
          <a:solidFill>
            <a:schemeClr val="accent4"/>
          </a:solidFill>
        </p:grpSpPr>
        <p:sp>
          <p:nvSpPr>
            <p:cNvPr id="52" name="Rounded Rectangle 51"/>
            <p:cNvSpPr/>
            <p:nvPr/>
          </p:nvSpPr>
          <p:spPr>
            <a:xfrm>
              <a:off x="0" y="7195"/>
              <a:ext cx="3479132" cy="795600"/>
            </a:xfrm>
            <a:prstGeom prst="round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3" name="Rounded Rectangle 4"/>
            <p:cNvSpPr/>
            <p:nvPr/>
          </p:nvSpPr>
          <p:spPr>
            <a:xfrm>
              <a:off x="38838" y="46033"/>
              <a:ext cx="3401456" cy="717924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lvl="0" algn="ctr" defTabSz="8890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kern="1200" dirty="0" smtClean="0"/>
                <a:t>50-60 lines of C-code</a:t>
              </a:r>
              <a:endParaRPr lang="en-US" kern="1200" dirty="0"/>
            </a:p>
          </p:txBody>
        </p:sp>
      </p:grpSp>
      <p:grpSp>
        <p:nvGrpSpPr>
          <p:cNvPr id="54" name="Group 53"/>
          <p:cNvGrpSpPr/>
          <p:nvPr/>
        </p:nvGrpSpPr>
        <p:grpSpPr>
          <a:xfrm>
            <a:off x="5334000" y="1600200"/>
            <a:ext cx="2895600" cy="592661"/>
            <a:chOff x="0" y="7195"/>
            <a:chExt cx="3479132" cy="795600"/>
          </a:xfrm>
          <a:solidFill>
            <a:schemeClr val="accent4"/>
          </a:solidFill>
        </p:grpSpPr>
        <p:sp>
          <p:nvSpPr>
            <p:cNvPr id="55" name="Rounded Rectangle 54"/>
            <p:cNvSpPr/>
            <p:nvPr/>
          </p:nvSpPr>
          <p:spPr>
            <a:xfrm>
              <a:off x="0" y="7195"/>
              <a:ext cx="3479132" cy="795600"/>
            </a:xfrm>
            <a:prstGeom prst="round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6" name="Rounded Rectangle 4"/>
            <p:cNvSpPr/>
            <p:nvPr/>
          </p:nvSpPr>
          <p:spPr>
            <a:xfrm>
              <a:off x="38838" y="46033"/>
              <a:ext cx="3401456" cy="717924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lvl="0" algn="ctr" defTabSz="8890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kern="1200" dirty="0" smtClean="0"/>
                <a:t>25-30 lines of C-code</a:t>
              </a:r>
              <a:endParaRPr lang="en-US" kern="1200" dirty="0"/>
            </a:p>
          </p:txBody>
        </p:sp>
      </p:grpSp>
      <p:grpSp>
        <p:nvGrpSpPr>
          <p:cNvPr id="60" name="Group 59"/>
          <p:cNvGrpSpPr/>
          <p:nvPr/>
        </p:nvGrpSpPr>
        <p:grpSpPr>
          <a:xfrm>
            <a:off x="529388" y="3554525"/>
            <a:ext cx="2975812" cy="407875"/>
            <a:chOff x="0" y="7195"/>
            <a:chExt cx="3479132" cy="795600"/>
          </a:xfrm>
        </p:grpSpPr>
        <p:sp>
          <p:nvSpPr>
            <p:cNvPr id="61" name="Rounded Rectangle 60"/>
            <p:cNvSpPr/>
            <p:nvPr/>
          </p:nvSpPr>
          <p:spPr>
            <a:xfrm>
              <a:off x="0" y="7195"/>
              <a:ext cx="3479132" cy="795600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</p:sp>
        <p:sp>
          <p:nvSpPr>
            <p:cNvPr id="62" name="Rounded Rectangle 4"/>
            <p:cNvSpPr/>
            <p:nvPr/>
          </p:nvSpPr>
          <p:spPr>
            <a:xfrm>
              <a:off x="38838" y="46033"/>
              <a:ext cx="3401456" cy="71792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lvl="0" algn="ctr" defTabSz="8890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kern="1200" dirty="0" smtClean="0">
                  <a:solidFill>
                    <a:schemeClr val="tx1"/>
                  </a:solidFill>
                </a:rPr>
                <a:t>generic send call</a:t>
              </a:r>
              <a:endParaRPr lang="en-US" sz="20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63" name="Group 62"/>
          <p:cNvGrpSpPr/>
          <p:nvPr/>
        </p:nvGrpSpPr>
        <p:grpSpPr>
          <a:xfrm>
            <a:off x="5334000" y="2743200"/>
            <a:ext cx="2895600" cy="407875"/>
            <a:chOff x="0" y="7195"/>
            <a:chExt cx="3479132" cy="795600"/>
          </a:xfrm>
        </p:grpSpPr>
        <p:sp>
          <p:nvSpPr>
            <p:cNvPr id="64" name="Rounded Rectangle 63"/>
            <p:cNvSpPr/>
            <p:nvPr/>
          </p:nvSpPr>
          <p:spPr>
            <a:xfrm>
              <a:off x="0" y="7195"/>
              <a:ext cx="3479132" cy="795600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</p:sp>
        <p:sp>
          <p:nvSpPr>
            <p:cNvPr id="65" name="Rounded Rectangle 4"/>
            <p:cNvSpPr/>
            <p:nvPr/>
          </p:nvSpPr>
          <p:spPr>
            <a:xfrm>
              <a:off x="38838" y="46033"/>
              <a:ext cx="3401456" cy="71792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lvl="0" algn="ctr" defTabSz="8890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kern="1200" dirty="0" smtClean="0">
                  <a:solidFill>
                    <a:schemeClr val="tx1"/>
                  </a:solidFill>
                </a:rPr>
                <a:t>optimized send call</a:t>
              </a:r>
              <a:endParaRPr lang="en-US" sz="20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66" name="Group 65"/>
          <p:cNvGrpSpPr/>
          <p:nvPr/>
        </p:nvGrpSpPr>
        <p:grpSpPr>
          <a:xfrm>
            <a:off x="2895600" y="2279673"/>
            <a:ext cx="2133600" cy="692127"/>
            <a:chOff x="0" y="7195"/>
            <a:chExt cx="3479132" cy="795600"/>
          </a:xfrm>
        </p:grpSpPr>
        <p:sp>
          <p:nvSpPr>
            <p:cNvPr id="67" name="Rounded Rectangle 66"/>
            <p:cNvSpPr/>
            <p:nvPr/>
          </p:nvSpPr>
          <p:spPr>
            <a:xfrm>
              <a:off x="0" y="7195"/>
              <a:ext cx="3479132" cy="79560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8" name="Rounded Rectangle 4"/>
            <p:cNvSpPr/>
            <p:nvPr/>
          </p:nvSpPr>
          <p:spPr>
            <a:xfrm>
              <a:off x="38838" y="46033"/>
              <a:ext cx="3401456" cy="71792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lvl="0" defTabSz="8890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kern="1200" dirty="0" smtClean="0"/>
                <a:t>Reduce setup cost</a:t>
              </a:r>
              <a:br>
                <a:rPr lang="en-US" sz="2000" kern="1200" dirty="0" smtClean="0"/>
              </a:br>
              <a:r>
                <a:rPr lang="en-US" dirty="0" smtClean="0"/>
                <a:t>-  Tighter data</a:t>
              </a:r>
              <a:endParaRPr lang="en-US" sz="1600" kern="1200" dirty="0"/>
            </a:p>
          </p:txBody>
        </p:sp>
      </p:grpSp>
      <p:grpSp>
        <p:nvGrpSpPr>
          <p:cNvPr id="69" name="Group 68"/>
          <p:cNvGrpSpPr/>
          <p:nvPr/>
        </p:nvGrpSpPr>
        <p:grpSpPr>
          <a:xfrm>
            <a:off x="3886200" y="3940539"/>
            <a:ext cx="3595030" cy="860061"/>
            <a:chOff x="0" y="7195"/>
            <a:chExt cx="3479132" cy="795600"/>
          </a:xfrm>
        </p:grpSpPr>
        <p:sp>
          <p:nvSpPr>
            <p:cNvPr id="70" name="Rounded Rectangle 69"/>
            <p:cNvSpPr/>
            <p:nvPr/>
          </p:nvSpPr>
          <p:spPr>
            <a:xfrm>
              <a:off x="0" y="7195"/>
              <a:ext cx="3479132" cy="79560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1" name="Rounded Rectangle 4"/>
            <p:cNvSpPr/>
            <p:nvPr/>
          </p:nvSpPr>
          <p:spPr>
            <a:xfrm>
              <a:off x="38838" y="46033"/>
              <a:ext cx="3401456" cy="71792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lvl="0" defTabSz="8890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kern="1200" dirty="0" smtClean="0"/>
                <a:t>Eliminate loops and branches</a:t>
              </a:r>
              <a:br>
                <a:rPr lang="en-US" sz="2000" kern="1200" dirty="0" smtClean="0"/>
              </a:br>
              <a:r>
                <a:rPr lang="en-US" dirty="0" smtClean="0"/>
                <a:t>-  Remaining branches predictable</a:t>
              </a:r>
              <a:endParaRPr lang="en-US" kern="1200" dirty="0"/>
            </a:p>
          </p:txBody>
        </p:sp>
      </p:grpSp>
      <p:grpSp>
        <p:nvGrpSpPr>
          <p:cNvPr id="75" name="Group 74"/>
          <p:cNvGrpSpPr/>
          <p:nvPr/>
        </p:nvGrpSpPr>
        <p:grpSpPr>
          <a:xfrm>
            <a:off x="4540478" y="5235939"/>
            <a:ext cx="3993922" cy="860061"/>
            <a:chOff x="0" y="7195"/>
            <a:chExt cx="3479132" cy="795600"/>
          </a:xfrm>
        </p:grpSpPr>
        <p:sp>
          <p:nvSpPr>
            <p:cNvPr id="76" name="Rounded Rectangle 75"/>
            <p:cNvSpPr/>
            <p:nvPr/>
          </p:nvSpPr>
          <p:spPr>
            <a:xfrm>
              <a:off x="0" y="7195"/>
              <a:ext cx="3479132" cy="79560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7" name="Rounded Rectangle 4"/>
            <p:cNvSpPr/>
            <p:nvPr/>
          </p:nvSpPr>
          <p:spPr>
            <a:xfrm>
              <a:off x="38838" y="46033"/>
              <a:ext cx="3401456" cy="71792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lvl="0" defTabSz="8890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kern="1200" dirty="0" smtClean="0"/>
                <a:t>Selective optimization paths to HW</a:t>
              </a:r>
              <a:br>
                <a:rPr lang="en-US" sz="2000" kern="1200" dirty="0" smtClean="0"/>
              </a:br>
              <a:r>
                <a:rPr lang="en-US" dirty="0" smtClean="0"/>
                <a:t>-  Manual function expansion</a:t>
              </a:r>
              <a:endParaRPr lang="en-US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393584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500"/>
                            </p:stCondLst>
                            <p:childTnLst>
                              <p:par>
                                <p:cTn id="3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Rectangle 38"/>
          <p:cNvSpPr/>
          <p:nvPr/>
        </p:nvSpPr>
        <p:spPr>
          <a:xfrm>
            <a:off x="2978149" y="3124200"/>
            <a:ext cx="1000125" cy="321841"/>
          </a:xfrm>
          <a:prstGeom prst="rect">
            <a:avLst/>
          </a:prstGeom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2971800" y="1964159"/>
            <a:ext cx="650873" cy="321841"/>
          </a:xfrm>
          <a:prstGeom prst="rect">
            <a:avLst/>
          </a:prstGeom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Completions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09600" y="1676400"/>
            <a:ext cx="8229600" cy="4646613"/>
          </a:xfrm>
        </p:spPr>
        <p:txBody>
          <a:bodyPr/>
          <a:lstStyle/>
          <a:p>
            <a:pPr marL="0" indent="0">
              <a:buNone/>
            </a:pP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ibv_wc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	uint64_t		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wr_id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enum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ibv_wc_status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	status;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enum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ibv_wc_opcode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opcode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	uint32_t		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vendor_err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	uint32_t		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byte_len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	uint32_t		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imm_data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	uint32_t		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qp_num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	uint32_t		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src_qp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wc_flags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	uint16_t		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pkey_index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	uint16_t		slid;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	uint8_t			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sl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	uint8_t			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dlid_path_bits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};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3E5B563-F8B1-4269-BC3D-742FBA1155C2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grpSp>
        <p:nvGrpSpPr>
          <p:cNvPr id="15" name="Group 14"/>
          <p:cNvGrpSpPr/>
          <p:nvPr/>
        </p:nvGrpSpPr>
        <p:grpSpPr>
          <a:xfrm>
            <a:off x="2514600" y="1219200"/>
            <a:ext cx="3108326" cy="495300"/>
            <a:chOff x="0" y="7195"/>
            <a:chExt cx="3479132" cy="795600"/>
          </a:xfrm>
        </p:grpSpPr>
        <p:sp>
          <p:nvSpPr>
            <p:cNvPr id="16" name="Rounded Rectangle 15"/>
            <p:cNvSpPr/>
            <p:nvPr/>
          </p:nvSpPr>
          <p:spPr>
            <a:xfrm>
              <a:off x="0" y="7195"/>
              <a:ext cx="3479132" cy="795600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</p:sp>
        <p:sp>
          <p:nvSpPr>
            <p:cNvPr id="17" name="Rounded Rectangle 4"/>
            <p:cNvSpPr/>
            <p:nvPr/>
          </p:nvSpPr>
          <p:spPr>
            <a:xfrm>
              <a:off x="38838" y="46033"/>
              <a:ext cx="3401456" cy="71792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lvl="0" algn="ctr" defTabSz="8890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kern="1200" dirty="0" smtClean="0">
                  <a:solidFill>
                    <a:schemeClr val="tx1"/>
                  </a:solidFill>
                </a:rPr>
                <a:t>Application accessed fields</a:t>
              </a:r>
              <a:endParaRPr lang="en-US" sz="20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9" name="Group 48"/>
          <p:cNvGrpSpPr/>
          <p:nvPr/>
        </p:nvGrpSpPr>
        <p:grpSpPr>
          <a:xfrm>
            <a:off x="5077222" y="3065522"/>
            <a:ext cx="3838178" cy="744478"/>
            <a:chOff x="0" y="7195"/>
            <a:chExt cx="3479132" cy="795600"/>
          </a:xfrm>
          <a:solidFill>
            <a:schemeClr val="accent4"/>
          </a:solidFill>
        </p:grpSpPr>
        <p:sp>
          <p:nvSpPr>
            <p:cNvPr id="50" name="Rounded Rectangle 49"/>
            <p:cNvSpPr/>
            <p:nvPr/>
          </p:nvSpPr>
          <p:spPr>
            <a:xfrm>
              <a:off x="0" y="7195"/>
              <a:ext cx="3479132" cy="795600"/>
            </a:xfrm>
            <a:prstGeom prst="round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1" name="Rounded Rectangle 4"/>
            <p:cNvSpPr/>
            <p:nvPr/>
          </p:nvSpPr>
          <p:spPr>
            <a:xfrm>
              <a:off x="38838" y="46033"/>
              <a:ext cx="3401456" cy="717924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lvl="0" algn="ctr" defTabSz="8890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dirty="0" smtClean="0"/>
                <a:t>Provider must fill out all fields, even those ignored by the app</a:t>
              </a:r>
              <a:endParaRPr lang="en-US" sz="2000" kern="1200" dirty="0"/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4800600" y="4600576"/>
            <a:ext cx="4114800" cy="1160522"/>
            <a:chOff x="4800600" y="4600576"/>
            <a:chExt cx="4114800" cy="1160522"/>
          </a:xfrm>
        </p:grpSpPr>
        <p:grpSp>
          <p:nvGrpSpPr>
            <p:cNvPr id="46" name="Group 45"/>
            <p:cNvGrpSpPr/>
            <p:nvPr/>
          </p:nvGrpSpPr>
          <p:grpSpPr>
            <a:xfrm>
              <a:off x="5077222" y="4766815"/>
              <a:ext cx="3838178" cy="774640"/>
              <a:chOff x="0" y="7195"/>
              <a:chExt cx="3479132" cy="795600"/>
            </a:xfrm>
          </p:grpSpPr>
          <p:sp>
            <p:nvSpPr>
              <p:cNvPr id="47" name="Rounded Rectangle 46"/>
              <p:cNvSpPr/>
              <p:nvPr/>
            </p:nvSpPr>
            <p:spPr>
              <a:xfrm>
                <a:off x="0" y="7195"/>
                <a:ext cx="3479132" cy="795600"/>
              </a:xfrm>
              <a:prstGeom prst="roundRect">
                <a:avLst/>
              </a:prstGeom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48" name="Rounded Rectangle 4"/>
              <p:cNvSpPr/>
              <p:nvPr/>
            </p:nvSpPr>
            <p:spPr>
              <a:xfrm>
                <a:off x="38838" y="46033"/>
                <a:ext cx="3401456" cy="717924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76200" tIns="76200" rIns="76200" bIns="76200" numCol="1" spcCol="1270" anchor="ctr" anchorCtr="0">
                <a:noAutofit/>
              </a:bodyPr>
              <a:lstStyle/>
              <a:p>
                <a:pPr lvl="0" algn="ctr" defTabSz="889000" rtl="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2000" dirty="0" smtClean="0"/>
                  <a:t>Developer must determine if fields apply to their QP</a:t>
                </a:r>
                <a:endParaRPr lang="en-US" sz="2000" kern="1200" dirty="0"/>
              </a:p>
            </p:txBody>
          </p:sp>
        </p:grpSp>
        <p:sp>
          <p:nvSpPr>
            <p:cNvPr id="52" name="Right Brace 51"/>
            <p:cNvSpPr/>
            <p:nvPr/>
          </p:nvSpPr>
          <p:spPr>
            <a:xfrm>
              <a:off x="4800600" y="4600576"/>
              <a:ext cx="228600" cy="1160522"/>
            </a:xfrm>
            <a:prstGeom prst="rightBrac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4351422" y="1905000"/>
            <a:ext cx="4563978" cy="1066800"/>
            <a:chOff x="4351422" y="1905000"/>
            <a:chExt cx="4563978" cy="1066800"/>
          </a:xfrm>
        </p:grpSpPr>
        <p:grpSp>
          <p:nvGrpSpPr>
            <p:cNvPr id="53" name="Group 52"/>
            <p:cNvGrpSpPr/>
            <p:nvPr/>
          </p:nvGrpSpPr>
          <p:grpSpPr>
            <a:xfrm>
              <a:off x="5077222" y="1905000"/>
              <a:ext cx="3838178" cy="1066800"/>
              <a:chOff x="0" y="7195"/>
              <a:chExt cx="3479132" cy="795600"/>
            </a:xfrm>
          </p:grpSpPr>
          <p:sp>
            <p:nvSpPr>
              <p:cNvPr id="54" name="Rounded Rectangle 53"/>
              <p:cNvSpPr/>
              <p:nvPr/>
            </p:nvSpPr>
            <p:spPr>
              <a:xfrm>
                <a:off x="0" y="7195"/>
                <a:ext cx="3479132" cy="795600"/>
              </a:xfrm>
              <a:prstGeom prst="roundRect">
                <a:avLst/>
              </a:prstGeom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55" name="Rounded Rectangle 4"/>
              <p:cNvSpPr/>
              <p:nvPr/>
            </p:nvSpPr>
            <p:spPr>
              <a:xfrm>
                <a:off x="38838" y="46033"/>
                <a:ext cx="3401456" cy="717924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76200" tIns="76200" rIns="76200" bIns="76200" numCol="1" spcCol="1270" anchor="ctr" anchorCtr="0">
                <a:noAutofit/>
              </a:bodyPr>
              <a:lstStyle/>
              <a:p>
                <a:pPr lvl="0" algn="ctr" defTabSz="889000" rtl="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2000" dirty="0" smtClean="0"/>
                  <a:t>App must check both return code and status to determine if a request completed successfully</a:t>
                </a:r>
                <a:endParaRPr lang="en-US" sz="2000" kern="1200" dirty="0"/>
              </a:p>
            </p:txBody>
          </p:sp>
        </p:grpSp>
        <p:cxnSp>
          <p:nvCxnSpPr>
            <p:cNvPr id="56" name="Straight Arrow Connector 55"/>
            <p:cNvCxnSpPr>
              <a:stCxn id="54" idx="1"/>
            </p:cNvCxnSpPr>
            <p:nvPr/>
          </p:nvCxnSpPr>
          <p:spPr>
            <a:xfrm flipH="1">
              <a:off x="4351422" y="2438400"/>
              <a:ext cx="72580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0" name="Group 59"/>
          <p:cNvGrpSpPr/>
          <p:nvPr/>
        </p:nvGrpSpPr>
        <p:grpSpPr>
          <a:xfrm>
            <a:off x="5077222" y="5740376"/>
            <a:ext cx="3838178" cy="744478"/>
            <a:chOff x="0" y="7195"/>
            <a:chExt cx="3479132" cy="795600"/>
          </a:xfrm>
          <a:solidFill>
            <a:schemeClr val="accent4"/>
          </a:solidFill>
        </p:grpSpPr>
        <p:sp>
          <p:nvSpPr>
            <p:cNvPr id="62" name="Rounded Rectangle 61"/>
            <p:cNvSpPr/>
            <p:nvPr/>
          </p:nvSpPr>
          <p:spPr>
            <a:xfrm>
              <a:off x="0" y="7195"/>
              <a:ext cx="3479132" cy="795600"/>
            </a:xfrm>
            <a:prstGeom prst="round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3" name="Rounded Rectangle 4"/>
            <p:cNvSpPr/>
            <p:nvPr/>
          </p:nvSpPr>
          <p:spPr>
            <a:xfrm>
              <a:off x="38838" y="46033"/>
              <a:ext cx="3401456" cy="717924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lvl="0" algn="ctr" defTabSz="8890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dirty="0" smtClean="0"/>
                <a:t>Single structure is 48 bytes</a:t>
              </a:r>
              <a:br>
                <a:rPr lang="en-US" sz="2000" dirty="0" smtClean="0"/>
              </a:br>
              <a:r>
                <a:rPr lang="en-US" sz="2000" dirty="0" smtClean="0"/>
                <a:t>likely to cross </a:t>
              </a:r>
              <a:r>
                <a:rPr lang="en-US" sz="2000" dirty="0" err="1" smtClean="0"/>
                <a:t>cacheline</a:t>
              </a:r>
              <a:r>
                <a:rPr lang="en-US" sz="2000" dirty="0" smtClean="0"/>
                <a:t> boundary</a:t>
              </a:r>
              <a:endParaRPr lang="en-US" sz="2000" kern="1200" dirty="0"/>
            </a:p>
          </p:txBody>
        </p:sp>
      </p:grpSp>
      <p:grpSp>
        <p:nvGrpSpPr>
          <p:cNvPr id="64" name="Group 63"/>
          <p:cNvGrpSpPr/>
          <p:nvPr/>
        </p:nvGrpSpPr>
        <p:grpSpPr>
          <a:xfrm>
            <a:off x="5077222" y="3897983"/>
            <a:ext cx="3838178" cy="744478"/>
            <a:chOff x="0" y="7195"/>
            <a:chExt cx="3479132" cy="795600"/>
          </a:xfrm>
          <a:solidFill>
            <a:schemeClr val="accent4"/>
          </a:solidFill>
        </p:grpSpPr>
        <p:sp>
          <p:nvSpPr>
            <p:cNvPr id="65" name="Rounded Rectangle 64"/>
            <p:cNvSpPr/>
            <p:nvPr/>
          </p:nvSpPr>
          <p:spPr>
            <a:xfrm>
              <a:off x="0" y="7195"/>
              <a:ext cx="3479132" cy="795600"/>
            </a:xfrm>
            <a:prstGeom prst="round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6" name="Rounded Rectangle 4"/>
            <p:cNvSpPr/>
            <p:nvPr/>
          </p:nvSpPr>
          <p:spPr>
            <a:xfrm>
              <a:off x="38838" y="46033"/>
              <a:ext cx="3401456" cy="717924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lvl="0" algn="ctr" defTabSz="8890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dirty="0" smtClean="0"/>
                <a:t>Provider must handle all types of completions from any QP</a:t>
              </a:r>
              <a:endParaRPr lang="en-US" sz="2000" kern="1200" dirty="0"/>
            </a:p>
          </p:txBody>
        </p:sp>
      </p:grpSp>
      <p:sp>
        <p:nvSpPr>
          <p:cNvPr id="38" name="Flowchart: Connector 37"/>
          <p:cNvSpPr/>
          <p:nvPr/>
        </p:nvSpPr>
        <p:spPr>
          <a:xfrm>
            <a:off x="6019800" y="304800"/>
            <a:ext cx="220138" cy="222063"/>
          </a:xfrm>
          <a:prstGeom prst="flowChartConnector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Flowchart: Connector 39"/>
          <p:cNvSpPr/>
          <p:nvPr/>
        </p:nvSpPr>
        <p:spPr>
          <a:xfrm>
            <a:off x="7274169" y="304800"/>
            <a:ext cx="214579" cy="222063"/>
          </a:xfrm>
          <a:prstGeom prst="flowChartConnector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1" name="Straight Connector 40"/>
          <p:cNvCxnSpPr>
            <a:stCxn id="43" idx="0"/>
            <a:endCxn id="40" idx="4"/>
          </p:cNvCxnSpPr>
          <p:nvPr/>
        </p:nvCxnSpPr>
        <p:spPr>
          <a:xfrm flipV="1">
            <a:off x="7381459" y="526863"/>
            <a:ext cx="0" cy="317874"/>
          </a:xfrm>
          <a:prstGeom prst="line">
            <a:avLst/>
          </a:prstGeom>
          <a:ln>
            <a:tailEnd type="stealth" w="lg" len="lg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grpSp>
        <p:nvGrpSpPr>
          <p:cNvPr id="7" name="Group 6"/>
          <p:cNvGrpSpPr/>
          <p:nvPr/>
        </p:nvGrpSpPr>
        <p:grpSpPr>
          <a:xfrm>
            <a:off x="6019800" y="526863"/>
            <a:ext cx="220138" cy="539937"/>
            <a:chOff x="6019800" y="526863"/>
            <a:chExt cx="220138" cy="539937"/>
          </a:xfrm>
        </p:grpSpPr>
        <p:cxnSp>
          <p:nvCxnSpPr>
            <p:cNvPr id="44" name="Straight Connector 43"/>
            <p:cNvCxnSpPr>
              <a:stCxn id="38" idx="4"/>
              <a:endCxn id="42" idx="0"/>
            </p:cNvCxnSpPr>
            <p:nvPr/>
          </p:nvCxnSpPr>
          <p:spPr>
            <a:xfrm>
              <a:off x="6129869" y="526863"/>
              <a:ext cx="0" cy="317874"/>
            </a:xfrm>
            <a:prstGeom prst="line">
              <a:avLst/>
            </a:prstGeom>
            <a:ln>
              <a:prstDash val="sysDot"/>
              <a:tailEnd type="stealth" w="lg" len="lg"/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  <p:sp>
          <p:nvSpPr>
            <p:cNvPr id="42" name="Flowchart: Connector 41"/>
            <p:cNvSpPr/>
            <p:nvPr/>
          </p:nvSpPr>
          <p:spPr>
            <a:xfrm>
              <a:off x="6019800" y="844737"/>
              <a:ext cx="220138" cy="222063"/>
            </a:xfrm>
            <a:prstGeom prst="flowChartConnector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6239938" y="844737"/>
            <a:ext cx="1248810" cy="222063"/>
            <a:chOff x="6239938" y="844737"/>
            <a:chExt cx="1248810" cy="222063"/>
          </a:xfrm>
        </p:grpSpPr>
        <p:sp>
          <p:nvSpPr>
            <p:cNvPr id="43" name="Flowchart: Connector 42"/>
            <p:cNvSpPr/>
            <p:nvPr/>
          </p:nvSpPr>
          <p:spPr>
            <a:xfrm>
              <a:off x="7274169" y="844737"/>
              <a:ext cx="214579" cy="222063"/>
            </a:xfrm>
            <a:prstGeom prst="flowChartConnector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7" name="Straight Connector 56"/>
            <p:cNvCxnSpPr>
              <a:stCxn id="42" idx="6"/>
              <a:endCxn id="43" idx="2"/>
            </p:cNvCxnSpPr>
            <p:nvPr/>
          </p:nvCxnSpPr>
          <p:spPr>
            <a:xfrm>
              <a:off x="6239938" y="955769"/>
              <a:ext cx="1034231" cy="0"/>
            </a:xfrm>
            <a:prstGeom prst="line">
              <a:avLst/>
            </a:prstGeom>
            <a:ln>
              <a:prstDash val="sysDot"/>
              <a:tailEnd type="stealth" w="lg" len="lg"/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1393544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3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8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  <p:bldP spid="29" grpId="0" animBg="1"/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Scalable Completion Interfaces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8229600" cy="4646613"/>
          </a:xfrm>
        </p:spPr>
        <p:txBody>
          <a:bodyPr/>
          <a:lstStyle/>
          <a:p>
            <a:r>
              <a:rPr lang="en-US" i="1" dirty="0" smtClean="0"/>
              <a:t>Application</a:t>
            </a:r>
            <a:r>
              <a:rPr lang="en-US" dirty="0" smtClean="0"/>
              <a:t> optimized code paths based on usage model</a:t>
            </a:r>
          </a:p>
          <a:p>
            <a:r>
              <a:rPr lang="en-US" dirty="0" smtClean="0"/>
              <a:t>Use compact data structures</a:t>
            </a:r>
            <a:endParaRPr lang="en-US" dirty="0"/>
          </a:p>
          <a:p>
            <a:pPr lvl="1"/>
            <a:r>
              <a:rPr lang="en-US" dirty="0" smtClean="0"/>
              <a:t>Only needed data exchanged across interface</a:t>
            </a:r>
          </a:p>
          <a:p>
            <a:pPr lvl="1"/>
            <a:r>
              <a:rPr lang="en-US" dirty="0" smtClean="0"/>
              <a:t>Limited to fields required by application</a:t>
            </a:r>
          </a:p>
          <a:p>
            <a:pPr lvl="1"/>
            <a:r>
              <a:rPr lang="en-US" dirty="0"/>
              <a:t>Separate addressing from completion data</a:t>
            </a:r>
          </a:p>
          <a:p>
            <a:pPr lvl="1"/>
            <a:r>
              <a:rPr lang="en-US" dirty="0"/>
              <a:t>Report errors ‘out of band</a:t>
            </a:r>
            <a:r>
              <a:rPr lang="en-US" dirty="0" smtClean="0"/>
              <a:t>’</a:t>
            </a:r>
          </a:p>
          <a:p>
            <a:r>
              <a:rPr lang="en-US" dirty="0" smtClean="0"/>
              <a:t>Per CQ operations</a:t>
            </a:r>
          </a:p>
          <a:p>
            <a:pPr lvl="1"/>
            <a:r>
              <a:rPr lang="en-US" dirty="0"/>
              <a:t>Support multiple wait objects</a:t>
            </a:r>
          </a:p>
          <a:p>
            <a:pPr lvl="1"/>
            <a:r>
              <a:rPr lang="en-US" dirty="0" smtClean="0"/>
              <a:t>Allow provider to optimize event signaling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67804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Rectangle 72"/>
          <p:cNvSpPr/>
          <p:nvPr/>
        </p:nvSpPr>
        <p:spPr>
          <a:xfrm>
            <a:off x="2874804" y="3872502"/>
            <a:ext cx="581270" cy="159246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Rectangle 71"/>
          <p:cNvSpPr/>
          <p:nvPr/>
        </p:nvSpPr>
        <p:spPr>
          <a:xfrm>
            <a:off x="1447800" y="3871088"/>
            <a:ext cx="581270" cy="159246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2161931" y="1524000"/>
            <a:ext cx="581270" cy="159246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SFI – Events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37" name="Flowchart: Connector 36"/>
          <p:cNvSpPr/>
          <p:nvPr/>
        </p:nvSpPr>
        <p:spPr>
          <a:xfrm>
            <a:off x="6019800" y="304800"/>
            <a:ext cx="220138" cy="222063"/>
          </a:xfrm>
          <a:prstGeom prst="flowChartConnector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Flowchart: Connector 39"/>
          <p:cNvSpPr/>
          <p:nvPr/>
        </p:nvSpPr>
        <p:spPr>
          <a:xfrm>
            <a:off x="7274169" y="304800"/>
            <a:ext cx="214579" cy="222063"/>
          </a:xfrm>
          <a:prstGeom prst="flowChartConnector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4" name="Straight Connector 43"/>
          <p:cNvCxnSpPr>
            <a:stCxn id="47" idx="0"/>
            <a:endCxn id="40" idx="4"/>
          </p:cNvCxnSpPr>
          <p:nvPr/>
        </p:nvCxnSpPr>
        <p:spPr>
          <a:xfrm flipV="1">
            <a:off x="7381459" y="526863"/>
            <a:ext cx="0" cy="317874"/>
          </a:xfrm>
          <a:prstGeom prst="line">
            <a:avLst/>
          </a:prstGeom>
          <a:ln>
            <a:tailEnd type="stealth" w="lg" len="lg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grpSp>
        <p:nvGrpSpPr>
          <p:cNvPr id="3" name="Group 2"/>
          <p:cNvGrpSpPr/>
          <p:nvPr/>
        </p:nvGrpSpPr>
        <p:grpSpPr>
          <a:xfrm>
            <a:off x="6019800" y="526863"/>
            <a:ext cx="220138" cy="539937"/>
            <a:chOff x="6019800" y="526863"/>
            <a:chExt cx="220138" cy="539937"/>
          </a:xfrm>
        </p:grpSpPr>
        <p:sp>
          <p:nvSpPr>
            <p:cNvPr id="45" name="Flowchart: Connector 44"/>
            <p:cNvSpPr/>
            <p:nvPr/>
          </p:nvSpPr>
          <p:spPr>
            <a:xfrm>
              <a:off x="6019800" y="844737"/>
              <a:ext cx="220138" cy="222063"/>
            </a:xfrm>
            <a:prstGeom prst="flowChartConnector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7" name="Straight Connector 56"/>
            <p:cNvCxnSpPr>
              <a:stCxn id="37" idx="4"/>
              <a:endCxn id="45" idx="0"/>
            </p:cNvCxnSpPr>
            <p:nvPr/>
          </p:nvCxnSpPr>
          <p:spPr>
            <a:xfrm>
              <a:off x="6129869" y="526863"/>
              <a:ext cx="0" cy="317874"/>
            </a:xfrm>
            <a:prstGeom prst="line">
              <a:avLst/>
            </a:prstGeom>
            <a:ln>
              <a:prstDash val="sysDot"/>
              <a:tailEnd type="stealth" w="lg" len="lg"/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</p:grpSp>
      <p:grpSp>
        <p:nvGrpSpPr>
          <p:cNvPr id="6" name="Group 5"/>
          <p:cNvGrpSpPr/>
          <p:nvPr/>
        </p:nvGrpSpPr>
        <p:grpSpPr>
          <a:xfrm>
            <a:off x="6239938" y="844737"/>
            <a:ext cx="1248810" cy="222063"/>
            <a:chOff x="6239938" y="844737"/>
            <a:chExt cx="1248810" cy="222063"/>
          </a:xfrm>
        </p:grpSpPr>
        <p:sp>
          <p:nvSpPr>
            <p:cNvPr id="47" name="Flowchart: Connector 46"/>
            <p:cNvSpPr/>
            <p:nvPr/>
          </p:nvSpPr>
          <p:spPr>
            <a:xfrm>
              <a:off x="7274169" y="844737"/>
              <a:ext cx="214579" cy="222063"/>
            </a:xfrm>
            <a:prstGeom prst="flowChartConnector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8" name="Straight Connector 57"/>
            <p:cNvCxnSpPr>
              <a:stCxn id="45" idx="6"/>
              <a:endCxn id="47" idx="2"/>
            </p:cNvCxnSpPr>
            <p:nvPr/>
          </p:nvCxnSpPr>
          <p:spPr>
            <a:xfrm>
              <a:off x="6239938" y="955769"/>
              <a:ext cx="1034231" cy="0"/>
            </a:xfrm>
            <a:prstGeom prst="line">
              <a:avLst/>
            </a:prstGeom>
            <a:ln>
              <a:prstDash val="sysDot"/>
              <a:tailEnd type="stealth" w="lg" len="lg"/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</p:grpSp>
      <p:grpSp>
        <p:nvGrpSpPr>
          <p:cNvPr id="27" name="Group 26"/>
          <p:cNvGrpSpPr/>
          <p:nvPr/>
        </p:nvGrpSpPr>
        <p:grpSpPr>
          <a:xfrm>
            <a:off x="2272224" y="1600200"/>
            <a:ext cx="381000" cy="1483860"/>
            <a:chOff x="1888085" y="1600200"/>
            <a:chExt cx="381000" cy="1483860"/>
          </a:xfrm>
        </p:grpSpPr>
        <p:sp>
          <p:nvSpPr>
            <p:cNvPr id="7" name="Rectangle 6"/>
            <p:cNvSpPr/>
            <p:nvPr/>
          </p:nvSpPr>
          <p:spPr>
            <a:xfrm>
              <a:off x="1888085" y="1600200"/>
              <a:ext cx="381000" cy="114264"/>
            </a:xfrm>
            <a:prstGeom prst="rect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Rectangle 85"/>
            <p:cNvSpPr/>
            <p:nvPr/>
          </p:nvSpPr>
          <p:spPr>
            <a:xfrm>
              <a:off x="1888085" y="1714464"/>
              <a:ext cx="381000" cy="114264"/>
            </a:xfrm>
            <a:prstGeom prst="rect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Rectangle 88"/>
            <p:cNvSpPr/>
            <p:nvPr/>
          </p:nvSpPr>
          <p:spPr>
            <a:xfrm>
              <a:off x="1888085" y="1828728"/>
              <a:ext cx="381000" cy="114264"/>
            </a:xfrm>
            <a:prstGeom prst="rect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Rectangle 89"/>
            <p:cNvSpPr/>
            <p:nvPr/>
          </p:nvSpPr>
          <p:spPr>
            <a:xfrm>
              <a:off x="1888085" y="1942992"/>
              <a:ext cx="381000" cy="114264"/>
            </a:xfrm>
            <a:prstGeom prst="rect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Rectangle 94"/>
            <p:cNvSpPr/>
            <p:nvPr/>
          </p:nvSpPr>
          <p:spPr>
            <a:xfrm>
              <a:off x="1888085" y="2056470"/>
              <a:ext cx="381000" cy="114264"/>
            </a:xfrm>
            <a:prstGeom prst="rect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Rectangle 95"/>
            <p:cNvSpPr/>
            <p:nvPr/>
          </p:nvSpPr>
          <p:spPr>
            <a:xfrm>
              <a:off x="1888085" y="2170734"/>
              <a:ext cx="381000" cy="114264"/>
            </a:xfrm>
            <a:prstGeom prst="rect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Rectangle 96"/>
            <p:cNvSpPr/>
            <p:nvPr/>
          </p:nvSpPr>
          <p:spPr>
            <a:xfrm>
              <a:off x="1888085" y="2284998"/>
              <a:ext cx="381000" cy="114264"/>
            </a:xfrm>
            <a:prstGeom prst="rect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Rectangle 97"/>
            <p:cNvSpPr/>
            <p:nvPr/>
          </p:nvSpPr>
          <p:spPr>
            <a:xfrm>
              <a:off x="1888085" y="2399262"/>
              <a:ext cx="381000" cy="114264"/>
            </a:xfrm>
            <a:prstGeom prst="rect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Rectangle 98"/>
            <p:cNvSpPr/>
            <p:nvPr/>
          </p:nvSpPr>
          <p:spPr>
            <a:xfrm>
              <a:off x="1888085" y="2513526"/>
              <a:ext cx="381000" cy="114264"/>
            </a:xfrm>
            <a:prstGeom prst="rect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Rectangle 99"/>
            <p:cNvSpPr/>
            <p:nvPr/>
          </p:nvSpPr>
          <p:spPr>
            <a:xfrm>
              <a:off x="1888085" y="2627004"/>
              <a:ext cx="381000" cy="114264"/>
            </a:xfrm>
            <a:prstGeom prst="rect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Rectangle 100"/>
            <p:cNvSpPr/>
            <p:nvPr/>
          </p:nvSpPr>
          <p:spPr>
            <a:xfrm>
              <a:off x="1888085" y="2741268"/>
              <a:ext cx="381000" cy="114264"/>
            </a:xfrm>
            <a:prstGeom prst="rect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Rectangle 101"/>
            <p:cNvSpPr/>
            <p:nvPr/>
          </p:nvSpPr>
          <p:spPr>
            <a:xfrm>
              <a:off x="1888085" y="2855532"/>
              <a:ext cx="381000" cy="114264"/>
            </a:xfrm>
            <a:prstGeom prst="rect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Rectangle 102"/>
            <p:cNvSpPr/>
            <p:nvPr/>
          </p:nvSpPr>
          <p:spPr>
            <a:xfrm>
              <a:off x="1888085" y="2969796"/>
              <a:ext cx="381000" cy="114264"/>
            </a:xfrm>
            <a:prstGeom prst="rect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1549348" y="3925391"/>
            <a:ext cx="381000" cy="1483860"/>
            <a:chOff x="1165209" y="3925391"/>
            <a:chExt cx="381000" cy="1483860"/>
          </a:xfrm>
        </p:grpSpPr>
        <p:sp>
          <p:nvSpPr>
            <p:cNvPr id="105" name="Rectangle 104"/>
            <p:cNvSpPr/>
            <p:nvPr/>
          </p:nvSpPr>
          <p:spPr>
            <a:xfrm>
              <a:off x="1165209" y="3925391"/>
              <a:ext cx="381000" cy="114264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Rectangle 105"/>
            <p:cNvSpPr/>
            <p:nvPr/>
          </p:nvSpPr>
          <p:spPr>
            <a:xfrm>
              <a:off x="1165209" y="4039655"/>
              <a:ext cx="381000" cy="114264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Rectangle 107"/>
            <p:cNvSpPr/>
            <p:nvPr/>
          </p:nvSpPr>
          <p:spPr>
            <a:xfrm>
              <a:off x="1165209" y="4268183"/>
              <a:ext cx="381000" cy="114264"/>
            </a:xfrm>
            <a:prstGeom prst="rect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Rectangle 106"/>
            <p:cNvSpPr/>
            <p:nvPr/>
          </p:nvSpPr>
          <p:spPr>
            <a:xfrm>
              <a:off x="1165209" y="4153919"/>
              <a:ext cx="381000" cy="114264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Rectangle 108"/>
            <p:cNvSpPr/>
            <p:nvPr/>
          </p:nvSpPr>
          <p:spPr>
            <a:xfrm>
              <a:off x="1165209" y="4381661"/>
              <a:ext cx="381000" cy="114264"/>
            </a:xfrm>
            <a:prstGeom prst="rect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Rectangle 109"/>
            <p:cNvSpPr/>
            <p:nvPr/>
          </p:nvSpPr>
          <p:spPr>
            <a:xfrm>
              <a:off x="1165209" y="4495925"/>
              <a:ext cx="381000" cy="114264"/>
            </a:xfrm>
            <a:prstGeom prst="rect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Rectangle 111"/>
            <p:cNvSpPr/>
            <p:nvPr/>
          </p:nvSpPr>
          <p:spPr>
            <a:xfrm>
              <a:off x="1165209" y="4724453"/>
              <a:ext cx="381000" cy="114264"/>
            </a:xfrm>
            <a:prstGeom prst="rect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Rectangle 110"/>
            <p:cNvSpPr/>
            <p:nvPr/>
          </p:nvSpPr>
          <p:spPr>
            <a:xfrm>
              <a:off x="1165209" y="4610189"/>
              <a:ext cx="381000" cy="114264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Rectangle 112"/>
            <p:cNvSpPr/>
            <p:nvPr/>
          </p:nvSpPr>
          <p:spPr>
            <a:xfrm>
              <a:off x="1165209" y="4838717"/>
              <a:ext cx="381000" cy="114264"/>
            </a:xfrm>
            <a:prstGeom prst="rect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Rectangle 113"/>
            <p:cNvSpPr/>
            <p:nvPr/>
          </p:nvSpPr>
          <p:spPr>
            <a:xfrm>
              <a:off x="1165209" y="4952195"/>
              <a:ext cx="381000" cy="114264"/>
            </a:xfrm>
            <a:prstGeom prst="rect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Rectangle 114"/>
            <p:cNvSpPr/>
            <p:nvPr/>
          </p:nvSpPr>
          <p:spPr>
            <a:xfrm>
              <a:off x="1165209" y="5066459"/>
              <a:ext cx="381000" cy="114264"/>
            </a:xfrm>
            <a:prstGeom prst="rect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Rectangle 115"/>
            <p:cNvSpPr/>
            <p:nvPr/>
          </p:nvSpPr>
          <p:spPr>
            <a:xfrm>
              <a:off x="1165209" y="5180723"/>
              <a:ext cx="381000" cy="114264"/>
            </a:xfrm>
            <a:prstGeom prst="rect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Rectangle 116"/>
            <p:cNvSpPr/>
            <p:nvPr/>
          </p:nvSpPr>
          <p:spPr>
            <a:xfrm>
              <a:off x="1165209" y="5294987"/>
              <a:ext cx="381000" cy="114264"/>
            </a:xfrm>
            <a:prstGeom prst="rect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2974939" y="3925391"/>
            <a:ext cx="381000" cy="1483860"/>
            <a:chOff x="2590800" y="3925391"/>
            <a:chExt cx="381000" cy="1483860"/>
          </a:xfrm>
        </p:grpSpPr>
        <p:sp>
          <p:nvSpPr>
            <p:cNvPr id="119" name="Rectangle 118"/>
            <p:cNvSpPr/>
            <p:nvPr/>
          </p:nvSpPr>
          <p:spPr>
            <a:xfrm>
              <a:off x="2590800" y="3925391"/>
              <a:ext cx="381000" cy="114264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Rectangle 119"/>
            <p:cNvSpPr/>
            <p:nvPr/>
          </p:nvSpPr>
          <p:spPr>
            <a:xfrm>
              <a:off x="2590800" y="4039655"/>
              <a:ext cx="381000" cy="114264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Rectangle 121"/>
            <p:cNvSpPr/>
            <p:nvPr/>
          </p:nvSpPr>
          <p:spPr>
            <a:xfrm>
              <a:off x="2590800" y="4268183"/>
              <a:ext cx="381000" cy="114264"/>
            </a:xfrm>
            <a:prstGeom prst="rect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Rectangle 120"/>
            <p:cNvSpPr/>
            <p:nvPr/>
          </p:nvSpPr>
          <p:spPr>
            <a:xfrm>
              <a:off x="2590800" y="4153919"/>
              <a:ext cx="381000" cy="114264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Rectangle 122"/>
            <p:cNvSpPr/>
            <p:nvPr/>
          </p:nvSpPr>
          <p:spPr>
            <a:xfrm>
              <a:off x="2590800" y="4381661"/>
              <a:ext cx="381000" cy="114264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Rectangle 123"/>
            <p:cNvSpPr/>
            <p:nvPr/>
          </p:nvSpPr>
          <p:spPr>
            <a:xfrm>
              <a:off x="2590800" y="4495925"/>
              <a:ext cx="381000" cy="114264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Rectangle 124"/>
            <p:cNvSpPr/>
            <p:nvPr/>
          </p:nvSpPr>
          <p:spPr>
            <a:xfrm>
              <a:off x="2590800" y="4610189"/>
              <a:ext cx="381000" cy="114264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Rectangle 125"/>
            <p:cNvSpPr/>
            <p:nvPr/>
          </p:nvSpPr>
          <p:spPr>
            <a:xfrm>
              <a:off x="2590800" y="4724453"/>
              <a:ext cx="381000" cy="114264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Rectangle 127"/>
            <p:cNvSpPr/>
            <p:nvPr/>
          </p:nvSpPr>
          <p:spPr>
            <a:xfrm>
              <a:off x="2590800" y="4952195"/>
              <a:ext cx="381000" cy="114264"/>
            </a:xfrm>
            <a:prstGeom prst="rect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Rectangle 126"/>
            <p:cNvSpPr/>
            <p:nvPr/>
          </p:nvSpPr>
          <p:spPr>
            <a:xfrm>
              <a:off x="2590800" y="4838717"/>
              <a:ext cx="381000" cy="114264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Rectangle 128"/>
            <p:cNvSpPr/>
            <p:nvPr/>
          </p:nvSpPr>
          <p:spPr>
            <a:xfrm>
              <a:off x="2590800" y="5066459"/>
              <a:ext cx="381000" cy="114264"/>
            </a:xfrm>
            <a:prstGeom prst="rect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Rectangle 129"/>
            <p:cNvSpPr/>
            <p:nvPr/>
          </p:nvSpPr>
          <p:spPr>
            <a:xfrm>
              <a:off x="2590800" y="5180723"/>
              <a:ext cx="381000" cy="114264"/>
            </a:xfrm>
            <a:prstGeom prst="rect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Rectangle 130"/>
            <p:cNvSpPr/>
            <p:nvPr/>
          </p:nvSpPr>
          <p:spPr>
            <a:xfrm>
              <a:off x="2590800" y="5294987"/>
              <a:ext cx="381000" cy="114264"/>
            </a:xfrm>
            <a:prstGeom prst="rect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5" name="Rectangle 134"/>
          <p:cNvSpPr/>
          <p:nvPr/>
        </p:nvSpPr>
        <p:spPr>
          <a:xfrm>
            <a:off x="6393180" y="2969796"/>
            <a:ext cx="381000" cy="114264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" name="Rectangle 135"/>
          <p:cNvSpPr/>
          <p:nvPr/>
        </p:nvSpPr>
        <p:spPr>
          <a:xfrm>
            <a:off x="6393180" y="3925391"/>
            <a:ext cx="381000" cy="11426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7" name="Straight Connector 136"/>
          <p:cNvCxnSpPr>
            <a:stCxn id="103" idx="2"/>
            <a:endCxn id="105" idx="0"/>
          </p:cNvCxnSpPr>
          <p:nvPr/>
        </p:nvCxnSpPr>
        <p:spPr>
          <a:xfrm rot="5400000">
            <a:off x="1680621" y="3143287"/>
            <a:ext cx="841331" cy="722876"/>
          </a:xfrm>
          <a:prstGeom prst="bentConnector3">
            <a:avLst>
              <a:gd name="adj1" fmla="val 70021"/>
            </a:avLst>
          </a:prstGeom>
          <a:ln>
            <a:prstDash val="sysDot"/>
            <a:tailEnd type="stealth" w="lg" len="lg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38" name="Straight Connector 136"/>
          <p:cNvCxnSpPr>
            <a:stCxn id="103" idx="2"/>
            <a:endCxn id="119" idx="0"/>
          </p:cNvCxnSpPr>
          <p:nvPr/>
        </p:nvCxnSpPr>
        <p:spPr>
          <a:xfrm rot="16200000" flipH="1">
            <a:off x="2393416" y="3153367"/>
            <a:ext cx="841331" cy="702715"/>
          </a:xfrm>
          <a:prstGeom prst="bentConnector3">
            <a:avLst>
              <a:gd name="adj1" fmla="val 69926"/>
            </a:avLst>
          </a:prstGeom>
          <a:ln>
            <a:prstDash val="sysDot"/>
            <a:tailEnd type="stealth" w="lg" len="lg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grpSp>
        <p:nvGrpSpPr>
          <p:cNvPr id="60" name="Group 59"/>
          <p:cNvGrpSpPr/>
          <p:nvPr/>
        </p:nvGrpSpPr>
        <p:grpSpPr>
          <a:xfrm>
            <a:off x="1399064" y="3173525"/>
            <a:ext cx="2127322" cy="407875"/>
            <a:chOff x="0" y="7195"/>
            <a:chExt cx="3479132" cy="795600"/>
          </a:xfrm>
        </p:grpSpPr>
        <p:sp>
          <p:nvSpPr>
            <p:cNvPr id="61" name="Rounded Rectangle 60"/>
            <p:cNvSpPr/>
            <p:nvPr/>
          </p:nvSpPr>
          <p:spPr>
            <a:xfrm>
              <a:off x="0" y="7195"/>
              <a:ext cx="3479132" cy="795600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</p:sp>
        <p:sp>
          <p:nvSpPr>
            <p:cNvPr id="62" name="Rounded Rectangle 4"/>
            <p:cNvSpPr/>
            <p:nvPr/>
          </p:nvSpPr>
          <p:spPr>
            <a:xfrm>
              <a:off x="38838" y="46033"/>
              <a:ext cx="3401456" cy="71792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lvl="0" algn="ctr" defTabSz="8890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kern="1200" dirty="0" smtClean="0">
                  <a:solidFill>
                    <a:schemeClr val="tx1"/>
                  </a:solidFill>
                </a:rPr>
                <a:t>read CQ</a:t>
              </a:r>
              <a:endParaRPr lang="en-US" sz="2000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139" name="Straight Connector 136"/>
          <p:cNvCxnSpPr>
            <a:stCxn id="135" idx="2"/>
            <a:endCxn id="136" idx="0"/>
          </p:cNvCxnSpPr>
          <p:nvPr/>
        </p:nvCxnSpPr>
        <p:spPr>
          <a:xfrm rot="5400000">
            <a:off x="6163015" y="3504725"/>
            <a:ext cx="841331" cy="12700"/>
          </a:xfrm>
          <a:prstGeom prst="bentConnector3">
            <a:avLst>
              <a:gd name="adj1" fmla="val 50000"/>
            </a:avLst>
          </a:prstGeom>
          <a:ln>
            <a:prstDash val="sysDot"/>
            <a:tailEnd type="stealth" w="lg" len="lg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grpSp>
        <p:nvGrpSpPr>
          <p:cNvPr id="132" name="Group 131"/>
          <p:cNvGrpSpPr/>
          <p:nvPr/>
        </p:nvGrpSpPr>
        <p:grpSpPr>
          <a:xfrm>
            <a:off x="5486400" y="3173525"/>
            <a:ext cx="2127322" cy="407875"/>
            <a:chOff x="0" y="7195"/>
            <a:chExt cx="3479132" cy="795600"/>
          </a:xfrm>
        </p:grpSpPr>
        <p:sp>
          <p:nvSpPr>
            <p:cNvPr id="133" name="Rounded Rectangle 132"/>
            <p:cNvSpPr/>
            <p:nvPr/>
          </p:nvSpPr>
          <p:spPr>
            <a:xfrm>
              <a:off x="0" y="7195"/>
              <a:ext cx="3479132" cy="795600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</p:sp>
        <p:sp>
          <p:nvSpPr>
            <p:cNvPr id="134" name="Rounded Rectangle 4"/>
            <p:cNvSpPr/>
            <p:nvPr/>
          </p:nvSpPr>
          <p:spPr>
            <a:xfrm>
              <a:off x="38838" y="46033"/>
              <a:ext cx="3401456" cy="71792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lvl="0" algn="ctr" defTabSz="8890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kern="1200" dirty="0" smtClean="0">
                  <a:solidFill>
                    <a:schemeClr val="tx1"/>
                  </a:solidFill>
                </a:rPr>
                <a:t>optimized CQ</a:t>
              </a:r>
              <a:endParaRPr lang="en-US" sz="2000" kern="1200" dirty="0">
                <a:solidFill>
                  <a:schemeClr val="tx1"/>
                </a:solidFill>
              </a:endParaRPr>
            </a:p>
          </p:txBody>
        </p:sp>
      </p:grpSp>
      <p:sp>
        <p:nvSpPr>
          <p:cNvPr id="24" name="Rounded Rectangle 23"/>
          <p:cNvSpPr/>
          <p:nvPr/>
        </p:nvSpPr>
        <p:spPr>
          <a:xfrm>
            <a:off x="571992" y="2058402"/>
            <a:ext cx="1488547" cy="684798"/>
          </a:xfrm>
          <a:prstGeom prst="roundRect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Generic completion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44" name="Rounded Rectangle 143"/>
          <p:cNvSpPr/>
          <p:nvPr/>
        </p:nvSpPr>
        <p:spPr>
          <a:xfrm>
            <a:off x="5826653" y="2456394"/>
            <a:ext cx="1488547" cy="403258"/>
          </a:xfrm>
          <a:prstGeom prst="roundRect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Op context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45" name="Rounded Rectangle 144"/>
          <p:cNvSpPr/>
          <p:nvPr/>
        </p:nvSpPr>
        <p:spPr>
          <a:xfrm>
            <a:off x="446587" y="5546726"/>
            <a:ext cx="3810000" cy="777874"/>
          </a:xfrm>
          <a:prstGeom prst="roundRect">
            <a:avLst/>
          </a:prstGeom>
          <a:solidFill>
            <a:schemeClr val="accent4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smtClean="0"/>
              <a:t>Send: +4-6 writes, +2 branches</a:t>
            </a:r>
          </a:p>
          <a:p>
            <a:r>
              <a:rPr lang="en-US" sz="2000" dirty="0" err="1" smtClean="0"/>
              <a:t>Recv</a:t>
            </a:r>
            <a:r>
              <a:rPr lang="en-US" sz="2000" dirty="0" smtClean="0"/>
              <a:t>: +10-13 writes, +4 branches</a:t>
            </a:r>
            <a:endParaRPr lang="en-US" sz="2000" dirty="0"/>
          </a:p>
        </p:txBody>
      </p:sp>
      <p:sp>
        <p:nvSpPr>
          <p:cNvPr id="146" name="Rounded Rectangle 145"/>
          <p:cNvSpPr/>
          <p:nvPr/>
        </p:nvSpPr>
        <p:spPr>
          <a:xfrm>
            <a:off x="5334000" y="4268130"/>
            <a:ext cx="2514600" cy="456270"/>
          </a:xfrm>
          <a:prstGeom prst="roundRect">
            <a:avLst/>
          </a:prstGeom>
          <a:solidFill>
            <a:schemeClr val="accent4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+1 write, +0 branches</a:t>
            </a:r>
            <a:endParaRPr lang="en-US" sz="2000" dirty="0"/>
          </a:p>
        </p:txBody>
      </p:sp>
      <p:sp>
        <p:nvSpPr>
          <p:cNvPr id="147" name="Rounded Rectangle 146"/>
          <p:cNvSpPr/>
          <p:nvPr/>
        </p:nvSpPr>
        <p:spPr>
          <a:xfrm>
            <a:off x="3124200" y="1677402"/>
            <a:ext cx="2479511" cy="684798"/>
          </a:xfrm>
          <a:prstGeom prst="round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App selects completion structure</a:t>
            </a:r>
            <a:endParaRPr lang="en-US" sz="2000" dirty="0"/>
          </a:p>
        </p:txBody>
      </p:sp>
      <p:sp>
        <p:nvSpPr>
          <p:cNvPr id="148" name="Rounded Rectangle 147"/>
          <p:cNvSpPr/>
          <p:nvPr/>
        </p:nvSpPr>
        <p:spPr>
          <a:xfrm>
            <a:off x="6283489" y="5005299"/>
            <a:ext cx="2479511" cy="684798"/>
          </a:xfrm>
          <a:prstGeom prst="round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Support provider updating counters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839089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25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000"/>
                            </p:stCondLst>
                            <p:childTnLst>
                              <p:par>
                                <p:cTn id="4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500"/>
                            </p:stCondLst>
                            <p:childTnLst>
                              <p:par>
                                <p:cTn id="4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2000"/>
                            </p:stCondLst>
                            <p:childTnLst>
                              <p:par>
                                <p:cTn id="5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8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8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3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500"/>
                            </p:stCondLst>
                            <p:childTnLst>
                              <p:par>
                                <p:cTn id="7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7" dur="25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750"/>
                            </p:stCondLst>
                            <p:childTnLst>
                              <p:par>
                                <p:cTn id="7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1" dur="25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1000"/>
                            </p:stCondLst>
                            <p:childTnLst>
                              <p:par>
                                <p:cTn id="8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5" dur="25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1250"/>
                            </p:stCondLst>
                            <p:childTnLst>
                              <p:par>
                                <p:cTn id="8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9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4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" grpId="0" animBg="1"/>
      <p:bldP spid="72" grpId="0" animBg="1"/>
      <p:bldP spid="71" grpId="0" animBg="1"/>
      <p:bldP spid="135" grpId="0" animBg="1"/>
      <p:bldP spid="136" grpId="0" animBg="1"/>
      <p:bldP spid="24" grpId="0" animBg="1"/>
      <p:bldP spid="144" grpId="0" animBg="1"/>
      <p:bldP spid="145" grpId="0" animBg="1"/>
      <p:bldP spid="146" grpId="0" animBg="1"/>
      <p:bldP spid="147" grpId="0" animBg="1"/>
      <p:bldP spid="14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sp>
        <p:nvSpPr>
          <p:cNvPr id="17" name="Diamond 16"/>
          <p:cNvSpPr/>
          <p:nvPr/>
        </p:nvSpPr>
        <p:spPr>
          <a:xfrm>
            <a:off x="2444227" y="1873854"/>
            <a:ext cx="4108973" cy="3993546"/>
          </a:xfrm>
          <a:prstGeom prst="diamond">
            <a:avLst/>
          </a:prstGeom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9" name="Puzzle3"/>
          <p:cNvSpPr>
            <a:spLocks noEditPoints="1" noChangeArrowheads="1"/>
          </p:cNvSpPr>
          <p:nvPr/>
        </p:nvSpPr>
        <p:spPr bwMode="auto">
          <a:xfrm>
            <a:off x="4436986" y="2514600"/>
            <a:ext cx="1055038" cy="1417283"/>
          </a:xfrm>
          <a:custGeom>
            <a:avLst/>
            <a:gdLst>
              <a:gd name="T0" fmla="*/ 10391 w 21600"/>
              <a:gd name="T1" fmla="*/ 15806 h 21600"/>
              <a:gd name="T2" fmla="*/ 20551 w 21600"/>
              <a:gd name="T3" fmla="*/ 21088 h 21600"/>
              <a:gd name="T4" fmla="*/ 13180 w 21600"/>
              <a:gd name="T5" fmla="*/ 13801 h 21600"/>
              <a:gd name="T6" fmla="*/ 20551 w 21600"/>
              <a:gd name="T7" fmla="*/ 7025 h 21600"/>
              <a:gd name="T8" fmla="*/ 10500 w 21600"/>
              <a:gd name="T9" fmla="*/ 52 h 21600"/>
              <a:gd name="T10" fmla="*/ 692 w 21600"/>
              <a:gd name="T11" fmla="*/ 6802 h 21600"/>
              <a:gd name="T12" fmla="*/ 8064 w 21600"/>
              <a:gd name="T13" fmla="*/ 13526 h 21600"/>
              <a:gd name="T14" fmla="*/ 692 w 21600"/>
              <a:gd name="T15" fmla="*/ 21088 h 21600"/>
              <a:gd name="T16" fmla="*/ 2273 w 21600"/>
              <a:gd name="T17" fmla="*/ 7719 h 21600"/>
              <a:gd name="T18" fmla="*/ 19149 w 21600"/>
              <a:gd name="T19" fmla="*/ 202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6625" y="20892"/>
                </a:moveTo>
                <a:lnTo>
                  <a:pt x="7105" y="21023"/>
                </a:lnTo>
                <a:lnTo>
                  <a:pt x="7513" y="21088"/>
                </a:lnTo>
                <a:lnTo>
                  <a:pt x="7922" y="21115"/>
                </a:lnTo>
                <a:lnTo>
                  <a:pt x="8242" y="21115"/>
                </a:lnTo>
                <a:lnTo>
                  <a:pt x="8544" y="21062"/>
                </a:lnTo>
                <a:lnTo>
                  <a:pt x="8810" y="20997"/>
                </a:lnTo>
                <a:lnTo>
                  <a:pt x="9023" y="20892"/>
                </a:lnTo>
                <a:lnTo>
                  <a:pt x="9148" y="20761"/>
                </a:lnTo>
                <a:lnTo>
                  <a:pt x="9290" y="20616"/>
                </a:lnTo>
                <a:lnTo>
                  <a:pt x="9361" y="20459"/>
                </a:lnTo>
                <a:lnTo>
                  <a:pt x="9396" y="20289"/>
                </a:lnTo>
                <a:lnTo>
                  <a:pt x="9396" y="20092"/>
                </a:lnTo>
                <a:lnTo>
                  <a:pt x="9325" y="19909"/>
                </a:lnTo>
                <a:lnTo>
                  <a:pt x="9219" y="19738"/>
                </a:lnTo>
                <a:lnTo>
                  <a:pt x="9094" y="19555"/>
                </a:lnTo>
                <a:lnTo>
                  <a:pt x="8917" y="19384"/>
                </a:lnTo>
                <a:lnTo>
                  <a:pt x="8650" y="19162"/>
                </a:lnTo>
                <a:lnTo>
                  <a:pt x="8437" y="18900"/>
                </a:lnTo>
                <a:lnTo>
                  <a:pt x="8277" y="18624"/>
                </a:lnTo>
                <a:lnTo>
                  <a:pt x="8135" y="18349"/>
                </a:lnTo>
                <a:lnTo>
                  <a:pt x="8028" y="18048"/>
                </a:lnTo>
                <a:lnTo>
                  <a:pt x="7993" y="17746"/>
                </a:lnTo>
                <a:lnTo>
                  <a:pt x="7993" y="17471"/>
                </a:lnTo>
                <a:lnTo>
                  <a:pt x="8028" y="17169"/>
                </a:lnTo>
                <a:lnTo>
                  <a:pt x="8135" y="16920"/>
                </a:lnTo>
                <a:lnTo>
                  <a:pt x="8277" y="16671"/>
                </a:lnTo>
                <a:lnTo>
                  <a:pt x="8366" y="16540"/>
                </a:lnTo>
                <a:lnTo>
                  <a:pt x="8473" y="16409"/>
                </a:lnTo>
                <a:lnTo>
                  <a:pt x="8615" y="16317"/>
                </a:lnTo>
                <a:lnTo>
                  <a:pt x="8739" y="16213"/>
                </a:lnTo>
                <a:lnTo>
                  <a:pt x="8881" y="16134"/>
                </a:lnTo>
                <a:lnTo>
                  <a:pt x="9059" y="16055"/>
                </a:lnTo>
                <a:lnTo>
                  <a:pt x="9254" y="15990"/>
                </a:lnTo>
                <a:lnTo>
                  <a:pt x="9432" y="15911"/>
                </a:lnTo>
                <a:lnTo>
                  <a:pt x="9663" y="15885"/>
                </a:lnTo>
                <a:lnTo>
                  <a:pt x="9876" y="15833"/>
                </a:lnTo>
                <a:lnTo>
                  <a:pt x="10142" y="15806"/>
                </a:lnTo>
                <a:lnTo>
                  <a:pt x="10391" y="15806"/>
                </a:lnTo>
                <a:lnTo>
                  <a:pt x="10728" y="15806"/>
                </a:lnTo>
                <a:lnTo>
                  <a:pt x="10995" y="15806"/>
                </a:lnTo>
                <a:lnTo>
                  <a:pt x="11279" y="15833"/>
                </a:lnTo>
                <a:lnTo>
                  <a:pt x="11546" y="15885"/>
                </a:lnTo>
                <a:lnTo>
                  <a:pt x="11776" y="15937"/>
                </a:lnTo>
                <a:lnTo>
                  <a:pt x="12025" y="15990"/>
                </a:lnTo>
                <a:lnTo>
                  <a:pt x="12221" y="16055"/>
                </a:lnTo>
                <a:lnTo>
                  <a:pt x="12434" y="16134"/>
                </a:lnTo>
                <a:lnTo>
                  <a:pt x="12611" y="16213"/>
                </a:lnTo>
                <a:lnTo>
                  <a:pt x="12771" y="16317"/>
                </a:lnTo>
                <a:lnTo>
                  <a:pt x="12913" y="16409"/>
                </a:lnTo>
                <a:lnTo>
                  <a:pt x="13038" y="16514"/>
                </a:lnTo>
                <a:lnTo>
                  <a:pt x="13251" y="16737"/>
                </a:lnTo>
                <a:lnTo>
                  <a:pt x="13428" y="16986"/>
                </a:lnTo>
                <a:lnTo>
                  <a:pt x="13517" y="17248"/>
                </a:lnTo>
                <a:lnTo>
                  <a:pt x="13588" y="17523"/>
                </a:lnTo>
                <a:lnTo>
                  <a:pt x="13588" y="17799"/>
                </a:lnTo>
                <a:lnTo>
                  <a:pt x="13517" y="18074"/>
                </a:lnTo>
                <a:lnTo>
                  <a:pt x="13428" y="18323"/>
                </a:lnTo>
                <a:lnTo>
                  <a:pt x="13286" y="18572"/>
                </a:lnTo>
                <a:lnTo>
                  <a:pt x="13109" y="18808"/>
                </a:lnTo>
                <a:lnTo>
                  <a:pt x="12878" y="19031"/>
                </a:lnTo>
                <a:lnTo>
                  <a:pt x="12434" y="19411"/>
                </a:lnTo>
                <a:lnTo>
                  <a:pt x="12132" y="19738"/>
                </a:lnTo>
                <a:lnTo>
                  <a:pt x="12025" y="19856"/>
                </a:lnTo>
                <a:lnTo>
                  <a:pt x="11919" y="20014"/>
                </a:lnTo>
                <a:lnTo>
                  <a:pt x="11883" y="20132"/>
                </a:lnTo>
                <a:lnTo>
                  <a:pt x="11883" y="20263"/>
                </a:lnTo>
                <a:lnTo>
                  <a:pt x="11883" y="20394"/>
                </a:lnTo>
                <a:lnTo>
                  <a:pt x="11954" y="20485"/>
                </a:lnTo>
                <a:lnTo>
                  <a:pt x="12061" y="20590"/>
                </a:lnTo>
                <a:lnTo>
                  <a:pt x="12185" y="20695"/>
                </a:lnTo>
                <a:lnTo>
                  <a:pt x="12327" y="20787"/>
                </a:lnTo>
                <a:lnTo>
                  <a:pt x="12540" y="20892"/>
                </a:lnTo>
                <a:lnTo>
                  <a:pt x="12771" y="20997"/>
                </a:lnTo>
                <a:lnTo>
                  <a:pt x="13073" y="21088"/>
                </a:lnTo>
                <a:lnTo>
                  <a:pt x="13428" y="21193"/>
                </a:lnTo>
                <a:lnTo>
                  <a:pt x="13873" y="21298"/>
                </a:lnTo>
                <a:lnTo>
                  <a:pt x="14317" y="21390"/>
                </a:lnTo>
                <a:lnTo>
                  <a:pt x="14778" y="21468"/>
                </a:lnTo>
                <a:lnTo>
                  <a:pt x="15294" y="21547"/>
                </a:lnTo>
                <a:lnTo>
                  <a:pt x="15809" y="21600"/>
                </a:lnTo>
                <a:lnTo>
                  <a:pt x="16359" y="21652"/>
                </a:lnTo>
                <a:lnTo>
                  <a:pt x="16875" y="21678"/>
                </a:lnTo>
                <a:lnTo>
                  <a:pt x="17407" y="21678"/>
                </a:lnTo>
                <a:lnTo>
                  <a:pt x="17958" y="21678"/>
                </a:lnTo>
                <a:lnTo>
                  <a:pt x="18473" y="21652"/>
                </a:lnTo>
                <a:lnTo>
                  <a:pt x="18953" y="21573"/>
                </a:lnTo>
                <a:lnTo>
                  <a:pt x="19397" y="21495"/>
                </a:lnTo>
                <a:lnTo>
                  <a:pt x="19841" y="21390"/>
                </a:lnTo>
                <a:lnTo>
                  <a:pt x="20214" y="21272"/>
                </a:lnTo>
                <a:lnTo>
                  <a:pt x="20551" y="21088"/>
                </a:lnTo>
                <a:lnTo>
                  <a:pt x="20480" y="20787"/>
                </a:lnTo>
                <a:lnTo>
                  <a:pt x="20409" y="20485"/>
                </a:lnTo>
                <a:lnTo>
                  <a:pt x="20356" y="20158"/>
                </a:lnTo>
                <a:lnTo>
                  <a:pt x="20356" y="19804"/>
                </a:lnTo>
                <a:lnTo>
                  <a:pt x="20321" y="19083"/>
                </a:lnTo>
                <a:lnTo>
                  <a:pt x="20356" y="18349"/>
                </a:lnTo>
                <a:lnTo>
                  <a:pt x="20409" y="17641"/>
                </a:lnTo>
                <a:lnTo>
                  <a:pt x="20480" y="17012"/>
                </a:lnTo>
                <a:lnTo>
                  <a:pt x="20551" y="16488"/>
                </a:lnTo>
                <a:lnTo>
                  <a:pt x="20551" y="16055"/>
                </a:lnTo>
                <a:lnTo>
                  <a:pt x="20551" y="15911"/>
                </a:lnTo>
                <a:lnTo>
                  <a:pt x="20445" y="15754"/>
                </a:lnTo>
                <a:lnTo>
                  <a:pt x="20356" y="15610"/>
                </a:lnTo>
                <a:lnTo>
                  <a:pt x="20178" y="15452"/>
                </a:lnTo>
                <a:lnTo>
                  <a:pt x="20001" y="15334"/>
                </a:lnTo>
                <a:lnTo>
                  <a:pt x="19770" y="15230"/>
                </a:lnTo>
                <a:lnTo>
                  <a:pt x="19521" y="15125"/>
                </a:lnTo>
                <a:lnTo>
                  <a:pt x="19290" y="15059"/>
                </a:lnTo>
                <a:lnTo>
                  <a:pt x="19024" y="15007"/>
                </a:lnTo>
                <a:lnTo>
                  <a:pt x="18740" y="14954"/>
                </a:lnTo>
                <a:lnTo>
                  <a:pt x="18509" y="14954"/>
                </a:lnTo>
                <a:lnTo>
                  <a:pt x="18225" y="14954"/>
                </a:lnTo>
                <a:lnTo>
                  <a:pt x="17994" y="15007"/>
                </a:lnTo>
                <a:lnTo>
                  <a:pt x="17763" y="15085"/>
                </a:lnTo>
                <a:lnTo>
                  <a:pt x="17550" y="15177"/>
                </a:lnTo>
                <a:lnTo>
                  <a:pt x="17372" y="15308"/>
                </a:lnTo>
                <a:lnTo>
                  <a:pt x="17176" y="15426"/>
                </a:lnTo>
                <a:lnTo>
                  <a:pt x="16928" y="15557"/>
                </a:lnTo>
                <a:lnTo>
                  <a:pt x="16661" y="15636"/>
                </a:lnTo>
                <a:lnTo>
                  <a:pt x="16359" y="15688"/>
                </a:lnTo>
                <a:lnTo>
                  <a:pt x="16022" y="15715"/>
                </a:lnTo>
                <a:lnTo>
                  <a:pt x="15667" y="15688"/>
                </a:lnTo>
                <a:lnTo>
                  <a:pt x="15294" y="15662"/>
                </a:lnTo>
                <a:lnTo>
                  <a:pt x="14956" y="15583"/>
                </a:lnTo>
                <a:lnTo>
                  <a:pt x="14619" y="15479"/>
                </a:lnTo>
                <a:lnTo>
                  <a:pt x="14281" y="15334"/>
                </a:lnTo>
                <a:lnTo>
                  <a:pt x="13961" y="15177"/>
                </a:lnTo>
                <a:lnTo>
                  <a:pt x="13695" y="14981"/>
                </a:lnTo>
                <a:lnTo>
                  <a:pt x="13588" y="14850"/>
                </a:lnTo>
                <a:lnTo>
                  <a:pt x="13482" y="14732"/>
                </a:lnTo>
                <a:lnTo>
                  <a:pt x="13393" y="14600"/>
                </a:lnTo>
                <a:lnTo>
                  <a:pt x="13322" y="14456"/>
                </a:lnTo>
                <a:lnTo>
                  <a:pt x="13251" y="14299"/>
                </a:lnTo>
                <a:lnTo>
                  <a:pt x="13215" y="14155"/>
                </a:lnTo>
                <a:lnTo>
                  <a:pt x="13180" y="13971"/>
                </a:lnTo>
                <a:lnTo>
                  <a:pt x="13180" y="13801"/>
                </a:lnTo>
                <a:lnTo>
                  <a:pt x="13180" y="13591"/>
                </a:lnTo>
                <a:lnTo>
                  <a:pt x="13215" y="13395"/>
                </a:lnTo>
                <a:lnTo>
                  <a:pt x="13251" y="13198"/>
                </a:lnTo>
                <a:lnTo>
                  <a:pt x="13322" y="13015"/>
                </a:lnTo>
                <a:lnTo>
                  <a:pt x="13393" y="12870"/>
                </a:lnTo>
                <a:lnTo>
                  <a:pt x="13482" y="12713"/>
                </a:lnTo>
                <a:lnTo>
                  <a:pt x="13588" y="12569"/>
                </a:lnTo>
                <a:lnTo>
                  <a:pt x="13730" y="12438"/>
                </a:lnTo>
                <a:lnTo>
                  <a:pt x="13997" y="12215"/>
                </a:lnTo>
                <a:lnTo>
                  <a:pt x="14334" y="12005"/>
                </a:lnTo>
                <a:lnTo>
                  <a:pt x="14690" y="11861"/>
                </a:lnTo>
                <a:lnTo>
                  <a:pt x="15063" y="11756"/>
                </a:lnTo>
                <a:lnTo>
                  <a:pt x="15436" y="11678"/>
                </a:lnTo>
                <a:lnTo>
                  <a:pt x="15809" y="11638"/>
                </a:lnTo>
                <a:lnTo>
                  <a:pt x="16182" y="11638"/>
                </a:lnTo>
                <a:lnTo>
                  <a:pt x="16555" y="11678"/>
                </a:lnTo>
                <a:lnTo>
                  <a:pt x="16910" y="11730"/>
                </a:lnTo>
                <a:lnTo>
                  <a:pt x="17248" y="11835"/>
                </a:lnTo>
                <a:lnTo>
                  <a:pt x="17514" y="11966"/>
                </a:lnTo>
                <a:lnTo>
                  <a:pt x="17763" y="12110"/>
                </a:lnTo>
                <a:lnTo>
                  <a:pt x="17887" y="12215"/>
                </a:lnTo>
                <a:lnTo>
                  <a:pt x="18065" y="12307"/>
                </a:lnTo>
                <a:lnTo>
                  <a:pt x="18260" y="12412"/>
                </a:lnTo>
                <a:lnTo>
                  <a:pt x="18438" y="12464"/>
                </a:lnTo>
                <a:lnTo>
                  <a:pt x="18669" y="12543"/>
                </a:lnTo>
                <a:lnTo>
                  <a:pt x="18882" y="12569"/>
                </a:lnTo>
                <a:lnTo>
                  <a:pt x="19113" y="12595"/>
                </a:lnTo>
                <a:lnTo>
                  <a:pt x="19361" y="12608"/>
                </a:lnTo>
                <a:lnTo>
                  <a:pt x="19592" y="12608"/>
                </a:lnTo>
                <a:lnTo>
                  <a:pt x="19841" y="12595"/>
                </a:lnTo>
                <a:lnTo>
                  <a:pt x="20072" y="12543"/>
                </a:lnTo>
                <a:lnTo>
                  <a:pt x="20321" y="12490"/>
                </a:lnTo>
                <a:lnTo>
                  <a:pt x="20551" y="12438"/>
                </a:lnTo>
                <a:lnTo>
                  <a:pt x="20800" y="12333"/>
                </a:lnTo>
                <a:lnTo>
                  <a:pt x="20996" y="12241"/>
                </a:lnTo>
                <a:lnTo>
                  <a:pt x="21244" y="12110"/>
                </a:lnTo>
                <a:lnTo>
                  <a:pt x="21298" y="12032"/>
                </a:lnTo>
                <a:lnTo>
                  <a:pt x="21404" y="11966"/>
                </a:lnTo>
                <a:lnTo>
                  <a:pt x="21475" y="11861"/>
                </a:lnTo>
                <a:lnTo>
                  <a:pt x="21511" y="11730"/>
                </a:lnTo>
                <a:lnTo>
                  <a:pt x="21617" y="11481"/>
                </a:lnTo>
                <a:lnTo>
                  <a:pt x="21653" y="11180"/>
                </a:lnTo>
                <a:lnTo>
                  <a:pt x="21653" y="10826"/>
                </a:lnTo>
                <a:lnTo>
                  <a:pt x="21653" y="10472"/>
                </a:lnTo>
                <a:lnTo>
                  <a:pt x="21582" y="10092"/>
                </a:lnTo>
                <a:lnTo>
                  <a:pt x="21511" y="9725"/>
                </a:lnTo>
                <a:lnTo>
                  <a:pt x="21298" y="8912"/>
                </a:lnTo>
                <a:lnTo>
                  <a:pt x="21067" y="8191"/>
                </a:lnTo>
                <a:lnTo>
                  <a:pt x="20800" y="7536"/>
                </a:lnTo>
                <a:lnTo>
                  <a:pt x="20551" y="7025"/>
                </a:lnTo>
                <a:lnTo>
                  <a:pt x="20001" y="7103"/>
                </a:lnTo>
                <a:lnTo>
                  <a:pt x="19432" y="7156"/>
                </a:lnTo>
                <a:lnTo>
                  <a:pt x="18846" y="7208"/>
                </a:lnTo>
                <a:lnTo>
                  <a:pt x="18225" y="7208"/>
                </a:lnTo>
                <a:lnTo>
                  <a:pt x="17656" y="7208"/>
                </a:lnTo>
                <a:lnTo>
                  <a:pt x="17070" y="7182"/>
                </a:lnTo>
                <a:lnTo>
                  <a:pt x="16484" y="7156"/>
                </a:lnTo>
                <a:lnTo>
                  <a:pt x="15986" y="7103"/>
                </a:lnTo>
                <a:lnTo>
                  <a:pt x="14992" y="6999"/>
                </a:lnTo>
                <a:lnTo>
                  <a:pt x="14210" y="6907"/>
                </a:lnTo>
                <a:lnTo>
                  <a:pt x="13695" y="6828"/>
                </a:lnTo>
                <a:lnTo>
                  <a:pt x="13517" y="6802"/>
                </a:lnTo>
                <a:lnTo>
                  <a:pt x="13073" y="6645"/>
                </a:lnTo>
                <a:lnTo>
                  <a:pt x="12700" y="6474"/>
                </a:lnTo>
                <a:lnTo>
                  <a:pt x="12363" y="6304"/>
                </a:lnTo>
                <a:lnTo>
                  <a:pt x="12132" y="6094"/>
                </a:lnTo>
                <a:lnTo>
                  <a:pt x="11919" y="5871"/>
                </a:lnTo>
                <a:lnTo>
                  <a:pt x="11776" y="5649"/>
                </a:lnTo>
                <a:lnTo>
                  <a:pt x="11688" y="5413"/>
                </a:lnTo>
                <a:lnTo>
                  <a:pt x="11617" y="5190"/>
                </a:lnTo>
                <a:lnTo>
                  <a:pt x="11617" y="4941"/>
                </a:lnTo>
                <a:lnTo>
                  <a:pt x="11652" y="4718"/>
                </a:lnTo>
                <a:lnTo>
                  <a:pt x="11723" y="4482"/>
                </a:lnTo>
                <a:lnTo>
                  <a:pt x="11812" y="4285"/>
                </a:lnTo>
                <a:lnTo>
                  <a:pt x="11919" y="4089"/>
                </a:lnTo>
                <a:lnTo>
                  <a:pt x="12096" y="3905"/>
                </a:lnTo>
                <a:lnTo>
                  <a:pt x="12292" y="3735"/>
                </a:lnTo>
                <a:lnTo>
                  <a:pt x="12505" y="3604"/>
                </a:lnTo>
                <a:lnTo>
                  <a:pt x="12700" y="3460"/>
                </a:lnTo>
                <a:lnTo>
                  <a:pt x="12878" y="3250"/>
                </a:lnTo>
                <a:lnTo>
                  <a:pt x="13038" y="3027"/>
                </a:lnTo>
                <a:lnTo>
                  <a:pt x="13180" y="2752"/>
                </a:lnTo>
                <a:lnTo>
                  <a:pt x="13286" y="2477"/>
                </a:lnTo>
                <a:lnTo>
                  <a:pt x="13322" y="2175"/>
                </a:lnTo>
                <a:lnTo>
                  <a:pt x="13357" y="1874"/>
                </a:lnTo>
                <a:lnTo>
                  <a:pt x="13286" y="1572"/>
                </a:lnTo>
                <a:lnTo>
                  <a:pt x="13180" y="1271"/>
                </a:lnTo>
                <a:lnTo>
                  <a:pt x="13038" y="983"/>
                </a:lnTo>
                <a:lnTo>
                  <a:pt x="12949" y="865"/>
                </a:lnTo>
                <a:lnTo>
                  <a:pt x="12807" y="733"/>
                </a:lnTo>
                <a:lnTo>
                  <a:pt x="12665" y="616"/>
                </a:lnTo>
                <a:lnTo>
                  <a:pt x="12505" y="511"/>
                </a:lnTo>
                <a:lnTo>
                  <a:pt x="12327" y="406"/>
                </a:lnTo>
                <a:lnTo>
                  <a:pt x="12132" y="314"/>
                </a:lnTo>
                <a:lnTo>
                  <a:pt x="11883" y="235"/>
                </a:lnTo>
                <a:lnTo>
                  <a:pt x="11652" y="183"/>
                </a:lnTo>
                <a:lnTo>
                  <a:pt x="11368" y="104"/>
                </a:lnTo>
                <a:lnTo>
                  <a:pt x="11101" y="78"/>
                </a:lnTo>
                <a:lnTo>
                  <a:pt x="10800" y="52"/>
                </a:lnTo>
                <a:lnTo>
                  <a:pt x="10444" y="52"/>
                </a:lnTo>
                <a:lnTo>
                  <a:pt x="10142" y="52"/>
                </a:lnTo>
                <a:lnTo>
                  <a:pt x="9840" y="78"/>
                </a:lnTo>
                <a:lnTo>
                  <a:pt x="9574" y="104"/>
                </a:lnTo>
                <a:lnTo>
                  <a:pt x="9325" y="157"/>
                </a:lnTo>
                <a:lnTo>
                  <a:pt x="9094" y="209"/>
                </a:lnTo>
                <a:lnTo>
                  <a:pt x="8846" y="262"/>
                </a:lnTo>
                <a:lnTo>
                  <a:pt x="8650" y="340"/>
                </a:lnTo>
                <a:lnTo>
                  <a:pt x="8437" y="432"/>
                </a:lnTo>
                <a:lnTo>
                  <a:pt x="8277" y="511"/>
                </a:lnTo>
                <a:lnTo>
                  <a:pt x="8100" y="616"/>
                </a:lnTo>
                <a:lnTo>
                  <a:pt x="7957" y="707"/>
                </a:lnTo>
                <a:lnTo>
                  <a:pt x="7833" y="838"/>
                </a:lnTo>
                <a:lnTo>
                  <a:pt x="7620" y="1061"/>
                </a:lnTo>
                <a:lnTo>
                  <a:pt x="7442" y="1336"/>
                </a:lnTo>
                <a:lnTo>
                  <a:pt x="7353" y="1599"/>
                </a:lnTo>
                <a:lnTo>
                  <a:pt x="7318" y="1900"/>
                </a:lnTo>
                <a:lnTo>
                  <a:pt x="7318" y="2175"/>
                </a:lnTo>
                <a:lnTo>
                  <a:pt x="7353" y="2450"/>
                </a:lnTo>
                <a:lnTo>
                  <a:pt x="7442" y="2726"/>
                </a:lnTo>
                <a:lnTo>
                  <a:pt x="7620" y="2975"/>
                </a:lnTo>
                <a:lnTo>
                  <a:pt x="7833" y="3198"/>
                </a:lnTo>
                <a:lnTo>
                  <a:pt x="8064" y="3433"/>
                </a:lnTo>
                <a:lnTo>
                  <a:pt x="8295" y="3630"/>
                </a:lnTo>
                <a:lnTo>
                  <a:pt x="8508" y="3853"/>
                </a:lnTo>
                <a:lnTo>
                  <a:pt x="8686" y="4089"/>
                </a:lnTo>
                <a:lnTo>
                  <a:pt x="8775" y="4312"/>
                </a:lnTo>
                <a:lnTo>
                  <a:pt x="8846" y="4561"/>
                </a:lnTo>
                <a:lnTo>
                  <a:pt x="8846" y="4810"/>
                </a:lnTo>
                <a:lnTo>
                  <a:pt x="8810" y="5059"/>
                </a:lnTo>
                <a:lnTo>
                  <a:pt x="8721" y="5295"/>
                </a:lnTo>
                <a:lnTo>
                  <a:pt x="8579" y="5544"/>
                </a:lnTo>
                <a:lnTo>
                  <a:pt x="8366" y="5766"/>
                </a:lnTo>
                <a:lnTo>
                  <a:pt x="8135" y="5976"/>
                </a:lnTo>
                <a:lnTo>
                  <a:pt x="7833" y="6199"/>
                </a:lnTo>
                <a:lnTo>
                  <a:pt x="7478" y="6369"/>
                </a:lnTo>
                <a:lnTo>
                  <a:pt x="7069" y="6527"/>
                </a:lnTo>
                <a:lnTo>
                  <a:pt x="6590" y="6671"/>
                </a:lnTo>
                <a:lnTo>
                  <a:pt x="6092" y="6802"/>
                </a:lnTo>
                <a:lnTo>
                  <a:pt x="5684" y="6802"/>
                </a:lnTo>
                <a:lnTo>
                  <a:pt x="5133" y="6802"/>
                </a:lnTo>
                <a:lnTo>
                  <a:pt x="4547" y="6802"/>
                </a:lnTo>
                <a:lnTo>
                  <a:pt x="3872" y="6802"/>
                </a:lnTo>
                <a:lnTo>
                  <a:pt x="3144" y="6802"/>
                </a:lnTo>
                <a:lnTo>
                  <a:pt x="2362" y="6802"/>
                </a:lnTo>
                <a:lnTo>
                  <a:pt x="1545" y="6802"/>
                </a:lnTo>
                <a:lnTo>
                  <a:pt x="692" y="6802"/>
                </a:lnTo>
                <a:lnTo>
                  <a:pt x="586" y="7234"/>
                </a:lnTo>
                <a:lnTo>
                  <a:pt x="461" y="7837"/>
                </a:lnTo>
                <a:lnTo>
                  <a:pt x="355" y="8493"/>
                </a:lnTo>
                <a:lnTo>
                  <a:pt x="248" y="9187"/>
                </a:lnTo>
                <a:lnTo>
                  <a:pt x="142" y="9869"/>
                </a:lnTo>
                <a:lnTo>
                  <a:pt x="106" y="10498"/>
                </a:lnTo>
                <a:lnTo>
                  <a:pt x="106" y="10983"/>
                </a:lnTo>
                <a:lnTo>
                  <a:pt x="106" y="11311"/>
                </a:lnTo>
                <a:lnTo>
                  <a:pt x="213" y="11481"/>
                </a:lnTo>
                <a:lnTo>
                  <a:pt x="319" y="11651"/>
                </a:lnTo>
                <a:lnTo>
                  <a:pt x="497" y="11783"/>
                </a:lnTo>
                <a:lnTo>
                  <a:pt x="692" y="11914"/>
                </a:lnTo>
                <a:lnTo>
                  <a:pt x="941" y="12032"/>
                </a:lnTo>
                <a:lnTo>
                  <a:pt x="1207" y="12110"/>
                </a:lnTo>
                <a:lnTo>
                  <a:pt x="1509" y="12189"/>
                </a:lnTo>
                <a:lnTo>
                  <a:pt x="1794" y="12241"/>
                </a:lnTo>
                <a:lnTo>
                  <a:pt x="2131" y="12267"/>
                </a:lnTo>
                <a:lnTo>
                  <a:pt x="2433" y="12281"/>
                </a:lnTo>
                <a:lnTo>
                  <a:pt x="2735" y="12267"/>
                </a:lnTo>
                <a:lnTo>
                  <a:pt x="3055" y="12241"/>
                </a:lnTo>
                <a:lnTo>
                  <a:pt x="3357" y="12189"/>
                </a:lnTo>
                <a:lnTo>
                  <a:pt x="3623" y="12084"/>
                </a:lnTo>
                <a:lnTo>
                  <a:pt x="3872" y="11979"/>
                </a:lnTo>
                <a:lnTo>
                  <a:pt x="4103" y="11861"/>
                </a:lnTo>
                <a:lnTo>
                  <a:pt x="4316" y="11704"/>
                </a:lnTo>
                <a:lnTo>
                  <a:pt x="4582" y="11612"/>
                </a:lnTo>
                <a:lnTo>
                  <a:pt x="4849" y="11533"/>
                </a:lnTo>
                <a:lnTo>
                  <a:pt x="5169" y="11507"/>
                </a:lnTo>
                <a:lnTo>
                  <a:pt x="5506" y="11481"/>
                </a:lnTo>
                <a:lnTo>
                  <a:pt x="5808" y="11507"/>
                </a:lnTo>
                <a:lnTo>
                  <a:pt x="6146" y="11560"/>
                </a:lnTo>
                <a:lnTo>
                  <a:pt x="6501" y="11651"/>
                </a:lnTo>
                <a:lnTo>
                  <a:pt x="6803" y="11783"/>
                </a:lnTo>
                <a:lnTo>
                  <a:pt x="7105" y="11940"/>
                </a:lnTo>
                <a:lnTo>
                  <a:pt x="7353" y="12110"/>
                </a:lnTo>
                <a:lnTo>
                  <a:pt x="7584" y="12333"/>
                </a:lnTo>
                <a:lnTo>
                  <a:pt x="7798" y="12595"/>
                </a:lnTo>
                <a:lnTo>
                  <a:pt x="7922" y="12870"/>
                </a:lnTo>
                <a:lnTo>
                  <a:pt x="8028" y="13198"/>
                </a:lnTo>
                <a:lnTo>
                  <a:pt x="8064" y="13526"/>
                </a:lnTo>
                <a:lnTo>
                  <a:pt x="8028" y="13775"/>
                </a:lnTo>
                <a:lnTo>
                  <a:pt x="7922" y="13998"/>
                </a:lnTo>
                <a:lnTo>
                  <a:pt x="7798" y="14220"/>
                </a:lnTo>
                <a:lnTo>
                  <a:pt x="7584" y="14404"/>
                </a:lnTo>
                <a:lnTo>
                  <a:pt x="7353" y="14574"/>
                </a:lnTo>
                <a:lnTo>
                  <a:pt x="7105" y="14732"/>
                </a:lnTo>
                <a:lnTo>
                  <a:pt x="6803" y="14850"/>
                </a:lnTo>
                <a:lnTo>
                  <a:pt x="6501" y="14954"/>
                </a:lnTo>
                <a:lnTo>
                  <a:pt x="6146" y="15033"/>
                </a:lnTo>
                <a:lnTo>
                  <a:pt x="5808" y="15085"/>
                </a:lnTo>
                <a:lnTo>
                  <a:pt x="5506" y="15085"/>
                </a:lnTo>
                <a:lnTo>
                  <a:pt x="5169" y="15059"/>
                </a:lnTo>
                <a:lnTo>
                  <a:pt x="4849" y="15007"/>
                </a:lnTo>
                <a:lnTo>
                  <a:pt x="4582" y="14902"/>
                </a:lnTo>
                <a:lnTo>
                  <a:pt x="4316" y="14784"/>
                </a:lnTo>
                <a:lnTo>
                  <a:pt x="4103" y="14600"/>
                </a:lnTo>
                <a:lnTo>
                  <a:pt x="3907" y="14430"/>
                </a:lnTo>
                <a:lnTo>
                  <a:pt x="3659" y="14299"/>
                </a:lnTo>
                <a:lnTo>
                  <a:pt x="3428" y="14194"/>
                </a:lnTo>
                <a:lnTo>
                  <a:pt x="3179" y="14129"/>
                </a:lnTo>
                <a:lnTo>
                  <a:pt x="2913" y="14102"/>
                </a:lnTo>
                <a:lnTo>
                  <a:pt x="2646" y="14102"/>
                </a:lnTo>
                <a:lnTo>
                  <a:pt x="2362" y="14129"/>
                </a:lnTo>
                <a:lnTo>
                  <a:pt x="2096" y="14168"/>
                </a:lnTo>
                <a:lnTo>
                  <a:pt x="1811" y="14273"/>
                </a:lnTo>
                <a:lnTo>
                  <a:pt x="1545" y="14378"/>
                </a:lnTo>
                <a:lnTo>
                  <a:pt x="1314" y="14496"/>
                </a:lnTo>
                <a:lnTo>
                  <a:pt x="1065" y="14653"/>
                </a:lnTo>
                <a:lnTo>
                  <a:pt x="870" y="14797"/>
                </a:lnTo>
                <a:lnTo>
                  <a:pt x="657" y="14981"/>
                </a:lnTo>
                <a:lnTo>
                  <a:pt x="497" y="15177"/>
                </a:lnTo>
                <a:lnTo>
                  <a:pt x="390" y="15413"/>
                </a:lnTo>
                <a:lnTo>
                  <a:pt x="284" y="15636"/>
                </a:lnTo>
                <a:lnTo>
                  <a:pt x="248" y="15911"/>
                </a:lnTo>
                <a:lnTo>
                  <a:pt x="284" y="16239"/>
                </a:lnTo>
                <a:lnTo>
                  <a:pt x="319" y="16566"/>
                </a:lnTo>
                <a:lnTo>
                  <a:pt x="497" y="17340"/>
                </a:lnTo>
                <a:lnTo>
                  <a:pt x="692" y="18152"/>
                </a:lnTo>
                <a:lnTo>
                  <a:pt x="799" y="18559"/>
                </a:lnTo>
                <a:lnTo>
                  <a:pt x="905" y="18978"/>
                </a:lnTo>
                <a:lnTo>
                  <a:pt x="959" y="19384"/>
                </a:lnTo>
                <a:lnTo>
                  <a:pt x="994" y="19791"/>
                </a:lnTo>
                <a:lnTo>
                  <a:pt x="994" y="20132"/>
                </a:lnTo>
                <a:lnTo>
                  <a:pt x="959" y="20485"/>
                </a:lnTo>
                <a:lnTo>
                  <a:pt x="941" y="20669"/>
                </a:lnTo>
                <a:lnTo>
                  <a:pt x="870" y="20813"/>
                </a:lnTo>
                <a:lnTo>
                  <a:pt x="799" y="20970"/>
                </a:lnTo>
                <a:lnTo>
                  <a:pt x="692" y="21088"/>
                </a:lnTo>
                <a:lnTo>
                  <a:pt x="1474" y="20997"/>
                </a:lnTo>
                <a:lnTo>
                  <a:pt x="2291" y="20866"/>
                </a:lnTo>
                <a:lnTo>
                  <a:pt x="3108" y="20787"/>
                </a:lnTo>
                <a:lnTo>
                  <a:pt x="3907" y="20721"/>
                </a:lnTo>
                <a:lnTo>
                  <a:pt x="4653" y="20695"/>
                </a:lnTo>
                <a:lnTo>
                  <a:pt x="5364" y="20695"/>
                </a:lnTo>
                <a:lnTo>
                  <a:pt x="5701" y="20721"/>
                </a:lnTo>
                <a:lnTo>
                  <a:pt x="6057" y="20761"/>
                </a:lnTo>
                <a:lnTo>
                  <a:pt x="6323" y="20813"/>
                </a:lnTo>
                <a:lnTo>
                  <a:pt x="6625" y="20892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" name="Puzzle1"/>
          <p:cNvSpPr>
            <a:spLocks noEditPoints="1" noChangeArrowheads="1"/>
          </p:cNvSpPr>
          <p:nvPr/>
        </p:nvSpPr>
        <p:spPr bwMode="auto">
          <a:xfrm>
            <a:off x="3130027" y="2943342"/>
            <a:ext cx="1704730" cy="983860"/>
          </a:xfrm>
          <a:custGeom>
            <a:avLst/>
            <a:gdLst>
              <a:gd name="T0" fmla="*/ 16740 w 21600"/>
              <a:gd name="T1" fmla="*/ 21078 h 21600"/>
              <a:gd name="T2" fmla="*/ 16976 w 21600"/>
              <a:gd name="T3" fmla="*/ 521 h 21600"/>
              <a:gd name="T4" fmla="*/ 4725 w 21600"/>
              <a:gd name="T5" fmla="*/ 856 h 21600"/>
              <a:gd name="T6" fmla="*/ 5040 w 21600"/>
              <a:gd name="T7" fmla="*/ 21004 h 21600"/>
              <a:gd name="T8" fmla="*/ 10811 w 21600"/>
              <a:gd name="T9" fmla="*/ 12885 h 21600"/>
              <a:gd name="T10" fmla="*/ 10845 w 21600"/>
              <a:gd name="T11" fmla="*/ 8714 h 21600"/>
              <a:gd name="T12" fmla="*/ 21600 w 21600"/>
              <a:gd name="T13" fmla="*/ 10000 h 21600"/>
              <a:gd name="T14" fmla="*/ 56 w 21600"/>
              <a:gd name="T15" fmla="*/ 10000 h 21600"/>
              <a:gd name="T16" fmla="*/ 6086 w 21600"/>
              <a:gd name="T17" fmla="*/ 2569 h 21600"/>
              <a:gd name="T18" fmla="*/ 16132 w 21600"/>
              <a:gd name="T19" fmla="*/ 19552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9360" y="20836"/>
                </a:moveTo>
                <a:lnTo>
                  <a:pt x="9528" y="20836"/>
                </a:lnTo>
                <a:lnTo>
                  <a:pt x="9686" y="20762"/>
                </a:lnTo>
                <a:lnTo>
                  <a:pt x="9810" y="20687"/>
                </a:lnTo>
                <a:lnTo>
                  <a:pt x="9922" y="20575"/>
                </a:lnTo>
                <a:lnTo>
                  <a:pt x="10012" y="20426"/>
                </a:lnTo>
                <a:lnTo>
                  <a:pt x="10068" y="20296"/>
                </a:lnTo>
                <a:lnTo>
                  <a:pt x="10113" y="20110"/>
                </a:lnTo>
                <a:lnTo>
                  <a:pt x="10136" y="19905"/>
                </a:lnTo>
                <a:lnTo>
                  <a:pt x="10136" y="19682"/>
                </a:lnTo>
                <a:lnTo>
                  <a:pt x="10113" y="19440"/>
                </a:lnTo>
                <a:lnTo>
                  <a:pt x="10068" y="19142"/>
                </a:lnTo>
                <a:lnTo>
                  <a:pt x="10012" y="18900"/>
                </a:lnTo>
                <a:lnTo>
                  <a:pt x="9900" y="18620"/>
                </a:lnTo>
                <a:lnTo>
                  <a:pt x="9787" y="18285"/>
                </a:lnTo>
                <a:lnTo>
                  <a:pt x="9641" y="17968"/>
                </a:lnTo>
                <a:lnTo>
                  <a:pt x="9472" y="17652"/>
                </a:lnTo>
                <a:lnTo>
                  <a:pt x="9382" y="17466"/>
                </a:lnTo>
                <a:lnTo>
                  <a:pt x="9315" y="17298"/>
                </a:lnTo>
                <a:lnTo>
                  <a:pt x="9258" y="17112"/>
                </a:lnTo>
                <a:lnTo>
                  <a:pt x="9191" y="16926"/>
                </a:lnTo>
                <a:lnTo>
                  <a:pt x="9123" y="16535"/>
                </a:lnTo>
                <a:lnTo>
                  <a:pt x="9101" y="16144"/>
                </a:lnTo>
                <a:lnTo>
                  <a:pt x="9101" y="15753"/>
                </a:lnTo>
                <a:lnTo>
                  <a:pt x="9168" y="15362"/>
                </a:lnTo>
                <a:lnTo>
                  <a:pt x="9236" y="14971"/>
                </a:lnTo>
                <a:lnTo>
                  <a:pt x="9360" y="14580"/>
                </a:lnTo>
                <a:lnTo>
                  <a:pt x="9495" y="14244"/>
                </a:lnTo>
                <a:lnTo>
                  <a:pt x="9663" y="13891"/>
                </a:lnTo>
                <a:lnTo>
                  <a:pt x="9855" y="13611"/>
                </a:lnTo>
                <a:lnTo>
                  <a:pt x="10068" y="13351"/>
                </a:lnTo>
                <a:lnTo>
                  <a:pt x="10293" y="13146"/>
                </a:lnTo>
                <a:lnTo>
                  <a:pt x="10552" y="12997"/>
                </a:lnTo>
                <a:lnTo>
                  <a:pt x="10811" y="12885"/>
                </a:lnTo>
                <a:lnTo>
                  <a:pt x="11069" y="12866"/>
                </a:lnTo>
                <a:lnTo>
                  <a:pt x="11351" y="12885"/>
                </a:lnTo>
                <a:lnTo>
                  <a:pt x="11610" y="12997"/>
                </a:lnTo>
                <a:lnTo>
                  <a:pt x="11846" y="13183"/>
                </a:lnTo>
                <a:lnTo>
                  <a:pt x="12060" y="13388"/>
                </a:lnTo>
                <a:lnTo>
                  <a:pt x="12251" y="13648"/>
                </a:lnTo>
                <a:lnTo>
                  <a:pt x="12419" y="13928"/>
                </a:lnTo>
                <a:lnTo>
                  <a:pt x="12555" y="14244"/>
                </a:lnTo>
                <a:lnTo>
                  <a:pt x="12690" y="14617"/>
                </a:lnTo>
                <a:lnTo>
                  <a:pt x="12768" y="15008"/>
                </a:lnTo>
                <a:lnTo>
                  <a:pt x="12836" y="15399"/>
                </a:lnTo>
                <a:lnTo>
                  <a:pt x="12858" y="15753"/>
                </a:lnTo>
                <a:lnTo>
                  <a:pt x="12858" y="16144"/>
                </a:lnTo>
                <a:lnTo>
                  <a:pt x="12813" y="16535"/>
                </a:lnTo>
                <a:lnTo>
                  <a:pt x="12746" y="16888"/>
                </a:lnTo>
                <a:lnTo>
                  <a:pt x="12667" y="17224"/>
                </a:lnTo>
                <a:lnTo>
                  <a:pt x="12510" y="17503"/>
                </a:lnTo>
                <a:lnTo>
                  <a:pt x="12228" y="18043"/>
                </a:lnTo>
                <a:lnTo>
                  <a:pt x="11970" y="18546"/>
                </a:lnTo>
                <a:lnTo>
                  <a:pt x="11868" y="18751"/>
                </a:lnTo>
                <a:lnTo>
                  <a:pt x="11778" y="18974"/>
                </a:lnTo>
                <a:lnTo>
                  <a:pt x="11711" y="19179"/>
                </a:lnTo>
                <a:lnTo>
                  <a:pt x="11666" y="19365"/>
                </a:lnTo>
                <a:lnTo>
                  <a:pt x="11632" y="19570"/>
                </a:lnTo>
                <a:lnTo>
                  <a:pt x="11632" y="19756"/>
                </a:lnTo>
                <a:lnTo>
                  <a:pt x="11632" y="19942"/>
                </a:lnTo>
                <a:lnTo>
                  <a:pt x="11643" y="20110"/>
                </a:lnTo>
                <a:lnTo>
                  <a:pt x="11711" y="20296"/>
                </a:lnTo>
                <a:lnTo>
                  <a:pt x="11801" y="20464"/>
                </a:lnTo>
                <a:lnTo>
                  <a:pt x="11891" y="20650"/>
                </a:lnTo>
                <a:lnTo>
                  <a:pt x="12037" y="20836"/>
                </a:lnTo>
                <a:lnTo>
                  <a:pt x="12206" y="21004"/>
                </a:lnTo>
                <a:lnTo>
                  <a:pt x="12419" y="21190"/>
                </a:lnTo>
                <a:lnTo>
                  <a:pt x="12667" y="21320"/>
                </a:lnTo>
                <a:lnTo>
                  <a:pt x="12960" y="21432"/>
                </a:lnTo>
                <a:lnTo>
                  <a:pt x="13286" y="21544"/>
                </a:lnTo>
                <a:lnTo>
                  <a:pt x="13612" y="21655"/>
                </a:lnTo>
                <a:lnTo>
                  <a:pt x="13983" y="21693"/>
                </a:lnTo>
                <a:lnTo>
                  <a:pt x="14343" y="21730"/>
                </a:lnTo>
                <a:lnTo>
                  <a:pt x="14715" y="21730"/>
                </a:lnTo>
                <a:lnTo>
                  <a:pt x="15075" y="21730"/>
                </a:lnTo>
                <a:lnTo>
                  <a:pt x="15446" y="21655"/>
                </a:lnTo>
                <a:lnTo>
                  <a:pt x="15794" y="21581"/>
                </a:lnTo>
                <a:lnTo>
                  <a:pt x="16132" y="21432"/>
                </a:lnTo>
                <a:lnTo>
                  <a:pt x="16458" y="21302"/>
                </a:lnTo>
                <a:lnTo>
                  <a:pt x="16740" y="21078"/>
                </a:lnTo>
                <a:lnTo>
                  <a:pt x="16976" y="20836"/>
                </a:lnTo>
                <a:lnTo>
                  <a:pt x="17043" y="20650"/>
                </a:lnTo>
                <a:lnTo>
                  <a:pt x="17088" y="20426"/>
                </a:lnTo>
                <a:lnTo>
                  <a:pt x="17133" y="20222"/>
                </a:lnTo>
                <a:lnTo>
                  <a:pt x="17156" y="19980"/>
                </a:lnTo>
                <a:lnTo>
                  <a:pt x="17167" y="19477"/>
                </a:lnTo>
                <a:lnTo>
                  <a:pt x="17167" y="18974"/>
                </a:lnTo>
                <a:lnTo>
                  <a:pt x="17156" y="18397"/>
                </a:lnTo>
                <a:lnTo>
                  <a:pt x="17111" y="17820"/>
                </a:lnTo>
                <a:lnTo>
                  <a:pt x="17066" y="17261"/>
                </a:lnTo>
                <a:lnTo>
                  <a:pt x="16998" y="16646"/>
                </a:lnTo>
                <a:lnTo>
                  <a:pt x="16852" y="15511"/>
                </a:lnTo>
                <a:lnTo>
                  <a:pt x="16740" y="14393"/>
                </a:lnTo>
                <a:lnTo>
                  <a:pt x="16717" y="13928"/>
                </a:lnTo>
                <a:lnTo>
                  <a:pt x="16695" y="13462"/>
                </a:lnTo>
                <a:lnTo>
                  <a:pt x="16717" y="13071"/>
                </a:lnTo>
                <a:lnTo>
                  <a:pt x="16785" y="12755"/>
                </a:lnTo>
                <a:lnTo>
                  <a:pt x="16852" y="12419"/>
                </a:lnTo>
                <a:lnTo>
                  <a:pt x="16953" y="12140"/>
                </a:lnTo>
                <a:lnTo>
                  <a:pt x="17088" y="11898"/>
                </a:lnTo>
                <a:lnTo>
                  <a:pt x="17212" y="11675"/>
                </a:lnTo>
                <a:lnTo>
                  <a:pt x="17370" y="11470"/>
                </a:lnTo>
                <a:lnTo>
                  <a:pt x="17516" y="11284"/>
                </a:lnTo>
                <a:lnTo>
                  <a:pt x="17696" y="11135"/>
                </a:lnTo>
                <a:lnTo>
                  <a:pt x="17865" y="11042"/>
                </a:lnTo>
                <a:lnTo>
                  <a:pt x="18033" y="10930"/>
                </a:lnTo>
                <a:lnTo>
                  <a:pt x="18213" y="10893"/>
                </a:lnTo>
                <a:lnTo>
                  <a:pt x="18382" y="10893"/>
                </a:lnTo>
                <a:lnTo>
                  <a:pt x="18551" y="10967"/>
                </a:lnTo>
                <a:lnTo>
                  <a:pt x="18708" y="11042"/>
                </a:lnTo>
                <a:lnTo>
                  <a:pt x="18855" y="11172"/>
                </a:lnTo>
                <a:lnTo>
                  <a:pt x="19012" y="11358"/>
                </a:lnTo>
                <a:lnTo>
                  <a:pt x="19136" y="11600"/>
                </a:lnTo>
                <a:lnTo>
                  <a:pt x="19271" y="11861"/>
                </a:lnTo>
                <a:lnTo>
                  <a:pt x="19440" y="12028"/>
                </a:lnTo>
                <a:lnTo>
                  <a:pt x="19608" y="12177"/>
                </a:lnTo>
                <a:lnTo>
                  <a:pt x="19822" y="12289"/>
                </a:lnTo>
                <a:lnTo>
                  <a:pt x="20025" y="12289"/>
                </a:lnTo>
                <a:lnTo>
                  <a:pt x="20238" y="12289"/>
                </a:lnTo>
                <a:lnTo>
                  <a:pt x="20452" y="12215"/>
                </a:lnTo>
                <a:lnTo>
                  <a:pt x="20643" y="12103"/>
                </a:lnTo>
                <a:lnTo>
                  <a:pt x="20846" y="11973"/>
                </a:lnTo>
                <a:lnTo>
                  <a:pt x="21037" y="11786"/>
                </a:lnTo>
                <a:lnTo>
                  <a:pt x="21206" y="11563"/>
                </a:lnTo>
                <a:lnTo>
                  <a:pt x="21363" y="11321"/>
                </a:lnTo>
                <a:lnTo>
                  <a:pt x="21465" y="11079"/>
                </a:lnTo>
                <a:lnTo>
                  <a:pt x="21577" y="10744"/>
                </a:lnTo>
                <a:lnTo>
                  <a:pt x="21622" y="10427"/>
                </a:lnTo>
                <a:lnTo>
                  <a:pt x="21645" y="10111"/>
                </a:lnTo>
                <a:lnTo>
                  <a:pt x="21622" y="9608"/>
                </a:lnTo>
                <a:lnTo>
                  <a:pt x="21577" y="9142"/>
                </a:lnTo>
                <a:lnTo>
                  <a:pt x="21465" y="8751"/>
                </a:lnTo>
                <a:lnTo>
                  <a:pt x="21363" y="8397"/>
                </a:lnTo>
                <a:lnTo>
                  <a:pt x="21206" y="8062"/>
                </a:lnTo>
                <a:lnTo>
                  <a:pt x="21037" y="7820"/>
                </a:lnTo>
                <a:lnTo>
                  <a:pt x="20846" y="7597"/>
                </a:lnTo>
                <a:lnTo>
                  <a:pt x="20643" y="7429"/>
                </a:lnTo>
                <a:lnTo>
                  <a:pt x="20452" y="7317"/>
                </a:lnTo>
                <a:lnTo>
                  <a:pt x="20238" y="7206"/>
                </a:lnTo>
                <a:lnTo>
                  <a:pt x="20025" y="7168"/>
                </a:lnTo>
                <a:lnTo>
                  <a:pt x="19822" y="7206"/>
                </a:lnTo>
                <a:lnTo>
                  <a:pt x="19608" y="7243"/>
                </a:lnTo>
                <a:lnTo>
                  <a:pt x="19440" y="7355"/>
                </a:lnTo>
                <a:lnTo>
                  <a:pt x="19271" y="7504"/>
                </a:lnTo>
                <a:lnTo>
                  <a:pt x="19136" y="7708"/>
                </a:lnTo>
                <a:lnTo>
                  <a:pt x="19012" y="7895"/>
                </a:lnTo>
                <a:lnTo>
                  <a:pt x="18832" y="8025"/>
                </a:lnTo>
                <a:lnTo>
                  <a:pt x="18663" y="8174"/>
                </a:lnTo>
                <a:lnTo>
                  <a:pt x="18472" y="8248"/>
                </a:lnTo>
                <a:lnTo>
                  <a:pt x="18270" y="8286"/>
                </a:lnTo>
                <a:lnTo>
                  <a:pt x="18078" y="8323"/>
                </a:lnTo>
                <a:lnTo>
                  <a:pt x="17887" y="8323"/>
                </a:lnTo>
                <a:lnTo>
                  <a:pt x="17696" y="8248"/>
                </a:lnTo>
                <a:lnTo>
                  <a:pt x="17493" y="8174"/>
                </a:lnTo>
                <a:lnTo>
                  <a:pt x="17302" y="8062"/>
                </a:lnTo>
                <a:lnTo>
                  <a:pt x="17133" y="7969"/>
                </a:lnTo>
                <a:lnTo>
                  <a:pt x="16976" y="7783"/>
                </a:lnTo>
                <a:lnTo>
                  <a:pt x="16852" y="7597"/>
                </a:lnTo>
                <a:lnTo>
                  <a:pt x="16740" y="7429"/>
                </a:lnTo>
                <a:lnTo>
                  <a:pt x="16672" y="7168"/>
                </a:lnTo>
                <a:lnTo>
                  <a:pt x="16638" y="6926"/>
                </a:lnTo>
                <a:lnTo>
                  <a:pt x="16616" y="6498"/>
                </a:lnTo>
                <a:lnTo>
                  <a:pt x="16616" y="5772"/>
                </a:lnTo>
                <a:lnTo>
                  <a:pt x="16650" y="4915"/>
                </a:lnTo>
                <a:lnTo>
                  <a:pt x="16695" y="3928"/>
                </a:lnTo>
                <a:lnTo>
                  <a:pt x="16762" y="2960"/>
                </a:lnTo>
                <a:lnTo>
                  <a:pt x="16830" y="1992"/>
                </a:lnTo>
                <a:lnTo>
                  <a:pt x="16908" y="1173"/>
                </a:lnTo>
                <a:lnTo>
                  <a:pt x="16976" y="521"/>
                </a:lnTo>
                <a:lnTo>
                  <a:pt x="16953" y="521"/>
                </a:lnTo>
                <a:lnTo>
                  <a:pt x="16931" y="521"/>
                </a:lnTo>
                <a:lnTo>
                  <a:pt x="16267" y="484"/>
                </a:lnTo>
                <a:lnTo>
                  <a:pt x="15637" y="428"/>
                </a:lnTo>
                <a:lnTo>
                  <a:pt x="15063" y="353"/>
                </a:lnTo>
                <a:lnTo>
                  <a:pt x="14523" y="279"/>
                </a:lnTo>
                <a:lnTo>
                  <a:pt x="14040" y="167"/>
                </a:lnTo>
                <a:lnTo>
                  <a:pt x="13635" y="93"/>
                </a:lnTo>
                <a:lnTo>
                  <a:pt x="13331" y="18"/>
                </a:lnTo>
                <a:lnTo>
                  <a:pt x="13117" y="18"/>
                </a:lnTo>
                <a:lnTo>
                  <a:pt x="12982" y="18"/>
                </a:lnTo>
                <a:lnTo>
                  <a:pt x="12858" y="130"/>
                </a:lnTo>
                <a:lnTo>
                  <a:pt x="12723" y="279"/>
                </a:lnTo>
                <a:lnTo>
                  <a:pt x="12622" y="446"/>
                </a:lnTo>
                <a:lnTo>
                  <a:pt x="12510" y="670"/>
                </a:lnTo>
                <a:lnTo>
                  <a:pt x="12419" y="912"/>
                </a:lnTo>
                <a:lnTo>
                  <a:pt x="12363" y="1210"/>
                </a:lnTo>
                <a:lnTo>
                  <a:pt x="12318" y="1526"/>
                </a:lnTo>
                <a:lnTo>
                  <a:pt x="12273" y="1843"/>
                </a:lnTo>
                <a:lnTo>
                  <a:pt x="12251" y="2215"/>
                </a:lnTo>
                <a:lnTo>
                  <a:pt x="12273" y="2532"/>
                </a:lnTo>
                <a:lnTo>
                  <a:pt x="12318" y="2886"/>
                </a:lnTo>
                <a:lnTo>
                  <a:pt x="12386" y="3240"/>
                </a:lnTo>
                <a:lnTo>
                  <a:pt x="12464" y="3556"/>
                </a:lnTo>
                <a:lnTo>
                  <a:pt x="12577" y="3891"/>
                </a:lnTo>
                <a:lnTo>
                  <a:pt x="12746" y="4171"/>
                </a:lnTo>
                <a:lnTo>
                  <a:pt x="12926" y="4487"/>
                </a:lnTo>
                <a:lnTo>
                  <a:pt x="13050" y="4860"/>
                </a:lnTo>
                <a:lnTo>
                  <a:pt x="13162" y="5251"/>
                </a:lnTo>
                <a:lnTo>
                  <a:pt x="13218" y="5604"/>
                </a:lnTo>
                <a:lnTo>
                  <a:pt x="13263" y="5995"/>
                </a:lnTo>
                <a:lnTo>
                  <a:pt x="13241" y="6386"/>
                </a:lnTo>
                <a:lnTo>
                  <a:pt x="13218" y="6740"/>
                </a:lnTo>
                <a:lnTo>
                  <a:pt x="13139" y="7094"/>
                </a:lnTo>
                <a:lnTo>
                  <a:pt x="13050" y="7429"/>
                </a:lnTo>
                <a:lnTo>
                  <a:pt x="12903" y="7746"/>
                </a:lnTo>
                <a:lnTo>
                  <a:pt x="12723" y="8025"/>
                </a:lnTo>
                <a:lnTo>
                  <a:pt x="12532" y="8286"/>
                </a:lnTo>
                <a:lnTo>
                  <a:pt x="12318" y="8491"/>
                </a:lnTo>
                <a:lnTo>
                  <a:pt x="12060" y="8677"/>
                </a:lnTo>
                <a:lnTo>
                  <a:pt x="11756" y="8788"/>
                </a:lnTo>
                <a:lnTo>
                  <a:pt x="11452" y="8826"/>
                </a:lnTo>
                <a:lnTo>
                  <a:pt x="11283" y="8826"/>
                </a:lnTo>
                <a:lnTo>
                  <a:pt x="11126" y="8826"/>
                </a:lnTo>
                <a:lnTo>
                  <a:pt x="11002" y="8788"/>
                </a:lnTo>
                <a:lnTo>
                  <a:pt x="10845" y="8714"/>
                </a:lnTo>
                <a:lnTo>
                  <a:pt x="10721" y="8640"/>
                </a:lnTo>
                <a:lnTo>
                  <a:pt x="10608" y="8565"/>
                </a:lnTo>
                <a:lnTo>
                  <a:pt x="10485" y="8453"/>
                </a:lnTo>
                <a:lnTo>
                  <a:pt x="10372" y="8323"/>
                </a:lnTo>
                <a:lnTo>
                  <a:pt x="10181" y="8062"/>
                </a:lnTo>
                <a:lnTo>
                  <a:pt x="10035" y="7746"/>
                </a:lnTo>
                <a:lnTo>
                  <a:pt x="9900" y="7392"/>
                </a:lnTo>
                <a:lnTo>
                  <a:pt x="9787" y="7001"/>
                </a:lnTo>
                <a:lnTo>
                  <a:pt x="9731" y="6610"/>
                </a:lnTo>
                <a:lnTo>
                  <a:pt x="9686" y="6219"/>
                </a:lnTo>
                <a:lnTo>
                  <a:pt x="9663" y="5772"/>
                </a:lnTo>
                <a:lnTo>
                  <a:pt x="9686" y="5381"/>
                </a:lnTo>
                <a:lnTo>
                  <a:pt x="9753" y="4990"/>
                </a:lnTo>
                <a:lnTo>
                  <a:pt x="9832" y="4636"/>
                </a:lnTo>
                <a:lnTo>
                  <a:pt x="9945" y="4320"/>
                </a:lnTo>
                <a:lnTo>
                  <a:pt x="10068" y="4022"/>
                </a:lnTo>
                <a:lnTo>
                  <a:pt x="10203" y="3817"/>
                </a:lnTo>
                <a:lnTo>
                  <a:pt x="10316" y="3593"/>
                </a:lnTo>
                <a:lnTo>
                  <a:pt x="10395" y="3351"/>
                </a:lnTo>
                <a:lnTo>
                  <a:pt x="10462" y="3109"/>
                </a:lnTo>
                <a:lnTo>
                  <a:pt x="10507" y="2848"/>
                </a:lnTo>
                <a:lnTo>
                  <a:pt x="10530" y="2606"/>
                </a:lnTo>
                <a:lnTo>
                  <a:pt x="10507" y="2346"/>
                </a:lnTo>
                <a:lnTo>
                  <a:pt x="10462" y="2141"/>
                </a:lnTo>
                <a:lnTo>
                  <a:pt x="10395" y="1880"/>
                </a:lnTo>
                <a:lnTo>
                  <a:pt x="10293" y="1638"/>
                </a:lnTo>
                <a:lnTo>
                  <a:pt x="10158" y="1415"/>
                </a:lnTo>
                <a:lnTo>
                  <a:pt x="9967" y="1210"/>
                </a:lnTo>
                <a:lnTo>
                  <a:pt x="9753" y="986"/>
                </a:lnTo>
                <a:lnTo>
                  <a:pt x="9495" y="819"/>
                </a:lnTo>
                <a:lnTo>
                  <a:pt x="9191" y="670"/>
                </a:lnTo>
                <a:lnTo>
                  <a:pt x="8842" y="521"/>
                </a:lnTo>
                <a:lnTo>
                  <a:pt x="8471" y="446"/>
                </a:lnTo>
                <a:lnTo>
                  <a:pt x="7998" y="428"/>
                </a:lnTo>
                <a:lnTo>
                  <a:pt x="7413" y="428"/>
                </a:lnTo>
                <a:lnTo>
                  <a:pt x="6817" y="446"/>
                </a:lnTo>
                <a:lnTo>
                  <a:pt x="6187" y="521"/>
                </a:lnTo>
                <a:lnTo>
                  <a:pt x="5602" y="633"/>
                </a:lnTo>
                <a:lnTo>
                  <a:pt x="5107" y="744"/>
                </a:lnTo>
                <a:lnTo>
                  <a:pt x="4725" y="856"/>
                </a:lnTo>
                <a:lnTo>
                  <a:pt x="4848" y="1564"/>
                </a:lnTo>
                <a:lnTo>
                  <a:pt x="5028" y="2495"/>
                </a:lnTo>
                <a:lnTo>
                  <a:pt x="5175" y="3556"/>
                </a:lnTo>
                <a:lnTo>
                  <a:pt x="5298" y="4673"/>
                </a:lnTo>
                <a:lnTo>
                  <a:pt x="5343" y="5213"/>
                </a:lnTo>
                <a:lnTo>
                  <a:pt x="5388" y="5753"/>
                </a:lnTo>
                <a:lnTo>
                  <a:pt x="5411" y="6275"/>
                </a:lnTo>
                <a:lnTo>
                  <a:pt x="5411" y="6740"/>
                </a:lnTo>
                <a:lnTo>
                  <a:pt x="5366" y="7168"/>
                </a:lnTo>
                <a:lnTo>
                  <a:pt x="5321" y="7541"/>
                </a:lnTo>
                <a:lnTo>
                  <a:pt x="5287" y="7708"/>
                </a:lnTo>
                <a:lnTo>
                  <a:pt x="5242" y="7857"/>
                </a:lnTo>
                <a:lnTo>
                  <a:pt x="5197" y="7969"/>
                </a:lnTo>
                <a:lnTo>
                  <a:pt x="5130" y="8062"/>
                </a:lnTo>
                <a:lnTo>
                  <a:pt x="5006" y="8248"/>
                </a:lnTo>
                <a:lnTo>
                  <a:pt x="4848" y="8397"/>
                </a:lnTo>
                <a:lnTo>
                  <a:pt x="4725" y="8528"/>
                </a:lnTo>
                <a:lnTo>
                  <a:pt x="4567" y="8640"/>
                </a:lnTo>
                <a:lnTo>
                  <a:pt x="4421" y="8714"/>
                </a:lnTo>
                <a:lnTo>
                  <a:pt x="4263" y="8751"/>
                </a:lnTo>
                <a:lnTo>
                  <a:pt x="4095" y="8788"/>
                </a:lnTo>
                <a:lnTo>
                  <a:pt x="3948" y="8788"/>
                </a:lnTo>
                <a:lnTo>
                  <a:pt x="3791" y="8751"/>
                </a:lnTo>
                <a:lnTo>
                  <a:pt x="3667" y="8714"/>
                </a:lnTo>
                <a:lnTo>
                  <a:pt x="3510" y="8677"/>
                </a:lnTo>
                <a:lnTo>
                  <a:pt x="3386" y="8602"/>
                </a:lnTo>
                <a:lnTo>
                  <a:pt x="3251" y="8491"/>
                </a:lnTo>
                <a:lnTo>
                  <a:pt x="3127" y="8360"/>
                </a:lnTo>
                <a:lnTo>
                  <a:pt x="3015" y="8248"/>
                </a:lnTo>
                <a:lnTo>
                  <a:pt x="2925" y="8062"/>
                </a:lnTo>
                <a:lnTo>
                  <a:pt x="2778" y="7857"/>
                </a:lnTo>
                <a:lnTo>
                  <a:pt x="2610" y="7671"/>
                </a:lnTo>
                <a:lnTo>
                  <a:pt x="2407" y="7541"/>
                </a:lnTo>
                <a:lnTo>
                  <a:pt x="2171" y="7466"/>
                </a:lnTo>
                <a:lnTo>
                  <a:pt x="1957" y="7429"/>
                </a:lnTo>
                <a:lnTo>
                  <a:pt x="1698" y="7429"/>
                </a:lnTo>
                <a:lnTo>
                  <a:pt x="1462" y="7466"/>
                </a:lnTo>
                <a:lnTo>
                  <a:pt x="1226" y="7559"/>
                </a:lnTo>
                <a:lnTo>
                  <a:pt x="989" y="7708"/>
                </a:lnTo>
                <a:lnTo>
                  <a:pt x="776" y="7932"/>
                </a:lnTo>
                <a:lnTo>
                  <a:pt x="551" y="8211"/>
                </a:lnTo>
                <a:lnTo>
                  <a:pt x="382" y="8528"/>
                </a:lnTo>
                <a:lnTo>
                  <a:pt x="315" y="8714"/>
                </a:lnTo>
                <a:lnTo>
                  <a:pt x="236" y="8919"/>
                </a:lnTo>
                <a:lnTo>
                  <a:pt x="191" y="9142"/>
                </a:lnTo>
                <a:lnTo>
                  <a:pt x="123" y="9347"/>
                </a:lnTo>
                <a:lnTo>
                  <a:pt x="78" y="9608"/>
                </a:lnTo>
                <a:lnTo>
                  <a:pt x="56" y="9887"/>
                </a:lnTo>
                <a:lnTo>
                  <a:pt x="33" y="10185"/>
                </a:lnTo>
                <a:lnTo>
                  <a:pt x="33" y="10464"/>
                </a:lnTo>
                <a:lnTo>
                  <a:pt x="33" y="10706"/>
                </a:lnTo>
                <a:lnTo>
                  <a:pt x="56" y="10967"/>
                </a:lnTo>
                <a:lnTo>
                  <a:pt x="78" y="11172"/>
                </a:lnTo>
                <a:lnTo>
                  <a:pt x="123" y="11395"/>
                </a:lnTo>
                <a:lnTo>
                  <a:pt x="168" y="11600"/>
                </a:lnTo>
                <a:lnTo>
                  <a:pt x="236" y="11786"/>
                </a:lnTo>
                <a:lnTo>
                  <a:pt x="292" y="11973"/>
                </a:lnTo>
                <a:lnTo>
                  <a:pt x="382" y="12140"/>
                </a:lnTo>
                <a:lnTo>
                  <a:pt x="540" y="12419"/>
                </a:lnTo>
                <a:lnTo>
                  <a:pt x="731" y="12680"/>
                </a:lnTo>
                <a:lnTo>
                  <a:pt x="944" y="12866"/>
                </a:lnTo>
                <a:lnTo>
                  <a:pt x="1158" y="12997"/>
                </a:lnTo>
                <a:lnTo>
                  <a:pt x="1395" y="13108"/>
                </a:lnTo>
                <a:lnTo>
                  <a:pt x="1608" y="13183"/>
                </a:lnTo>
                <a:lnTo>
                  <a:pt x="1856" y="13183"/>
                </a:lnTo>
                <a:lnTo>
                  <a:pt x="2070" y="13146"/>
                </a:lnTo>
                <a:lnTo>
                  <a:pt x="2261" y="13071"/>
                </a:lnTo>
                <a:lnTo>
                  <a:pt x="2430" y="12960"/>
                </a:lnTo>
                <a:lnTo>
                  <a:pt x="2587" y="12792"/>
                </a:lnTo>
                <a:lnTo>
                  <a:pt x="2688" y="12606"/>
                </a:lnTo>
                <a:lnTo>
                  <a:pt x="2801" y="12419"/>
                </a:lnTo>
                <a:lnTo>
                  <a:pt x="2925" y="12289"/>
                </a:lnTo>
                <a:lnTo>
                  <a:pt x="3082" y="12177"/>
                </a:lnTo>
                <a:lnTo>
                  <a:pt x="3228" y="12103"/>
                </a:lnTo>
                <a:lnTo>
                  <a:pt x="3408" y="12103"/>
                </a:lnTo>
                <a:lnTo>
                  <a:pt x="3577" y="12103"/>
                </a:lnTo>
                <a:lnTo>
                  <a:pt x="3723" y="12177"/>
                </a:lnTo>
                <a:lnTo>
                  <a:pt x="3903" y="12252"/>
                </a:lnTo>
                <a:lnTo>
                  <a:pt x="4072" y="12364"/>
                </a:lnTo>
                <a:lnTo>
                  <a:pt x="4230" y="12494"/>
                </a:lnTo>
                <a:lnTo>
                  <a:pt x="4353" y="12643"/>
                </a:lnTo>
                <a:lnTo>
                  <a:pt x="4488" y="12829"/>
                </a:lnTo>
                <a:lnTo>
                  <a:pt x="4567" y="13034"/>
                </a:lnTo>
                <a:lnTo>
                  <a:pt x="4657" y="13257"/>
                </a:lnTo>
                <a:lnTo>
                  <a:pt x="4702" y="13462"/>
                </a:lnTo>
                <a:lnTo>
                  <a:pt x="4725" y="13686"/>
                </a:lnTo>
                <a:lnTo>
                  <a:pt x="4702" y="14282"/>
                </a:lnTo>
                <a:lnTo>
                  <a:pt x="4657" y="15045"/>
                </a:lnTo>
                <a:lnTo>
                  <a:pt x="4612" y="15976"/>
                </a:lnTo>
                <a:lnTo>
                  <a:pt x="4590" y="16926"/>
                </a:lnTo>
                <a:lnTo>
                  <a:pt x="4567" y="17968"/>
                </a:lnTo>
                <a:lnTo>
                  <a:pt x="4567" y="19011"/>
                </a:lnTo>
                <a:lnTo>
                  <a:pt x="4590" y="19514"/>
                </a:lnTo>
                <a:lnTo>
                  <a:pt x="4612" y="19980"/>
                </a:lnTo>
                <a:lnTo>
                  <a:pt x="4657" y="20426"/>
                </a:lnTo>
                <a:lnTo>
                  <a:pt x="4725" y="20836"/>
                </a:lnTo>
                <a:lnTo>
                  <a:pt x="4848" y="20929"/>
                </a:lnTo>
                <a:lnTo>
                  <a:pt x="5040" y="21004"/>
                </a:lnTo>
                <a:lnTo>
                  <a:pt x="5265" y="21078"/>
                </a:lnTo>
                <a:lnTo>
                  <a:pt x="5478" y="21115"/>
                </a:lnTo>
                <a:lnTo>
                  <a:pt x="6041" y="21115"/>
                </a:lnTo>
                <a:lnTo>
                  <a:pt x="6637" y="21078"/>
                </a:lnTo>
                <a:lnTo>
                  <a:pt x="7312" y="21004"/>
                </a:lnTo>
                <a:lnTo>
                  <a:pt x="7998" y="20929"/>
                </a:lnTo>
                <a:lnTo>
                  <a:pt x="8696" y="20855"/>
                </a:lnTo>
                <a:lnTo>
                  <a:pt x="9360" y="20836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en-US" sz="1600" dirty="0"/>
          </a:p>
        </p:txBody>
      </p:sp>
      <p:sp>
        <p:nvSpPr>
          <p:cNvPr id="21" name="Puzzle4"/>
          <p:cNvSpPr>
            <a:spLocks noEditPoints="1" noChangeArrowheads="1"/>
          </p:cNvSpPr>
          <p:nvPr/>
        </p:nvSpPr>
        <p:spPr bwMode="auto">
          <a:xfrm>
            <a:off x="3478549" y="3531224"/>
            <a:ext cx="1015261" cy="1650376"/>
          </a:xfrm>
          <a:custGeom>
            <a:avLst/>
            <a:gdLst>
              <a:gd name="T0" fmla="*/ 8307 w 21600"/>
              <a:gd name="T1" fmla="*/ 11593 h 21600"/>
              <a:gd name="T2" fmla="*/ 453 w 21600"/>
              <a:gd name="T3" fmla="*/ 16938 h 21600"/>
              <a:gd name="T4" fmla="*/ 11500 w 21600"/>
              <a:gd name="T5" fmla="*/ 21600 h 21600"/>
              <a:gd name="T6" fmla="*/ 20920 w 21600"/>
              <a:gd name="T7" fmla="*/ 16751 h 21600"/>
              <a:gd name="T8" fmla="*/ 13972 w 21600"/>
              <a:gd name="T9" fmla="*/ 10888 h 21600"/>
              <a:gd name="T10" fmla="*/ 21033 w 21600"/>
              <a:gd name="T11" fmla="*/ 4716 h 21600"/>
              <a:gd name="T12" fmla="*/ 11102 w 21600"/>
              <a:gd name="T13" fmla="*/ 11 h 21600"/>
              <a:gd name="T14" fmla="*/ 453 w 21600"/>
              <a:gd name="T15" fmla="*/ 4716 h 21600"/>
              <a:gd name="T16" fmla="*/ 2076 w 21600"/>
              <a:gd name="T17" fmla="*/ 5664 h 21600"/>
              <a:gd name="T18" fmla="*/ 20203 w 21600"/>
              <a:gd name="T19" fmla="*/ 1598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3813" y="10590"/>
                </a:moveTo>
                <a:lnTo>
                  <a:pt x="3927" y="10513"/>
                </a:lnTo>
                <a:lnTo>
                  <a:pt x="4078" y="10425"/>
                </a:lnTo>
                <a:lnTo>
                  <a:pt x="4210" y="10359"/>
                </a:lnTo>
                <a:lnTo>
                  <a:pt x="4361" y="10315"/>
                </a:lnTo>
                <a:lnTo>
                  <a:pt x="4682" y="10237"/>
                </a:lnTo>
                <a:lnTo>
                  <a:pt x="5041" y="10193"/>
                </a:lnTo>
                <a:lnTo>
                  <a:pt x="5456" y="10171"/>
                </a:lnTo>
                <a:lnTo>
                  <a:pt x="5853" y="10193"/>
                </a:lnTo>
                <a:lnTo>
                  <a:pt x="6249" y="10260"/>
                </a:lnTo>
                <a:lnTo>
                  <a:pt x="6646" y="10337"/>
                </a:lnTo>
                <a:lnTo>
                  <a:pt x="7004" y="10469"/>
                </a:lnTo>
                <a:lnTo>
                  <a:pt x="7363" y="10612"/>
                </a:lnTo>
                <a:lnTo>
                  <a:pt x="7665" y="10788"/>
                </a:lnTo>
                <a:lnTo>
                  <a:pt x="7911" y="10998"/>
                </a:lnTo>
                <a:lnTo>
                  <a:pt x="8024" y="11097"/>
                </a:lnTo>
                <a:lnTo>
                  <a:pt x="8137" y="11207"/>
                </a:lnTo>
                <a:lnTo>
                  <a:pt x="8194" y="11340"/>
                </a:lnTo>
                <a:lnTo>
                  <a:pt x="8269" y="11461"/>
                </a:lnTo>
                <a:lnTo>
                  <a:pt x="8307" y="11593"/>
                </a:lnTo>
                <a:lnTo>
                  <a:pt x="8307" y="11714"/>
                </a:lnTo>
                <a:lnTo>
                  <a:pt x="8307" y="11868"/>
                </a:lnTo>
                <a:lnTo>
                  <a:pt x="8307" y="12012"/>
                </a:lnTo>
                <a:lnTo>
                  <a:pt x="8194" y="12265"/>
                </a:lnTo>
                <a:lnTo>
                  <a:pt x="8062" y="12519"/>
                </a:lnTo>
                <a:lnTo>
                  <a:pt x="7873" y="12706"/>
                </a:lnTo>
                <a:lnTo>
                  <a:pt x="7627" y="12904"/>
                </a:lnTo>
                <a:lnTo>
                  <a:pt x="7363" y="13048"/>
                </a:lnTo>
                <a:lnTo>
                  <a:pt x="7080" y="13180"/>
                </a:lnTo>
                <a:lnTo>
                  <a:pt x="6759" y="13257"/>
                </a:lnTo>
                <a:lnTo>
                  <a:pt x="6419" y="13345"/>
                </a:lnTo>
                <a:lnTo>
                  <a:pt x="6098" y="13389"/>
                </a:lnTo>
                <a:lnTo>
                  <a:pt x="5739" y="13389"/>
                </a:lnTo>
                <a:lnTo>
                  <a:pt x="5418" y="13389"/>
                </a:lnTo>
                <a:lnTo>
                  <a:pt x="5079" y="13345"/>
                </a:lnTo>
                <a:lnTo>
                  <a:pt x="4758" y="13301"/>
                </a:lnTo>
                <a:lnTo>
                  <a:pt x="4474" y="13213"/>
                </a:lnTo>
                <a:lnTo>
                  <a:pt x="4172" y="13114"/>
                </a:lnTo>
                <a:lnTo>
                  <a:pt x="3965" y="12982"/>
                </a:lnTo>
                <a:lnTo>
                  <a:pt x="3738" y="12838"/>
                </a:lnTo>
                <a:lnTo>
                  <a:pt x="3493" y="12706"/>
                </a:lnTo>
                <a:lnTo>
                  <a:pt x="3228" y="12607"/>
                </a:lnTo>
                <a:lnTo>
                  <a:pt x="2945" y="12519"/>
                </a:lnTo>
                <a:lnTo>
                  <a:pt x="2700" y="12431"/>
                </a:lnTo>
                <a:lnTo>
                  <a:pt x="2397" y="12375"/>
                </a:lnTo>
                <a:lnTo>
                  <a:pt x="2152" y="12331"/>
                </a:lnTo>
                <a:lnTo>
                  <a:pt x="1888" y="12309"/>
                </a:lnTo>
                <a:lnTo>
                  <a:pt x="1642" y="12309"/>
                </a:lnTo>
                <a:lnTo>
                  <a:pt x="1397" y="12331"/>
                </a:lnTo>
                <a:lnTo>
                  <a:pt x="1170" y="12397"/>
                </a:lnTo>
                <a:lnTo>
                  <a:pt x="962" y="12453"/>
                </a:lnTo>
                <a:lnTo>
                  <a:pt x="774" y="12563"/>
                </a:lnTo>
                <a:lnTo>
                  <a:pt x="623" y="12684"/>
                </a:lnTo>
                <a:lnTo>
                  <a:pt x="528" y="12838"/>
                </a:lnTo>
                <a:lnTo>
                  <a:pt x="453" y="13026"/>
                </a:lnTo>
                <a:lnTo>
                  <a:pt x="339" y="13477"/>
                </a:lnTo>
                <a:lnTo>
                  <a:pt x="226" y="13984"/>
                </a:lnTo>
                <a:lnTo>
                  <a:pt x="151" y="14535"/>
                </a:lnTo>
                <a:lnTo>
                  <a:pt x="113" y="15075"/>
                </a:lnTo>
                <a:lnTo>
                  <a:pt x="113" y="15626"/>
                </a:lnTo>
                <a:lnTo>
                  <a:pt x="151" y="16133"/>
                </a:lnTo>
                <a:lnTo>
                  <a:pt x="188" y="16376"/>
                </a:lnTo>
                <a:lnTo>
                  <a:pt x="264" y="16585"/>
                </a:lnTo>
                <a:lnTo>
                  <a:pt x="339" y="16773"/>
                </a:lnTo>
                <a:lnTo>
                  <a:pt x="453" y="16938"/>
                </a:lnTo>
                <a:lnTo>
                  <a:pt x="1095" y="16883"/>
                </a:lnTo>
                <a:lnTo>
                  <a:pt x="1963" y="16795"/>
                </a:lnTo>
                <a:lnTo>
                  <a:pt x="2945" y="16751"/>
                </a:lnTo>
                <a:lnTo>
                  <a:pt x="3965" y="16706"/>
                </a:lnTo>
                <a:lnTo>
                  <a:pt x="5022" y="16684"/>
                </a:lnTo>
                <a:lnTo>
                  <a:pt x="5947" y="16684"/>
                </a:lnTo>
                <a:lnTo>
                  <a:pt x="6759" y="16706"/>
                </a:lnTo>
                <a:lnTo>
                  <a:pt x="7363" y="16751"/>
                </a:lnTo>
                <a:lnTo>
                  <a:pt x="7948" y="16839"/>
                </a:lnTo>
                <a:lnTo>
                  <a:pt x="8458" y="16916"/>
                </a:lnTo>
                <a:lnTo>
                  <a:pt x="8893" y="17026"/>
                </a:lnTo>
                <a:lnTo>
                  <a:pt x="9289" y="17158"/>
                </a:lnTo>
                <a:lnTo>
                  <a:pt x="9572" y="17280"/>
                </a:lnTo>
                <a:lnTo>
                  <a:pt x="9799" y="17412"/>
                </a:lnTo>
                <a:lnTo>
                  <a:pt x="9969" y="17555"/>
                </a:lnTo>
                <a:lnTo>
                  <a:pt x="10120" y="17687"/>
                </a:lnTo>
                <a:lnTo>
                  <a:pt x="10158" y="17831"/>
                </a:lnTo>
                <a:lnTo>
                  <a:pt x="10195" y="17974"/>
                </a:lnTo>
                <a:lnTo>
                  <a:pt x="10158" y="18128"/>
                </a:lnTo>
                <a:lnTo>
                  <a:pt x="10082" y="18271"/>
                </a:lnTo>
                <a:lnTo>
                  <a:pt x="9969" y="18426"/>
                </a:lnTo>
                <a:lnTo>
                  <a:pt x="9837" y="18569"/>
                </a:lnTo>
                <a:lnTo>
                  <a:pt x="9648" y="18701"/>
                </a:lnTo>
                <a:lnTo>
                  <a:pt x="9440" y="18822"/>
                </a:lnTo>
                <a:lnTo>
                  <a:pt x="9213" y="18999"/>
                </a:lnTo>
                <a:lnTo>
                  <a:pt x="9044" y="19186"/>
                </a:lnTo>
                <a:lnTo>
                  <a:pt x="8893" y="19395"/>
                </a:lnTo>
                <a:lnTo>
                  <a:pt x="8817" y="19627"/>
                </a:lnTo>
                <a:lnTo>
                  <a:pt x="8779" y="19858"/>
                </a:lnTo>
                <a:lnTo>
                  <a:pt x="8779" y="20112"/>
                </a:lnTo>
                <a:lnTo>
                  <a:pt x="8855" y="20354"/>
                </a:lnTo>
                <a:lnTo>
                  <a:pt x="8968" y="20586"/>
                </a:lnTo>
                <a:lnTo>
                  <a:pt x="9138" y="20817"/>
                </a:lnTo>
                <a:lnTo>
                  <a:pt x="9365" y="21026"/>
                </a:lnTo>
                <a:lnTo>
                  <a:pt x="9610" y="21192"/>
                </a:lnTo>
                <a:lnTo>
                  <a:pt x="9950" y="21368"/>
                </a:lnTo>
                <a:lnTo>
                  <a:pt x="10120" y="21445"/>
                </a:lnTo>
                <a:lnTo>
                  <a:pt x="10346" y="21511"/>
                </a:lnTo>
                <a:lnTo>
                  <a:pt x="10516" y="21555"/>
                </a:lnTo>
                <a:lnTo>
                  <a:pt x="10743" y="21600"/>
                </a:lnTo>
                <a:lnTo>
                  <a:pt x="10988" y="21644"/>
                </a:lnTo>
                <a:lnTo>
                  <a:pt x="11215" y="21666"/>
                </a:lnTo>
                <a:lnTo>
                  <a:pt x="11498" y="21666"/>
                </a:lnTo>
                <a:lnTo>
                  <a:pt x="11762" y="21666"/>
                </a:lnTo>
                <a:lnTo>
                  <a:pt x="12253" y="21644"/>
                </a:lnTo>
                <a:lnTo>
                  <a:pt x="12763" y="21577"/>
                </a:lnTo>
                <a:lnTo>
                  <a:pt x="13197" y="21467"/>
                </a:lnTo>
                <a:lnTo>
                  <a:pt x="13556" y="21346"/>
                </a:lnTo>
                <a:lnTo>
                  <a:pt x="13896" y="21192"/>
                </a:lnTo>
                <a:lnTo>
                  <a:pt x="14179" y="21026"/>
                </a:lnTo>
                <a:lnTo>
                  <a:pt x="14444" y="20839"/>
                </a:lnTo>
                <a:lnTo>
                  <a:pt x="14576" y="20641"/>
                </a:lnTo>
                <a:lnTo>
                  <a:pt x="14727" y="20431"/>
                </a:lnTo>
                <a:lnTo>
                  <a:pt x="14765" y="20200"/>
                </a:lnTo>
                <a:lnTo>
                  <a:pt x="14802" y="19991"/>
                </a:lnTo>
                <a:lnTo>
                  <a:pt x="14727" y="19759"/>
                </a:lnTo>
                <a:lnTo>
                  <a:pt x="14613" y="19550"/>
                </a:lnTo>
                <a:lnTo>
                  <a:pt x="14444" y="19307"/>
                </a:lnTo>
                <a:lnTo>
                  <a:pt x="14217" y="19098"/>
                </a:lnTo>
                <a:lnTo>
                  <a:pt x="13934" y="18911"/>
                </a:lnTo>
                <a:lnTo>
                  <a:pt x="13669" y="18745"/>
                </a:lnTo>
                <a:lnTo>
                  <a:pt x="13462" y="18547"/>
                </a:lnTo>
                <a:lnTo>
                  <a:pt x="13311" y="18337"/>
                </a:lnTo>
                <a:lnTo>
                  <a:pt x="13197" y="18150"/>
                </a:lnTo>
                <a:lnTo>
                  <a:pt x="13122" y="17941"/>
                </a:lnTo>
                <a:lnTo>
                  <a:pt x="13122" y="17720"/>
                </a:lnTo>
                <a:lnTo>
                  <a:pt x="13122" y="17533"/>
                </a:lnTo>
                <a:lnTo>
                  <a:pt x="13197" y="17346"/>
                </a:lnTo>
                <a:lnTo>
                  <a:pt x="13273" y="17158"/>
                </a:lnTo>
                <a:lnTo>
                  <a:pt x="13386" y="16982"/>
                </a:lnTo>
                <a:lnTo>
                  <a:pt x="13537" y="16839"/>
                </a:lnTo>
                <a:lnTo>
                  <a:pt x="13707" y="16706"/>
                </a:lnTo>
                <a:lnTo>
                  <a:pt x="13896" y="16607"/>
                </a:lnTo>
                <a:lnTo>
                  <a:pt x="14104" y="16519"/>
                </a:lnTo>
                <a:lnTo>
                  <a:pt x="14330" y="16453"/>
                </a:lnTo>
                <a:lnTo>
                  <a:pt x="14538" y="16431"/>
                </a:lnTo>
                <a:lnTo>
                  <a:pt x="14897" y="16453"/>
                </a:lnTo>
                <a:lnTo>
                  <a:pt x="15406" y="16497"/>
                </a:lnTo>
                <a:lnTo>
                  <a:pt x="16105" y="16541"/>
                </a:lnTo>
                <a:lnTo>
                  <a:pt x="16898" y="16607"/>
                </a:lnTo>
                <a:lnTo>
                  <a:pt x="17804" y="16651"/>
                </a:lnTo>
                <a:lnTo>
                  <a:pt x="18786" y="16684"/>
                </a:lnTo>
                <a:lnTo>
                  <a:pt x="19844" y="16728"/>
                </a:lnTo>
                <a:lnTo>
                  <a:pt x="20920" y="16751"/>
                </a:lnTo>
                <a:lnTo>
                  <a:pt x="21109" y="16497"/>
                </a:lnTo>
                <a:lnTo>
                  <a:pt x="21241" y="16222"/>
                </a:lnTo>
                <a:lnTo>
                  <a:pt x="21392" y="15946"/>
                </a:lnTo>
                <a:lnTo>
                  <a:pt x="21467" y="15648"/>
                </a:lnTo>
                <a:lnTo>
                  <a:pt x="21543" y="15351"/>
                </a:lnTo>
                <a:lnTo>
                  <a:pt x="21618" y="15042"/>
                </a:lnTo>
                <a:lnTo>
                  <a:pt x="21618" y="14745"/>
                </a:lnTo>
                <a:lnTo>
                  <a:pt x="21618" y="14447"/>
                </a:lnTo>
                <a:lnTo>
                  <a:pt x="21618" y="14150"/>
                </a:lnTo>
                <a:lnTo>
                  <a:pt x="21581" y="13852"/>
                </a:lnTo>
                <a:lnTo>
                  <a:pt x="21505" y="13577"/>
                </a:lnTo>
                <a:lnTo>
                  <a:pt x="21430" y="13301"/>
                </a:lnTo>
                <a:lnTo>
                  <a:pt x="21354" y="13048"/>
                </a:lnTo>
                <a:lnTo>
                  <a:pt x="21241" y="12816"/>
                </a:lnTo>
                <a:lnTo>
                  <a:pt x="21146" y="12607"/>
                </a:lnTo>
                <a:lnTo>
                  <a:pt x="21033" y="12431"/>
                </a:lnTo>
                <a:lnTo>
                  <a:pt x="20920" y="12265"/>
                </a:lnTo>
                <a:lnTo>
                  <a:pt x="20769" y="12144"/>
                </a:lnTo>
                <a:lnTo>
                  <a:pt x="20637" y="12034"/>
                </a:lnTo>
                <a:lnTo>
                  <a:pt x="20486" y="11946"/>
                </a:lnTo>
                <a:lnTo>
                  <a:pt x="20297" y="11891"/>
                </a:lnTo>
                <a:lnTo>
                  <a:pt x="20165" y="11846"/>
                </a:lnTo>
                <a:lnTo>
                  <a:pt x="19976" y="11824"/>
                </a:lnTo>
                <a:lnTo>
                  <a:pt x="19806" y="11802"/>
                </a:lnTo>
                <a:lnTo>
                  <a:pt x="19390" y="11824"/>
                </a:lnTo>
                <a:lnTo>
                  <a:pt x="18956" y="11891"/>
                </a:lnTo>
                <a:lnTo>
                  <a:pt x="18503" y="11968"/>
                </a:lnTo>
                <a:lnTo>
                  <a:pt x="17993" y="12078"/>
                </a:lnTo>
                <a:lnTo>
                  <a:pt x="17653" y="12144"/>
                </a:lnTo>
                <a:lnTo>
                  <a:pt x="17332" y="12199"/>
                </a:lnTo>
                <a:lnTo>
                  <a:pt x="17049" y="12221"/>
                </a:lnTo>
                <a:lnTo>
                  <a:pt x="16747" y="12243"/>
                </a:lnTo>
                <a:lnTo>
                  <a:pt x="16464" y="12243"/>
                </a:lnTo>
                <a:lnTo>
                  <a:pt x="16218" y="12243"/>
                </a:lnTo>
                <a:lnTo>
                  <a:pt x="15992" y="12221"/>
                </a:lnTo>
                <a:lnTo>
                  <a:pt x="15746" y="12199"/>
                </a:lnTo>
                <a:lnTo>
                  <a:pt x="15520" y="12155"/>
                </a:lnTo>
                <a:lnTo>
                  <a:pt x="15350" y="12122"/>
                </a:lnTo>
                <a:lnTo>
                  <a:pt x="15161" y="12056"/>
                </a:lnTo>
                <a:lnTo>
                  <a:pt x="14972" y="11990"/>
                </a:lnTo>
                <a:lnTo>
                  <a:pt x="14689" y="11846"/>
                </a:lnTo>
                <a:lnTo>
                  <a:pt x="14444" y="11670"/>
                </a:lnTo>
                <a:lnTo>
                  <a:pt x="14255" y="11483"/>
                </a:lnTo>
                <a:lnTo>
                  <a:pt x="14104" y="11295"/>
                </a:lnTo>
                <a:lnTo>
                  <a:pt x="14028" y="11086"/>
                </a:lnTo>
                <a:lnTo>
                  <a:pt x="13972" y="10888"/>
                </a:lnTo>
                <a:lnTo>
                  <a:pt x="13972" y="10700"/>
                </a:lnTo>
                <a:lnTo>
                  <a:pt x="14009" y="10513"/>
                </a:lnTo>
                <a:lnTo>
                  <a:pt x="14066" y="10359"/>
                </a:lnTo>
                <a:lnTo>
                  <a:pt x="14179" y="10215"/>
                </a:lnTo>
                <a:lnTo>
                  <a:pt x="14406" y="10006"/>
                </a:lnTo>
                <a:lnTo>
                  <a:pt x="14651" y="9830"/>
                </a:lnTo>
                <a:lnTo>
                  <a:pt x="14878" y="9686"/>
                </a:lnTo>
                <a:lnTo>
                  <a:pt x="15123" y="9554"/>
                </a:lnTo>
                <a:lnTo>
                  <a:pt x="15350" y="9477"/>
                </a:lnTo>
                <a:lnTo>
                  <a:pt x="15558" y="9411"/>
                </a:lnTo>
                <a:lnTo>
                  <a:pt x="15803" y="9345"/>
                </a:lnTo>
                <a:lnTo>
                  <a:pt x="16030" y="9323"/>
                </a:lnTo>
                <a:lnTo>
                  <a:pt x="16256" y="9301"/>
                </a:lnTo>
                <a:lnTo>
                  <a:pt x="16464" y="9323"/>
                </a:lnTo>
                <a:lnTo>
                  <a:pt x="16690" y="9345"/>
                </a:lnTo>
                <a:lnTo>
                  <a:pt x="16898" y="9367"/>
                </a:lnTo>
                <a:lnTo>
                  <a:pt x="17332" y="9477"/>
                </a:lnTo>
                <a:lnTo>
                  <a:pt x="17767" y="9598"/>
                </a:lnTo>
                <a:lnTo>
                  <a:pt x="18163" y="9731"/>
                </a:lnTo>
                <a:lnTo>
                  <a:pt x="18597" y="9874"/>
                </a:lnTo>
                <a:lnTo>
                  <a:pt x="18994" y="10006"/>
                </a:lnTo>
                <a:lnTo>
                  <a:pt x="19428" y="10083"/>
                </a:lnTo>
                <a:lnTo>
                  <a:pt x="19617" y="10127"/>
                </a:lnTo>
                <a:lnTo>
                  <a:pt x="19844" y="10149"/>
                </a:lnTo>
                <a:lnTo>
                  <a:pt x="20013" y="10149"/>
                </a:lnTo>
                <a:lnTo>
                  <a:pt x="20240" y="10127"/>
                </a:lnTo>
                <a:lnTo>
                  <a:pt x="20410" y="10105"/>
                </a:lnTo>
                <a:lnTo>
                  <a:pt x="20637" y="10061"/>
                </a:lnTo>
                <a:lnTo>
                  <a:pt x="20844" y="9984"/>
                </a:lnTo>
                <a:lnTo>
                  <a:pt x="21033" y="9896"/>
                </a:lnTo>
                <a:lnTo>
                  <a:pt x="21146" y="9830"/>
                </a:lnTo>
                <a:lnTo>
                  <a:pt x="21203" y="9753"/>
                </a:lnTo>
                <a:lnTo>
                  <a:pt x="21279" y="9642"/>
                </a:lnTo>
                <a:lnTo>
                  <a:pt x="21354" y="9521"/>
                </a:lnTo>
                <a:lnTo>
                  <a:pt x="21430" y="9246"/>
                </a:lnTo>
                <a:lnTo>
                  <a:pt x="21430" y="8904"/>
                </a:lnTo>
                <a:lnTo>
                  <a:pt x="21430" y="8540"/>
                </a:lnTo>
                <a:lnTo>
                  <a:pt x="21392" y="8144"/>
                </a:lnTo>
                <a:lnTo>
                  <a:pt x="21354" y="7714"/>
                </a:lnTo>
                <a:lnTo>
                  <a:pt x="21279" y="7295"/>
                </a:lnTo>
                <a:lnTo>
                  <a:pt x="21146" y="6446"/>
                </a:lnTo>
                <a:lnTo>
                  <a:pt x="20995" y="5686"/>
                </a:lnTo>
                <a:lnTo>
                  <a:pt x="20958" y="5366"/>
                </a:lnTo>
                <a:lnTo>
                  <a:pt x="20958" y="5091"/>
                </a:lnTo>
                <a:lnTo>
                  <a:pt x="20958" y="4860"/>
                </a:lnTo>
                <a:lnTo>
                  <a:pt x="21033" y="4716"/>
                </a:lnTo>
                <a:lnTo>
                  <a:pt x="20637" y="4860"/>
                </a:lnTo>
                <a:lnTo>
                  <a:pt x="20127" y="4992"/>
                </a:lnTo>
                <a:lnTo>
                  <a:pt x="19617" y="5069"/>
                </a:lnTo>
                <a:lnTo>
                  <a:pt x="19032" y="5157"/>
                </a:lnTo>
                <a:lnTo>
                  <a:pt x="18465" y="5201"/>
                </a:lnTo>
                <a:lnTo>
                  <a:pt x="17842" y="5245"/>
                </a:lnTo>
                <a:lnTo>
                  <a:pt x="17219" y="5267"/>
                </a:lnTo>
                <a:lnTo>
                  <a:pt x="16615" y="5267"/>
                </a:lnTo>
                <a:lnTo>
                  <a:pt x="15992" y="5245"/>
                </a:lnTo>
                <a:lnTo>
                  <a:pt x="15369" y="5201"/>
                </a:lnTo>
                <a:lnTo>
                  <a:pt x="14840" y="5157"/>
                </a:lnTo>
                <a:lnTo>
                  <a:pt x="14293" y="5091"/>
                </a:lnTo>
                <a:lnTo>
                  <a:pt x="13783" y="5014"/>
                </a:lnTo>
                <a:lnTo>
                  <a:pt x="13386" y="4926"/>
                </a:lnTo>
                <a:lnTo>
                  <a:pt x="13027" y="4815"/>
                </a:lnTo>
                <a:lnTo>
                  <a:pt x="12725" y="4716"/>
                </a:lnTo>
                <a:lnTo>
                  <a:pt x="12480" y="4606"/>
                </a:lnTo>
                <a:lnTo>
                  <a:pt x="12291" y="4496"/>
                </a:lnTo>
                <a:lnTo>
                  <a:pt x="12197" y="4397"/>
                </a:lnTo>
                <a:lnTo>
                  <a:pt x="12083" y="4286"/>
                </a:lnTo>
                <a:lnTo>
                  <a:pt x="12046" y="4187"/>
                </a:lnTo>
                <a:lnTo>
                  <a:pt x="12008" y="4077"/>
                </a:lnTo>
                <a:lnTo>
                  <a:pt x="12046" y="3967"/>
                </a:lnTo>
                <a:lnTo>
                  <a:pt x="12121" y="3868"/>
                </a:lnTo>
                <a:lnTo>
                  <a:pt x="12197" y="3735"/>
                </a:lnTo>
                <a:lnTo>
                  <a:pt x="12291" y="3614"/>
                </a:lnTo>
                <a:lnTo>
                  <a:pt x="12442" y="3482"/>
                </a:lnTo>
                <a:lnTo>
                  <a:pt x="12631" y="3361"/>
                </a:lnTo>
                <a:lnTo>
                  <a:pt x="13065" y="3085"/>
                </a:lnTo>
                <a:lnTo>
                  <a:pt x="13537" y="2766"/>
                </a:lnTo>
                <a:lnTo>
                  <a:pt x="13783" y="2578"/>
                </a:lnTo>
                <a:lnTo>
                  <a:pt x="13934" y="2380"/>
                </a:lnTo>
                <a:lnTo>
                  <a:pt x="14028" y="2171"/>
                </a:lnTo>
                <a:lnTo>
                  <a:pt x="14104" y="1961"/>
                </a:lnTo>
                <a:lnTo>
                  <a:pt x="14104" y="1730"/>
                </a:lnTo>
                <a:lnTo>
                  <a:pt x="14066" y="1498"/>
                </a:lnTo>
                <a:lnTo>
                  <a:pt x="13972" y="1267"/>
                </a:lnTo>
                <a:lnTo>
                  <a:pt x="13820" y="1057"/>
                </a:lnTo>
                <a:lnTo>
                  <a:pt x="13594" y="837"/>
                </a:lnTo>
                <a:lnTo>
                  <a:pt x="13386" y="628"/>
                </a:lnTo>
                <a:lnTo>
                  <a:pt x="13103" y="462"/>
                </a:lnTo>
                <a:lnTo>
                  <a:pt x="12763" y="308"/>
                </a:lnTo>
                <a:lnTo>
                  <a:pt x="12404" y="187"/>
                </a:lnTo>
                <a:lnTo>
                  <a:pt x="12008" y="77"/>
                </a:lnTo>
                <a:lnTo>
                  <a:pt x="11574" y="33"/>
                </a:lnTo>
                <a:lnTo>
                  <a:pt x="11102" y="11"/>
                </a:lnTo>
                <a:lnTo>
                  <a:pt x="10667" y="11"/>
                </a:lnTo>
                <a:lnTo>
                  <a:pt x="10233" y="77"/>
                </a:lnTo>
                <a:lnTo>
                  <a:pt x="9837" y="187"/>
                </a:lnTo>
                <a:lnTo>
                  <a:pt x="9440" y="286"/>
                </a:lnTo>
                <a:lnTo>
                  <a:pt x="9062" y="462"/>
                </a:lnTo>
                <a:lnTo>
                  <a:pt x="8741" y="628"/>
                </a:lnTo>
                <a:lnTo>
                  <a:pt x="8458" y="815"/>
                </a:lnTo>
                <a:lnTo>
                  <a:pt x="8232" y="1035"/>
                </a:lnTo>
                <a:lnTo>
                  <a:pt x="8062" y="1245"/>
                </a:lnTo>
                <a:lnTo>
                  <a:pt x="7911" y="1476"/>
                </a:lnTo>
                <a:lnTo>
                  <a:pt x="7835" y="1708"/>
                </a:lnTo>
                <a:lnTo>
                  <a:pt x="7797" y="1961"/>
                </a:lnTo>
                <a:lnTo>
                  <a:pt x="7835" y="2193"/>
                </a:lnTo>
                <a:lnTo>
                  <a:pt x="7948" y="2402"/>
                </a:lnTo>
                <a:lnTo>
                  <a:pt x="8062" y="2534"/>
                </a:lnTo>
                <a:lnTo>
                  <a:pt x="8175" y="2644"/>
                </a:lnTo>
                <a:lnTo>
                  <a:pt x="8269" y="2744"/>
                </a:lnTo>
                <a:lnTo>
                  <a:pt x="8420" y="2832"/>
                </a:lnTo>
                <a:lnTo>
                  <a:pt x="8704" y="3019"/>
                </a:lnTo>
                <a:lnTo>
                  <a:pt x="8968" y="3206"/>
                </a:lnTo>
                <a:lnTo>
                  <a:pt x="9138" y="3405"/>
                </a:lnTo>
                <a:lnTo>
                  <a:pt x="9327" y="3570"/>
                </a:lnTo>
                <a:lnTo>
                  <a:pt x="9440" y="3735"/>
                </a:lnTo>
                <a:lnTo>
                  <a:pt x="9516" y="3890"/>
                </a:lnTo>
                <a:lnTo>
                  <a:pt x="9534" y="4033"/>
                </a:lnTo>
                <a:lnTo>
                  <a:pt x="9534" y="4165"/>
                </a:lnTo>
                <a:lnTo>
                  <a:pt x="9516" y="4286"/>
                </a:lnTo>
                <a:lnTo>
                  <a:pt x="9440" y="4397"/>
                </a:lnTo>
                <a:lnTo>
                  <a:pt x="9327" y="4496"/>
                </a:lnTo>
                <a:lnTo>
                  <a:pt x="9176" y="4562"/>
                </a:lnTo>
                <a:lnTo>
                  <a:pt x="9006" y="4628"/>
                </a:lnTo>
                <a:lnTo>
                  <a:pt x="8779" y="4694"/>
                </a:lnTo>
                <a:lnTo>
                  <a:pt x="8534" y="4716"/>
                </a:lnTo>
                <a:lnTo>
                  <a:pt x="8232" y="4716"/>
                </a:lnTo>
                <a:lnTo>
                  <a:pt x="7118" y="4738"/>
                </a:lnTo>
                <a:lnTo>
                  <a:pt x="5947" y="4771"/>
                </a:lnTo>
                <a:lnTo>
                  <a:pt x="4795" y="4815"/>
                </a:lnTo>
                <a:lnTo>
                  <a:pt x="3681" y="4860"/>
                </a:lnTo>
                <a:lnTo>
                  <a:pt x="2662" y="4882"/>
                </a:lnTo>
                <a:lnTo>
                  <a:pt x="1755" y="4882"/>
                </a:lnTo>
                <a:lnTo>
                  <a:pt x="1359" y="4860"/>
                </a:lnTo>
                <a:lnTo>
                  <a:pt x="981" y="4837"/>
                </a:lnTo>
                <a:lnTo>
                  <a:pt x="698" y="4771"/>
                </a:lnTo>
                <a:lnTo>
                  <a:pt x="453" y="4716"/>
                </a:lnTo>
                <a:lnTo>
                  <a:pt x="453" y="5322"/>
                </a:lnTo>
                <a:lnTo>
                  <a:pt x="453" y="6083"/>
                </a:lnTo>
                <a:lnTo>
                  <a:pt x="453" y="6909"/>
                </a:lnTo>
                <a:lnTo>
                  <a:pt x="453" y="7780"/>
                </a:lnTo>
                <a:lnTo>
                  <a:pt x="453" y="8606"/>
                </a:lnTo>
                <a:lnTo>
                  <a:pt x="453" y="9345"/>
                </a:lnTo>
                <a:lnTo>
                  <a:pt x="453" y="9918"/>
                </a:lnTo>
                <a:lnTo>
                  <a:pt x="453" y="10282"/>
                </a:lnTo>
                <a:lnTo>
                  <a:pt x="490" y="10381"/>
                </a:lnTo>
                <a:lnTo>
                  <a:pt x="547" y="10491"/>
                </a:lnTo>
                <a:lnTo>
                  <a:pt x="660" y="10590"/>
                </a:lnTo>
                <a:lnTo>
                  <a:pt x="811" y="10700"/>
                </a:lnTo>
                <a:lnTo>
                  <a:pt x="981" y="10811"/>
                </a:lnTo>
                <a:lnTo>
                  <a:pt x="1208" y="10888"/>
                </a:lnTo>
                <a:lnTo>
                  <a:pt x="1453" y="10954"/>
                </a:lnTo>
                <a:lnTo>
                  <a:pt x="1718" y="11020"/>
                </a:lnTo>
                <a:lnTo>
                  <a:pt x="1963" y="11064"/>
                </a:lnTo>
                <a:lnTo>
                  <a:pt x="2265" y="11086"/>
                </a:lnTo>
                <a:lnTo>
                  <a:pt x="2548" y="11064"/>
                </a:lnTo>
                <a:lnTo>
                  <a:pt x="2794" y="11042"/>
                </a:lnTo>
                <a:lnTo>
                  <a:pt x="3096" y="10976"/>
                </a:lnTo>
                <a:lnTo>
                  <a:pt x="3341" y="10888"/>
                </a:lnTo>
                <a:lnTo>
                  <a:pt x="3606" y="10766"/>
                </a:lnTo>
                <a:lnTo>
                  <a:pt x="3813" y="10590"/>
                </a:lnTo>
                <a:close/>
              </a:path>
            </a:pathLst>
          </a:cu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Puzzle2"/>
          <p:cNvSpPr>
            <a:spLocks noEditPoints="1" noChangeArrowheads="1"/>
          </p:cNvSpPr>
          <p:nvPr/>
        </p:nvSpPr>
        <p:spPr bwMode="auto">
          <a:xfrm>
            <a:off x="4130135" y="3547138"/>
            <a:ext cx="1683894" cy="1290907"/>
          </a:xfrm>
          <a:custGeom>
            <a:avLst/>
            <a:gdLst>
              <a:gd name="T0" fmla="*/ 11 w 21600"/>
              <a:gd name="T1" fmla="*/ 13386 h 21600"/>
              <a:gd name="T2" fmla="*/ 4202 w 21600"/>
              <a:gd name="T3" fmla="*/ 21161 h 21600"/>
              <a:gd name="T4" fmla="*/ 10400 w 21600"/>
              <a:gd name="T5" fmla="*/ 13909 h 21600"/>
              <a:gd name="T6" fmla="*/ 16821 w 21600"/>
              <a:gd name="T7" fmla="*/ 21190 h 21600"/>
              <a:gd name="T8" fmla="*/ 21600 w 21600"/>
              <a:gd name="T9" fmla="*/ 15083 h 21600"/>
              <a:gd name="T10" fmla="*/ 16889 w 21600"/>
              <a:gd name="T11" fmla="*/ 5739 h 21600"/>
              <a:gd name="T12" fmla="*/ 10800 w 21600"/>
              <a:gd name="T13" fmla="*/ 28 h 21600"/>
              <a:gd name="T14" fmla="*/ 4202 w 21600"/>
              <a:gd name="T15" fmla="*/ 5894 h 21600"/>
              <a:gd name="T16" fmla="*/ 5388 w 21600"/>
              <a:gd name="T17" fmla="*/ 6742 h 21600"/>
              <a:gd name="T18" fmla="*/ 16177 w 21600"/>
              <a:gd name="T19" fmla="*/ 20441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4247" y="12354"/>
                </a:moveTo>
                <a:lnTo>
                  <a:pt x="4134" y="12468"/>
                </a:lnTo>
                <a:lnTo>
                  <a:pt x="4010" y="12581"/>
                </a:lnTo>
                <a:lnTo>
                  <a:pt x="3897" y="12637"/>
                </a:lnTo>
                <a:lnTo>
                  <a:pt x="3773" y="12694"/>
                </a:lnTo>
                <a:lnTo>
                  <a:pt x="3637" y="12694"/>
                </a:lnTo>
                <a:lnTo>
                  <a:pt x="3524" y="12694"/>
                </a:lnTo>
                <a:lnTo>
                  <a:pt x="3400" y="12665"/>
                </a:lnTo>
                <a:lnTo>
                  <a:pt x="3287" y="12609"/>
                </a:lnTo>
                <a:lnTo>
                  <a:pt x="3027" y="12496"/>
                </a:lnTo>
                <a:lnTo>
                  <a:pt x="2790" y="12340"/>
                </a:lnTo>
                <a:lnTo>
                  <a:pt x="2530" y="12142"/>
                </a:lnTo>
                <a:lnTo>
                  <a:pt x="2293" y="11987"/>
                </a:lnTo>
                <a:lnTo>
                  <a:pt x="2033" y="11817"/>
                </a:lnTo>
                <a:lnTo>
                  <a:pt x="1773" y="11676"/>
                </a:lnTo>
                <a:lnTo>
                  <a:pt x="1638" y="11662"/>
                </a:lnTo>
                <a:lnTo>
                  <a:pt x="1513" y="11634"/>
                </a:lnTo>
                <a:lnTo>
                  <a:pt x="1378" y="11634"/>
                </a:lnTo>
                <a:lnTo>
                  <a:pt x="1253" y="11634"/>
                </a:lnTo>
                <a:lnTo>
                  <a:pt x="1118" y="11662"/>
                </a:lnTo>
                <a:lnTo>
                  <a:pt x="971" y="11732"/>
                </a:lnTo>
                <a:lnTo>
                  <a:pt x="835" y="11817"/>
                </a:lnTo>
                <a:lnTo>
                  <a:pt x="711" y="11959"/>
                </a:lnTo>
                <a:lnTo>
                  <a:pt x="553" y="12086"/>
                </a:lnTo>
                <a:lnTo>
                  <a:pt x="429" y="12284"/>
                </a:lnTo>
                <a:lnTo>
                  <a:pt x="271" y="12524"/>
                </a:lnTo>
                <a:lnTo>
                  <a:pt x="146" y="12793"/>
                </a:lnTo>
                <a:lnTo>
                  <a:pt x="79" y="12962"/>
                </a:lnTo>
                <a:lnTo>
                  <a:pt x="33" y="13146"/>
                </a:lnTo>
                <a:lnTo>
                  <a:pt x="11" y="13386"/>
                </a:lnTo>
                <a:lnTo>
                  <a:pt x="11" y="13641"/>
                </a:lnTo>
                <a:lnTo>
                  <a:pt x="33" y="13881"/>
                </a:lnTo>
                <a:lnTo>
                  <a:pt x="101" y="14150"/>
                </a:lnTo>
                <a:lnTo>
                  <a:pt x="192" y="14404"/>
                </a:lnTo>
                <a:lnTo>
                  <a:pt x="293" y="14645"/>
                </a:lnTo>
                <a:lnTo>
                  <a:pt x="451" y="14857"/>
                </a:lnTo>
                <a:lnTo>
                  <a:pt x="621" y="15054"/>
                </a:lnTo>
                <a:lnTo>
                  <a:pt x="734" y="15125"/>
                </a:lnTo>
                <a:lnTo>
                  <a:pt x="835" y="15210"/>
                </a:lnTo>
                <a:lnTo>
                  <a:pt x="948" y="15267"/>
                </a:lnTo>
                <a:lnTo>
                  <a:pt x="1084" y="15323"/>
                </a:lnTo>
                <a:lnTo>
                  <a:pt x="1208" y="15351"/>
                </a:lnTo>
                <a:lnTo>
                  <a:pt x="1355" y="15380"/>
                </a:lnTo>
                <a:lnTo>
                  <a:pt x="1513" y="15380"/>
                </a:lnTo>
                <a:lnTo>
                  <a:pt x="1683" y="15380"/>
                </a:lnTo>
                <a:lnTo>
                  <a:pt x="1864" y="15351"/>
                </a:lnTo>
                <a:lnTo>
                  <a:pt x="2033" y="15323"/>
                </a:lnTo>
                <a:lnTo>
                  <a:pt x="2225" y="15238"/>
                </a:lnTo>
                <a:lnTo>
                  <a:pt x="2428" y="15153"/>
                </a:lnTo>
                <a:lnTo>
                  <a:pt x="2745" y="15026"/>
                </a:lnTo>
                <a:lnTo>
                  <a:pt x="3005" y="14913"/>
                </a:lnTo>
                <a:lnTo>
                  <a:pt x="3264" y="14828"/>
                </a:lnTo>
                <a:lnTo>
                  <a:pt x="3513" y="14800"/>
                </a:lnTo>
                <a:lnTo>
                  <a:pt x="3615" y="14828"/>
                </a:lnTo>
                <a:lnTo>
                  <a:pt x="3728" y="14857"/>
                </a:lnTo>
                <a:lnTo>
                  <a:pt x="3807" y="14913"/>
                </a:lnTo>
                <a:lnTo>
                  <a:pt x="3920" y="14998"/>
                </a:lnTo>
                <a:lnTo>
                  <a:pt x="4010" y="15097"/>
                </a:lnTo>
                <a:lnTo>
                  <a:pt x="4089" y="15238"/>
                </a:lnTo>
                <a:lnTo>
                  <a:pt x="4179" y="15408"/>
                </a:lnTo>
                <a:lnTo>
                  <a:pt x="4247" y="15620"/>
                </a:lnTo>
                <a:lnTo>
                  <a:pt x="4326" y="15860"/>
                </a:lnTo>
                <a:lnTo>
                  <a:pt x="4394" y="16129"/>
                </a:lnTo>
                <a:lnTo>
                  <a:pt x="4439" y="16440"/>
                </a:lnTo>
                <a:lnTo>
                  <a:pt x="4507" y="16737"/>
                </a:lnTo>
                <a:lnTo>
                  <a:pt x="4552" y="17090"/>
                </a:lnTo>
                <a:lnTo>
                  <a:pt x="4575" y="17443"/>
                </a:lnTo>
                <a:lnTo>
                  <a:pt x="4586" y="17825"/>
                </a:lnTo>
                <a:lnTo>
                  <a:pt x="4586" y="18193"/>
                </a:lnTo>
                <a:lnTo>
                  <a:pt x="4586" y="18574"/>
                </a:lnTo>
                <a:lnTo>
                  <a:pt x="4586" y="18984"/>
                </a:lnTo>
                <a:lnTo>
                  <a:pt x="4552" y="19366"/>
                </a:lnTo>
                <a:lnTo>
                  <a:pt x="4507" y="19748"/>
                </a:lnTo>
                <a:lnTo>
                  <a:pt x="4462" y="20129"/>
                </a:lnTo>
                <a:lnTo>
                  <a:pt x="4371" y="20483"/>
                </a:lnTo>
                <a:lnTo>
                  <a:pt x="4292" y="20836"/>
                </a:lnTo>
                <a:lnTo>
                  <a:pt x="4202" y="21161"/>
                </a:lnTo>
                <a:lnTo>
                  <a:pt x="4744" y="21161"/>
                </a:lnTo>
                <a:lnTo>
                  <a:pt x="5264" y="21161"/>
                </a:lnTo>
                <a:lnTo>
                  <a:pt x="5784" y="21161"/>
                </a:lnTo>
                <a:lnTo>
                  <a:pt x="6235" y="21161"/>
                </a:lnTo>
                <a:lnTo>
                  <a:pt x="6676" y="21161"/>
                </a:lnTo>
                <a:lnTo>
                  <a:pt x="7060" y="21161"/>
                </a:lnTo>
                <a:lnTo>
                  <a:pt x="7410" y="21161"/>
                </a:lnTo>
                <a:lnTo>
                  <a:pt x="7670" y="21161"/>
                </a:lnTo>
                <a:lnTo>
                  <a:pt x="8020" y="21020"/>
                </a:lnTo>
                <a:lnTo>
                  <a:pt x="8303" y="20893"/>
                </a:lnTo>
                <a:lnTo>
                  <a:pt x="8563" y="20695"/>
                </a:lnTo>
                <a:lnTo>
                  <a:pt x="8800" y="20511"/>
                </a:lnTo>
                <a:lnTo>
                  <a:pt x="8969" y="20285"/>
                </a:lnTo>
                <a:lnTo>
                  <a:pt x="9150" y="20045"/>
                </a:lnTo>
                <a:lnTo>
                  <a:pt x="9252" y="19804"/>
                </a:lnTo>
                <a:lnTo>
                  <a:pt x="9342" y="19550"/>
                </a:lnTo>
                <a:lnTo>
                  <a:pt x="9410" y="19281"/>
                </a:lnTo>
                <a:lnTo>
                  <a:pt x="9433" y="19013"/>
                </a:lnTo>
                <a:lnTo>
                  <a:pt x="9433" y="18744"/>
                </a:lnTo>
                <a:lnTo>
                  <a:pt x="9387" y="18504"/>
                </a:lnTo>
                <a:lnTo>
                  <a:pt x="9320" y="18221"/>
                </a:lnTo>
                <a:lnTo>
                  <a:pt x="9207" y="17981"/>
                </a:lnTo>
                <a:lnTo>
                  <a:pt x="9105" y="17740"/>
                </a:lnTo>
                <a:lnTo>
                  <a:pt x="8924" y="17514"/>
                </a:lnTo>
                <a:lnTo>
                  <a:pt x="8777" y="17274"/>
                </a:lnTo>
                <a:lnTo>
                  <a:pt x="8642" y="17034"/>
                </a:lnTo>
                <a:lnTo>
                  <a:pt x="8563" y="16765"/>
                </a:lnTo>
                <a:lnTo>
                  <a:pt x="8472" y="16468"/>
                </a:lnTo>
                <a:lnTo>
                  <a:pt x="8450" y="16157"/>
                </a:lnTo>
                <a:lnTo>
                  <a:pt x="8450" y="15860"/>
                </a:lnTo>
                <a:lnTo>
                  <a:pt x="8472" y="15563"/>
                </a:lnTo>
                <a:lnTo>
                  <a:pt x="8540" y="15267"/>
                </a:lnTo>
                <a:lnTo>
                  <a:pt x="8642" y="14998"/>
                </a:lnTo>
                <a:lnTo>
                  <a:pt x="8777" y="14729"/>
                </a:lnTo>
                <a:lnTo>
                  <a:pt x="8868" y="14616"/>
                </a:lnTo>
                <a:lnTo>
                  <a:pt x="8969" y="14475"/>
                </a:lnTo>
                <a:lnTo>
                  <a:pt x="9060" y="14376"/>
                </a:lnTo>
                <a:lnTo>
                  <a:pt x="9184" y="14291"/>
                </a:lnTo>
                <a:lnTo>
                  <a:pt x="9297" y="14206"/>
                </a:lnTo>
                <a:lnTo>
                  <a:pt x="9433" y="14121"/>
                </a:lnTo>
                <a:lnTo>
                  <a:pt x="9579" y="14051"/>
                </a:lnTo>
                <a:lnTo>
                  <a:pt x="9726" y="13994"/>
                </a:lnTo>
                <a:lnTo>
                  <a:pt x="9884" y="13938"/>
                </a:lnTo>
                <a:lnTo>
                  <a:pt x="10054" y="13909"/>
                </a:lnTo>
                <a:lnTo>
                  <a:pt x="10257" y="13881"/>
                </a:lnTo>
                <a:lnTo>
                  <a:pt x="10449" y="13881"/>
                </a:lnTo>
                <a:lnTo>
                  <a:pt x="10664" y="13881"/>
                </a:lnTo>
                <a:lnTo>
                  <a:pt x="10856" y="13909"/>
                </a:lnTo>
                <a:lnTo>
                  <a:pt x="11037" y="13966"/>
                </a:lnTo>
                <a:lnTo>
                  <a:pt x="11206" y="14023"/>
                </a:lnTo>
                <a:lnTo>
                  <a:pt x="11353" y="14093"/>
                </a:lnTo>
                <a:lnTo>
                  <a:pt x="11511" y="14178"/>
                </a:lnTo>
                <a:lnTo>
                  <a:pt x="11635" y="14263"/>
                </a:lnTo>
                <a:lnTo>
                  <a:pt x="11748" y="14376"/>
                </a:lnTo>
                <a:lnTo>
                  <a:pt x="11861" y="14475"/>
                </a:lnTo>
                <a:lnTo>
                  <a:pt x="11941" y="14616"/>
                </a:lnTo>
                <a:lnTo>
                  <a:pt x="12031" y="14758"/>
                </a:lnTo>
                <a:lnTo>
                  <a:pt x="12099" y="14885"/>
                </a:lnTo>
                <a:lnTo>
                  <a:pt x="12200" y="15210"/>
                </a:lnTo>
                <a:lnTo>
                  <a:pt x="12268" y="15507"/>
                </a:lnTo>
                <a:lnTo>
                  <a:pt x="12291" y="15832"/>
                </a:lnTo>
                <a:lnTo>
                  <a:pt x="12291" y="16157"/>
                </a:lnTo>
                <a:lnTo>
                  <a:pt x="12246" y="16482"/>
                </a:lnTo>
                <a:lnTo>
                  <a:pt x="12178" y="16807"/>
                </a:lnTo>
                <a:lnTo>
                  <a:pt x="12099" y="17090"/>
                </a:lnTo>
                <a:lnTo>
                  <a:pt x="12008" y="17330"/>
                </a:lnTo>
                <a:lnTo>
                  <a:pt x="11884" y="17542"/>
                </a:lnTo>
                <a:lnTo>
                  <a:pt x="11748" y="17712"/>
                </a:lnTo>
                <a:lnTo>
                  <a:pt x="11613" y="17839"/>
                </a:lnTo>
                <a:lnTo>
                  <a:pt x="11489" y="18037"/>
                </a:lnTo>
                <a:lnTo>
                  <a:pt x="11398" y="18221"/>
                </a:lnTo>
                <a:lnTo>
                  <a:pt x="11319" y="18447"/>
                </a:lnTo>
                <a:lnTo>
                  <a:pt x="11251" y="18659"/>
                </a:lnTo>
                <a:lnTo>
                  <a:pt x="11206" y="18900"/>
                </a:lnTo>
                <a:lnTo>
                  <a:pt x="11184" y="19154"/>
                </a:lnTo>
                <a:lnTo>
                  <a:pt x="11184" y="19423"/>
                </a:lnTo>
                <a:lnTo>
                  <a:pt x="11229" y="19663"/>
                </a:lnTo>
                <a:lnTo>
                  <a:pt x="11297" y="19903"/>
                </a:lnTo>
                <a:lnTo>
                  <a:pt x="11376" y="20158"/>
                </a:lnTo>
                <a:lnTo>
                  <a:pt x="11511" y="20398"/>
                </a:lnTo>
                <a:lnTo>
                  <a:pt x="11681" y="20610"/>
                </a:lnTo>
                <a:lnTo>
                  <a:pt x="11884" y="20808"/>
                </a:lnTo>
                <a:lnTo>
                  <a:pt x="12121" y="20992"/>
                </a:lnTo>
                <a:lnTo>
                  <a:pt x="12404" y="21161"/>
                </a:lnTo>
                <a:lnTo>
                  <a:pt x="12528" y="21190"/>
                </a:lnTo>
                <a:lnTo>
                  <a:pt x="12856" y="21274"/>
                </a:lnTo>
                <a:lnTo>
                  <a:pt x="13330" y="21373"/>
                </a:lnTo>
                <a:lnTo>
                  <a:pt x="13963" y="21486"/>
                </a:lnTo>
                <a:lnTo>
                  <a:pt x="14313" y="21543"/>
                </a:lnTo>
                <a:lnTo>
                  <a:pt x="14652" y="21571"/>
                </a:lnTo>
                <a:lnTo>
                  <a:pt x="15025" y="21600"/>
                </a:lnTo>
                <a:lnTo>
                  <a:pt x="15409" y="21600"/>
                </a:lnTo>
                <a:lnTo>
                  <a:pt x="15782" y="21600"/>
                </a:lnTo>
                <a:lnTo>
                  <a:pt x="16177" y="21571"/>
                </a:lnTo>
                <a:lnTo>
                  <a:pt x="16516" y="21486"/>
                </a:lnTo>
                <a:lnTo>
                  <a:pt x="16889" y="21402"/>
                </a:lnTo>
                <a:lnTo>
                  <a:pt x="16821" y="21190"/>
                </a:lnTo>
                <a:lnTo>
                  <a:pt x="16776" y="20935"/>
                </a:lnTo>
                <a:lnTo>
                  <a:pt x="16742" y="20667"/>
                </a:lnTo>
                <a:lnTo>
                  <a:pt x="16719" y="20370"/>
                </a:lnTo>
                <a:lnTo>
                  <a:pt x="16697" y="19719"/>
                </a:lnTo>
                <a:lnTo>
                  <a:pt x="16697" y="19013"/>
                </a:lnTo>
                <a:lnTo>
                  <a:pt x="16719" y="18306"/>
                </a:lnTo>
                <a:lnTo>
                  <a:pt x="16753" y="17599"/>
                </a:lnTo>
                <a:lnTo>
                  <a:pt x="16821" y="16949"/>
                </a:lnTo>
                <a:lnTo>
                  <a:pt x="16889" y="16383"/>
                </a:lnTo>
                <a:lnTo>
                  <a:pt x="16934" y="16129"/>
                </a:lnTo>
                <a:lnTo>
                  <a:pt x="17002" y="15945"/>
                </a:lnTo>
                <a:lnTo>
                  <a:pt x="17081" y="15790"/>
                </a:lnTo>
                <a:lnTo>
                  <a:pt x="17194" y="15648"/>
                </a:lnTo>
                <a:lnTo>
                  <a:pt x="17318" y="15563"/>
                </a:lnTo>
                <a:lnTo>
                  <a:pt x="17453" y="15507"/>
                </a:lnTo>
                <a:lnTo>
                  <a:pt x="17600" y="15450"/>
                </a:lnTo>
                <a:lnTo>
                  <a:pt x="17758" y="15450"/>
                </a:lnTo>
                <a:lnTo>
                  <a:pt x="17905" y="15479"/>
                </a:lnTo>
                <a:lnTo>
                  <a:pt x="18064" y="15535"/>
                </a:lnTo>
                <a:lnTo>
                  <a:pt x="18233" y="15620"/>
                </a:lnTo>
                <a:lnTo>
                  <a:pt x="18380" y="15733"/>
                </a:lnTo>
                <a:lnTo>
                  <a:pt x="18561" y="15832"/>
                </a:lnTo>
                <a:lnTo>
                  <a:pt x="18707" y="15973"/>
                </a:lnTo>
                <a:lnTo>
                  <a:pt x="18866" y="16129"/>
                </a:lnTo>
                <a:lnTo>
                  <a:pt x="18990" y="16327"/>
                </a:lnTo>
                <a:lnTo>
                  <a:pt x="19125" y="16482"/>
                </a:lnTo>
                <a:lnTo>
                  <a:pt x="19295" y="16624"/>
                </a:lnTo>
                <a:lnTo>
                  <a:pt x="19464" y="16737"/>
                </a:lnTo>
                <a:lnTo>
                  <a:pt x="19668" y="16807"/>
                </a:lnTo>
                <a:lnTo>
                  <a:pt x="19860" y="16836"/>
                </a:lnTo>
                <a:lnTo>
                  <a:pt x="20052" y="16864"/>
                </a:lnTo>
                <a:lnTo>
                  <a:pt x="20266" y="16836"/>
                </a:lnTo>
                <a:lnTo>
                  <a:pt x="20470" y="16793"/>
                </a:lnTo>
                <a:lnTo>
                  <a:pt x="20662" y="16708"/>
                </a:lnTo>
                <a:lnTo>
                  <a:pt x="20854" y="16567"/>
                </a:lnTo>
                <a:lnTo>
                  <a:pt x="21035" y="16412"/>
                </a:lnTo>
                <a:lnTo>
                  <a:pt x="21182" y="16214"/>
                </a:lnTo>
                <a:lnTo>
                  <a:pt x="21340" y="16002"/>
                </a:lnTo>
                <a:lnTo>
                  <a:pt x="21441" y="15733"/>
                </a:lnTo>
                <a:lnTo>
                  <a:pt x="21532" y="15436"/>
                </a:lnTo>
                <a:lnTo>
                  <a:pt x="21600" y="15083"/>
                </a:lnTo>
                <a:lnTo>
                  <a:pt x="21600" y="14885"/>
                </a:lnTo>
                <a:lnTo>
                  <a:pt x="21600" y="14729"/>
                </a:lnTo>
                <a:lnTo>
                  <a:pt x="21600" y="14531"/>
                </a:lnTo>
                <a:lnTo>
                  <a:pt x="21577" y="14376"/>
                </a:lnTo>
                <a:lnTo>
                  <a:pt x="21532" y="14206"/>
                </a:lnTo>
                <a:lnTo>
                  <a:pt x="21487" y="14051"/>
                </a:lnTo>
                <a:lnTo>
                  <a:pt x="21419" y="13909"/>
                </a:lnTo>
                <a:lnTo>
                  <a:pt x="21351" y="13768"/>
                </a:lnTo>
                <a:lnTo>
                  <a:pt x="21204" y="13500"/>
                </a:lnTo>
                <a:lnTo>
                  <a:pt x="21035" y="13287"/>
                </a:lnTo>
                <a:lnTo>
                  <a:pt x="20809" y="13090"/>
                </a:lnTo>
                <a:lnTo>
                  <a:pt x="20594" y="12962"/>
                </a:lnTo>
                <a:lnTo>
                  <a:pt x="20357" y="12821"/>
                </a:lnTo>
                <a:lnTo>
                  <a:pt x="20120" y="12764"/>
                </a:lnTo>
                <a:lnTo>
                  <a:pt x="19882" y="12708"/>
                </a:lnTo>
                <a:lnTo>
                  <a:pt x="19645" y="12736"/>
                </a:lnTo>
                <a:lnTo>
                  <a:pt x="19430" y="12793"/>
                </a:lnTo>
                <a:lnTo>
                  <a:pt x="19227" y="12906"/>
                </a:lnTo>
                <a:lnTo>
                  <a:pt x="19148" y="12962"/>
                </a:lnTo>
                <a:lnTo>
                  <a:pt x="19058" y="13047"/>
                </a:lnTo>
                <a:lnTo>
                  <a:pt x="18990" y="13146"/>
                </a:lnTo>
                <a:lnTo>
                  <a:pt x="18911" y="13259"/>
                </a:lnTo>
                <a:lnTo>
                  <a:pt x="18775" y="13471"/>
                </a:lnTo>
                <a:lnTo>
                  <a:pt x="18628" y="13641"/>
                </a:lnTo>
                <a:lnTo>
                  <a:pt x="18470" y="13740"/>
                </a:lnTo>
                <a:lnTo>
                  <a:pt x="18301" y="13825"/>
                </a:lnTo>
                <a:lnTo>
                  <a:pt x="18143" y="13853"/>
                </a:lnTo>
                <a:lnTo>
                  <a:pt x="17973" y="13881"/>
                </a:lnTo>
                <a:lnTo>
                  <a:pt x="17804" y="13853"/>
                </a:lnTo>
                <a:lnTo>
                  <a:pt x="17646" y="13796"/>
                </a:lnTo>
                <a:lnTo>
                  <a:pt x="17499" y="13726"/>
                </a:lnTo>
                <a:lnTo>
                  <a:pt x="17341" y="13641"/>
                </a:lnTo>
                <a:lnTo>
                  <a:pt x="17216" y="13528"/>
                </a:lnTo>
                <a:lnTo>
                  <a:pt x="17103" y="13386"/>
                </a:lnTo>
                <a:lnTo>
                  <a:pt x="17024" y="13259"/>
                </a:lnTo>
                <a:lnTo>
                  <a:pt x="16934" y="13118"/>
                </a:lnTo>
                <a:lnTo>
                  <a:pt x="16889" y="12991"/>
                </a:lnTo>
                <a:lnTo>
                  <a:pt x="16889" y="12849"/>
                </a:lnTo>
                <a:lnTo>
                  <a:pt x="16889" y="12383"/>
                </a:lnTo>
                <a:lnTo>
                  <a:pt x="16889" y="11662"/>
                </a:lnTo>
                <a:lnTo>
                  <a:pt x="16889" y="10701"/>
                </a:lnTo>
                <a:lnTo>
                  <a:pt x="16889" y="9640"/>
                </a:lnTo>
                <a:lnTo>
                  <a:pt x="16889" y="8566"/>
                </a:lnTo>
                <a:lnTo>
                  <a:pt x="16889" y="7478"/>
                </a:lnTo>
                <a:lnTo>
                  <a:pt x="16889" y="6502"/>
                </a:lnTo>
                <a:lnTo>
                  <a:pt x="16889" y="5739"/>
                </a:lnTo>
                <a:lnTo>
                  <a:pt x="16674" y="5894"/>
                </a:lnTo>
                <a:lnTo>
                  <a:pt x="16414" y="6036"/>
                </a:lnTo>
                <a:lnTo>
                  <a:pt x="16154" y="6177"/>
                </a:lnTo>
                <a:lnTo>
                  <a:pt x="15849" y="6248"/>
                </a:lnTo>
                <a:lnTo>
                  <a:pt x="15544" y="6304"/>
                </a:lnTo>
                <a:lnTo>
                  <a:pt x="15217" y="6332"/>
                </a:lnTo>
                <a:lnTo>
                  <a:pt x="14866" y="6361"/>
                </a:lnTo>
                <a:lnTo>
                  <a:pt x="14550" y="6361"/>
                </a:lnTo>
                <a:lnTo>
                  <a:pt x="14200" y="6332"/>
                </a:lnTo>
                <a:lnTo>
                  <a:pt x="13850" y="6276"/>
                </a:lnTo>
                <a:lnTo>
                  <a:pt x="13522" y="6219"/>
                </a:lnTo>
                <a:lnTo>
                  <a:pt x="13206" y="6149"/>
                </a:lnTo>
                <a:lnTo>
                  <a:pt x="12901" y="6064"/>
                </a:lnTo>
                <a:lnTo>
                  <a:pt x="12618" y="5951"/>
                </a:lnTo>
                <a:lnTo>
                  <a:pt x="12358" y="5838"/>
                </a:lnTo>
                <a:lnTo>
                  <a:pt x="12121" y="5739"/>
                </a:lnTo>
                <a:lnTo>
                  <a:pt x="11941" y="5626"/>
                </a:lnTo>
                <a:lnTo>
                  <a:pt x="11794" y="5513"/>
                </a:lnTo>
                <a:lnTo>
                  <a:pt x="11658" y="5414"/>
                </a:lnTo>
                <a:lnTo>
                  <a:pt x="11556" y="5301"/>
                </a:lnTo>
                <a:lnTo>
                  <a:pt x="11466" y="5187"/>
                </a:lnTo>
                <a:lnTo>
                  <a:pt x="11398" y="5089"/>
                </a:lnTo>
                <a:lnTo>
                  <a:pt x="11376" y="4947"/>
                </a:lnTo>
                <a:lnTo>
                  <a:pt x="11353" y="4834"/>
                </a:lnTo>
                <a:lnTo>
                  <a:pt x="11353" y="4707"/>
                </a:lnTo>
                <a:lnTo>
                  <a:pt x="11376" y="4565"/>
                </a:lnTo>
                <a:lnTo>
                  <a:pt x="11443" y="4410"/>
                </a:lnTo>
                <a:lnTo>
                  <a:pt x="11511" y="4240"/>
                </a:lnTo>
                <a:lnTo>
                  <a:pt x="11703" y="3887"/>
                </a:lnTo>
                <a:lnTo>
                  <a:pt x="11986" y="3505"/>
                </a:lnTo>
                <a:lnTo>
                  <a:pt x="12144" y="3265"/>
                </a:lnTo>
                <a:lnTo>
                  <a:pt x="12246" y="3025"/>
                </a:lnTo>
                <a:lnTo>
                  <a:pt x="12336" y="2756"/>
                </a:lnTo>
                <a:lnTo>
                  <a:pt x="12404" y="2445"/>
                </a:lnTo>
                <a:lnTo>
                  <a:pt x="12438" y="2176"/>
                </a:lnTo>
                <a:lnTo>
                  <a:pt x="12438" y="1880"/>
                </a:lnTo>
                <a:lnTo>
                  <a:pt x="12404" y="1583"/>
                </a:lnTo>
                <a:lnTo>
                  <a:pt x="12336" y="1314"/>
                </a:lnTo>
                <a:lnTo>
                  <a:pt x="12246" y="1046"/>
                </a:lnTo>
                <a:lnTo>
                  <a:pt x="12099" y="791"/>
                </a:lnTo>
                <a:lnTo>
                  <a:pt x="12008" y="692"/>
                </a:lnTo>
                <a:lnTo>
                  <a:pt x="11918" y="579"/>
                </a:lnTo>
                <a:lnTo>
                  <a:pt x="11816" y="466"/>
                </a:lnTo>
                <a:lnTo>
                  <a:pt x="11703" y="381"/>
                </a:lnTo>
                <a:lnTo>
                  <a:pt x="11579" y="310"/>
                </a:lnTo>
                <a:lnTo>
                  <a:pt x="11443" y="226"/>
                </a:lnTo>
                <a:lnTo>
                  <a:pt x="11297" y="169"/>
                </a:lnTo>
                <a:lnTo>
                  <a:pt x="11138" y="113"/>
                </a:lnTo>
                <a:lnTo>
                  <a:pt x="10969" y="56"/>
                </a:lnTo>
                <a:lnTo>
                  <a:pt x="10800" y="28"/>
                </a:lnTo>
                <a:lnTo>
                  <a:pt x="10619" y="28"/>
                </a:lnTo>
                <a:lnTo>
                  <a:pt x="10404" y="28"/>
                </a:lnTo>
                <a:lnTo>
                  <a:pt x="10257" y="28"/>
                </a:lnTo>
                <a:lnTo>
                  <a:pt x="10076" y="56"/>
                </a:lnTo>
                <a:lnTo>
                  <a:pt x="9952" y="84"/>
                </a:lnTo>
                <a:lnTo>
                  <a:pt x="9794" y="141"/>
                </a:lnTo>
                <a:lnTo>
                  <a:pt x="9692" y="226"/>
                </a:lnTo>
                <a:lnTo>
                  <a:pt x="9557" y="282"/>
                </a:lnTo>
                <a:lnTo>
                  <a:pt x="9455" y="381"/>
                </a:lnTo>
                <a:lnTo>
                  <a:pt x="9365" y="466"/>
                </a:lnTo>
                <a:lnTo>
                  <a:pt x="9274" y="579"/>
                </a:lnTo>
                <a:lnTo>
                  <a:pt x="9184" y="692"/>
                </a:lnTo>
                <a:lnTo>
                  <a:pt x="9128" y="791"/>
                </a:lnTo>
                <a:lnTo>
                  <a:pt x="9060" y="932"/>
                </a:lnTo>
                <a:lnTo>
                  <a:pt x="8969" y="1201"/>
                </a:lnTo>
                <a:lnTo>
                  <a:pt x="8913" y="1498"/>
                </a:lnTo>
                <a:lnTo>
                  <a:pt x="8890" y="1795"/>
                </a:lnTo>
                <a:lnTo>
                  <a:pt x="8890" y="2120"/>
                </a:lnTo>
                <a:lnTo>
                  <a:pt x="8913" y="2445"/>
                </a:lnTo>
                <a:lnTo>
                  <a:pt x="8969" y="2756"/>
                </a:lnTo>
                <a:lnTo>
                  <a:pt x="9060" y="3081"/>
                </a:lnTo>
                <a:lnTo>
                  <a:pt x="9173" y="3378"/>
                </a:lnTo>
                <a:lnTo>
                  <a:pt x="9297" y="3647"/>
                </a:lnTo>
                <a:lnTo>
                  <a:pt x="9466" y="3887"/>
                </a:lnTo>
                <a:lnTo>
                  <a:pt x="9579" y="4085"/>
                </a:lnTo>
                <a:lnTo>
                  <a:pt x="9670" y="4269"/>
                </a:lnTo>
                <a:lnTo>
                  <a:pt x="9726" y="4467"/>
                </a:lnTo>
                <a:lnTo>
                  <a:pt x="9771" y="4650"/>
                </a:lnTo>
                <a:lnTo>
                  <a:pt x="9771" y="4834"/>
                </a:lnTo>
                <a:lnTo>
                  <a:pt x="9749" y="5032"/>
                </a:lnTo>
                <a:lnTo>
                  <a:pt x="9715" y="5216"/>
                </a:lnTo>
                <a:lnTo>
                  <a:pt x="9625" y="5385"/>
                </a:lnTo>
                <a:lnTo>
                  <a:pt x="9534" y="5513"/>
                </a:lnTo>
                <a:lnTo>
                  <a:pt x="9410" y="5626"/>
                </a:lnTo>
                <a:lnTo>
                  <a:pt x="9229" y="5710"/>
                </a:lnTo>
                <a:lnTo>
                  <a:pt x="9060" y="5767"/>
                </a:lnTo>
                <a:lnTo>
                  <a:pt x="8845" y="5767"/>
                </a:lnTo>
                <a:lnTo>
                  <a:pt x="8585" y="5739"/>
                </a:lnTo>
                <a:lnTo>
                  <a:pt x="8325" y="5654"/>
                </a:lnTo>
                <a:lnTo>
                  <a:pt x="8020" y="5513"/>
                </a:lnTo>
                <a:lnTo>
                  <a:pt x="7840" y="5442"/>
                </a:lnTo>
                <a:lnTo>
                  <a:pt x="7648" y="5385"/>
                </a:lnTo>
                <a:lnTo>
                  <a:pt x="7433" y="5329"/>
                </a:lnTo>
                <a:lnTo>
                  <a:pt x="7241" y="5301"/>
                </a:lnTo>
                <a:lnTo>
                  <a:pt x="6755" y="5301"/>
                </a:lnTo>
                <a:lnTo>
                  <a:pt x="6281" y="5329"/>
                </a:lnTo>
                <a:lnTo>
                  <a:pt x="5784" y="5385"/>
                </a:lnTo>
                <a:lnTo>
                  <a:pt x="5264" y="5498"/>
                </a:lnTo>
                <a:lnTo>
                  <a:pt x="4744" y="5597"/>
                </a:lnTo>
                <a:lnTo>
                  <a:pt x="4247" y="5739"/>
                </a:lnTo>
                <a:lnTo>
                  <a:pt x="4202" y="5894"/>
                </a:lnTo>
                <a:lnTo>
                  <a:pt x="4202" y="6191"/>
                </a:lnTo>
                <a:lnTo>
                  <a:pt x="4202" y="6545"/>
                </a:lnTo>
                <a:lnTo>
                  <a:pt x="4225" y="6954"/>
                </a:lnTo>
                <a:lnTo>
                  <a:pt x="4315" y="7930"/>
                </a:lnTo>
                <a:lnTo>
                  <a:pt x="4394" y="9018"/>
                </a:lnTo>
                <a:lnTo>
                  <a:pt x="4439" y="9570"/>
                </a:lnTo>
                <a:lnTo>
                  <a:pt x="4462" y="10107"/>
                </a:lnTo>
                <a:lnTo>
                  <a:pt x="4484" y="10630"/>
                </a:lnTo>
                <a:lnTo>
                  <a:pt x="4507" y="11082"/>
                </a:lnTo>
                <a:lnTo>
                  <a:pt x="4484" y="11520"/>
                </a:lnTo>
                <a:lnTo>
                  <a:pt x="4439" y="11874"/>
                </a:lnTo>
                <a:lnTo>
                  <a:pt x="4394" y="12029"/>
                </a:lnTo>
                <a:lnTo>
                  <a:pt x="4349" y="12171"/>
                </a:lnTo>
                <a:lnTo>
                  <a:pt x="4315" y="12284"/>
                </a:lnTo>
                <a:lnTo>
                  <a:pt x="4247" y="12354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Rounded Rectangular Callout 5"/>
          <p:cNvSpPr/>
          <p:nvPr/>
        </p:nvSpPr>
        <p:spPr>
          <a:xfrm>
            <a:off x="685800" y="914400"/>
            <a:ext cx="4970002" cy="990600"/>
          </a:xfrm>
          <a:prstGeom prst="wedgeRoundRectCallout">
            <a:avLst>
              <a:gd name="adj1" fmla="val -51692"/>
              <a:gd name="adj2" fmla="val 88006"/>
              <a:gd name="adj3" fmla="val 16667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 there anything else behind this proposal?</a:t>
            </a:r>
            <a:endParaRPr lang="en-US" sz="2800" b="1" i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ounded Rectangular Callout 6"/>
          <p:cNvSpPr/>
          <p:nvPr/>
        </p:nvSpPr>
        <p:spPr>
          <a:xfrm>
            <a:off x="4895339" y="5029200"/>
            <a:ext cx="3486661" cy="946316"/>
          </a:xfrm>
          <a:prstGeom prst="wedgeRoundRectCallout">
            <a:avLst>
              <a:gd name="adj1" fmla="val 63142"/>
              <a:gd name="adj2" fmla="val 99581"/>
              <a:gd name="adj3" fmla="val 16667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have two more puzzle pieces.</a:t>
            </a:r>
            <a:endParaRPr lang="en-US" sz="2800" b="1" i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954882" y="4871436"/>
            <a:ext cx="2016918" cy="538764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App-centric</a:t>
            </a:r>
            <a:endParaRPr lang="en-US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9122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7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7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75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6" grpId="0" animBg="1"/>
      <p:bldP spid="7" grpId="0" animBg="1"/>
      <p:bldP spid="1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Application Interface Mismatch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93371348"/>
              </p:ext>
            </p:extLst>
          </p:nvPr>
        </p:nvGraphicFramePr>
        <p:xfrm>
          <a:off x="3773488" y="1535113"/>
          <a:ext cx="5370512" cy="34940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4" name="TextBox 23"/>
          <p:cNvSpPr txBox="1"/>
          <p:nvPr/>
        </p:nvSpPr>
        <p:spPr>
          <a:xfrm>
            <a:off x="990600" y="5029200"/>
            <a:ext cx="7169783" cy="83099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600" dirty="0" smtClean="0"/>
              <a:t>MVAPICH2-2.0rc1 (latest) code is used with default configuration options (CH3:mrail)</a:t>
            </a:r>
          </a:p>
          <a:p>
            <a:r>
              <a:rPr lang="en-US" sz="1600" dirty="0" smtClean="0"/>
              <a:t>All userspace instructions are counted for full execution of </a:t>
            </a:r>
            <a:r>
              <a:rPr lang="en-US" sz="1600" dirty="0" err="1" smtClean="0"/>
              <a:t>MPI_Isend</a:t>
            </a:r>
            <a:endParaRPr lang="en-US" sz="1600" dirty="0" smtClean="0"/>
          </a:p>
          <a:p>
            <a:r>
              <a:rPr lang="en-US" sz="1600" dirty="0" smtClean="0"/>
              <a:t>Memory copies and locks are also included in the component that uses them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876800" y="1632466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1393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6934200" y="1639848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1327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1003825" y="5867400"/>
            <a:ext cx="7287572" cy="600164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100" dirty="0" smtClean="0"/>
              <a:t>MVAPICH2 lib compile flags: ‘-O3 –DNDEBUG –</a:t>
            </a:r>
            <a:r>
              <a:rPr lang="en-US" sz="1100" dirty="0" err="1" smtClean="0"/>
              <a:t>ipo</a:t>
            </a:r>
            <a:r>
              <a:rPr lang="en-US" sz="1100" dirty="0" smtClean="0"/>
              <a:t>’</a:t>
            </a:r>
          </a:p>
          <a:p>
            <a:r>
              <a:rPr lang="en-US" sz="1100" dirty="0" smtClean="0"/>
              <a:t>App compile flags: ‘-O3 –DNDEBUG –</a:t>
            </a:r>
            <a:r>
              <a:rPr lang="en-US" sz="1100" dirty="0" err="1" smtClean="0"/>
              <a:t>ipo</a:t>
            </a:r>
            <a:r>
              <a:rPr lang="en-US" sz="1100" dirty="0"/>
              <a:t> -</a:t>
            </a:r>
            <a:r>
              <a:rPr lang="en-US" sz="1100" dirty="0" err="1" smtClean="0"/>
              <a:t>finline</a:t>
            </a:r>
            <a:r>
              <a:rPr lang="en-US" sz="1100" dirty="0"/>
              <a:t>-limit=2097152 -no-inline-factor </a:t>
            </a:r>
            <a:r>
              <a:rPr lang="en-US" sz="1100" dirty="0" smtClean="0"/>
              <a:t>-</a:t>
            </a:r>
            <a:r>
              <a:rPr lang="en-US" sz="1100" dirty="0"/>
              <a:t>inline-max-per-routine=10000000 </a:t>
            </a:r>
            <a:endParaRPr lang="en-US" sz="1100" dirty="0" smtClean="0"/>
          </a:p>
          <a:p>
            <a:r>
              <a:rPr lang="en-US" sz="1100" dirty="0" smtClean="0"/>
              <a:t>-</a:t>
            </a:r>
            <a:r>
              <a:rPr lang="en-US" sz="1100" dirty="0"/>
              <a:t>inline-max-per-compile=10000000 -</a:t>
            </a:r>
            <a:r>
              <a:rPr lang="en-US" sz="1100" dirty="0" err="1"/>
              <a:t>Bstatic</a:t>
            </a:r>
            <a:r>
              <a:rPr lang="en-US" sz="1100" dirty="0"/>
              <a:t> -</a:t>
            </a:r>
            <a:r>
              <a:rPr lang="en-US" sz="1100" dirty="0" err="1"/>
              <a:t>lmpich</a:t>
            </a:r>
            <a:r>
              <a:rPr lang="en-US" sz="1100" dirty="0"/>
              <a:t> -</a:t>
            </a:r>
            <a:r>
              <a:rPr lang="en-US" sz="1100" dirty="0" err="1"/>
              <a:t>Bdynamic</a:t>
            </a:r>
            <a:r>
              <a:rPr lang="en-US" sz="1100" dirty="0"/>
              <a:t> -</a:t>
            </a:r>
            <a:r>
              <a:rPr lang="en-US" sz="1100" dirty="0" err="1"/>
              <a:t>lopa</a:t>
            </a:r>
            <a:r>
              <a:rPr lang="en-US" sz="1100" dirty="0"/>
              <a:t> -</a:t>
            </a:r>
            <a:r>
              <a:rPr lang="en-US" sz="1100" dirty="0" err="1"/>
              <a:t>lmpl</a:t>
            </a:r>
            <a:r>
              <a:rPr lang="en-US" sz="1100" dirty="0"/>
              <a:t> -</a:t>
            </a:r>
            <a:r>
              <a:rPr lang="en-US" sz="1100" dirty="0" err="1"/>
              <a:t>libverbs</a:t>
            </a:r>
            <a:r>
              <a:rPr lang="en-US" sz="1100" dirty="0"/>
              <a:t> -</a:t>
            </a:r>
            <a:r>
              <a:rPr lang="en-US" sz="1100" dirty="0" err="1"/>
              <a:t>libumad</a:t>
            </a:r>
            <a:r>
              <a:rPr lang="en-US" sz="1100" dirty="0"/>
              <a:t> -</a:t>
            </a:r>
            <a:r>
              <a:rPr lang="en-US" sz="1100" dirty="0" err="1"/>
              <a:t>libmad</a:t>
            </a:r>
            <a:r>
              <a:rPr lang="en-US" sz="1100" dirty="0"/>
              <a:t> -</a:t>
            </a:r>
            <a:r>
              <a:rPr lang="en-US" sz="1100" dirty="0" err="1"/>
              <a:t>lrdmacm</a:t>
            </a:r>
            <a:r>
              <a:rPr lang="en-US" sz="1100" dirty="0"/>
              <a:t> -</a:t>
            </a:r>
            <a:r>
              <a:rPr lang="en-US" sz="1100" dirty="0" err="1"/>
              <a:t>lrt</a:t>
            </a:r>
            <a:r>
              <a:rPr lang="en-US" sz="1100" dirty="0"/>
              <a:t> -</a:t>
            </a:r>
            <a:r>
              <a:rPr lang="en-US" sz="1100" dirty="0" err="1"/>
              <a:t>lpthread</a:t>
            </a:r>
            <a:endParaRPr lang="en-US" sz="1100" dirty="0" smtClean="0"/>
          </a:p>
        </p:txBody>
      </p:sp>
      <p:sp>
        <p:nvSpPr>
          <p:cNvPr id="8" name="Rounded Rectangle 7"/>
          <p:cNvSpPr/>
          <p:nvPr/>
        </p:nvSpPr>
        <p:spPr>
          <a:xfrm>
            <a:off x="435769" y="1893332"/>
            <a:ext cx="2479511" cy="684798"/>
          </a:xfrm>
          <a:prstGeom prst="round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Instructions retired in </a:t>
            </a:r>
            <a:r>
              <a:rPr lang="en-US" sz="2000" dirty="0" err="1" smtClean="0"/>
              <a:t>MPI_Isend</a:t>
            </a:r>
            <a:endParaRPr lang="en-US" sz="2000" dirty="0"/>
          </a:p>
        </p:txBody>
      </p:sp>
      <p:sp>
        <p:nvSpPr>
          <p:cNvPr id="9" name="Rounded Rectangle 8"/>
          <p:cNvSpPr/>
          <p:nvPr/>
        </p:nvSpPr>
        <p:spPr>
          <a:xfrm>
            <a:off x="228600" y="3733800"/>
            <a:ext cx="3200400" cy="1065798"/>
          </a:xfrm>
          <a:prstGeom prst="round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Lookup connection, check memory registration, formatting requests, etc.</a:t>
            </a:r>
            <a:endParaRPr lang="en-US" sz="2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89597AF-E6D4-4531-90EE-FF9C09EA5DF1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5100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Application-Centric Interfaces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3352800"/>
            <a:ext cx="8458200" cy="2894013"/>
          </a:xfrm>
        </p:spPr>
        <p:txBody>
          <a:bodyPr>
            <a:normAutofit/>
          </a:bodyPr>
          <a:lstStyle/>
          <a:p>
            <a:r>
              <a:rPr lang="en-US" dirty="0" smtClean="0"/>
              <a:t>Collect application requirements</a:t>
            </a:r>
            <a:endParaRPr lang="en-US" dirty="0"/>
          </a:p>
          <a:p>
            <a:r>
              <a:rPr lang="en-US" dirty="0" smtClean="0"/>
              <a:t>Identify common, fast path usage models</a:t>
            </a:r>
          </a:p>
          <a:p>
            <a:pPr lvl="1"/>
            <a:r>
              <a:rPr lang="en-US" dirty="0" smtClean="0"/>
              <a:t>Too many use cases to optimize them all</a:t>
            </a:r>
          </a:p>
          <a:p>
            <a:r>
              <a:rPr lang="en-US" dirty="0" smtClean="0"/>
              <a:t>Build primitives around </a:t>
            </a:r>
            <a:r>
              <a:rPr lang="en-US" i="1" dirty="0" smtClean="0"/>
              <a:t>fabric services</a:t>
            </a:r>
            <a:endParaRPr lang="en-US" dirty="0" smtClean="0"/>
          </a:p>
          <a:p>
            <a:pPr lvl="1"/>
            <a:r>
              <a:rPr lang="en-US" dirty="0" smtClean="0"/>
              <a:t>Not device specific interface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1143000" y="1828800"/>
            <a:ext cx="6705600" cy="1219200"/>
          </a:xfrm>
          <a:prstGeom prst="round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Reducing instruction count </a:t>
            </a:r>
            <a:r>
              <a:rPr lang="en-US" sz="28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requires 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 better application impedance match</a:t>
            </a: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85735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6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Application-Centric Interfaces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458200" cy="4646613"/>
          </a:xfrm>
        </p:spPr>
        <p:txBody>
          <a:bodyPr>
            <a:normAutofit/>
          </a:bodyPr>
          <a:lstStyle/>
          <a:p>
            <a:r>
              <a:rPr lang="en-US" b="1" dirty="0" smtClean="0"/>
              <a:t>Myth</a:t>
            </a:r>
            <a:r>
              <a:rPr lang="en-US" dirty="0" smtClean="0"/>
              <a:t>: app-centric interfaces imply more overhead</a:t>
            </a:r>
          </a:p>
          <a:p>
            <a:pPr lvl="1"/>
            <a:r>
              <a:rPr lang="en-US" dirty="0" smtClean="0"/>
              <a:t>Poor implementations result in poor performance</a:t>
            </a:r>
          </a:p>
          <a:p>
            <a:pPr lvl="1"/>
            <a:r>
              <a:rPr lang="en-US" dirty="0" smtClean="0"/>
              <a:t>Difficult to use APIs are likely to result in poor implementations</a:t>
            </a:r>
          </a:p>
          <a:p>
            <a:pPr lvl="1"/>
            <a:r>
              <a:rPr lang="en-US" dirty="0" smtClean="0"/>
              <a:t>Provider knows best method for accessing their HW</a:t>
            </a:r>
          </a:p>
          <a:p>
            <a:pPr lvl="1"/>
            <a:r>
              <a:rPr lang="en-US" dirty="0" smtClean="0"/>
              <a:t>These are still low-level interfaces (C), just not device interfaces (assembly)</a:t>
            </a:r>
          </a:p>
          <a:p>
            <a:pPr lvl="1"/>
            <a:endParaRPr lang="en-US" i="1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45896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OFI WG Charter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590800" y="4267200"/>
            <a:ext cx="3124200" cy="457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072064" y="3400928"/>
            <a:ext cx="5638800" cy="457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590800" y="2550696"/>
            <a:ext cx="1828800" cy="457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57200" y="2211387"/>
            <a:ext cx="8305800" cy="2741613"/>
          </a:xfrm>
        </p:spPr>
        <p:txBody>
          <a:bodyPr/>
          <a:lstStyle/>
          <a:p>
            <a:pPr marL="0" indent="0" algn="ctr">
              <a:lnSpc>
                <a:spcPct val="200000"/>
              </a:lnSpc>
              <a:buNone/>
            </a:pPr>
            <a:r>
              <a:rPr lang="en-US" b="1" i="1" dirty="0" smtClean="0"/>
              <a:t>Develop an extensible, open source framework and interfaces aligned with ULP and application needs for high-performance fabric services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419279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7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25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7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7696200" cy="1143000"/>
          </a:xfrm>
        </p:spPr>
        <p:txBody>
          <a:bodyPr/>
          <a:lstStyle/>
          <a:p>
            <a:r>
              <a:rPr lang="en-US" dirty="0" smtClean="0"/>
              <a:t>Application Configured Interfaces</a:t>
            </a:r>
            <a:endParaRPr lang="en-US" i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  <p:grpSp>
        <p:nvGrpSpPr>
          <p:cNvPr id="10" name="Group 9"/>
          <p:cNvGrpSpPr/>
          <p:nvPr/>
        </p:nvGrpSpPr>
        <p:grpSpPr>
          <a:xfrm>
            <a:off x="3830053" y="2743200"/>
            <a:ext cx="990600" cy="1175720"/>
            <a:chOff x="3830053" y="2743200"/>
            <a:chExt cx="990600" cy="1175720"/>
          </a:xfrm>
        </p:grpSpPr>
        <p:sp>
          <p:nvSpPr>
            <p:cNvPr id="36" name="Rectangle 35"/>
            <p:cNvSpPr/>
            <p:nvPr/>
          </p:nvSpPr>
          <p:spPr>
            <a:xfrm>
              <a:off x="3886200" y="3156920"/>
              <a:ext cx="858253" cy="762000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4038600" y="3313331"/>
              <a:ext cx="525379" cy="2286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4038600" y="3541931"/>
              <a:ext cx="525379" cy="2286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3830053" y="2743200"/>
              <a:ext cx="990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lg. </a:t>
              </a:r>
              <a:r>
                <a:rPr lang="en-US" dirty="0" err="1" smtClean="0"/>
                <a:t>msg</a:t>
              </a:r>
              <a:endParaRPr lang="en-US" dirty="0" smtClean="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7030453" y="2754868"/>
            <a:ext cx="793750" cy="1164052"/>
            <a:chOff x="7030453" y="2754868"/>
            <a:chExt cx="793750" cy="1164052"/>
          </a:xfrm>
        </p:grpSpPr>
        <p:sp>
          <p:nvSpPr>
            <p:cNvPr id="37" name="Rectangle 36"/>
            <p:cNvSpPr/>
            <p:nvPr/>
          </p:nvSpPr>
          <p:spPr>
            <a:xfrm>
              <a:off x="7030453" y="3156920"/>
              <a:ext cx="793750" cy="762000"/>
            </a:xfrm>
            <a:prstGeom prst="rect">
              <a:avLst/>
            </a:prstGeom>
            <a:ln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32"/>
            <p:cNvSpPr/>
            <p:nvPr/>
          </p:nvSpPr>
          <p:spPr>
            <a:xfrm>
              <a:off x="7182853" y="3309320"/>
              <a:ext cx="525379" cy="2286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33"/>
            <p:cNvSpPr/>
            <p:nvPr/>
          </p:nvSpPr>
          <p:spPr>
            <a:xfrm>
              <a:off x="7182853" y="3537920"/>
              <a:ext cx="525379" cy="2286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7030453" y="2754868"/>
              <a:ext cx="79375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RMA</a:t>
              </a:r>
            </a:p>
          </p:txBody>
        </p:sp>
      </p:grpSp>
      <p:cxnSp>
        <p:nvCxnSpPr>
          <p:cNvPr id="65" name="Straight Connector 64"/>
          <p:cNvCxnSpPr/>
          <p:nvPr/>
        </p:nvCxnSpPr>
        <p:spPr>
          <a:xfrm>
            <a:off x="1544053" y="6416675"/>
            <a:ext cx="6914147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9" name="TextBox 68"/>
          <p:cNvSpPr txBox="1"/>
          <p:nvPr/>
        </p:nvSpPr>
        <p:spPr>
          <a:xfrm>
            <a:off x="646697" y="6096000"/>
            <a:ext cx="9735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NIC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1877929" y="4288057"/>
            <a:ext cx="2423361" cy="2130656"/>
            <a:chOff x="1877929" y="4288057"/>
            <a:chExt cx="2423361" cy="2130656"/>
          </a:xfrm>
        </p:grpSpPr>
        <p:sp>
          <p:nvSpPr>
            <p:cNvPr id="21" name="Rectangle 20"/>
            <p:cNvSpPr/>
            <p:nvPr/>
          </p:nvSpPr>
          <p:spPr>
            <a:xfrm>
              <a:off x="1877929" y="5523131"/>
              <a:ext cx="609600" cy="419100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2753227" y="5096092"/>
              <a:ext cx="609600" cy="838200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3677653" y="4288057"/>
              <a:ext cx="609600" cy="1668010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1877930" y="5533900"/>
              <a:ext cx="242336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rgbClr val="6D6E71"/>
                  </a:solidFill>
                </a:rPr>
                <a:t>Message Queue Ops</a:t>
              </a:r>
            </a:p>
          </p:txBody>
        </p:sp>
        <p:cxnSp>
          <p:nvCxnSpPr>
            <p:cNvPr id="68" name="Straight Arrow Connector 67"/>
            <p:cNvCxnSpPr>
              <a:stCxn id="21" idx="2"/>
            </p:cNvCxnSpPr>
            <p:nvPr/>
          </p:nvCxnSpPr>
          <p:spPr>
            <a:xfrm>
              <a:off x="2182729" y="5942231"/>
              <a:ext cx="0" cy="474443"/>
            </a:xfrm>
            <a:prstGeom prst="straightConnector1">
              <a:avLst/>
            </a:prstGeom>
            <a:ln>
              <a:prstDash val="sysDash"/>
              <a:tailEnd type="arrow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72" name="Straight Arrow Connector 71"/>
            <p:cNvCxnSpPr>
              <a:stCxn id="22" idx="2"/>
            </p:cNvCxnSpPr>
            <p:nvPr/>
          </p:nvCxnSpPr>
          <p:spPr>
            <a:xfrm>
              <a:off x="3058027" y="5934292"/>
              <a:ext cx="0" cy="484421"/>
            </a:xfrm>
            <a:prstGeom prst="straightConnector1">
              <a:avLst/>
            </a:prstGeom>
            <a:ln>
              <a:solidFill>
                <a:schemeClr val="accent6"/>
              </a:solidFill>
              <a:prstDash val="sysDash"/>
              <a:tailEnd type="arrow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74" name="Straight Arrow Connector 73"/>
            <p:cNvCxnSpPr>
              <a:stCxn id="24" idx="2"/>
            </p:cNvCxnSpPr>
            <p:nvPr/>
          </p:nvCxnSpPr>
          <p:spPr>
            <a:xfrm>
              <a:off x="3982453" y="5956067"/>
              <a:ext cx="0" cy="460607"/>
            </a:xfrm>
            <a:prstGeom prst="straightConnector1">
              <a:avLst/>
            </a:prstGeom>
            <a:ln>
              <a:solidFill>
                <a:schemeClr val="accent4"/>
              </a:solidFill>
              <a:prstDash val="sysDash"/>
              <a:tailEnd type="arrow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grpSp>
        <p:nvGrpSpPr>
          <p:cNvPr id="7" name="Group 6"/>
          <p:cNvGrpSpPr/>
          <p:nvPr/>
        </p:nvGrpSpPr>
        <p:grpSpPr>
          <a:xfrm>
            <a:off x="5487405" y="4134287"/>
            <a:ext cx="2525627" cy="2282387"/>
            <a:chOff x="5487405" y="4134287"/>
            <a:chExt cx="2525627" cy="2282387"/>
          </a:xfrm>
        </p:grpSpPr>
        <p:sp>
          <p:nvSpPr>
            <p:cNvPr id="25" name="Rectangle 24"/>
            <p:cNvSpPr/>
            <p:nvPr/>
          </p:nvSpPr>
          <p:spPr>
            <a:xfrm>
              <a:off x="5487405" y="5352365"/>
              <a:ext cx="609600" cy="625473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6401803" y="4750703"/>
              <a:ext cx="609600" cy="1227135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26"/>
            <p:cNvSpPr/>
            <p:nvPr/>
          </p:nvSpPr>
          <p:spPr>
            <a:xfrm>
              <a:off x="7403432" y="4134287"/>
              <a:ext cx="609600" cy="1807944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5900863" y="5515192"/>
              <a:ext cx="166687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rgbClr val="6D6E71"/>
                  </a:solidFill>
                </a:rPr>
                <a:t>RMA Ops</a:t>
              </a:r>
            </a:p>
          </p:txBody>
        </p:sp>
        <p:cxnSp>
          <p:nvCxnSpPr>
            <p:cNvPr id="76" name="Straight Arrow Connector 75"/>
            <p:cNvCxnSpPr>
              <a:stCxn id="25" idx="2"/>
            </p:cNvCxnSpPr>
            <p:nvPr/>
          </p:nvCxnSpPr>
          <p:spPr>
            <a:xfrm>
              <a:off x="5792205" y="5977838"/>
              <a:ext cx="0" cy="438836"/>
            </a:xfrm>
            <a:prstGeom prst="straightConnector1">
              <a:avLst/>
            </a:prstGeom>
            <a:ln>
              <a:prstDash val="sysDash"/>
              <a:tailEnd type="arrow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77" name="Straight Arrow Connector 76"/>
            <p:cNvCxnSpPr>
              <a:stCxn id="26" idx="2"/>
            </p:cNvCxnSpPr>
            <p:nvPr/>
          </p:nvCxnSpPr>
          <p:spPr>
            <a:xfrm>
              <a:off x="6706603" y="5977838"/>
              <a:ext cx="0" cy="438836"/>
            </a:xfrm>
            <a:prstGeom prst="straightConnector1">
              <a:avLst/>
            </a:prstGeom>
            <a:ln>
              <a:solidFill>
                <a:schemeClr val="accent6"/>
              </a:solidFill>
              <a:prstDash val="sysDash"/>
              <a:tailEnd type="arrow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78" name="Straight Arrow Connector 77"/>
            <p:cNvCxnSpPr>
              <a:stCxn id="27" idx="2"/>
            </p:cNvCxnSpPr>
            <p:nvPr/>
          </p:nvCxnSpPr>
          <p:spPr>
            <a:xfrm>
              <a:off x="7708232" y="5942231"/>
              <a:ext cx="0" cy="474443"/>
            </a:xfrm>
            <a:prstGeom prst="straightConnector1">
              <a:avLst/>
            </a:prstGeom>
            <a:ln>
              <a:solidFill>
                <a:schemeClr val="accent4"/>
              </a:solidFill>
              <a:prstDash val="sysDash"/>
              <a:tailEnd type="arrow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graphicFrame>
        <p:nvGraphicFramePr>
          <p:cNvPr id="87" name="Diagram 86"/>
          <p:cNvGraphicFramePr/>
          <p:nvPr>
            <p:extLst>
              <p:ext uri="{D42A27DB-BD31-4B8C-83A1-F6EECF244321}">
                <p14:modId xmlns:p14="http://schemas.microsoft.com/office/powerpoint/2010/main" val="1218525834"/>
              </p:ext>
            </p:extLst>
          </p:nvPr>
        </p:nvGraphicFramePr>
        <p:xfrm>
          <a:off x="1447800" y="1295400"/>
          <a:ext cx="5487405" cy="19125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9" name="Group 8"/>
          <p:cNvGrpSpPr/>
          <p:nvPr/>
        </p:nvGrpSpPr>
        <p:grpSpPr>
          <a:xfrm>
            <a:off x="477253" y="2743200"/>
            <a:ext cx="1066801" cy="1179731"/>
            <a:chOff x="477253" y="2743200"/>
            <a:chExt cx="1066801" cy="1179731"/>
          </a:xfrm>
        </p:grpSpPr>
        <p:sp>
          <p:nvSpPr>
            <p:cNvPr id="35" name="Rectangle 34"/>
            <p:cNvSpPr/>
            <p:nvPr/>
          </p:nvSpPr>
          <p:spPr>
            <a:xfrm>
              <a:off x="609600" y="3160931"/>
              <a:ext cx="858253" cy="762000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762000" y="3313331"/>
              <a:ext cx="525379" cy="2286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30"/>
            <p:cNvSpPr/>
            <p:nvPr/>
          </p:nvSpPr>
          <p:spPr>
            <a:xfrm>
              <a:off x="762000" y="3541931"/>
              <a:ext cx="525379" cy="2286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477253" y="2743200"/>
              <a:ext cx="106680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sm. </a:t>
              </a:r>
              <a:r>
                <a:rPr lang="en-US" dirty="0" err="1" smtClean="0"/>
                <a:t>msg</a:t>
              </a:r>
              <a:endParaRPr lang="en-US" dirty="0" smtClean="0"/>
            </a:p>
          </p:txBody>
        </p:sp>
      </p:grpSp>
      <p:sp>
        <p:nvSpPr>
          <p:cNvPr id="48" name="TextBox 47"/>
          <p:cNvSpPr txBox="1"/>
          <p:nvPr/>
        </p:nvSpPr>
        <p:spPr>
          <a:xfrm>
            <a:off x="1428872" y="3102532"/>
            <a:ext cx="12833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6D6E71"/>
                </a:solidFill>
              </a:rPr>
              <a:t>inline send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2983832" y="3093004"/>
            <a:ext cx="12833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6D6E71"/>
                </a:solidFill>
              </a:rPr>
              <a:t>send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5751853" y="3059015"/>
            <a:ext cx="1431000" cy="2293349"/>
            <a:chOff x="5751853" y="3059015"/>
            <a:chExt cx="1431000" cy="2293349"/>
          </a:xfrm>
        </p:grpSpPr>
        <p:cxnSp>
          <p:nvCxnSpPr>
            <p:cNvPr id="53" name="Elbow Connector 52"/>
            <p:cNvCxnSpPr>
              <a:stCxn id="33" idx="1"/>
              <a:endCxn id="25" idx="0"/>
            </p:cNvCxnSpPr>
            <p:nvPr/>
          </p:nvCxnSpPr>
          <p:spPr>
            <a:xfrm rot="10800000" flipV="1">
              <a:off x="5792205" y="3423619"/>
              <a:ext cx="1390648" cy="1928745"/>
            </a:xfrm>
            <a:prstGeom prst="bentConnector2">
              <a:avLst/>
            </a:prstGeom>
            <a:ln>
              <a:tailEnd type="arrow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56" name="Elbow Connector 55"/>
            <p:cNvCxnSpPr>
              <a:stCxn id="34" idx="1"/>
              <a:endCxn id="26" idx="0"/>
            </p:cNvCxnSpPr>
            <p:nvPr/>
          </p:nvCxnSpPr>
          <p:spPr>
            <a:xfrm rot="10800000" flipV="1">
              <a:off x="6706603" y="3652219"/>
              <a:ext cx="476250" cy="1098483"/>
            </a:xfrm>
            <a:prstGeom prst="bentConnector2">
              <a:avLst/>
            </a:prstGeom>
            <a:ln>
              <a:tailEnd type="arrow"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sp>
          <p:nvSpPr>
            <p:cNvPr id="50" name="TextBox 49"/>
            <p:cNvSpPr txBox="1"/>
            <p:nvPr/>
          </p:nvSpPr>
          <p:spPr>
            <a:xfrm>
              <a:off x="5751853" y="3059015"/>
              <a:ext cx="128336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6D6E71"/>
                  </a:solidFill>
                </a:rPr>
                <a:t>write</a:t>
              </a: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6131720" y="3949621"/>
              <a:ext cx="66436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6D6E71"/>
                  </a:solidFill>
                </a:rPr>
                <a:t>read</a:t>
              </a:r>
            </a:p>
          </p:txBody>
        </p:sp>
      </p:grpSp>
      <p:cxnSp>
        <p:nvCxnSpPr>
          <p:cNvPr id="14" name="Straight Arrow Connector 13"/>
          <p:cNvCxnSpPr/>
          <p:nvPr/>
        </p:nvCxnSpPr>
        <p:spPr>
          <a:xfrm flipH="1">
            <a:off x="4820653" y="2590800"/>
            <a:ext cx="437148" cy="50220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6393537" y="2590800"/>
            <a:ext cx="551190" cy="51173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9" name="Rounded Rectangle 58"/>
          <p:cNvSpPr/>
          <p:nvPr/>
        </p:nvSpPr>
        <p:spPr>
          <a:xfrm>
            <a:off x="6629400" y="1828800"/>
            <a:ext cx="2311191" cy="684798"/>
          </a:xfrm>
          <a:prstGeom prst="round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Provider directs app to best API sets</a:t>
            </a:r>
            <a:endParaRPr lang="en-US" sz="2000" dirty="0"/>
          </a:p>
        </p:txBody>
      </p:sp>
      <p:sp>
        <p:nvSpPr>
          <p:cNvPr id="60" name="Rounded Rectangle 59"/>
          <p:cNvSpPr/>
          <p:nvPr/>
        </p:nvSpPr>
        <p:spPr>
          <a:xfrm>
            <a:off x="304799" y="1752600"/>
            <a:ext cx="1676401" cy="685800"/>
          </a:xfrm>
          <a:prstGeom prst="round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App specifies </a:t>
            </a:r>
            <a:r>
              <a:rPr lang="en-US" sz="2000" dirty="0" err="1" smtClean="0"/>
              <a:t>comm</a:t>
            </a:r>
            <a:r>
              <a:rPr lang="en-US" sz="2000" dirty="0" smtClean="0"/>
              <a:t> model</a:t>
            </a:r>
            <a:endParaRPr lang="en-US" sz="2000" dirty="0"/>
          </a:p>
        </p:txBody>
      </p:sp>
      <p:cxnSp>
        <p:nvCxnSpPr>
          <p:cNvPr id="45" name="Elbow Connector 44"/>
          <p:cNvCxnSpPr>
            <a:stCxn id="20" idx="1"/>
            <a:endCxn id="22" idx="0"/>
          </p:cNvCxnSpPr>
          <p:nvPr/>
        </p:nvCxnSpPr>
        <p:spPr>
          <a:xfrm rot="10800000" flipV="1">
            <a:off x="3058028" y="3427630"/>
            <a:ext cx="980573" cy="1668461"/>
          </a:xfrm>
          <a:prstGeom prst="bentConnector2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41" name="Elbow Connector 40"/>
          <p:cNvCxnSpPr>
            <a:stCxn id="30" idx="3"/>
            <a:endCxn id="21" idx="0"/>
          </p:cNvCxnSpPr>
          <p:nvPr/>
        </p:nvCxnSpPr>
        <p:spPr>
          <a:xfrm>
            <a:off x="1287379" y="3427631"/>
            <a:ext cx="895350" cy="2095500"/>
          </a:xfrm>
          <a:prstGeom prst="bentConnector2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43" name="Elbow Connector 42"/>
          <p:cNvCxnSpPr>
            <a:stCxn id="31" idx="2"/>
            <a:endCxn id="24" idx="0"/>
          </p:cNvCxnSpPr>
          <p:nvPr/>
        </p:nvCxnSpPr>
        <p:spPr>
          <a:xfrm rot="16200000" flipH="1">
            <a:off x="2244808" y="2550412"/>
            <a:ext cx="517526" cy="2957763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47" name="Elbow Connector 46"/>
          <p:cNvCxnSpPr>
            <a:stCxn id="28" idx="2"/>
            <a:endCxn id="24" idx="0"/>
          </p:cNvCxnSpPr>
          <p:nvPr/>
        </p:nvCxnSpPr>
        <p:spPr>
          <a:xfrm rot="5400000">
            <a:off x="3883109" y="3869876"/>
            <a:ext cx="517526" cy="318837"/>
          </a:xfrm>
          <a:prstGeom prst="bentConnector3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105925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7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25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750"/>
                            </p:stCondLst>
                            <p:childTnLst>
                              <p:par>
                                <p:cTn id="3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25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750"/>
                            </p:stCondLst>
                            <p:childTnLst>
                              <p:par>
                                <p:cTn id="4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00"/>
                            </p:stCondLst>
                            <p:childTnLst>
                              <p:par>
                                <p:cTn id="6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8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500"/>
                            </p:stCondLst>
                            <p:childTnLst>
                              <p:par>
                                <p:cTn id="7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7" grpId="0">
        <p:bldAsOne/>
      </p:bldGraphic>
      <p:bldP spid="48" grpId="0"/>
      <p:bldP spid="49" grpId="0"/>
      <p:bldP spid="59" grpId="0" animBg="1"/>
      <p:bldP spid="60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  <p:sp>
        <p:nvSpPr>
          <p:cNvPr id="17" name="Diamond 16"/>
          <p:cNvSpPr/>
          <p:nvPr/>
        </p:nvSpPr>
        <p:spPr>
          <a:xfrm>
            <a:off x="2368027" y="1873854"/>
            <a:ext cx="4108973" cy="3993546"/>
          </a:xfrm>
          <a:prstGeom prst="diamond">
            <a:avLst/>
          </a:prstGeom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9" name="Puzzle3"/>
          <p:cNvSpPr>
            <a:spLocks noEditPoints="1" noChangeArrowheads="1"/>
          </p:cNvSpPr>
          <p:nvPr/>
        </p:nvSpPr>
        <p:spPr bwMode="auto">
          <a:xfrm>
            <a:off x="4360786" y="2514600"/>
            <a:ext cx="1055038" cy="1417283"/>
          </a:xfrm>
          <a:custGeom>
            <a:avLst/>
            <a:gdLst>
              <a:gd name="T0" fmla="*/ 10391 w 21600"/>
              <a:gd name="T1" fmla="*/ 15806 h 21600"/>
              <a:gd name="T2" fmla="*/ 20551 w 21600"/>
              <a:gd name="T3" fmla="*/ 21088 h 21600"/>
              <a:gd name="T4" fmla="*/ 13180 w 21600"/>
              <a:gd name="T5" fmla="*/ 13801 h 21600"/>
              <a:gd name="T6" fmla="*/ 20551 w 21600"/>
              <a:gd name="T7" fmla="*/ 7025 h 21600"/>
              <a:gd name="T8" fmla="*/ 10500 w 21600"/>
              <a:gd name="T9" fmla="*/ 52 h 21600"/>
              <a:gd name="T10" fmla="*/ 692 w 21600"/>
              <a:gd name="T11" fmla="*/ 6802 h 21600"/>
              <a:gd name="T12" fmla="*/ 8064 w 21600"/>
              <a:gd name="T13" fmla="*/ 13526 h 21600"/>
              <a:gd name="T14" fmla="*/ 692 w 21600"/>
              <a:gd name="T15" fmla="*/ 21088 h 21600"/>
              <a:gd name="T16" fmla="*/ 2273 w 21600"/>
              <a:gd name="T17" fmla="*/ 7719 h 21600"/>
              <a:gd name="T18" fmla="*/ 19149 w 21600"/>
              <a:gd name="T19" fmla="*/ 202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6625" y="20892"/>
                </a:moveTo>
                <a:lnTo>
                  <a:pt x="7105" y="21023"/>
                </a:lnTo>
                <a:lnTo>
                  <a:pt x="7513" y="21088"/>
                </a:lnTo>
                <a:lnTo>
                  <a:pt x="7922" y="21115"/>
                </a:lnTo>
                <a:lnTo>
                  <a:pt x="8242" y="21115"/>
                </a:lnTo>
                <a:lnTo>
                  <a:pt x="8544" y="21062"/>
                </a:lnTo>
                <a:lnTo>
                  <a:pt x="8810" y="20997"/>
                </a:lnTo>
                <a:lnTo>
                  <a:pt x="9023" y="20892"/>
                </a:lnTo>
                <a:lnTo>
                  <a:pt x="9148" y="20761"/>
                </a:lnTo>
                <a:lnTo>
                  <a:pt x="9290" y="20616"/>
                </a:lnTo>
                <a:lnTo>
                  <a:pt x="9361" y="20459"/>
                </a:lnTo>
                <a:lnTo>
                  <a:pt x="9396" y="20289"/>
                </a:lnTo>
                <a:lnTo>
                  <a:pt x="9396" y="20092"/>
                </a:lnTo>
                <a:lnTo>
                  <a:pt x="9325" y="19909"/>
                </a:lnTo>
                <a:lnTo>
                  <a:pt x="9219" y="19738"/>
                </a:lnTo>
                <a:lnTo>
                  <a:pt x="9094" y="19555"/>
                </a:lnTo>
                <a:lnTo>
                  <a:pt x="8917" y="19384"/>
                </a:lnTo>
                <a:lnTo>
                  <a:pt x="8650" y="19162"/>
                </a:lnTo>
                <a:lnTo>
                  <a:pt x="8437" y="18900"/>
                </a:lnTo>
                <a:lnTo>
                  <a:pt x="8277" y="18624"/>
                </a:lnTo>
                <a:lnTo>
                  <a:pt x="8135" y="18349"/>
                </a:lnTo>
                <a:lnTo>
                  <a:pt x="8028" y="18048"/>
                </a:lnTo>
                <a:lnTo>
                  <a:pt x="7993" y="17746"/>
                </a:lnTo>
                <a:lnTo>
                  <a:pt x="7993" y="17471"/>
                </a:lnTo>
                <a:lnTo>
                  <a:pt x="8028" y="17169"/>
                </a:lnTo>
                <a:lnTo>
                  <a:pt x="8135" y="16920"/>
                </a:lnTo>
                <a:lnTo>
                  <a:pt x="8277" y="16671"/>
                </a:lnTo>
                <a:lnTo>
                  <a:pt x="8366" y="16540"/>
                </a:lnTo>
                <a:lnTo>
                  <a:pt x="8473" y="16409"/>
                </a:lnTo>
                <a:lnTo>
                  <a:pt x="8615" y="16317"/>
                </a:lnTo>
                <a:lnTo>
                  <a:pt x="8739" y="16213"/>
                </a:lnTo>
                <a:lnTo>
                  <a:pt x="8881" y="16134"/>
                </a:lnTo>
                <a:lnTo>
                  <a:pt x="9059" y="16055"/>
                </a:lnTo>
                <a:lnTo>
                  <a:pt x="9254" y="15990"/>
                </a:lnTo>
                <a:lnTo>
                  <a:pt x="9432" y="15911"/>
                </a:lnTo>
                <a:lnTo>
                  <a:pt x="9663" y="15885"/>
                </a:lnTo>
                <a:lnTo>
                  <a:pt x="9876" y="15833"/>
                </a:lnTo>
                <a:lnTo>
                  <a:pt x="10142" y="15806"/>
                </a:lnTo>
                <a:lnTo>
                  <a:pt x="10391" y="15806"/>
                </a:lnTo>
                <a:lnTo>
                  <a:pt x="10728" y="15806"/>
                </a:lnTo>
                <a:lnTo>
                  <a:pt x="10995" y="15806"/>
                </a:lnTo>
                <a:lnTo>
                  <a:pt x="11279" y="15833"/>
                </a:lnTo>
                <a:lnTo>
                  <a:pt x="11546" y="15885"/>
                </a:lnTo>
                <a:lnTo>
                  <a:pt x="11776" y="15937"/>
                </a:lnTo>
                <a:lnTo>
                  <a:pt x="12025" y="15990"/>
                </a:lnTo>
                <a:lnTo>
                  <a:pt x="12221" y="16055"/>
                </a:lnTo>
                <a:lnTo>
                  <a:pt x="12434" y="16134"/>
                </a:lnTo>
                <a:lnTo>
                  <a:pt x="12611" y="16213"/>
                </a:lnTo>
                <a:lnTo>
                  <a:pt x="12771" y="16317"/>
                </a:lnTo>
                <a:lnTo>
                  <a:pt x="12913" y="16409"/>
                </a:lnTo>
                <a:lnTo>
                  <a:pt x="13038" y="16514"/>
                </a:lnTo>
                <a:lnTo>
                  <a:pt x="13251" y="16737"/>
                </a:lnTo>
                <a:lnTo>
                  <a:pt x="13428" y="16986"/>
                </a:lnTo>
                <a:lnTo>
                  <a:pt x="13517" y="17248"/>
                </a:lnTo>
                <a:lnTo>
                  <a:pt x="13588" y="17523"/>
                </a:lnTo>
                <a:lnTo>
                  <a:pt x="13588" y="17799"/>
                </a:lnTo>
                <a:lnTo>
                  <a:pt x="13517" y="18074"/>
                </a:lnTo>
                <a:lnTo>
                  <a:pt x="13428" y="18323"/>
                </a:lnTo>
                <a:lnTo>
                  <a:pt x="13286" y="18572"/>
                </a:lnTo>
                <a:lnTo>
                  <a:pt x="13109" y="18808"/>
                </a:lnTo>
                <a:lnTo>
                  <a:pt x="12878" y="19031"/>
                </a:lnTo>
                <a:lnTo>
                  <a:pt x="12434" y="19411"/>
                </a:lnTo>
                <a:lnTo>
                  <a:pt x="12132" y="19738"/>
                </a:lnTo>
                <a:lnTo>
                  <a:pt x="12025" y="19856"/>
                </a:lnTo>
                <a:lnTo>
                  <a:pt x="11919" y="20014"/>
                </a:lnTo>
                <a:lnTo>
                  <a:pt x="11883" y="20132"/>
                </a:lnTo>
                <a:lnTo>
                  <a:pt x="11883" y="20263"/>
                </a:lnTo>
                <a:lnTo>
                  <a:pt x="11883" y="20394"/>
                </a:lnTo>
                <a:lnTo>
                  <a:pt x="11954" y="20485"/>
                </a:lnTo>
                <a:lnTo>
                  <a:pt x="12061" y="20590"/>
                </a:lnTo>
                <a:lnTo>
                  <a:pt x="12185" y="20695"/>
                </a:lnTo>
                <a:lnTo>
                  <a:pt x="12327" y="20787"/>
                </a:lnTo>
                <a:lnTo>
                  <a:pt x="12540" y="20892"/>
                </a:lnTo>
                <a:lnTo>
                  <a:pt x="12771" y="20997"/>
                </a:lnTo>
                <a:lnTo>
                  <a:pt x="13073" y="21088"/>
                </a:lnTo>
                <a:lnTo>
                  <a:pt x="13428" y="21193"/>
                </a:lnTo>
                <a:lnTo>
                  <a:pt x="13873" y="21298"/>
                </a:lnTo>
                <a:lnTo>
                  <a:pt x="14317" y="21390"/>
                </a:lnTo>
                <a:lnTo>
                  <a:pt x="14778" y="21468"/>
                </a:lnTo>
                <a:lnTo>
                  <a:pt x="15294" y="21547"/>
                </a:lnTo>
                <a:lnTo>
                  <a:pt x="15809" y="21600"/>
                </a:lnTo>
                <a:lnTo>
                  <a:pt x="16359" y="21652"/>
                </a:lnTo>
                <a:lnTo>
                  <a:pt x="16875" y="21678"/>
                </a:lnTo>
                <a:lnTo>
                  <a:pt x="17407" y="21678"/>
                </a:lnTo>
                <a:lnTo>
                  <a:pt x="17958" y="21678"/>
                </a:lnTo>
                <a:lnTo>
                  <a:pt x="18473" y="21652"/>
                </a:lnTo>
                <a:lnTo>
                  <a:pt x="18953" y="21573"/>
                </a:lnTo>
                <a:lnTo>
                  <a:pt x="19397" y="21495"/>
                </a:lnTo>
                <a:lnTo>
                  <a:pt x="19841" y="21390"/>
                </a:lnTo>
                <a:lnTo>
                  <a:pt x="20214" y="21272"/>
                </a:lnTo>
                <a:lnTo>
                  <a:pt x="20551" y="21088"/>
                </a:lnTo>
                <a:lnTo>
                  <a:pt x="20480" y="20787"/>
                </a:lnTo>
                <a:lnTo>
                  <a:pt x="20409" y="20485"/>
                </a:lnTo>
                <a:lnTo>
                  <a:pt x="20356" y="20158"/>
                </a:lnTo>
                <a:lnTo>
                  <a:pt x="20356" y="19804"/>
                </a:lnTo>
                <a:lnTo>
                  <a:pt x="20321" y="19083"/>
                </a:lnTo>
                <a:lnTo>
                  <a:pt x="20356" y="18349"/>
                </a:lnTo>
                <a:lnTo>
                  <a:pt x="20409" y="17641"/>
                </a:lnTo>
                <a:lnTo>
                  <a:pt x="20480" y="17012"/>
                </a:lnTo>
                <a:lnTo>
                  <a:pt x="20551" y="16488"/>
                </a:lnTo>
                <a:lnTo>
                  <a:pt x="20551" y="16055"/>
                </a:lnTo>
                <a:lnTo>
                  <a:pt x="20551" y="15911"/>
                </a:lnTo>
                <a:lnTo>
                  <a:pt x="20445" y="15754"/>
                </a:lnTo>
                <a:lnTo>
                  <a:pt x="20356" y="15610"/>
                </a:lnTo>
                <a:lnTo>
                  <a:pt x="20178" y="15452"/>
                </a:lnTo>
                <a:lnTo>
                  <a:pt x="20001" y="15334"/>
                </a:lnTo>
                <a:lnTo>
                  <a:pt x="19770" y="15230"/>
                </a:lnTo>
                <a:lnTo>
                  <a:pt x="19521" y="15125"/>
                </a:lnTo>
                <a:lnTo>
                  <a:pt x="19290" y="15059"/>
                </a:lnTo>
                <a:lnTo>
                  <a:pt x="19024" y="15007"/>
                </a:lnTo>
                <a:lnTo>
                  <a:pt x="18740" y="14954"/>
                </a:lnTo>
                <a:lnTo>
                  <a:pt x="18509" y="14954"/>
                </a:lnTo>
                <a:lnTo>
                  <a:pt x="18225" y="14954"/>
                </a:lnTo>
                <a:lnTo>
                  <a:pt x="17994" y="15007"/>
                </a:lnTo>
                <a:lnTo>
                  <a:pt x="17763" y="15085"/>
                </a:lnTo>
                <a:lnTo>
                  <a:pt x="17550" y="15177"/>
                </a:lnTo>
                <a:lnTo>
                  <a:pt x="17372" y="15308"/>
                </a:lnTo>
                <a:lnTo>
                  <a:pt x="17176" y="15426"/>
                </a:lnTo>
                <a:lnTo>
                  <a:pt x="16928" y="15557"/>
                </a:lnTo>
                <a:lnTo>
                  <a:pt x="16661" y="15636"/>
                </a:lnTo>
                <a:lnTo>
                  <a:pt x="16359" y="15688"/>
                </a:lnTo>
                <a:lnTo>
                  <a:pt x="16022" y="15715"/>
                </a:lnTo>
                <a:lnTo>
                  <a:pt x="15667" y="15688"/>
                </a:lnTo>
                <a:lnTo>
                  <a:pt x="15294" y="15662"/>
                </a:lnTo>
                <a:lnTo>
                  <a:pt x="14956" y="15583"/>
                </a:lnTo>
                <a:lnTo>
                  <a:pt x="14619" y="15479"/>
                </a:lnTo>
                <a:lnTo>
                  <a:pt x="14281" y="15334"/>
                </a:lnTo>
                <a:lnTo>
                  <a:pt x="13961" y="15177"/>
                </a:lnTo>
                <a:lnTo>
                  <a:pt x="13695" y="14981"/>
                </a:lnTo>
                <a:lnTo>
                  <a:pt x="13588" y="14850"/>
                </a:lnTo>
                <a:lnTo>
                  <a:pt x="13482" y="14732"/>
                </a:lnTo>
                <a:lnTo>
                  <a:pt x="13393" y="14600"/>
                </a:lnTo>
                <a:lnTo>
                  <a:pt x="13322" y="14456"/>
                </a:lnTo>
                <a:lnTo>
                  <a:pt x="13251" y="14299"/>
                </a:lnTo>
                <a:lnTo>
                  <a:pt x="13215" y="14155"/>
                </a:lnTo>
                <a:lnTo>
                  <a:pt x="13180" y="13971"/>
                </a:lnTo>
                <a:lnTo>
                  <a:pt x="13180" y="13801"/>
                </a:lnTo>
                <a:lnTo>
                  <a:pt x="13180" y="13591"/>
                </a:lnTo>
                <a:lnTo>
                  <a:pt x="13215" y="13395"/>
                </a:lnTo>
                <a:lnTo>
                  <a:pt x="13251" y="13198"/>
                </a:lnTo>
                <a:lnTo>
                  <a:pt x="13322" y="13015"/>
                </a:lnTo>
                <a:lnTo>
                  <a:pt x="13393" y="12870"/>
                </a:lnTo>
                <a:lnTo>
                  <a:pt x="13482" y="12713"/>
                </a:lnTo>
                <a:lnTo>
                  <a:pt x="13588" y="12569"/>
                </a:lnTo>
                <a:lnTo>
                  <a:pt x="13730" y="12438"/>
                </a:lnTo>
                <a:lnTo>
                  <a:pt x="13997" y="12215"/>
                </a:lnTo>
                <a:lnTo>
                  <a:pt x="14334" y="12005"/>
                </a:lnTo>
                <a:lnTo>
                  <a:pt x="14690" y="11861"/>
                </a:lnTo>
                <a:lnTo>
                  <a:pt x="15063" y="11756"/>
                </a:lnTo>
                <a:lnTo>
                  <a:pt x="15436" y="11678"/>
                </a:lnTo>
                <a:lnTo>
                  <a:pt x="15809" y="11638"/>
                </a:lnTo>
                <a:lnTo>
                  <a:pt x="16182" y="11638"/>
                </a:lnTo>
                <a:lnTo>
                  <a:pt x="16555" y="11678"/>
                </a:lnTo>
                <a:lnTo>
                  <a:pt x="16910" y="11730"/>
                </a:lnTo>
                <a:lnTo>
                  <a:pt x="17248" y="11835"/>
                </a:lnTo>
                <a:lnTo>
                  <a:pt x="17514" y="11966"/>
                </a:lnTo>
                <a:lnTo>
                  <a:pt x="17763" y="12110"/>
                </a:lnTo>
                <a:lnTo>
                  <a:pt x="17887" y="12215"/>
                </a:lnTo>
                <a:lnTo>
                  <a:pt x="18065" y="12307"/>
                </a:lnTo>
                <a:lnTo>
                  <a:pt x="18260" y="12412"/>
                </a:lnTo>
                <a:lnTo>
                  <a:pt x="18438" y="12464"/>
                </a:lnTo>
                <a:lnTo>
                  <a:pt x="18669" y="12543"/>
                </a:lnTo>
                <a:lnTo>
                  <a:pt x="18882" y="12569"/>
                </a:lnTo>
                <a:lnTo>
                  <a:pt x="19113" y="12595"/>
                </a:lnTo>
                <a:lnTo>
                  <a:pt x="19361" y="12608"/>
                </a:lnTo>
                <a:lnTo>
                  <a:pt x="19592" y="12608"/>
                </a:lnTo>
                <a:lnTo>
                  <a:pt x="19841" y="12595"/>
                </a:lnTo>
                <a:lnTo>
                  <a:pt x="20072" y="12543"/>
                </a:lnTo>
                <a:lnTo>
                  <a:pt x="20321" y="12490"/>
                </a:lnTo>
                <a:lnTo>
                  <a:pt x="20551" y="12438"/>
                </a:lnTo>
                <a:lnTo>
                  <a:pt x="20800" y="12333"/>
                </a:lnTo>
                <a:lnTo>
                  <a:pt x="20996" y="12241"/>
                </a:lnTo>
                <a:lnTo>
                  <a:pt x="21244" y="12110"/>
                </a:lnTo>
                <a:lnTo>
                  <a:pt x="21298" y="12032"/>
                </a:lnTo>
                <a:lnTo>
                  <a:pt x="21404" y="11966"/>
                </a:lnTo>
                <a:lnTo>
                  <a:pt x="21475" y="11861"/>
                </a:lnTo>
                <a:lnTo>
                  <a:pt x="21511" y="11730"/>
                </a:lnTo>
                <a:lnTo>
                  <a:pt x="21617" y="11481"/>
                </a:lnTo>
                <a:lnTo>
                  <a:pt x="21653" y="11180"/>
                </a:lnTo>
                <a:lnTo>
                  <a:pt x="21653" y="10826"/>
                </a:lnTo>
                <a:lnTo>
                  <a:pt x="21653" y="10472"/>
                </a:lnTo>
                <a:lnTo>
                  <a:pt x="21582" y="10092"/>
                </a:lnTo>
                <a:lnTo>
                  <a:pt x="21511" y="9725"/>
                </a:lnTo>
                <a:lnTo>
                  <a:pt x="21298" y="8912"/>
                </a:lnTo>
                <a:lnTo>
                  <a:pt x="21067" y="8191"/>
                </a:lnTo>
                <a:lnTo>
                  <a:pt x="20800" y="7536"/>
                </a:lnTo>
                <a:lnTo>
                  <a:pt x="20551" y="7025"/>
                </a:lnTo>
                <a:lnTo>
                  <a:pt x="20001" y="7103"/>
                </a:lnTo>
                <a:lnTo>
                  <a:pt x="19432" y="7156"/>
                </a:lnTo>
                <a:lnTo>
                  <a:pt x="18846" y="7208"/>
                </a:lnTo>
                <a:lnTo>
                  <a:pt x="18225" y="7208"/>
                </a:lnTo>
                <a:lnTo>
                  <a:pt x="17656" y="7208"/>
                </a:lnTo>
                <a:lnTo>
                  <a:pt x="17070" y="7182"/>
                </a:lnTo>
                <a:lnTo>
                  <a:pt x="16484" y="7156"/>
                </a:lnTo>
                <a:lnTo>
                  <a:pt x="15986" y="7103"/>
                </a:lnTo>
                <a:lnTo>
                  <a:pt x="14992" y="6999"/>
                </a:lnTo>
                <a:lnTo>
                  <a:pt x="14210" y="6907"/>
                </a:lnTo>
                <a:lnTo>
                  <a:pt x="13695" y="6828"/>
                </a:lnTo>
                <a:lnTo>
                  <a:pt x="13517" y="6802"/>
                </a:lnTo>
                <a:lnTo>
                  <a:pt x="13073" y="6645"/>
                </a:lnTo>
                <a:lnTo>
                  <a:pt x="12700" y="6474"/>
                </a:lnTo>
                <a:lnTo>
                  <a:pt x="12363" y="6304"/>
                </a:lnTo>
                <a:lnTo>
                  <a:pt x="12132" y="6094"/>
                </a:lnTo>
                <a:lnTo>
                  <a:pt x="11919" y="5871"/>
                </a:lnTo>
                <a:lnTo>
                  <a:pt x="11776" y="5649"/>
                </a:lnTo>
                <a:lnTo>
                  <a:pt x="11688" y="5413"/>
                </a:lnTo>
                <a:lnTo>
                  <a:pt x="11617" y="5190"/>
                </a:lnTo>
                <a:lnTo>
                  <a:pt x="11617" y="4941"/>
                </a:lnTo>
                <a:lnTo>
                  <a:pt x="11652" y="4718"/>
                </a:lnTo>
                <a:lnTo>
                  <a:pt x="11723" y="4482"/>
                </a:lnTo>
                <a:lnTo>
                  <a:pt x="11812" y="4285"/>
                </a:lnTo>
                <a:lnTo>
                  <a:pt x="11919" y="4089"/>
                </a:lnTo>
                <a:lnTo>
                  <a:pt x="12096" y="3905"/>
                </a:lnTo>
                <a:lnTo>
                  <a:pt x="12292" y="3735"/>
                </a:lnTo>
                <a:lnTo>
                  <a:pt x="12505" y="3604"/>
                </a:lnTo>
                <a:lnTo>
                  <a:pt x="12700" y="3460"/>
                </a:lnTo>
                <a:lnTo>
                  <a:pt x="12878" y="3250"/>
                </a:lnTo>
                <a:lnTo>
                  <a:pt x="13038" y="3027"/>
                </a:lnTo>
                <a:lnTo>
                  <a:pt x="13180" y="2752"/>
                </a:lnTo>
                <a:lnTo>
                  <a:pt x="13286" y="2477"/>
                </a:lnTo>
                <a:lnTo>
                  <a:pt x="13322" y="2175"/>
                </a:lnTo>
                <a:lnTo>
                  <a:pt x="13357" y="1874"/>
                </a:lnTo>
                <a:lnTo>
                  <a:pt x="13286" y="1572"/>
                </a:lnTo>
                <a:lnTo>
                  <a:pt x="13180" y="1271"/>
                </a:lnTo>
                <a:lnTo>
                  <a:pt x="13038" y="983"/>
                </a:lnTo>
                <a:lnTo>
                  <a:pt x="12949" y="865"/>
                </a:lnTo>
                <a:lnTo>
                  <a:pt x="12807" y="733"/>
                </a:lnTo>
                <a:lnTo>
                  <a:pt x="12665" y="616"/>
                </a:lnTo>
                <a:lnTo>
                  <a:pt x="12505" y="511"/>
                </a:lnTo>
                <a:lnTo>
                  <a:pt x="12327" y="406"/>
                </a:lnTo>
                <a:lnTo>
                  <a:pt x="12132" y="314"/>
                </a:lnTo>
                <a:lnTo>
                  <a:pt x="11883" y="235"/>
                </a:lnTo>
                <a:lnTo>
                  <a:pt x="11652" y="183"/>
                </a:lnTo>
                <a:lnTo>
                  <a:pt x="11368" y="104"/>
                </a:lnTo>
                <a:lnTo>
                  <a:pt x="11101" y="78"/>
                </a:lnTo>
                <a:lnTo>
                  <a:pt x="10800" y="52"/>
                </a:lnTo>
                <a:lnTo>
                  <a:pt x="10444" y="52"/>
                </a:lnTo>
                <a:lnTo>
                  <a:pt x="10142" y="52"/>
                </a:lnTo>
                <a:lnTo>
                  <a:pt x="9840" y="78"/>
                </a:lnTo>
                <a:lnTo>
                  <a:pt x="9574" y="104"/>
                </a:lnTo>
                <a:lnTo>
                  <a:pt x="9325" y="157"/>
                </a:lnTo>
                <a:lnTo>
                  <a:pt x="9094" y="209"/>
                </a:lnTo>
                <a:lnTo>
                  <a:pt x="8846" y="262"/>
                </a:lnTo>
                <a:lnTo>
                  <a:pt x="8650" y="340"/>
                </a:lnTo>
                <a:lnTo>
                  <a:pt x="8437" y="432"/>
                </a:lnTo>
                <a:lnTo>
                  <a:pt x="8277" y="511"/>
                </a:lnTo>
                <a:lnTo>
                  <a:pt x="8100" y="616"/>
                </a:lnTo>
                <a:lnTo>
                  <a:pt x="7957" y="707"/>
                </a:lnTo>
                <a:lnTo>
                  <a:pt x="7833" y="838"/>
                </a:lnTo>
                <a:lnTo>
                  <a:pt x="7620" y="1061"/>
                </a:lnTo>
                <a:lnTo>
                  <a:pt x="7442" y="1336"/>
                </a:lnTo>
                <a:lnTo>
                  <a:pt x="7353" y="1599"/>
                </a:lnTo>
                <a:lnTo>
                  <a:pt x="7318" y="1900"/>
                </a:lnTo>
                <a:lnTo>
                  <a:pt x="7318" y="2175"/>
                </a:lnTo>
                <a:lnTo>
                  <a:pt x="7353" y="2450"/>
                </a:lnTo>
                <a:lnTo>
                  <a:pt x="7442" y="2726"/>
                </a:lnTo>
                <a:lnTo>
                  <a:pt x="7620" y="2975"/>
                </a:lnTo>
                <a:lnTo>
                  <a:pt x="7833" y="3198"/>
                </a:lnTo>
                <a:lnTo>
                  <a:pt x="8064" y="3433"/>
                </a:lnTo>
                <a:lnTo>
                  <a:pt x="8295" y="3630"/>
                </a:lnTo>
                <a:lnTo>
                  <a:pt x="8508" y="3853"/>
                </a:lnTo>
                <a:lnTo>
                  <a:pt x="8686" y="4089"/>
                </a:lnTo>
                <a:lnTo>
                  <a:pt x="8775" y="4312"/>
                </a:lnTo>
                <a:lnTo>
                  <a:pt x="8846" y="4561"/>
                </a:lnTo>
                <a:lnTo>
                  <a:pt x="8846" y="4810"/>
                </a:lnTo>
                <a:lnTo>
                  <a:pt x="8810" y="5059"/>
                </a:lnTo>
                <a:lnTo>
                  <a:pt x="8721" y="5295"/>
                </a:lnTo>
                <a:lnTo>
                  <a:pt x="8579" y="5544"/>
                </a:lnTo>
                <a:lnTo>
                  <a:pt x="8366" y="5766"/>
                </a:lnTo>
                <a:lnTo>
                  <a:pt x="8135" y="5976"/>
                </a:lnTo>
                <a:lnTo>
                  <a:pt x="7833" y="6199"/>
                </a:lnTo>
                <a:lnTo>
                  <a:pt x="7478" y="6369"/>
                </a:lnTo>
                <a:lnTo>
                  <a:pt x="7069" y="6527"/>
                </a:lnTo>
                <a:lnTo>
                  <a:pt x="6590" y="6671"/>
                </a:lnTo>
                <a:lnTo>
                  <a:pt x="6092" y="6802"/>
                </a:lnTo>
                <a:lnTo>
                  <a:pt x="5684" y="6802"/>
                </a:lnTo>
                <a:lnTo>
                  <a:pt x="5133" y="6802"/>
                </a:lnTo>
                <a:lnTo>
                  <a:pt x="4547" y="6802"/>
                </a:lnTo>
                <a:lnTo>
                  <a:pt x="3872" y="6802"/>
                </a:lnTo>
                <a:lnTo>
                  <a:pt x="3144" y="6802"/>
                </a:lnTo>
                <a:lnTo>
                  <a:pt x="2362" y="6802"/>
                </a:lnTo>
                <a:lnTo>
                  <a:pt x="1545" y="6802"/>
                </a:lnTo>
                <a:lnTo>
                  <a:pt x="692" y="6802"/>
                </a:lnTo>
                <a:lnTo>
                  <a:pt x="586" y="7234"/>
                </a:lnTo>
                <a:lnTo>
                  <a:pt x="461" y="7837"/>
                </a:lnTo>
                <a:lnTo>
                  <a:pt x="355" y="8493"/>
                </a:lnTo>
                <a:lnTo>
                  <a:pt x="248" y="9187"/>
                </a:lnTo>
                <a:lnTo>
                  <a:pt x="142" y="9869"/>
                </a:lnTo>
                <a:lnTo>
                  <a:pt x="106" y="10498"/>
                </a:lnTo>
                <a:lnTo>
                  <a:pt x="106" y="10983"/>
                </a:lnTo>
                <a:lnTo>
                  <a:pt x="106" y="11311"/>
                </a:lnTo>
                <a:lnTo>
                  <a:pt x="213" y="11481"/>
                </a:lnTo>
                <a:lnTo>
                  <a:pt x="319" y="11651"/>
                </a:lnTo>
                <a:lnTo>
                  <a:pt x="497" y="11783"/>
                </a:lnTo>
                <a:lnTo>
                  <a:pt x="692" y="11914"/>
                </a:lnTo>
                <a:lnTo>
                  <a:pt x="941" y="12032"/>
                </a:lnTo>
                <a:lnTo>
                  <a:pt x="1207" y="12110"/>
                </a:lnTo>
                <a:lnTo>
                  <a:pt x="1509" y="12189"/>
                </a:lnTo>
                <a:lnTo>
                  <a:pt x="1794" y="12241"/>
                </a:lnTo>
                <a:lnTo>
                  <a:pt x="2131" y="12267"/>
                </a:lnTo>
                <a:lnTo>
                  <a:pt x="2433" y="12281"/>
                </a:lnTo>
                <a:lnTo>
                  <a:pt x="2735" y="12267"/>
                </a:lnTo>
                <a:lnTo>
                  <a:pt x="3055" y="12241"/>
                </a:lnTo>
                <a:lnTo>
                  <a:pt x="3357" y="12189"/>
                </a:lnTo>
                <a:lnTo>
                  <a:pt x="3623" y="12084"/>
                </a:lnTo>
                <a:lnTo>
                  <a:pt x="3872" y="11979"/>
                </a:lnTo>
                <a:lnTo>
                  <a:pt x="4103" y="11861"/>
                </a:lnTo>
                <a:lnTo>
                  <a:pt x="4316" y="11704"/>
                </a:lnTo>
                <a:lnTo>
                  <a:pt x="4582" y="11612"/>
                </a:lnTo>
                <a:lnTo>
                  <a:pt x="4849" y="11533"/>
                </a:lnTo>
                <a:lnTo>
                  <a:pt x="5169" y="11507"/>
                </a:lnTo>
                <a:lnTo>
                  <a:pt x="5506" y="11481"/>
                </a:lnTo>
                <a:lnTo>
                  <a:pt x="5808" y="11507"/>
                </a:lnTo>
                <a:lnTo>
                  <a:pt x="6146" y="11560"/>
                </a:lnTo>
                <a:lnTo>
                  <a:pt x="6501" y="11651"/>
                </a:lnTo>
                <a:lnTo>
                  <a:pt x="6803" y="11783"/>
                </a:lnTo>
                <a:lnTo>
                  <a:pt x="7105" y="11940"/>
                </a:lnTo>
                <a:lnTo>
                  <a:pt x="7353" y="12110"/>
                </a:lnTo>
                <a:lnTo>
                  <a:pt x="7584" y="12333"/>
                </a:lnTo>
                <a:lnTo>
                  <a:pt x="7798" y="12595"/>
                </a:lnTo>
                <a:lnTo>
                  <a:pt x="7922" y="12870"/>
                </a:lnTo>
                <a:lnTo>
                  <a:pt x="8028" y="13198"/>
                </a:lnTo>
                <a:lnTo>
                  <a:pt x="8064" y="13526"/>
                </a:lnTo>
                <a:lnTo>
                  <a:pt x="8028" y="13775"/>
                </a:lnTo>
                <a:lnTo>
                  <a:pt x="7922" y="13998"/>
                </a:lnTo>
                <a:lnTo>
                  <a:pt x="7798" y="14220"/>
                </a:lnTo>
                <a:lnTo>
                  <a:pt x="7584" y="14404"/>
                </a:lnTo>
                <a:lnTo>
                  <a:pt x="7353" y="14574"/>
                </a:lnTo>
                <a:lnTo>
                  <a:pt x="7105" y="14732"/>
                </a:lnTo>
                <a:lnTo>
                  <a:pt x="6803" y="14850"/>
                </a:lnTo>
                <a:lnTo>
                  <a:pt x="6501" y="14954"/>
                </a:lnTo>
                <a:lnTo>
                  <a:pt x="6146" y="15033"/>
                </a:lnTo>
                <a:lnTo>
                  <a:pt x="5808" y="15085"/>
                </a:lnTo>
                <a:lnTo>
                  <a:pt x="5506" y="15085"/>
                </a:lnTo>
                <a:lnTo>
                  <a:pt x="5169" y="15059"/>
                </a:lnTo>
                <a:lnTo>
                  <a:pt x="4849" y="15007"/>
                </a:lnTo>
                <a:lnTo>
                  <a:pt x="4582" y="14902"/>
                </a:lnTo>
                <a:lnTo>
                  <a:pt x="4316" y="14784"/>
                </a:lnTo>
                <a:lnTo>
                  <a:pt x="4103" y="14600"/>
                </a:lnTo>
                <a:lnTo>
                  <a:pt x="3907" y="14430"/>
                </a:lnTo>
                <a:lnTo>
                  <a:pt x="3659" y="14299"/>
                </a:lnTo>
                <a:lnTo>
                  <a:pt x="3428" y="14194"/>
                </a:lnTo>
                <a:lnTo>
                  <a:pt x="3179" y="14129"/>
                </a:lnTo>
                <a:lnTo>
                  <a:pt x="2913" y="14102"/>
                </a:lnTo>
                <a:lnTo>
                  <a:pt x="2646" y="14102"/>
                </a:lnTo>
                <a:lnTo>
                  <a:pt x="2362" y="14129"/>
                </a:lnTo>
                <a:lnTo>
                  <a:pt x="2096" y="14168"/>
                </a:lnTo>
                <a:lnTo>
                  <a:pt x="1811" y="14273"/>
                </a:lnTo>
                <a:lnTo>
                  <a:pt x="1545" y="14378"/>
                </a:lnTo>
                <a:lnTo>
                  <a:pt x="1314" y="14496"/>
                </a:lnTo>
                <a:lnTo>
                  <a:pt x="1065" y="14653"/>
                </a:lnTo>
                <a:lnTo>
                  <a:pt x="870" y="14797"/>
                </a:lnTo>
                <a:lnTo>
                  <a:pt x="657" y="14981"/>
                </a:lnTo>
                <a:lnTo>
                  <a:pt x="497" y="15177"/>
                </a:lnTo>
                <a:lnTo>
                  <a:pt x="390" y="15413"/>
                </a:lnTo>
                <a:lnTo>
                  <a:pt x="284" y="15636"/>
                </a:lnTo>
                <a:lnTo>
                  <a:pt x="248" y="15911"/>
                </a:lnTo>
                <a:lnTo>
                  <a:pt x="284" y="16239"/>
                </a:lnTo>
                <a:lnTo>
                  <a:pt x="319" y="16566"/>
                </a:lnTo>
                <a:lnTo>
                  <a:pt x="497" y="17340"/>
                </a:lnTo>
                <a:lnTo>
                  <a:pt x="692" y="18152"/>
                </a:lnTo>
                <a:lnTo>
                  <a:pt x="799" y="18559"/>
                </a:lnTo>
                <a:lnTo>
                  <a:pt x="905" y="18978"/>
                </a:lnTo>
                <a:lnTo>
                  <a:pt x="959" y="19384"/>
                </a:lnTo>
                <a:lnTo>
                  <a:pt x="994" y="19791"/>
                </a:lnTo>
                <a:lnTo>
                  <a:pt x="994" y="20132"/>
                </a:lnTo>
                <a:lnTo>
                  <a:pt x="959" y="20485"/>
                </a:lnTo>
                <a:lnTo>
                  <a:pt x="941" y="20669"/>
                </a:lnTo>
                <a:lnTo>
                  <a:pt x="870" y="20813"/>
                </a:lnTo>
                <a:lnTo>
                  <a:pt x="799" y="20970"/>
                </a:lnTo>
                <a:lnTo>
                  <a:pt x="692" y="21088"/>
                </a:lnTo>
                <a:lnTo>
                  <a:pt x="1474" y="20997"/>
                </a:lnTo>
                <a:lnTo>
                  <a:pt x="2291" y="20866"/>
                </a:lnTo>
                <a:lnTo>
                  <a:pt x="3108" y="20787"/>
                </a:lnTo>
                <a:lnTo>
                  <a:pt x="3907" y="20721"/>
                </a:lnTo>
                <a:lnTo>
                  <a:pt x="4653" y="20695"/>
                </a:lnTo>
                <a:lnTo>
                  <a:pt x="5364" y="20695"/>
                </a:lnTo>
                <a:lnTo>
                  <a:pt x="5701" y="20721"/>
                </a:lnTo>
                <a:lnTo>
                  <a:pt x="6057" y="20761"/>
                </a:lnTo>
                <a:lnTo>
                  <a:pt x="6323" y="20813"/>
                </a:lnTo>
                <a:lnTo>
                  <a:pt x="6625" y="20892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" name="Puzzle1"/>
          <p:cNvSpPr>
            <a:spLocks noEditPoints="1" noChangeArrowheads="1"/>
          </p:cNvSpPr>
          <p:nvPr/>
        </p:nvSpPr>
        <p:spPr bwMode="auto">
          <a:xfrm>
            <a:off x="3053827" y="2943342"/>
            <a:ext cx="1704730" cy="983860"/>
          </a:xfrm>
          <a:custGeom>
            <a:avLst/>
            <a:gdLst>
              <a:gd name="T0" fmla="*/ 16740 w 21600"/>
              <a:gd name="T1" fmla="*/ 21078 h 21600"/>
              <a:gd name="T2" fmla="*/ 16976 w 21600"/>
              <a:gd name="T3" fmla="*/ 521 h 21600"/>
              <a:gd name="T4" fmla="*/ 4725 w 21600"/>
              <a:gd name="T5" fmla="*/ 856 h 21600"/>
              <a:gd name="T6" fmla="*/ 5040 w 21600"/>
              <a:gd name="T7" fmla="*/ 21004 h 21600"/>
              <a:gd name="T8" fmla="*/ 10811 w 21600"/>
              <a:gd name="T9" fmla="*/ 12885 h 21600"/>
              <a:gd name="T10" fmla="*/ 10845 w 21600"/>
              <a:gd name="T11" fmla="*/ 8714 h 21600"/>
              <a:gd name="T12" fmla="*/ 21600 w 21600"/>
              <a:gd name="T13" fmla="*/ 10000 h 21600"/>
              <a:gd name="T14" fmla="*/ 56 w 21600"/>
              <a:gd name="T15" fmla="*/ 10000 h 21600"/>
              <a:gd name="T16" fmla="*/ 6086 w 21600"/>
              <a:gd name="T17" fmla="*/ 2569 h 21600"/>
              <a:gd name="T18" fmla="*/ 16132 w 21600"/>
              <a:gd name="T19" fmla="*/ 19552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9360" y="20836"/>
                </a:moveTo>
                <a:lnTo>
                  <a:pt x="9528" y="20836"/>
                </a:lnTo>
                <a:lnTo>
                  <a:pt x="9686" y="20762"/>
                </a:lnTo>
                <a:lnTo>
                  <a:pt x="9810" y="20687"/>
                </a:lnTo>
                <a:lnTo>
                  <a:pt x="9922" y="20575"/>
                </a:lnTo>
                <a:lnTo>
                  <a:pt x="10012" y="20426"/>
                </a:lnTo>
                <a:lnTo>
                  <a:pt x="10068" y="20296"/>
                </a:lnTo>
                <a:lnTo>
                  <a:pt x="10113" y="20110"/>
                </a:lnTo>
                <a:lnTo>
                  <a:pt x="10136" y="19905"/>
                </a:lnTo>
                <a:lnTo>
                  <a:pt x="10136" y="19682"/>
                </a:lnTo>
                <a:lnTo>
                  <a:pt x="10113" y="19440"/>
                </a:lnTo>
                <a:lnTo>
                  <a:pt x="10068" y="19142"/>
                </a:lnTo>
                <a:lnTo>
                  <a:pt x="10012" y="18900"/>
                </a:lnTo>
                <a:lnTo>
                  <a:pt x="9900" y="18620"/>
                </a:lnTo>
                <a:lnTo>
                  <a:pt x="9787" y="18285"/>
                </a:lnTo>
                <a:lnTo>
                  <a:pt x="9641" y="17968"/>
                </a:lnTo>
                <a:lnTo>
                  <a:pt x="9472" y="17652"/>
                </a:lnTo>
                <a:lnTo>
                  <a:pt x="9382" y="17466"/>
                </a:lnTo>
                <a:lnTo>
                  <a:pt x="9315" y="17298"/>
                </a:lnTo>
                <a:lnTo>
                  <a:pt x="9258" y="17112"/>
                </a:lnTo>
                <a:lnTo>
                  <a:pt x="9191" y="16926"/>
                </a:lnTo>
                <a:lnTo>
                  <a:pt x="9123" y="16535"/>
                </a:lnTo>
                <a:lnTo>
                  <a:pt x="9101" y="16144"/>
                </a:lnTo>
                <a:lnTo>
                  <a:pt x="9101" y="15753"/>
                </a:lnTo>
                <a:lnTo>
                  <a:pt x="9168" y="15362"/>
                </a:lnTo>
                <a:lnTo>
                  <a:pt x="9236" y="14971"/>
                </a:lnTo>
                <a:lnTo>
                  <a:pt x="9360" y="14580"/>
                </a:lnTo>
                <a:lnTo>
                  <a:pt x="9495" y="14244"/>
                </a:lnTo>
                <a:lnTo>
                  <a:pt x="9663" y="13891"/>
                </a:lnTo>
                <a:lnTo>
                  <a:pt x="9855" y="13611"/>
                </a:lnTo>
                <a:lnTo>
                  <a:pt x="10068" y="13351"/>
                </a:lnTo>
                <a:lnTo>
                  <a:pt x="10293" y="13146"/>
                </a:lnTo>
                <a:lnTo>
                  <a:pt x="10552" y="12997"/>
                </a:lnTo>
                <a:lnTo>
                  <a:pt x="10811" y="12885"/>
                </a:lnTo>
                <a:lnTo>
                  <a:pt x="11069" y="12866"/>
                </a:lnTo>
                <a:lnTo>
                  <a:pt x="11351" y="12885"/>
                </a:lnTo>
                <a:lnTo>
                  <a:pt x="11610" y="12997"/>
                </a:lnTo>
                <a:lnTo>
                  <a:pt x="11846" y="13183"/>
                </a:lnTo>
                <a:lnTo>
                  <a:pt x="12060" y="13388"/>
                </a:lnTo>
                <a:lnTo>
                  <a:pt x="12251" y="13648"/>
                </a:lnTo>
                <a:lnTo>
                  <a:pt x="12419" y="13928"/>
                </a:lnTo>
                <a:lnTo>
                  <a:pt x="12555" y="14244"/>
                </a:lnTo>
                <a:lnTo>
                  <a:pt x="12690" y="14617"/>
                </a:lnTo>
                <a:lnTo>
                  <a:pt x="12768" y="15008"/>
                </a:lnTo>
                <a:lnTo>
                  <a:pt x="12836" y="15399"/>
                </a:lnTo>
                <a:lnTo>
                  <a:pt x="12858" y="15753"/>
                </a:lnTo>
                <a:lnTo>
                  <a:pt x="12858" y="16144"/>
                </a:lnTo>
                <a:lnTo>
                  <a:pt x="12813" y="16535"/>
                </a:lnTo>
                <a:lnTo>
                  <a:pt x="12746" y="16888"/>
                </a:lnTo>
                <a:lnTo>
                  <a:pt x="12667" y="17224"/>
                </a:lnTo>
                <a:lnTo>
                  <a:pt x="12510" y="17503"/>
                </a:lnTo>
                <a:lnTo>
                  <a:pt x="12228" y="18043"/>
                </a:lnTo>
                <a:lnTo>
                  <a:pt x="11970" y="18546"/>
                </a:lnTo>
                <a:lnTo>
                  <a:pt x="11868" y="18751"/>
                </a:lnTo>
                <a:lnTo>
                  <a:pt x="11778" y="18974"/>
                </a:lnTo>
                <a:lnTo>
                  <a:pt x="11711" y="19179"/>
                </a:lnTo>
                <a:lnTo>
                  <a:pt x="11666" y="19365"/>
                </a:lnTo>
                <a:lnTo>
                  <a:pt x="11632" y="19570"/>
                </a:lnTo>
                <a:lnTo>
                  <a:pt x="11632" y="19756"/>
                </a:lnTo>
                <a:lnTo>
                  <a:pt x="11632" y="19942"/>
                </a:lnTo>
                <a:lnTo>
                  <a:pt x="11643" y="20110"/>
                </a:lnTo>
                <a:lnTo>
                  <a:pt x="11711" y="20296"/>
                </a:lnTo>
                <a:lnTo>
                  <a:pt x="11801" y="20464"/>
                </a:lnTo>
                <a:lnTo>
                  <a:pt x="11891" y="20650"/>
                </a:lnTo>
                <a:lnTo>
                  <a:pt x="12037" y="20836"/>
                </a:lnTo>
                <a:lnTo>
                  <a:pt x="12206" y="21004"/>
                </a:lnTo>
                <a:lnTo>
                  <a:pt x="12419" y="21190"/>
                </a:lnTo>
                <a:lnTo>
                  <a:pt x="12667" y="21320"/>
                </a:lnTo>
                <a:lnTo>
                  <a:pt x="12960" y="21432"/>
                </a:lnTo>
                <a:lnTo>
                  <a:pt x="13286" y="21544"/>
                </a:lnTo>
                <a:lnTo>
                  <a:pt x="13612" y="21655"/>
                </a:lnTo>
                <a:lnTo>
                  <a:pt x="13983" y="21693"/>
                </a:lnTo>
                <a:lnTo>
                  <a:pt x="14343" y="21730"/>
                </a:lnTo>
                <a:lnTo>
                  <a:pt x="14715" y="21730"/>
                </a:lnTo>
                <a:lnTo>
                  <a:pt x="15075" y="21730"/>
                </a:lnTo>
                <a:lnTo>
                  <a:pt x="15446" y="21655"/>
                </a:lnTo>
                <a:lnTo>
                  <a:pt x="15794" y="21581"/>
                </a:lnTo>
                <a:lnTo>
                  <a:pt x="16132" y="21432"/>
                </a:lnTo>
                <a:lnTo>
                  <a:pt x="16458" y="21302"/>
                </a:lnTo>
                <a:lnTo>
                  <a:pt x="16740" y="21078"/>
                </a:lnTo>
                <a:lnTo>
                  <a:pt x="16976" y="20836"/>
                </a:lnTo>
                <a:lnTo>
                  <a:pt x="17043" y="20650"/>
                </a:lnTo>
                <a:lnTo>
                  <a:pt x="17088" y="20426"/>
                </a:lnTo>
                <a:lnTo>
                  <a:pt x="17133" y="20222"/>
                </a:lnTo>
                <a:lnTo>
                  <a:pt x="17156" y="19980"/>
                </a:lnTo>
                <a:lnTo>
                  <a:pt x="17167" y="19477"/>
                </a:lnTo>
                <a:lnTo>
                  <a:pt x="17167" y="18974"/>
                </a:lnTo>
                <a:lnTo>
                  <a:pt x="17156" y="18397"/>
                </a:lnTo>
                <a:lnTo>
                  <a:pt x="17111" y="17820"/>
                </a:lnTo>
                <a:lnTo>
                  <a:pt x="17066" y="17261"/>
                </a:lnTo>
                <a:lnTo>
                  <a:pt x="16998" y="16646"/>
                </a:lnTo>
                <a:lnTo>
                  <a:pt x="16852" y="15511"/>
                </a:lnTo>
                <a:lnTo>
                  <a:pt x="16740" y="14393"/>
                </a:lnTo>
                <a:lnTo>
                  <a:pt x="16717" y="13928"/>
                </a:lnTo>
                <a:lnTo>
                  <a:pt x="16695" y="13462"/>
                </a:lnTo>
                <a:lnTo>
                  <a:pt x="16717" y="13071"/>
                </a:lnTo>
                <a:lnTo>
                  <a:pt x="16785" y="12755"/>
                </a:lnTo>
                <a:lnTo>
                  <a:pt x="16852" y="12419"/>
                </a:lnTo>
                <a:lnTo>
                  <a:pt x="16953" y="12140"/>
                </a:lnTo>
                <a:lnTo>
                  <a:pt x="17088" y="11898"/>
                </a:lnTo>
                <a:lnTo>
                  <a:pt x="17212" y="11675"/>
                </a:lnTo>
                <a:lnTo>
                  <a:pt x="17370" y="11470"/>
                </a:lnTo>
                <a:lnTo>
                  <a:pt x="17516" y="11284"/>
                </a:lnTo>
                <a:lnTo>
                  <a:pt x="17696" y="11135"/>
                </a:lnTo>
                <a:lnTo>
                  <a:pt x="17865" y="11042"/>
                </a:lnTo>
                <a:lnTo>
                  <a:pt x="18033" y="10930"/>
                </a:lnTo>
                <a:lnTo>
                  <a:pt x="18213" y="10893"/>
                </a:lnTo>
                <a:lnTo>
                  <a:pt x="18382" y="10893"/>
                </a:lnTo>
                <a:lnTo>
                  <a:pt x="18551" y="10967"/>
                </a:lnTo>
                <a:lnTo>
                  <a:pt x="18708" y="11042"/>
                </a:lnTo>
                <a:lnTo>
                  <a:pt x="18855" y="11172"/>
                </a:lnTo>
                <a:lnTo>
                  <a:pt x="19012" y="11358"/>
                </a:lnTo>
                <a:lnTo>
                  <a:pt x="19136" y="11600"/>
                </a:lnTo>
                <a:lnTo>
                  <a:pt x="19271" y="11861"/>
                </a:lnTo>
                <a:lnTo>
                  <a:pt x="19440" y="12028"/>
                </a:lnTo>
                <a:lnTo>
                  <a:pt x="19608" y="12177"/>
                </a:lnTo>
                <a:lnTo>
                  <a:pt x="19822" y="12289"/>
                </a:lnTo>
                <a:lnTo>
                  <a:pt x="20025" y="12289"/>
                </a:lnTo>
                <a:lnTo>
                  <a:pt x="20238" y="12289"/>
                </a:lnTo>
                <a:lnTo>
                  <a:pt x="20452" y="12215"/>
                </a:lnTo>
                <a:lnTo>
                  <a:pt x="20643" y="12103"/>
                </a:lnTo>
                <a:lnTo>
                  <a:pt x="20846" y="11973"/>
                </a:lnTo>
                <a:lnTo>
                  <a:pt x="21037" y="11786"/>
                </a:lnTo>
                <a:lnTo>
                  <a:pt x="21206" y="11563"/>
                </a:lnTo>
                <a:lnTo>
                  <a:pt x="21363" y="11321"/>
                </a:lnTo>
                <a:lnTo>
                  <a:pt x="21465" y="11079"/>
                </a:lnTo>
                <a:lnTo>
                  <a:pt x="21577" y="10744"/>
                </a:lnTo>
                <a:lnTo>
                  <a:pt x="21622" y="10427"/>
                </a:lnTo>
                <a:lnTo>
                  <a:pt x="21645" y="10111"/>
                </a:lnTo>
                <a:lnTo>
                  <a:pt x="21622" y="9608"/>
                </a:lnTo>
                <a:lnTo>
                  <a:pt x="21577" y="9142"/>
                </a:lnTo>
                <a:lnTo>
                  <a:pt x="21465" y="8751"/>
                </a:lnTo>
                <a:lnTo>
                  <a:pt x="21363" y="8397"/>
                </a:lnTo>
                <a:lnTo>
                  <a:pt x="21206" y="8062"/>
                </a:lnTo>
                <a:lnTo>
                  <a:pt x="21037" y="7820"/>
                </a:lnTo>
                <a:lnTo>
                  <a:pt x="20846" y="7597"/>
                </a:lnTo>
                <a:lnTo>
                  <a:pt x="20643" y="7429"/>
                </a:lnTo>
                <a:lnTo>
                  <a:pt x="20452" y="7317"/>
                </a:lnTo>
                <a:lnTo>
                  <a:pt x="20238" y="7206"/>
                </a:lnTo>
                <a:lnTo>
                  <a:pt x="20025" y="7168"/>
                </a:lnTo>
                <a:lnTo>
                  <a:pt x="19822" y="7206"/>
                </a:lnTo>
                <a:lnTo>
                  <a:pt x="19608" y="7243"/>
                </a:lnTo>
                <a:lnTo>
                  <a:pt x="19440" y="7355"/>
                </a:lnTo>
                <a:lnTo>
                  <a:pt x="19271" y="7504"/>
                </a:lnTo>
                <a:lnTo>
                  <a:pt x="19136" y="7708"/>
                </a:lnTo>
                <a:lnTo>
                  <a:pt x="19012" y="7895"/>
                </a:lnTo>
                <a:lnTo>
                  <a:pt x="18832" y="8025"/>
                </a:lnTo>
                <a:lnTo>
                  <a:pt x="18663" y="8174"/>
                </a:lnTo>
                <a:lnTo>
                  <a:pt x="18472" y="8248"/>
                </a:lnTo>
                <a:lnTo>
                  <a:pt x="18270" y="8286"/>
                </a:lnTo>
                <a:lnTo>
                  <a:pt x="18078" y="8323"/>
                </a:lnTo>
                <a:lnTo>
                  <a:pt x="17887" y="8323"/>
                </a:lnTo>
                <a:lnTo>
                  <a:pt x="17696" y="8248"/>
                </a:lnTo>
                <a:lnTo>
                  <a:pt x="17493" y="8174"/>
                </a:lnTo>
                <a:lnTo>
                  <a:pt x="17302" y="8062"/>
                </a:lnTo>
                <a:lnTo>
                  <a:pt x="17133" y="7969"/>
                </a:lnTo>
                <a:lnTo>
                  <a:pt x="16976" y="7783"/>
                </a:lnTo>
                <a:lnTo>
                  <a:pt x="16852" y="7597"/>
                </a:lnTo>
                <a:lnTo>
                  <a:pt x="16740" y="7429"/>
                </a:lnTo>
                <a:lnTo>
                  <a:pt x="16672" y="7168"/>
                </a:lnTo>
                <a:lnTo>
                  <a:pt x="16638" y="6926"/>
                </a:lnTo>
                <a:lnTo>
                  <a:pt x="16616" y="6498"/>
                </a:lnTo>
                <a:lnTo>
                  <a:pt x="16616" y="5772"/>
                </a:lnTo>
                <a:lnTo>
                  <a:pt x="16650" y="4915"/>
                </a:lnTo>
                <a:lnTo>
                  <a:pt x="16695" y="3928"/>
                </a:lnTo>
                <a:lnTo>
                  <a:pt x="16762" y="2960"/>
                </a:lnTo>
                <a:lnTo>
                  <a:pt x="16830" y="1992"/>
                </a:lnTo>
                <a:lnTo>
                  <a:pt x="16908" y="1173"/>
                </a:lnTo>
                <a:lnTo>
                  <a:pt x="16976" y="521"/>
                </a:lnTo>
                <a:lnTo>
                  <a:pt x="16953" y="521"/>
                </a:lnTo>
                <a:lnTo>
                  <a:pt x="16931" y="521"/>
                </a:lnTo>
                <a:lnTo>
                  <a:pt x="16267" y="484"/>
                </a:lnTo>
                <a:lnTo>
                  <a:pt x="15637" y="428"/>
                </a:lnTo>
                <a:lnTo>
                  <a:pt x="15063" y="353"/>
                </a:lnTo>
                <a:lnTo>
                  <a:pt x="14523" y="279"/>
                </a:lnTo>
                <a:lnTo>
                  <a:pt x="14040" y="167"/>
                </a:lnTo>
                <a:lnTo>
                  <a:pt x="13635" y="93"/>
                </a:lnTo>
                <a:lnTo>
                  <a:pt x="13331" y="18"/>
                </a:lnTo>
                <a:lnTo>
                  <a:pt x="13117" y="18"/>
                </a:lnTo>
                <a:lnTo>
                  <a:pt x="12982" y="18"/>
                </a:lnTo>
                <a:lnTo>
                  <a:pt x="12858" y="130"/>
                </a:lnTo>
                <a:lnTo>
                  <a:pt x="12723" y="279"/>
                </a:lnTo>
                <a:lnTo>
                  <a:pt x="12622" y="446"/>
                </a:lnTo>
                <a:lnTo>
                  <a:pt x="12510" y="670"/>
                </a:lnTo>
                <a:lnTo>
                  <a:pt x="12419" y="912"/>
                </a:lnTo>
                <a:lnTo>
                  <a:pt x="12363" y="1210"/>
                </a:lnTo>
                <a:lnTo>
                  <a:pt x="12318" y="1526"/>
                </a:lnTo>
                <a:lnTo>
                  <a:pt x="12273" y="1843"/>
                </a:lnTo>
                <a:lnTo>
                  <a:pt x="12251" y="2215"/>
                </a:lnTo>
                <a:lnTo>
                  <a:pt x="12273" y="2532"/>
                </a:lnTo>
                <a:lnTo>
                  <a:pt x="12318" y="2886"/>
                </a:lnTo>
                <a:lnTo>
                  <a:pt x="12386" y="3240"/>
                </a:lnTo>
                <a:lnTo>
                  <a:pt x="12464" y="3556"/>
                </a:lnTo>
                <a:lnTo>
                  <a:pt x="12577" y="3891"/>
                </a:lnTo>
                <a:lnTo>
                  <a:pt x="12746" y="4171"/>
                </a:lnTo>
                <a:lnTo>
                  <a:pt x="12926" y="4487"/>
                </a:lnTo>
                <a:lnTo>
                  <a:pt x="13050" y="4860"/>
                </a:lnTo>
                <a:lnTo>
                  <a:pt x="13162" y="5251"/>
                </a:lnTo>
                <a:lnTo>
                  <a:pt x="13218" y="5604"/>
                </a:lnTo>
                <a:lnTo>
                  <a:pt x="13263" y="5995"/>
                </a:lnTo>
                <a:lnTo>
                  <a:pt x="13241" y="6386"/>
                </a:lnTo>
                <a:lnTo>
                  <a:pt x="13218" y="6740"/>
                </a:lnTo>
                <a:lnTo>
                  <a:pt x="13139" y="7094"/>
                </a:lnTo>
                <a:lnTo>
                  <a:pt x="13050" y="7429"/>
                </a:lnTo>
                <a:lnTo>
                  <a:pt x="12903" y="7746"/>
                </a:lnTo>
                <a:lnTo>
                  <a:pt x="12723" y="8025"/>
                </a:lnTo>
                <a:lnTo>
                  <a:pt x="12532" y="8286"/>
                </a:lnTo>
                <a:lnTo>
                  <a:pt x="12318" y="8491"/>
                </a:lnTo>
                <a:lnTo>
                  <a:pt x="12060" y="8677"/>
                </a:lnTo>
                <a:lnTo>
                  <a:pt x="11756" y="8788"/>
                </a:lnTo>
                <a:lnTo>
                  <a:pt x="11452" y="8826"/>
                </a:lnTo>
                <a:lnTo>
                  <a:pt x="11283" y="8826"/>
                </a:lnTo>
                <a:lnTo>
                  <a:pt x="11126" y="8826"/>
                </a:lnTo>
                <a:lnTo>
                  <a:pt x="11002" y="8788"/>
                </a:lnTo>
                <a:lnTo>
                  <a:pt x="10845" y="8714"/>
                </a:lnTo>
                <a:lnTo>
                  <a:pt x="10721" y="8640"/>
                </a:lnTo>
                <a:lnTo>
                  <a:pt x="10608" y="8565"/>
                </a:lnTo>
                <a:lnTo>
                  <a:pt x="10485" y="8453"/>
                </a:lnTo>
                <a:lnTo>
                  <a:pt x="10372" y="8323"/>
                </a:lnTo>
                <a:lnTo>
                  <a:pt x="10181" y="8062"/>
                </a:lnTo>
                <a:lnTo>
                  <a:pt x="10035" y="7746"/>
                </a:lnTo>
                <a:lnTo>
                  <a:pt x="9900" y="7392"/>
                </a:lnTo>
                <a:lnTo>
                  <a:pt x="9787" y="7001"/>
                </a:lnTo>
                <a:lnTo>
                  <a:pt x="9731" y="6610"/>
                </a:lnTo>
                <a:lnTo>
                  <a:pt x="9686" y="6219"/>
                </a:lnTo>
                <a:lnTo>
                  <a:pt x="9663" y="5772"/>
                </a:lnTo>
                <a:lnTo>
                  <a:pt x="9686" y="5381"/>
                </a:lnTo>
                <a:lnTo>
                  <a:pt x="9753" y="4990"/>
                </a:lnTo>
                <a:lnTo>
                  <a:pt x="9832" y="4636"/>
                </a:lnTo>
                <a:lnTo>
                  <a:pt x="9945" y="4320"/>
                </a:lnTo>
                <a:lnTo>
                  <a:pt x="10068" y="4022"/>
                </a:lnTo>
                <a:lnTo>
                  <a:pt x="10203" y="3817"/>
                </a:lnTo>
                <a:lnTo>
                  <a:pt x="10316" y="3593"/>
                </a:lnTo>
                <a:lnTo>
                  <a:pt x="10395" y="3351"/>
                </a:lnTo>
                <a:lnTo>
                  <a:pt x="10462" y="3109"/>
                </a:lnTo>
                <a:lnTo>
                  <a:pt x="10507" y="2848"/>
                </a:lnTo>
                <a:lnTo>
                  <a:pt x="10530" y="2606"/>
                </a:lnTo>
                <a:lnTo>
                  <a:pt x="10507" y="2346"/>
                </a:lnTo>
                <a:lnTo>
                  <a:pt x="10462" y="2141"/>
                </a:lnTo>
                <a:lnTo>
                  <a:pt x="10395" y="1880"/>
                </a:lnTo>
                <a:lnTo>
                  <a:pt x="10293" y="1638"/>
                </a:lnTo>
                <a:lnTo>
                  <a:pt x="10158" y="1415"/>
                </a:lnTo>
                <a:lnTo>
                  <a:pt x="9967" y="1210"/>
                </a:lnTo>
                <a:lnTo>
                  <a:pt x="9753" y="986"/>
                </a:lnTo>
                <a:lnTo>
                  <a:pt x="9495" y="819"/>
                </a:lnTo>
                <a:lnTo>
                  <a:pt x="9191" y="670"/>
                </a:lnTo>
                <a:lnTo>
                  <a:pt x="8842" y="521"/>
                </a:lnTo>
                <a:lnTo>
                  <a:pt x="8471" y="446"/>
                </a:lnTo>
                <a:lnTo>
                  <a:pt x="7998" y="428"/>
                </a:lnTo>
                <a:lnTo>
                  <a:pt x="7413" y="428"/>
                </a:lnTo>
                <a:lnTo>
                  <a:pt x="6817" y="446"/>
                </a:lnTo>
                <a:lnTo>
                  <a:pt x="6187" y="521"/>
                </a:lnTo>
                <a:lnTo>
                  <a:pt x="5602" y="633"/>
                </a:lnTo>
                <a:lnTo>
                  <a:pt x="5107" y="744"/>
                </a:lnTo>
                <a:lnTo>
                  <a:pt x="4725" y="856"/>
                </a:lnTo>
                <a:lnTo>
                  <a:pt x="4848" y="1564"/>
                </a:lnTo>
                <a:lnTo>
                  <a:pt x="5028" y="2495"/>
                </a:lnTo>
                <a:lnTo>
                  <a:pt x="5175" y="3556"/>
                </a:lnTo>
                <a:lnTo>
                  <a:pt x="5298" y="4673"/>
                </a:lnTo>
                <a:lnTo>
                  <a:pt x="5343" y="5213"/>
                </a:lnTo>
                <a:lnTo>
                  <a:pt x="5388" y="5753"/>
                </a:lnTo>
                <a:lnTo>
                  <a:pt x="5411" y="6275"/>
                </a:lnTo>
                <a:lnTo>
                  <a:pt x="5411" y="6740"/>
                </a:lnTo>
                <a:lnTo>
                  <a:pt x="5366" y="7168"/>
                </a:lnTo>
                <a:lnTo>
                  <a:pt x="5321" y="7541"/>
                </a:lnTo>
                <a:lnTo>
                  <a:pt x="5287" y="7708"/>
                </a:lnTo>
                <a:lnTo>
                  <a:pt x="5242" y="7857"/>
                </a:lnTo>
                <a:lnTo>
                  <a:pt x="5197" y="7969"/>
                </a:lnTo>
                <a:lnTo>
                  <a:pt x="5130" y="8062"/>
                </a:lnTo>
                <a:lnTo>
                  <a:pt x="5006" y="8248"/>
                </a:lnTo>
                <a:lnTo>
                  <a:pt x="4848" y="8397"/>
                </a:lnTo>
                <a:lnTo>
                  <a:pt x="4725" y="8528"/>
                </a:lnTo>
                <a:lnTo>
                  <a:pt x="4567" y="8640"/>
                </a:lnTo>
                <a:lnTo>
                  <a:pt x="4421" y="8714"/>
                </a:lnTo>
                <a:lnTo>
                  <a:pt x="4263" y="8751"/>
                </a:lnTo>
                <a:lnTo>
                  <a:pt x="4095" y="8788"/>
                </a:lnTo>
                <a:lnTo>
                  <a:pt x="3948" y="8788"/>
                </a:lnTo>
                <a:lnTo>
                  <a:pt x="3791" y="8751"/>
                </a:lnTo>
                <a:lnTo>
                  <a:pt x="3667" y="8714"/>
                </a:lnTo>
                <a:lnTo>
                  <a:pt x="3510" y="8677"/>
                </a:lnTo>
                <a:lnTo>
                  <a:pt x="3386" y="8602"/>
                </a:lnTo>
                <a:lnTo>
                  <a:pt x="3251" y="8491"/>
                </a:lnTo>
                <a:lnTo>
                  <a:pt x="3127" y="8360"/>
                </a:lnTo>
                <a:lnTo>
                  <a:pt x="3015" y="8248"/>
                </a:lnTo>
                <a:lnTo>
                  <a:pt x="2925" y="8062"/>
                </a:lnTo>
                <a:lnTo>
                  <a:pt x="2778" y="7857"/>
                </a:lnTo>
                <a:lnTo>
                  <a:pt x="2610" y="7671"/>
                </a:lnTo>
                <a:lnTo>
                  <a:pt x="2407" y="7541"/>
                </a:lnTo>
                <a:lnTo>
                  <a:pt x="2171" y="7466"/>
                </a:lnTo>
                <a:lnTo>
                  <a:pt x="1957" y="7429"/>
                </a:lnTo>
                <a:lnTo>
                  <a:pt x="1698" y="7429"/>
                </a:lnTo>
                <a:lnTo>
                  <a:pt x="1462" y="7466"/>
                </a:lnTo>
                <a:lnTo>
                  <a:pt x="1226" y="7559"/>
                </a:lnTo>
                <a:lnTo>
                  <a:pt x="989" y="7708"/>
                </a:lnTo>
                <a:lnTo>
                  <a:pt x="776" y="7932"/>
                </a:lnTo>
                <a:lnTo>
                  <a:pt x="551" y="8211"/>
                </a:lnTo>
                <a:lnTo>
                  <a:pt x="382" y="8528"/>
                </a:lnTo>
                <a:lnTo>
                  <a:pt x="315" y="8714"/>
                </a:lnTo>
                <a:lnTo>
                  <a:pt x="236" y="8919"/>
                </a:lnTo>
                <a:lnTo>
                  <a:pt x="191" y="9142"/>
                </a:lnTo>
                <a:lnTo>
                  <a:pt x="123" y="9347"/>
                </a:lnTo>
                <a:lnTo>
                  <a:pt x="78" y="9608"/>
                </a:lnTo>
                <a:lnTo>
                  <a:pt x="56" y="9887"/>
                </a:lnTo>
                <a:lnTo>
                  <a:pt x="33" y="10185"/>
                </a:lnTo>
                <a:lnTo>
                  <a:pt x="33" y="10464"/>
                </a:lnTo>
                <a:lnTo>
                  <a:pt x="33" y="10706"/>
                </a:lnTo>
                <a:lnTo>
                  <a:pt x="56" y="10967"/>
                </a:lnTo>
                <a:lnTo>
                  <a:pt x="78" y="11172"/>
                </a:lnTo>
                <a:lnTo>
                  <a:pt x="123" y="11395"/>
                </a:lnTo>
                <a:lnTo>
                  <a:pt x="168" y="11600"/>
                </a:lnTo>
                <a:lnTo>
                  <a:pt x="236" y="11786"/>
                </a:lnTo>
                <a:lnTo>
                  <a:pt x="292" y="11973"/>
                </a:lnTo>
                <a:lnTo>
                  <a:pt x="382" y="12140"/>
                </a:lnTo>
                <a:lnTo>
                  <a:pt x="540" y="12419"/>
                </a:lnTo>
                <a:lnTo>
                  <a:pt x="731" y="12680"/>
                </a:lnTo>
                <a:lnTo>
                  <a:pt x="944" y="12866"/>
                </a:lnTo>
                <a:lnTo>
                  <a:pt x="1158" y="12997"/>
                </a:lnTo>
                <a:lnTo>
                  <a:pt x="1395" y="13108"/>
                </a:lnTo>
                <a:lnTo>
                  <a:pt x="1608" y="13183"/>
                </a:lnTo>
                <a:lnTo>
                  <a:pt x="1856" y="13183"/>
                </a:lnTo>
                <a:lnTo>
                  <a:pt x="2070" y="13146"/>
                </a:lnTo>
                <a:lnTo>
                  <a:pt x="2261" y="13071"/>
                </a:lnTo>
                <a:lnTo>
                  <a:pt x="2430" y="12960"/>
                </a:lnTo>
                <a:lnTo>
                  <a:pt x="2587" y="12792"/>
                </a:lnTo>
                <a:lnTo>
                  <a:pt x="2688" y="12606"/>
                </a:lnTo>
                <a:lnTo>
                  <a:pt x="2801" y="12419"/>
                </a:lnTo>
                <a:lnTo>
                  <a:pt x="2925" y="12289"/>
                </a:lnTo>
                <a:lnTo>
                  <a:pt x="3082" y="12177"/>
                </a:lnTo>
                <a:lnTo>
                  <a:pt x="3228" y="12103"/>
                </a:lnTo>
                <a:lnTo>
                  <a:pt x="3408" y="12103"/>
                </a:lnTo>
                <a:lnTo>
                  <a:pt x="3577" y="12103"/>
                </a:lnTo>
                <a:lnTo>
                  <a:pt x="3723" y="12177"/>
                </a:lnTo>
                <a:lnTo>
                  <a:pt x="3903" y="12252"/>
                </a:lnTo>
                <a:lnTo>
                  <a:pt x="4072" y="12364"/>
                </a:lnTo>
                <a:lnTo>
                  <a:pt x="4230" y="12494"/>
                </a:lnTo>
                <a:lnTo>
                  <a:pt x="4353" y="12643"/>
                </a:lnTo>
                <a:lnTo>
                  <a:pt x="4488" y="12829"/>
                </a:lnTo>
                <a:lnTo>
                  <a:pt x="4567" y="13034"/>
                </a:lnTo>
                <a:lnTo>
                  <a:pt x="4657" y="13257"/>
                </a:lnTo>
                <a:lnTo>
                  <a:pt x="4702" y="13462"/>
                </a:lnTo>
                <a:lnTo>
                  <a:pt x="4725" y="13686"/>
                </a:lnTo>
                <a:lnTo>
                  <a:pt x="4702" y="14282"/>
                </a:lnTo>
                <a:lnTo>
                  <a:pt x="4657" y="15045"/>
                </a:lnTo>
                <a:lnTo>
                  <a:pt x="4612" y="15976"/>
                </a:lnTo>
                <a:lnTo>
                  <a:pt x="4590" y="16926"/>
                </a:lnTo>
                <a:lnTo>
                  <a:pt x="4567" y="17968"/>
                </a:lnTo>
                <a:lnTo>
                  <a:pt x="4567" y="19011"/>
                </a:lnTo>
                <a:lnTo>
                  <a:pt x="4590" y="19514"/>
                </a:lnTo>
                <a:lnTo>
                  <a:pt x="4612" y="19980"/>
                </a:lnTo>
                <a:lnTo>
                  <a:pt x="4657" y="20426"/>
                </a:lnTo>
                <a:lnTo>
                  <a:pt x="4725" y="20836"/>
                </a:lnTo>
                <a:lnTo>
                  <a:pt x="4848" y="20929"/>
                </a:lnTo>
                <a:lnTo>
                  <a:pt x="5040" y="21004"/>
                </a:lnTo>
                <a:lnTo>
                  <a:pt x="5265" y="21078"/>
                </a:lnTo>
                <a:lnTo>
                  <a:pt x="5478" y="21115"/>
                </a:lnTo>
                <a:lnTo>
                  <a:pt x="6041" y="21115"/>
                </a:lnTo>
                <a:lnTo>
                  <a:pt x="6637" y="21078"/>
                </a:lnTo>
                <a:lnTo>
                  <a:pt x="7312" y="21004"/>
                </a:lnTo>
                <a:lnTo>
                  <a:pt x="7998" y="20929"/>
                </a:lnTo>
                <a:lnTo>
                  <a:pt x="8696" y="20855"/>
                </a:lnTo>
                <a:lnTo>
                  <a:pt x="9360" y="20836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en-US" sz="1600" dirty="0"/>
          </a:p>
        </p:txBody>
      </p:sp>
      <p:sp>
        <p:nvSpPr>
          <p:cNvPr id="21" name="Puzzle4"/>
          <p:cNvSpPr>
            <a:spLocks noEditPoints="1" noChangeArrowheads="1"/>
          </p:cNvSpPr>
          <p:nvPr/>
        </p:nvSpPr>
        <p:spPr bwMode="auto">
          <a:xfrm>
            <a:off x="3402349" y="3531224"/>
            <a:ext cx="1015261" cy="1650376"/>
          </a:xfrm>
          <a:custGeom>
            <a:avLst/>
            <a:gdLst>
              <a:gd name="T0" fmla="*/ 8307 w 21600"/>
              <a:gd name="T1" fmla="*/ 11593 h 21600"/>
              <a:gd name="T2" fmla="*/ 453 w 21600"/>
              <a:gd name="T3" fmla="*/ 16938 h 21600"/>
              <a:gd name="T4" fmla="*/ 11500 w 21600"/>
              <a:gd name="T5" fmla="*/ 21600 h 21600"/>
              <a:gd name="T6" fmla="*/ 20920 w 21600"/>
              <a:gd name="T7" fmla="*/ 16751 h 21600"/>
              <a:gd name="T8" fmla="*/ 13972 w 21600"/>
              <a:gd name="T9" fmla="*/ 10888 h 21600"/>
              <a:gd name="T10" fmla="*/ 21033 w 21600"/>
              <a:gd name="T11" fmla="*/ 4716 h 21600"/>
              <a:gd name="T12" fmla="*/ 11102 w 21600"/>
              <a:gd name="T13" fmla="*/ 11 h 21600"/>
              <a:gd name="T14" fmla="*/ 453 w 21600"/>
              <a:gd name="T15" fmla="*/ 4716 h 21600"/>
              <a:gd name="T16" fmla="*/ 2076 w 21600"/>
              <a:gd name="T17" fmla="*/ 5664 h 21600"/>
              <a:gd name="T18" fmla="*/ 20203 w 21600"/>
              <a:gd name="T19" fmla="*/ 1598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3813" y="10590"/>
                </a:moveTo>
                <a:lnTo>
                  <a:pt x="3927" y="10513"/>
                </a:lnTo>
                <a:lnTo>
                  <a:pt x="4078" y="10425"/>
                </a:lnTo>
                <a:lnTo>
                  <a:pt x="4210" y="10359"/>
                </a:lnTo>
                <a:lnTo>
                  <a:pt x="4361" y="10315"/>
                </a:lnTo>
                <a:lnTo>
                  <a:pt x="4682" y="10237"/>
                </a:lnTo>
                <a:lnTo>
                  <a:pt x="5041" y="10193"/>
                </a:lnTo>
                <a:lnTo>
                  <a:pt x="5456" y="10171"/>
                </a:lnTo>
                <a:lnTo>
                  <a:pt x="5853" y="10193"/>
                </a:lnTo>
                <a:lnTo>
                  <a:pt x="6249" y="10260"/>
                </a:lnTo>
                <a:lnTo>
                  <a:pt x="6646" y="10337"/>
                </a:lnTo>
                <a:lnTo>
                  <a:pt x="7004" y="10469"/>
                </a:lnTo>
                <a:lnTo>
                  <a:pt x="7363" y="10612"/>
                </a:lnTo>
                <a:lnTo>
                  <a:pt x="7665" y="10788"/>
                </a:lnTo>
                <a:lnTo>
                  <a:pt x="7911" y="10998"/>
                </a:lnTo>
                <a:lnTo>
                  <a:pt x="8024" y="11097"/>
                </a:lnTo>
                <a:lnTo>
                  <a:pt x="8137" y="11207"/>
                </a:lnTo>
                <a:lnTo>
                  <a:pt x="8194" y="11340"/>
                </a:lnTo>
                <a:lnTo>
                  <a:pt x="8269" y="11461"/>
                </a:lnTo>
                <a:lnTo>
                  <a:pt x="8307" y="11593"/>
                </a:lnTo>
                <a:lnTo>
                  <a:pt x="8307" y="11714"/>
                </a:lnTo>
                <a:lnTo>
                  <a:pt x="8307" y="11868"/>
                </a:lnTo>
                <a:lnTo>
                  <a:pt x="8307" y="12012"/>
                </a:lnTo>
                <a:lnTo>
                  <a:pt x="8194" y="12265"/>
                </a:lnTo>
                <a:lnTo>
                  <a:pt x="8062" y="12519"/>
                </a:lnTo>
                <a:lnTo>
                  <a:pt x="7873" y="12706"/>
                </a:lnTo>
                <a:lnTo>
                  <a:pt x="7627" y="12904"/>
                </a:lnTo>
                <a:lnTo>
                  <a:pt x="7363" y="13048"/>
                </a:lnTo>
                <a:lnTo>
                  <a:pt x="7080" y="13180"/>
                </a:lnTo>
                <a:lnTo>
                  <a:pt x="6759" y="13257"/>
                </a:lnTo>
                <a:lnTo>
                  <a:pt x="6419" y="13345"/>
                </a:lnTo>
                <a:lnTo>
                  <a:pt x="6098" y="13389"/>
                </a:lnTo>
                <a:lnTo>
                  <a:pt x="5739" y="13389"/>
                </a:lnTo>
                <a:lnTo>
                  <a:pt x="5418" y="13389"/>
                </a:lnTo>
                <a:lnTo>
                  <a:pt x="5079" y="13345"/>
                </a:lnTo>
                <a:lnTo>
                  <a:pt x="4758" y="13301"/>
                </a:lnTo>
                <a:lnTo>
                  <a:pt x="4474" y="13213"/>
                </a:lnTo>
                <a:lnTo>
                  <a:pt x="4172" y="13114"/>
                </a:lnTo>
                <a:lnTo>
                  <a:pt x="3965" y="12982"/>
                </a:lnTo>
                <a:lnTo>
                  <a:pt x="3738" y="12838"/>
                </a:lnTo>
                <a:lnTo>
                  <a:pt x="3493" y="12706"/>
                </a:lnTo>
                <a:lnTo>
                  <a:pt x="3228" y="12607"/>
                </a:lnTo>
                <a:lnTo>
                  <a:pt x="2945" y="12519"/>
                </a:lnTo>
                <a:lnTo>
                  <a:pt x="2700" y="12431"/>
                </a:lnTo>
                <a:lnTo>
                  <a:pt x="2397" y="12375"/>
                </a:lnTo>
                <a:lnTo>
                  <a:pt x="2152" y="12331"/>
                </a:lnTo>
                <a:lnTo>
                  <a:pt x="1888" y="12309"/>
                </a:lnTo>
                <a:lnTo>
                  <a:pt x="1642" y="12309"/>
                </a:lnTo>
                <a:lnTo>
                  <a:pt x="1397" y="12331"/>
                </a:lnTo>
                <a:lnTo>
                  <a:pt x="1170" y="12397"/>
                </a:lnTo>
                <a:lnTo>
                  <a:pt x="962" y="12453"/>
                </a:lnTo>
                <a:lnTo>
                  <a:pt x="774" y="12563"/>
                </a:lnTo>
                <a:lnTo>
                  <a:pt x="623" y="12684"/>
                </a:lnTo>
                <a:lnTo>
                  <a:pt x="528" y="12838"/>
                </a:lnTo>
                <a:lnTo>
                  <a:pt x="453" y="13026"/>
                </a:lnTo>
                <a:lnTo>
                  <a:pt x="339" y="13477"/>
                </a:lnTo>
                <a:lnTo>
                  <a:pt x="226" y="13984"/>
                </a:lnTo>
                <a:lnTo>
                  <a:pt x="151" y="14535"/>
                </a:lnTo>
                <a:lnTo>
                  <a:pt x="113" y="15075"/>
                </a:lnTo>
                <a:lnTo>
                  <a:pt x="113" y="15626"/>
                </a:lnTo>
                <a:lnTo>
                  <a:pt x="151" y="16133"/>
                </a:lnTo>
                <a:lnTo>
                  <a:pt x="188" y="16376"/>
                </a:lnTo>
                <a:lnTo>
                  <a:pt x="264" y="16585"/>
                </a:lnTo>
                <a:lnTo>
                  <a:pt x="339" y="16773"/>
                </a:lnTo>
                <a:lnTo>
                  <a:pt x="453" y="16938"/>
                </a:lnTo>
                <a:lnTo>
                  <a:pt x="1095" y="16883"/>
                </a:lnTo>
                <a:lnTo>
                  <a:pt x="1963" y="16795"/>
                </a:lnTo>
                <a:lnTo>
                  <a:pt x="2945" y="16751"/>
                </a:lnTo>
                <a:lnTo>
                  <a:pt x="3965" y="16706"/>
                </a:lnTo>
                <a:lnTo>
                  <a:pt x="5022" y="16684"/>
                </a:lnTo>
                <a:lnTo>
                  <a:pt x="5947" y="16684"/>
                </a:lnTo>
                <a:lnTo>
                  <a:pt x="6759" y="16706"/>
                </a:lnTo>
                <a:lnTo>
                  <a:pt x="7363" y="16751"/>
                </a:lnTo>
                <a:lnTo>
                  <a:pt x="7948" y="16839"/>
                </a:lnTo>
                <a:lnTo>
                  <a:pt x="8458" y="16916"/>
                </a:lnTo>
                <a:lnTo>
                  <a:pt x="8893" y="17026"/>
                </a:lnTo>
                <a:lnTo>
                  <a:pt x="9289" y="17158"/>
                </a:lnTo>
                <a:lnTo>
                  <a:pt x="9572" y="17280"/>
                </a:lnTo>
                <a:lnTo>
                  <a:pt x="9799" y="17412"/>
                </a:lnTo>
                <a:lnTo>
                  <a:pt x="9969" y="17555"/>
                </a:lnTo>
                <a:lnTo>
                  <a:pt x="10120" y="17687"/>
                </a:lnTo>
                <a:lnTo>
                  <a:pt x="10158" y="17831"/>
                </a:lnTo>
                <a:lnTo>
                  <a:pt x="10195" y="17974"/>
                </a:lnTo>
                <a:lnTo>
                  <a:pt x="10158" y="18128"/>
                </a:lnTo>
                <a:lnTo>
                  <a:pt x="10082" y="18271"/>
                </a:lnTo>
                <a:lnTo>
                  <a:pt x="9969" y="18426"/>
                </a:lnTo>
                <a:lnTo>
                  <a:pt x="9837" y="18569"/>
                </a:lnTo>
                <a:lnTo>
                  <a:pt x="9648" y="18701"/>
                </a:lnTo>
                <a:lnTo>
                  <a:pt x="9440" y="18822"/>
                </a:lnTo>
                <a:lnTo>
                  <a:pt x="9213" y="18999"/>
                </a:lnTo>
                <a:lnTo>
                  <a:pt x="9044" y="19186"/>
                </a:lnTo>
                <a:lnTo>
                  <a:pt x="8893" y="19395"/>
                </a:lnTo>
                <a:lnTo>
                  <a:pt x="8817" y="19627"/>
                </a:lnTo>
                <a:lnTo>
                  <a:pt x="8779" y="19858"/>
                </a:lnTo>
                <a:lnTo>
                  <a:pt x="8779" y="20112"/>
                </a:lnTo>
                <a:lnTo>
                  <a:pt x="8855" y="20354"/>
                </a:lnTo>
                <a:lnTo>
                  <a:pt x="8968" y="20586"/>
                </a:lnTo>
                <a:lnTo>
                  <a:pt x="9138" y="20817"/>
                </a:lnTo>
                <a:lnTo>
                  <a:pt x="9365" y="21026"/>
                </a:lnTo>
                <a:lnTo>
                  <a:pt x="9610" y="21192"/>
                </a:lnTo>
                <a:lnTo>
                  <a:pt x="9950" y="21368"/>
                </a:lnTo>
                <a:lnTo>
                  <a:pt x="10120" y="21445"/>
                </a:lnTo>
                <a:lnTo>
                  <a:pt x="10346" y="21511"/>
                </a:lnTo>
                <a:lnTo>
                  <a:pt x="10516" y="21555"/>
                </a:lnTo>
                <a:lnTo>
                  <a:pt x="10743" y="21600"/>
                </a:lnTo>
                <a:lnTo>
                  <a:pt x="10988" y="21644"/>
                </a:lnTo>
                <a:lnTo>
                  <a:pt x="11215" y="21666"/>
                </a:lnTo>
                <a:lnTo>
                  <a:pt x="11498" y="21666"/>
                </a:lnTo>
                <a:lnTo>
                  <a:pt x="11762" y="21666"/>
                </a:lnTo>
                <a:lnTo>
                  <a:pt x="12253" y="21644"/>
                </a:lnTo>
                <a:lnTo>
                  <a:pt x="12763" y="21577"/>
                </a:lnTo>
                <a:lnTo>
                  <a:pt x="13197" y="21467"/>
                </a:lnTo>
                <a:lnTo>
                  <a:pt x="13556" y="21346"/>
                </a:lnTo>
                <a:lnTo>
                  <a:pt x="13896" y="21192"/>
                </a:lnTo>
                <a:lnTo>
                  <a:pt x="14179" y="21026"/>
                </a:lnTo>
                <a:lnTo>
                  <a:pt x="14444" y="20839"/>
                </a:lnTo>
                <a:lnTo>
                  <a:pt x="14576" y="20641"/>
                </a:lnTo>
                <a:lnTo>
                  <a:pt x="14727" y="20431"/>
                </a:lnTo>
                <a:lnTo>
                  <a:pt x="14765" y="20200"/>
                </a:lnTo>
                <a:lnTo>
                  <a:pt x="14802" y="19991"/>
                </a:lnTo>
                <a:lnTo>
                  <a:pt x="14727" y="19759"/>
                </a:lnTo>
                <a:lnTo>
                  <a:pt x="14613" y="19550"/>
                </a:lnTo>
                <a:lnTo>
                  <a:pt x="14444" y="19307"/>
                </a:lnTo>
                <a:lnTo>
                  <a:pt x="14217" y="19098"/>
                </a:lnTo>
                <a:lnTo>
                  <a:pt x="13934" y="18911"/>
                </a:lnTo>
                <a:lnTo>
                  <a:pt x="13669" y="18745"/>
                </a:lnTo>
                <a:lnTo>
                  <a:pt x="13462" y="18547"/>
                </a:lnTo>
                <a:lnTo>
                  <a:pt x="13311" y="18337"/>
                </a:lnTo>
                <a:lnTo>
                  <a:pt x="13197" y="18150"/>
                </a:lnTo>
                <a:lnTo>
                  <a:pt x="13122" y="17941"/>
                </a:lnTo>
                <a:lnTo>
                  <a:pt x="13122" y="17720"/>
                </a:lnTo>
                <a:lnTo>
                  <a:pt x="13122" y="17533"/>
                </a:lnTo>
                <a:lnTo>
                  <a:pt x="13197" y="17346"/>
                </a:lnTo>
                <a:lnTo>
                  <a:pt x="13273" y="17158"/>
                </a:lnTo>
                <a:lnTo>
                  <a:pt x="13386" y="16982"/>
                </a:lnTo>
                <a:lnTo>
                  <a:pt x="13537" y="16839"/>
                </a:lnTo>
                <a:lnTo>
                  <a:pt x="13707" y="16706"/>
                </a:lnTo>
                <a:lnTo>
                  <a:pt x="13896" y="16607"/>
                </a:lnTo>
                <a:lnTo>
                  <a:pt x="14104" y="16519"/>
                </a:lnTo>
                <a:lnTo>
                  <a:pt x="14330" y="16453"/>
                </a:lnTo>
                <a:lnTo>
                  <a:pt x="14538" y="16431"/>
                </a:lnTo>
                <a:lnTo>
                  <a:pt x="14897" y="16453"/>
                </a:lnTo>
                <a:lnTo>
                  <a:pt x="15406" y="16497"/>
                </a:lnTo>
                <a:lnTo>
                  <a:pt x="16105" y="16541"/>
                </a:lnTo>
                <a:lnTo>
                  <a:pt x="16898" y="16607"/>
                </a:lnTo>
                <a:lnTo>
                  <a:pt x="17804" y="16651"/>
                </a:lnTo>
                <a:lnTo>
                  <a:pt x="18786" y="16684"/>
                </a:lnTo>
                <a:lnTo>
                  <a:pt x="19844" y="16728"/>
                </a:lnTo>
                <a:lnTo>
                  <a:pt x="20920" y="16751"/>
                </a:lnTo>
                <a:lnTo>
                  <a:pt x="21109" y="16497"/>
                </a:lnTo>
                <a:lnTo>
                  <a:pt x="21241" y="16222"/>
                </a:lnTo>
                <a:lnTo>
                  <a:pt x="21392" y="15946"/>
                </a:lnTo>
                <a:lnTo>
                  <a:pt x="21467" y="15648"/>
                </a:lnTo>
                <a:lnTo>
                  <a:pt x="21543" y="15351"/>
                </a:lnTo>
                <a:lnTo>
                  <a:pt x="21618" y="15042"/>
                </a:lnTo>
                <a:lnTo>
                  <a:pt x="21618" y="14745"/>
                </a:lnTo>
                <a:lnTo>
                  <a:pt x="21618" y="14447"/>
                </a:lnTo>
                <a:lnTo>
                  <a:pt x="21618" y="14150"/>
                </a:lnTo>
                <a:lnTo>
                  <a:pt x="21581" y="13852"/>
                </a:lnTo>
                <a:lnTo>
                  <a:pt x="21505" y="13577"/>
                </a:lnTo>
                <a:lnTo>
                  <a:pt x="21430" y="13301"/>
                </a:lnTo>
                <a:lnTo>
                  <a:pt x="21354" y="13048"/>
                </a:lnTo>
                <a:lnTo>
                  <a:pt x="21241" y="12816"/>
                </a:lnTo>
                <a:lnTo>
                  <a:pt x="21146" y="12607"/>
                </a:lnTo>
                <a:lnTo>
                  <a:pt x="21033" y="12431"/>
                </a:lnTo>
                <a:lnTo>
                  <a:pt x="20920" y="12265"/>
                </a:lnTo>
                <a:lnTo>
                  <a:pt x="20769" y="12144"/>
                </a:lnTo>
                <a:lnTo>
                  <a:pt x="20637" y="12034"/>
                </a:lnTo>
                <a:lnTo>
                  <a:pt x="20486" y="11946"/>
                </a:lnTo>
                <a:lnTo>
                  <a:pt x="20297" y="11891"/>
                </a:lnTo>
                <a:lnTo>
                  <a:pt x="20165" y="11846"/>
                </a:lnTo>
                <a:lnTo>
                  <a:pt x="19976" y="11824"/>
                </a:lnTo>
                <a:lnTo>
                  <a:pt x="19806" y="11802"/>
                </a:lnTo>
                <a:lnTo>
                  <a:pt x="19390" y="11824"/>
                </a:lnTo>
                <a:lnTo>
                  <a:pt x="18956" y="11891"/>
                </a:lnTo>
                <a:lnTo>
                  <a:pt x="18503" y="11968"/>
                </a:lnTo>
                <a:lnTo>
                  <a:pt x="17993" y="12078"/>
                </a:lnTo>
                <a:lnTo>
                  <a:pt x="17653" y="12144"/>
                </a:lnTo>
                <a:lnTo>
                  <a:pt x="17332" y="12199"/>
                </a:lnTo>
                <a:lnTo>
                  <a:pt x="17049" y="12221"/>
                </a:lnTo>
                <a:lnTo>
                  <a:pt x="16747" y="12243"/>
                </a:lnTo>
                <a:lnTo>
                  <a:pt x="16464" y="12243"/>
                </a:lnTo>
                <a:lnTo>
                  <a:pt x="16218" y="12243"/>
                </a:lnTo>
                <a:lnTo>
                  <a:pt x="15992" y="12221"/>
                </a:lnTo>
                <a:lnTo>
                  <a:pt x="15746" y="12199"/>
                </a:lnTo>
                <a:lnTo>
                  <a:pt x="15520" y="12155"/>
                </a:lnTo>
                <a:lnTo>
                  <a:pt x="15350" y="12122"/>
                </a:lnTo>
                <a:lnTo>
                  <a:pt x="15161" y="12056"/>
                </a:lnTo>
                <a:lnTo>
                  <a:pt x="14972" y="11990"/>
                </a:lnTo>
                <a:lnTo>
                  <a:pt x="14689" y="11846"/>
                </a:lnTo>
                <a:lnTo>
                  <a:pt x="14444" y="11670"/>
                </a:lnTo>
                <a:lnTo>
                  <a:pt x="14255" y="11483"/>
                </a:lnTo>
                <a:lnTo>
                  <a:pt x="14104" y="11295"/>
                </a:lnTo>
                <a:lnTo>
                  <a:pt x="14028" y="11086"/>
                </a:lnTo>
                <a:lnTo>
                  <a:pt x="13972" y="10888"/>
                </a:lnTo>
                <a:lnTo>
                  <a:pt x="13972" y="10700"/>
                </a:lnTo>
                <a:lnTo>
                  <a:pt x="14009" y="10513"/>
                </a:lnTo>
                <a:lnTo>
                  <a:pt x="14066" y="10359"/>
                </a:lnTo>
                <a:lnTo>
                  <a:pt x="14179" y="10215"/>
                </a:lnTo>
                <a:lnTo>
                  <a:pt x="14406" y="10006"/>
                </a:lnTo>
                <a:lnTo>
                  <a:pt x="14651" y="9830"/>
                </a:lnTo>
                <a:lnTo>
                  <a:pt x="14878" y="9686"/>
                </a:lnTo>
                <a:lnTo>
                  <a:pt x="15123" y="9554"/>
                </a:lnTo>
                <a:lnTo>
                  <a:pt x="15350" y="9477"/>
                </a:lnTo>
                <a:lnTo>
                  <a:pt x="15558" y="9411"/>
                </a:lnTo>
                <a:lnTo>
                  <a:pt x="15803" y="9345"/>
                </a:lnTo>
                <a:lnTo>
                  <a:pt x="16030" y="9323"/>
                </a:lnTo>
                <a:lnTo>
                  <a:pt x="16256" y="9301"/>
                </a:lnTo>
                <a:lnTo>
                  <a:pt x="16464" y="9323"/>
                </a:lnTo>
                <a:lnTo>
                  <a:pt x="16690" y="9345"/>
                </a:lnTo>
                <a:lnTo>
                  <a:pt x="16898" y="9367"/>
                </a:lnTo>
                <a:lnTo>
                  <a:pt x="17332" y="9477"/>
                </a:lnTo>
                <a:lnTo>
                  <a:pt x="17767" y="9598"/>
                </a:lnTo>
                <a:lnTo>
                  <a:pt x="18163" y="9731"/>
                </a:lnTo>
                <a:lnTo>
                  <a:pt x="18597" y="9874"/>
                </a:lnTo>
                <a:lnTo>
                  <a:pt x="18994" y="10006"/>
                </a:lnTo>
                <a:lnTo>
                  <a:pt x="19428" y="10083"/>
                </a:lnTo>
                <a:lnTo>
                  <a:pt x="19617" y="10127"/>
                </a:lnTo>
                <a:lnTo>
                  <a:pt x="19844" y="10149"/>
                </a:lnTo>
                <a:lnTo>
                  <a:pt x="20013" y="10149"/>
                </a:lnTo>
                <a:lnTo>
                  <a:pt x="20240" y="10127"/>
                </a:lnTo>
                <a:lnTo>
                  <a:pt x="20410" y="10105"/>
                </a:lnTo>
                <a:lnTo>
                  <a:pt x="20637" y="10061"/>
                </a:lnTo>
                <a:lnTo>
                  <a:pt x="20844" y="9984"/>
                </a:lnTo>
                <a:lnTo>
                  <a:pt x="21033" y="9896"/>
                </a:lnTo>
                <a:lnTo>
                  <a:pt x="21146" y="9830"/>
                </a:lnTo>
                <a:lnTo>
                  <a:pt x="21203" y="9753"/>
                </a:lnTo>
                <a:lnTo>
                  <a:pt x="21279" y="9642"/>
                </a:lnTo>
                <a:lnTo>
                  <a:pt x="21354" y="9521"/>
                </a:lnTo>
                <a:lnTo>
                  <a:pt x="21430" y="9246"/>
                </a:lnTo>
                <a:lnTo>
                  <a:pt x="21430" y="8904"/>
                </a:lnTo>
                <a:lnTo>
                  <a:pt x="21430" y="8540"/>
                </a:lnTo>
                <a:lnTo>
                  <a:pt x="21392" y="8144"/>
                </a:lnTo>
                <a:lnTo>
                  <a:pt x="21354" y="7714"/>
                </a:lnTo>
                <a:lnTo>
                  <a:pt x="21279" y="7295"/>
                </a:lnTo>
                <a:lnTo>
                  <a:pt x="21146" y="6446"/>
                </a:lnTo>
                <a:lnTo>
                  <a:pt x="20995" y="5686"/>
                </a:lnTo>
                <a:lnTo>
                  <a:pt x="20958" y="5366"/>
                </a:lnTo>
                <a:lnTo>
                  <a:pt x="20958" y="5091"/>
                </a:lnTo>
                <a:lnTo>
                  <a:pt x="20958" y="4860"/>
                </a:lnTo>
                <a:lnTo>
                  <a:pt x="21033" y="4716"/>
                </a:lnTo>
                <a:lnTo>
                  <a:pt x="20637" y="4860"/>
                </a:lnTo>
                <a:lnTo>
                  <a:pt x="20127" y="4992"/>
                </a:lnTo>
                <a:lnTo>
                  <a:pt x="19617" y="5069"/>
                </a:lnTo>
                <a:lnTo>
                  <a:pt x="19032" y="5157"/>
                </a:lnTo>
                <a:lnTo>
                  <a:pt x="18465" y="5201"/>
                </a:lnTo>
                <a:lnTo>
                  <a:pt x="17842" y="5245"/>
                </a:lnTo>
                <a:lnTo>
                  <a:pt x="17219" y="5267"/>
                </a:lnTo>
                <a:lnTo>
                  <a:pt x="16615" y="5267"/>
                </a:lnTo>
                <a:lnTo>
                  <a:pt x="15992" y="5245"/>
                </a:lnTo>
                <a:lnTo>
                  <a:pt x="15369" y="5201"/>
                </a:lnTo>
                <a:lnTo>
                  <a:pt x="14840" y="5157"/>
                </a:lnTo>
                <a:lnTo>
                  <a:pt x="14293" y="5091"/>
                </a:lnTo>
                <a:lnTo>
                  <a:pt x="13783" y="5014"/>
                </a:lnTo>
                <a:lnTo>
                  <a:pt x="13386" y="4926"/>
                </a:lnTo>
                <a:lnTo>
                  <a:pt x="13027" y="4815"/>
                </a:lnTo>
                <a:lnTo>
                  <a:pt x="12725" y="4716"/>
                </a:lnTo>
                <a:lnTo>
                  <a:pt x="12480" y="4606"/>
                </a:lnTo>
                <a:lnTo>
                  <a:pt x="12291" y="4496"/>
                </a:lnTo>
                <a:lnTo>
                  <a:pt x="12197" y="4397"/>
                </a:lnTo>
                <a:lnTo>
                  <a:pt x="12083" y="4286"/>
                </a:lnTo>
                <a:lnTo>
                  <a:pt x="12046" y="4187"/>
                </a:lnTo>
                <a:lnTo>
                  <a:pt x="12008" y="4077"/>
                </a:lnTo>
                <a:lnTo>
                  <a:pt x="12046" y="3967"/>
                </a:lnTo>
                <a:lnTo>
                  <a:pt x="12121" y="3868"/>
                </a:lnTo>
                <a:lnTo>
                  <a:pt x="12197" y="3735"/>
                </a:lnTo>
                <a:lnTo>
                  <a:pt x="12291" y="3614"/>
                </a:lnTo>
                <a:lnTo>
                  <a:pt x="12442" y="3482"/>
                </a:lnTo>
                <a:lnTo>
                  <a:pt x="12631" y="3361"/>
                </a:lnTo>
                <a:lnTo>
                  <a:pt x="13065" y="3085"/>
                </a:lnTo>
                <a:lnTo>
                  <a:pt x="13537" y="2766"/>
                </a:lnTo>
                <a:lnTo>
                  <a:pt x="13783" y="2578"/>
                </a:lnTo>
                <a:lnTo>
                  <a:pt x="13934" y="2380"/>
                </a:lnTo>
                <a:lnTo>
                  <a:pt x="14028" y="2171"/>
                </a:lnTo>
                <a:lnTo>
                  <a:pt x="14104" y="1961"/>
                </a:lnTo>
                <a:lnTo>
                  <a:pt x="14104" y="1730"/>
                </a:lnTo>
                <a:lnTo>
                  <a:pt x="14066" y="1498"/>
                </a:lnTo>
                <a:lnTo>
                  <a:pt x="13972" y="1267"/>
                </a:lnTo>
                <a:lnTo>
                  <a:pt x="13820" y="1057"/>
                </a:lnTo>
                <a:lnTo>
                  <a:pt x="13594" y="837"/>
                </a:lnTo>
                <a:lnTo>
                  <a:pt x="13386" y="628"/>
                </a:lnTo>
                <a:lnTo>
                  <a:pt x="13103" y="462"/>
                </a:lnTo>
                <a:lnTo>
                  <a:pt x="12763" y="308"/>
                </a:lnTo>
                <a:lnTo>
                  <a:pt x="12404" y="187"/>
                </a:lnTo>
                <a:lnTo>
                  <a:pt x="12008" y="77"/>
                </a:lnTo>
                <a:lnTo>
                  <a:pt x="11574" y="33"/>
                </a:lnTo>
                <a:lnTo>
                  <a:pt x="11102" y="11"/>
                </a:lnTo>
                <a:lnTo>
                  <a:pt x="10667" y="11"/>
                </a:lnTo>
                <a:lnTo>
                  <a:pt x="10233" y="77"/>
                </a:lnTo>
                <a:lnTo>
                  <a:pt x="9837" y="187"/>
                </a:lnTo>
                <a:lnTo>
                  <a:pt x="9440" y="286"/>
                </a:lnTo>
                <a:lnTo>
                  <a:pt x="9062" y="462"/>
                </a:lnTo>
                <a:lnTo>
                  <a:pt x="8741" y="628"/>
                </a:lnTo>
                <a:lnTo>
                  <a:pt x="8458" y="815"/>
                </a:lnTo>
                <a:lnTo>
                  <a:pt x="8232" y="1035"/>
                </a:lnTo>
                <a:lnTo>
                  <a:pt x="8062" y="1245"/>
                </a:lnTo>
                <a:lnTo>
                  <a:pt x="7911" y="1476"/>
                </a:lnTo>
                <a:lnTo>
                  <a:pt x="7835" y="1708"/>
                </a:lnTo>
                <a:lnTo>
                  <a:pt x="7797" y="1961"/>
                </a:lnTo>
                <a:lnTo>
                  <a:pt x="7835" y="2193"/>
                </a:lnTo>
                <a:lnTo>
                  <a:pt x="7948" y="2402"/>
                </a:lnTo>
                <a:lnTo>
                  <a:pt x="8062" y="2534"/>
                </a:lnTo>
                <a:lnTo>
                  <a:pt x="8175" y="2644"/>
                </a:lnTo>
                <a:lnTo>
                  <a:pt x="8269" y="2744"/>
                </a:lnTo>
                <a:lnTo>
                  <a:pt x="8420" y="2832"/>
                </a:lnTo>
                <a:lnTo>
                  <a:pt x="8704" y="3019"/>
                </a:lnTo>
                <a:lnTo>
                  <a:pt x="8968" y="3206"/>
                </a:lnTo>
                <a:lnTo>
                  <a:pt x="9138" y="3405"/>
                </a:lnTo>
                <a:lnTo>
                  <a:pt x="9327" y="3570"/>
                </a:lnTo>
                <a:lnTo>
                  <a:pt x="9440" y="3735"/>
                </a:lnTo>
                <a:lnTo>
                  <a:pt x="9516" y="3890"/>
                </a:lnTo>
                <a:lnTo>
                  <a:pt x="9534" y="4033"/>
                </a:lnTo>
                <a:lnTo>
                  <a:pt x="9534" y="4165"/>
                </a:lnTo>
                <a:lnTo>
                  <a:pt x="9516" y="4286"/>
                </a:lnTo>
                <a:lnTo>
                  <a:pt x="9440" y="4397"/>
                </a:lnTo>
                <a:lnTo>
                  <a:pt x="9327" y="4496"/>
                </a:lnTo>
                <a:lnTo>
                  <a:pt x="9176" y="4562"/>
                </a:lnTo>
                <a:lnTo>
                  <a:pt x="9006" y="4628"/>
                </a:lnTo>
                <a:lnTo>
                  <a:pt x="8779" y="4694"/>
                </a:lnTo>
                <a:lnTo>
                  <a:pt x="8534" y="4716"/>
                </a:lnTo>
                <a:lnTo>
                  <a:pt x="8232" y="4716"/>
                </a:lnTo>
                <a:lnTo>
                  <a:pt x="7118" y="4738"/>
                </a:lnTo>
                <a:lnTo>
                  <a:pt x="5947" y="4771"/>
                </a:lnTo>
                <a:lnTo>
                  <a:pt x="4795" y="4815"/>
                </a:lnTo>
                <a:lnTo>
                  <a:pt x="3681" y="4860"/>
                </a:lnTo>
                <a:lnTo>
                  <a:pt x="2662" y="4882"/>
                </a:lnTo>
                <a:lnTo>
                  <a:pt x="1755" y="4882"/>
                </a:lnTo>
                <a:lnTo>
                  <a:pt x="1359" y="4860"/>
                </a:lnTo>
                <a:lnTo>
                  <a:pt x="981" y="4837"/>
                </a:lnTo>
                <a:lnTo>
                  <a:pt x="698" y="4771"/>
                </a:lnTo>
                <a:lnTo>
                  <a:pt x="453" y="4716"/>
                </a:lnTo>
                <a:lnTo>
                  <a:pt x="453" y="5322"/>
                </a:lnTo>
                <a:lnTo>
                  <a:pt x="453" y="6083"/>
                </a:lnTo>
                <a:lnTo>
                  <a:pt x="453" y="6909"/>
                </a:lnTo>
                <a:lnTo>
                  <a:pt x="453" y="7780"/>
                </a:lnTo>
                <a:lnTo>
                  <a:pt x="453" y="8606"/>
                </a:lnTo>
                <a:lnTo>
                  <a:pt x="453" y="9345"/>
                </a:lnTo>
                <a:lnTo>
                  <a:pt x="453" y="9918"/>
                </a:lnTo>
                <a:lnTo>
                  <a:pt x="453" y="10282"/>
                </a:lnTo>
                <a:lnTo>
                  <a:pt x="490" y="10381"/>
                </a:lnTo>
                <a:lnTo>
                  <a:pt x="547" y="10491"/>
                </a:lnTo>
                <a:lnTo>
                  <a:pt x="660" y="10590"/>
                </a:lnTo>
                <a:lnTo>
                  <a:pt x="811" y="10700"/>
                </a:lnTo>
                <a:lnTo>
                  <a:pt x="981" y="10811"/>
                </a:lnTo>
                <a:lnTo>
                  <a:pt x="1208" y="10888"/>
                </a:lnTo>
                <a:lnTo>
                  <a:pt x="1453" y="10954"/>
                </a:lnTo>
                <a:lnTo>
                  <a:pt x="1718" y="11020"/>
                </a:lnTo>
                <a:lnTo>
                  <a:pt x="1963" y="11064"/>
                </a:lnTo>
                <a:lnTo>
                  <a:pt x="2265" y="11086"/>
                </a:lnTo>
                <a:lnTo>
                  <a:pt x="2548" y="11064"/>
                </a:lnTo>
                <a:lnTo>
                  <a:pt x="2794" y="11042"/>
                </a:lnTo>
                <a:lnTo>
                  <a:pt x="3096" y="10976"/>
                </a:lnTo>
                <a:lnTo>
                  <a:pt x="3341" y="10888"/>
                </a:lnTo>
                <a:lnTo>
                  <a:pt x="3606" y="10766"/>
                </a:lnTo>
                <a:lnTo>
                  <a:pt x="3813" y="1059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Puzzle2"/>
          <p:cNvSpPr>
            <a:spLocks noEditPoints="1" noChangeArrowheads="1"/>
          </p:cNvSpPr>
          <p:nvPr/>
        </p:nvSpPr>
        <p:spPr bwMode="auto">
          <a:xfrm>
            <a:off x="4053935" y="3547138"/>
            <a:ext cx="1683894" cy="1290907"/>
          </a:xfrm>
          <a:custGeom>
            <a:avLst/>
            <a:gdLst>
              <a:gd name="T0" fmla="*/ 11 w 21600"/>
              <a:gd name="T1" fmla="*/ 13386 h 21600"/>
              <a:gd name="T2" fmla="*/ 4202 w 21600"/>
              <a:gd name="T3" fmla="*/ 21161 h 21600"/>
              <a:gd name="T4" fmla="*/ 10400 w 21600"/>
              <a:gd name="T5" fmla="*/ 13909 h 21600"/>
              <a:gd name="T6" fmla="*/ 16821 w 21600"/>
              <a:gd name="T7" fmla="*/ 21190 h 21600"/>
              <a:gd name="T8" fmla="*/ 21600 w 21600"/>
              <a:gd name="T9" fmla="*/ 15083 h 21600"/>
              <a:gd name="T10" fmla="*/ 16889 w 21600"/>
              <a:gd name="T11" fmla="*/ 5739 h 21600"/>
              <a:gd name="T12" fmla="*/ 10800 w 21600"/>
              <a:gd name="T13" fmla="*/ 28 h 21600"/>
              <a:gd name="T14" fmla="*/ 4202 w 21600"/>
              <a:gd name="T15" fmla="*/ 5894 h 21600"/>
              <a:gd name="T16" fmla="*/ 5388 w 21600"/>
              <a:gd name="T17" fmla="*/ 6742 h 21600"/>
              <a:gd name="T18" fmla="*/ 16177 w 21600"/>
              <a:gd name="T19" fmla="*/ 20441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4247" y="12354"/>
                </a:moveTo>
                <a:lnTo>
                  <a:pt x="4134" y="12468"/>
                </a:lnTo>
                <a:lnTo>
                  <a:pt x="4010" y="12581"/>
                </a:lnTo>
                <a:lnTo>
                  <a:pt x="3897" y="12637"/>
                </a:lnTo>
                <a:lnTo>
                  <a:pt x="3773" y="12694"/>
                </a:lnTo>
                <a:lnTo>
                  <a:pt x="3637" y="12694"/>
                </a:lnTo>
                <a:lnTo>
                  <a:pt x="3524" y="12694"/>
                </a:lnTo>
                <a:lnTo>
                  <a:pt x="3400" y="12665"/>
                </a:lnTo>
                <a:lnTo>
                  <a:pt x="3287" y="12609"/>
                </a:lnTo>
                <a:lnTo>
                  <a:pt x="3027" y="12496"/>
                </a:lnTo>
                <a:lnTo>
                  <a:pt x="2790" y="12340"/>
                </a:lnTo>
                <a:lnTo>
                  <a:pt x="2530" y="12142"/>
                </a:lnTo>
                <a:lnTo>
                  <a:pt x="2293" y="11987"/>
                </a:lnTo>
                <a:lnTo>
                  <a:pt x="2033" y="11817"/>
                </a:lnTo>
                <a:lnTo>
                  <a:pt x="1773" y="11676"/>
                </a:lnTo>
                <a:lnTo>
                  <a:pt x="1638" y="11662"/>
                </a:lnTo>
                <a:lnTo>
                  <a:pt x="1513" y="11634"/>
                </a:lnTo>
                <a:lnTo>
                  <a:pt x="1378" y="11634"/>
                </a:lnTo>
                <a:lnTo>
                  <a:pt x="1253" y="11634"/>
                </a:lnTo>
                <a:lnTo>
                  <a:pt x="1118" y="11662"/>
                </a:lnTo>
                <a:lnTo>
                  <a:pt x="971" y="11732"/>
                </a:lnTo>
                <a:lnTo>
                  <a:pt x="835" y="11817"/>
                </a:lnTo>
                <a:lnTo>
                  <a:pt x="711" y="11959"/>
                </a:lnTo>
                <a:lnTo>
                  <a:pt x="553" y="12086"/>
                </a:lnTo>
                <a:lnTo>
                  <a:pt x="429" y="12284"/>
                </a:lnTo>
                <a:lnTo>
                  <a:pt x="271" y="12524"/>
                </a:lnTo>
                <a:lnTo>
                  <a:pt x="146" y="12793"/>
                </a:lnTo>
                <a:lnTo>
                  <a:pt x="79" y="12962"/>
                </a:lnTo>
                <a:lnTo>
                  <a:pt x="33" y="13146"/>
                </a:lnTo>
                <a:lnTo>
                  <a:pt x="11" y="13386"/>
                </a:lnTo>
                <a:lnTo>
                  <a:pt x="11" y="13641"/>
                </a:lnTo>
                <a:lnTo>
                  <a:pt x="33" y="13881"/>
                </a:lnTo>
                <a:lnTo>
                  <a:pt x="101" y="14150"/>
                </a:lnTo>
                <a:lnTo>
                  <a:pt x="192" y="14404"/>
                </a:lnTo>
                <a:lnTo>
                  <a:pt x="293" y="14645"/>
                </a:lnTo>
                <a:lnTo>
                  <a:pt x="451" y="14857"/>
                </a:lnTo>
                <a:lnTo>
                  <a:pt x="621" y="15054"/>
                </a:lnTo>
                <a:lnTo>
                  <a:pt x="734" y="15125"/>
                </a:lnTo>
                <a:lnTo>
                  <a:pt x="835" y="15210"/>
                </a:lnTo>
                <a:lnTo>
                  <a:pt x="948" y="15267"/>
                </a:lnTo>
                <a:lnTo>
                  <a:pt x="1084" y="15323"/>
                </a:lnTo>
                <a:lnTo>
                  <a:pt x="1208" y="15351"/>
                </a:lnTo>
                <a:lnTo>
                  <a:pt x="1355" y="15380"/>
                </a:lnTo>
                <a:lnTo>
                  <a:pt x="1513" y="15380"/>
                </a:lnTo>
                <a:lnTo>
                  <a:pt x="1683" y="15380"/>
                </a:lnTo>
                <a:lnTo>
                  <a:pt x="1864" y="15351"/>
                </a:lnTo>
                <a:lnTo>
                  <a:pt x="2033" y="15323"/>
                </a:lnTo>
                <a:lnTo>
                  <a:pt x="2225" y="15238"/>
                </a:lnTo>
                <a:lnTo>
                  <a:pt x="2428" y="15153"/>
                </a:lnTo>
                <a:lnTo>
                  <a:pt x="2745" y="15026"/>
                </a:lnTo>
                <a:lnTo>
                  <a:pt x="3005" y="14913"/>
                </a:lnTo>
                <a:lnTo>
                  <a:pt x="3264" y="14828"/>
                </a:lnTo>
                <a:lnTo>
                  <a:pt x="3513" y="14800"/>
                </a:lnTo>
                <a:lnTo>
                  <a:pt x="3615" y="14828"/>
                </a:lnTo>
                <a:lnTo>
                  <a:pt x="3728" y="14857"/>
                </a:lnTo>
                <a:lnTo>
                  <a:pt x="3807" y="14913"/>
                </a:lnTo>
                <a:lnTo>
                  <a:pt x="3920" y="14998"/>
                </a:lnTo>
                <a:lnTo>
                  <a:pt x="4010" y="15097"/>
                </a:lnTo>
                <a:lnTo>
                  <a:pt x="4089" y="15238"/>
                </a:lnTo>
                <a:lnTo>
                  <a:pt x="4179" y="15408"/>
                </a:lnTo>
                <a:lnTo>
                  <a:pt x="4247" y="15620"/>
                </a:lnTo>
                <a:lnTo>
                  <a:pt x="4326" y="15860"/>
                </a:lnTo>
                <a:lnTo>
                  <a:pt x="4394" y="16129"/>
                </a:lnTo>
                <a:lnTo>
                  <a:pt x="4439" y="16440"/>
                </a:lnTo>
                <a:lnTo>
                  <a:pt x="4507" y="16737"/>
                </a:lnTo>
                <a:lnTo>
                  <a:pt x="4552" y="17090"/>
                </a:lnTo>
                <a:lnTo>
                  <a:pt x="4575" y="17443"/>
                </a:lnTo>
                <a:lnTo>
                  <a:pt x="4586" y="17825"/>
                </a:lnTo>
                <a:lnTo>
                  <a:pt x="4586" y="18193"/>
                </a:lnTo>
                <a:lnTo>
                  <a:pt x="4586" y="18574"/>
                </a:lnTo>
                <a:lnTo>
                  <a:pt x="4586" y="18984"/>
                </a:lnTo>
                <a:lnTo>
                  <a:pt x="4552" y="19366"/>
                </a:lnTo>
                <a:lnTo>
                  <a:pt x="4507" y="19748"/>
                </a:lnTo>
                <a:lnTo>
                  <a:pt x="4462" y="20129"/>
                </a:lnTo>
                <a:lnTo>
                  <a:pt x="4371" y="20483"/>
                </a:lnTo>
                <a:lnTo>
                  <a:pt x="4292" y="20836"/>
                </a:lnTo>
                <a:lnTo>
                  <a:pt x="4202" y="21161"/>
                </a:lnTo>
                <a:lnTo>
                  <a:pt x="4744" y="21161"/>
                </a:lnTo>
                <a:lnTo>
                  <a:pt x="5264" y="21161"/>
                </a:lnTo>
                <a:lnTo>
                  <a:pt x="5784" y="21161"/>
                </a:lnTo>
                <a:lnTo>
                  <a:pt x="6235" y="21161"/>
                </a:lnTo>
                <a:lnTo>
                  <a:pt x="6676" y="21161"/>
                </a:lnTo>
                <a:lnTo>
                  <a:pt x="7060" y="21161"/>
                </a:lnTo>
                <a:lnTo>
                  <a:pt x="7410" y="21161"/>
                </a:lnTo>
                <a:lnTo>
                  <a:pt x="7670" y="21161"/>
                </a:lnTo>
                <a:lnTo>
                  <a:pt x="8020" y="21020"/>
                </a:lnTo>
                <a:lnTo>
                  <a:pt x="8303" y="20893"/>
                </a:lnTo>
                <a:lnTo>
                  <a:pt x="8563" y="20695"/>
                </a:lnTo>
                <a:lnTo>
                  <a:pt x="8800" y="20511"/>
                </a:lnTo>
                <a:lnTo>
                  <a:pt x="8969" y="20285"/>
                </a:lnTo>
                <a:lnTo>
                  <a:pt x="9150" y="20045"/>
                </a:lnTo>
                <a:lnTo>
                  <a:pt x="9252" y="19804"/>
                </a:lnTo>
                <a:lnTo>
                  <a:pt x="9342" y="19550"/>
                </a:lnTo>
                <a:lnTo>
                  <a:pt x="9410" y="19281"/>
                </a:lnTo>
                <a:lnTo>
                  <a:pt x="9433" y="19013"/>
                </a:lnTo>
                <a:lnTo>
                  <a:pt x="9433" y="18744"/>
                </a:lnTo>
                <a:lnTo>
                  <a:pt x="9387" y="18504"/>
                </a:lnTo>
                <a:lnTo>
                  <a:pt x="9320" y="18221"/>
                </a:lnTo>
                <a:lnTo>
                  <a:pt x="9207" y="17981"/>
                </a:lnTo>
                <a:lnTo>
                  <a:pt x="9105" y="17740"/>
                </a:lnTo>
                <a:lnTo>
                  <a:pt x="8924" y="17514"/>
                </a:lnTo>
                <a:lnTo>
                  <a:pt x="8777" y="17274"/>
                </a:lnTo>
                <a:lnTo>
                  <a:pt x="8642" y="17034"/>
                </a:lnTo>
                <a:lnTo>
                  <a:pt x="8563" y="16765"/>
                </a:lnTo>
                <a:lnTo>
                  <a:pt x="8472" y="16468"/>
                </a:lnTo>
                <a:lnTo>
                  <a:pt x="8450" y="16157"/>
                </a:lnTo>
                <a:lnTo>
                  <a:pt x="8450" y="15860"/>
                </a:lnTo>
                <a:lnTo>
                  <a:pt x="8472" y="15563"/>
                </a:lnTo>
                <a:lnTo>
                  <a:pt x="8540" y="15267"/>
                </a:lnTo>
                <a:lnTo>
                  <a:pt x="8642" y="14998"/>
                </a:lnTo>
                <a:lnTo>
                  <a:pt x="8777" y="14729"/>
                </a:lnTo>
                <a:lnTo>
                  <a:pt x="8868" y="14616"/>
                </a:lnTo>
                <a:lnTo>
                  <a:pt x="8969" y="14475"/>
                </a:lnTo>
                <a:lnTo>
                  <a:pt x="9060" y="14376"/>
                </a:lnTo>
                <a:lnTo>
                  <a:pt x="9184" y="14291"/>
                </a:lnTo>
                <a:lnTo>
                  <a:pt x="9297" y="14206"/>
                </a:lnTo>
                <a:lnTo>
                  <a:pt x="9433" y="14121"/>
                </a:lnTo>
                <a:lnTo>
                  <a:pt x="9579" y="14051"/>
                </a:lnTo>
                <a:lnTo>
                  <a:pt x="9726" y="13994"/>
                </a:lnTo>
                <a:lnTo>
                  <a:pt x="9884" y="13938"/>
                </a:lnTo>
                <a:lnTo>
                  <a:pt x="10054" y="13909"/>
                </a:lnTo>
                <a:lnTo>
                  <a:pt x="10257" y="13881"/>
                </a:lnTo>
                <a:lnTo>
                  <a:pt x="10449" y="13881"/>
                </a:lnTo>
                <a:lnTo>
                  <a:pt x="10664" y="13881"/>
                </a:lnTo>
                <a:lnTo>
                  <a:pt x="10856" y="13909"/>
                </a:lnTo>
                <a:lnTo>
                  <a:pt x="11037" y="13966"/>
                </a:lnTo>
                <a:lnTo>
                  <a:pt x="11206" y="14023"/>
                </a:lnTo>
                <a:lnTo>
                  <a:pt x="11353" y="14093"/>
                </a:lnTo>
                <a:lnTo>
                  <a:pt x="11511" y="14178"/>
                </a:lnTo>
                <a:lnTo>
                  <a:pt x="11635" y="14263"/>
                </a:lnTo>
                <a:lnTo>
                  <a:pt x="11748" y="14376"/>
                </a:lnTo>
                <a:lnTo>
                  <a:pt x="11861" y="14475"/>
                </a:lnTo>
                <a:lnTo>
                  <a:pt x="11941" y="14616"/>
                </a:lnTo>
                <a:lnTo>
                  <a:pt x="12031" y="14758"/>
                </a:lnTo>
                <a:lnTo>
                  <a:pt x="12099" y="14885"/>
                </a:lnTo>
                <a:lnTo>
                  <a:pt x="12200" y="15210"/>
                </a:lnTo>
                <a:lnTo>
                  <a:pt x="12268" y="15507"/>
                </a:lnTo>
                <a:lnTo>
                  <a:pt x="12291" y="15832"/>
                </a:lnTo>
                <a:lnTo>
                  <a:pt x="12291" y="16157"/>
                </a:lnTo>
                <a:lnTo>
                  <a:pt x="12246" y="16482"/>
                </a:lnTo>
                <a:lnTo>
                  <a:pt x="12178" y="16807"/>
                </a:lnTo>
                <a:lnTo>
                  <a:pt x="12099" y="17090"/>
                </a:lnTo>
                <a:lnTo>
                  <a:pt x="12008" y="17330"/>
                </a:lnTo>
                <a:lnTo>
                  <a:pt x="11884" y="17542"/>
                </a:lnTo>
                <a:lnTo>
                  <a:pt x="11748" y="17712"/>
                </a:lnTo>
                <a:lnTo>
                  <a:pt x="11613" y="17839"/>
                </a:lnTo>
                <a:lnTo>
                  <a:pt x="11489" y="18037"/>
                </a:lnTo>
                <a:lnTo>
                  <a:pt x="11398" y="18221"/>
                </a:lnTo>
                <a:lnTo>
                  <a:pt x="11319" y="18447"/>
                </a:lnTo>
                <a:lnTo>
                  <a:pt x="11251" y="18659"/>
                </a:lnTo>
                <a:lnTo>
                  <a:pt x="11206" y="18900"/>
                </a:lnTo>
                <a:lnTo>
                  <a:pt x="11184" y="19154"/>
                </a:lnTo>
                <a:lnTo>
                  <a:pt x="11184" y="19423"/>
                </a:lnTo>
                <a:lnTo>
                  <a:pt x="11229" y="19663"/>
                </a:lnTo>
                <a:lnTo>
                  <a:pt x="11297" y="19903"/>
                </a:lnTo>
                <a:lnTo>
                  <a:pt x="11376" y="20158"/>
                </a:lnTo>
                <a:lnTo>
                  <a:pt x="11511" y="20398"/>
                </a:lnTo>
                <a:lnTo>
                  <a:pt x="11681" y="20610"/>
                </a:lnTo>
                <a:lnTo>
                  <a:pt x="11884" y="20808"/>
                </a:lnTo>
                <a:lnTo>
                  <a:pt x="12121" y="20992"/>
                </a:lnTo>
                <a:lnTo>
                  <a:pt x="12404" y="21161"/>
                </a:lnTo>
                <a:lnTo>
                  <a:pt x="12528" y="21190"/>
                </a:lnTo>
                <a:lnTo>
                  <a:pt x="12856" y="21274"/>
                </a:lnTo>
                <a:lnTo>
                  <a:pt x="13330" y="21373"/>
                </a:lnTo>
                <a:lnTo>
                  <a:pt x="13963" y="21486"/>
                </a:lnTo>
                <a:lnTo>
                  <a:pt x="14313" y="21543"/>
                </a:lnTo>
                <a:lnTo>
                  <a:pt x="14652" y="21571"/>
                </a:lnTo>
                <a:lnTo>
                  <a:pt x="15025" y="21600"/>
                </a:lnTo>
                <a:lnTo>
                  <a:pt x="15409" y="21600"/>
                </a:lnTo>
                <a:lnTo>
                  <a:pt x="15782" y="21600"/>
                </a:lnTo>
                <a:lnTo>
                  <a:pt x="16177" y="21571"/>
                </a:lnTo>
                <a:lnTo>
                  <a:pt x="16516" y="21486"/>
                </a:lnTo>
                <a:lnTo>
                  <a:pt x="16889" y="21402"/>
                </a:lnTo>
                <a:lnTo>
                  <a:pt x="16821" y="21190"/>
                </a:lnTo>
                <a:lnTo>
                  <a:pt x="16776" y="20935"/>
                </a:lnTo>
                <a:lnTo>
                  <a:pt x="16742" y="20667"/>
                </a:lnTo>
                <a:lnTo>
                  <a:pt x="16719" y="20370"/>
                </a:lnTo>
                <a:lnTo>
                  <a:pt x="16697" y="19719"/>
                </a:lnTo>
                <a:lnTo>
                  <a:pt x="16697" y="19013"/>
                </a:lnTo>
                <a:lnTo>
                  <a:pt x="16719" y="18306"/>
                </a:lnTo>
                <a:lnTo>
                  <a:pt x="16753" y="17599"/>
                </a:lnTo>
                <a:lnTo>
                  <a:pt x="16821" y="16949"/>
                </a:lnTo>
                <a:lnTo>
                  <a:pt x="16889" y="16383"/>
                </a:lnTo>
                <a:lnTo>
                  <a:pt x="16934" y="16129"/>
                </a:lnTo>
                <a:lnTo>
                  <a:pt x="17002" y="15945"/>
                </a:lnTo>
                <a:lnTo>
                  <a:pt x="17081" y="15790"/>
                </a:lnTo>
                <a:lnTo>
                  <a:pt x="17194" y="15648"/>
                </a:lnTo>
                <a:lnTo>
                  <a:pt x="17318" y="15563"/>
                </a:lnTo>
                <a:lnTo>
                  <a:pt x="17453" y="15507"/>
                </a:lnTo>
                <a:lnTo>
                  <a:pt x="17600" y="15450"/>
                </a:lnTo>
                <a:lnTo>
                  <a:pt x="17758" y="15450"/>
                </a:lnTo>
                <a:lnTo>
                  <a:pt x="17905" y="15479"/>
                </a:lnTo>
                <a:lnTo>
                  <a:pt x="18064" y="15535"/>
                </a:lnTo>
                <a:lnTo>
                  <a:pt x="18233" y="15620"/>
                </a:lnTo>
                <a:lnTo>
                  <a:pt x="18380" y="15733"/>
                </a:lnTo>
                <a:lnTo>
                  <a:pt x="18561" y="15832"/>
                </a:lnTo>
                <a:lnTo>
                  <a:pt x="18707" y="15973"/>
                </a:lnTo>
                <a:lnTo>
                  <a:pt x="18866" y="16129"/>
                </a:lnTo>
                <a:lnTo>
                  <a:pt x="18990" y="16327"/>
                </a:lnTo>
                <a:lnTo>
                  <a:pt x="19125" y="16482"/>
                </a:lnTo>
                <a:lnTo>
                  <a:pt x="19295" y="16624"/>
                </a:lnTo>
                <a:lnTo>
                  <a:pt x="19464" y="16737"/>
                </a:lnTo>
                <a:lnTo>
                  <a:pt x="19668" y="16807"/>
                </a:lnTo>
                <a:lnTo>
                  <a:pt x="19860" y="16836"/>
                </a:lnTo>
                <a:lnTo>
                  <a:pt x="20052" y="16864"/>
                </a:lnTo>
                <a:lnTo>
                  <a:pt x="20266" y="16836"/>
                </a:lnTo>
                <a:lnTo>
                  <a:pt x="20470" y="16793"/>
                </a:lnTo>
                <a:lnTo>
                  <a:pt x="20662" y="16708"/>
                </a:lnTo>
                <a:lnTo>
                  <a:pt x="20854" y="16567"/>
                </a:lnTo>
                <a:lnTo>
                  <a:pt x="21035" y="16412"/>
                </a:lnTo>
                <a:lnTo>
                  <a:pt x="21182" y="16214"/>
                </a:lnTo>
                <a:lnTo>
                  <a:pt x="21340" y="16002"/>
                </a:lnTo>
                <a:lnTo>
                  <a:pt x="21441" y="15733"/>
                </a:lnTo>
                <a:lnTo>
                  <a:pt x="21532" y="15436"/>
                </a:lnTo>
                <a:lnTo>
                  <a:pt x="21600" y="15083"/>
                </a:lnTo>
                <a:lnTo>
                  <a:pt x="21600" y="14885"/>
                </a:lnTo>
                <a:lnTo>
                  <a:pt x="21600" y="14729"/>
                </a:lnTo>
                <a:lnTo>
                  <a:pt x="21600" y="14531"/>
                </a:lnTo>
                <a:lnTo>
                  <a:pt x="21577" y="14376"/>
                </a:lnTo>
                <a:lnTo>
                  <a:pt x="21532" y="14206"/>
                </a:lnTo>
                <a:lnTo>
                  <a:pt x="21487" y="14051"/>
                </a:lnTo>
                <a:lnTo>
                  <a:pt x="21419" y="13909"/>
                </a:lnTo>
                <a:lnTo>
                  <a:pt x="21351" y="13768"/>
                </a:lnTo>
                <a:lnTo>
                  <a:pt x="21204" y="13500"/>
                </a:lnTo>
                <a:lnTo>
                  <a:pt x="21035" y="13287"/>
                </a:lnTo>
                <a:lnTo>
                  <a:pt x="20809" y="13090"/>
                </a:lnTo>
                <a:lnTo>
                  <a:pt x="20594" y="12962"/>
                </a:lnTo>
                <a:lnTo>
                  <a:pt x="20357" y="12821"/>
                </a:lnTo>
                <a:lnTo>
                  <a:pt x="20120" y="12764"/>
                </a:lnTo>
                <a:lnTo>
                  <a:pt x="19882" y="12708"/>
                </a:lnTo>
                <a:lnTo>
                  <a:pt x="19645" y="12736"/>
                </a:lnTo>
                <a:lnTo>
                  <a:pt x="19430" y="12793"/>
                </a:lnTo>
                <a:lnTo>
                  <a:pt x="19227" y="12906"/>
                </a:lnTo>
                <a:lnTo>
                  <a:pt x="19148" y="12962"/>
                </a:lnTo>
                <a:lnTo>
                  <a:pt x="19058" y="13047"/>
                </a:lnTo>
                <a:lnTo>
                  <a:pt x="18990" y="13146"/>
                </a:lnTo>
                <a:lnTo>
                  <a:pt x="18911" y="13259"/>
                </a:lnTo>
                <a:lnTo>
                  <a:pt x="18775" y="13471"/>
                </a:lnTo>
                <a:lnTo>
                  <a:pt x="18628" y="13641"/>
                </a:lnTo>
                <a:lnTo>
                  <a:pt x="18470" y="13740"/>
                </a:lnTo>
                <a:lnTo>
                  <a:pt x="18301" y="13825"/>
                </a:lnTo>
                <a:lnTo>
                  <a:pt x="18143" y="13853"/>
                </a:lnTo>
                <a:lnTo>
                  <a:pt x="17973" y="13881"/>
                </a:lnTo>
                <a:lnTo>
                  <a:pt x="17804" y="13853"/>
                </a:lnTo>
                <a:lnTo>
                  <a:pt x="17646" y="13796"/>
                </a:lnTo>
                <a:lnTo>
                  <a:pt x="17499" y="13726"/>
                </a:lnTo>
                <a:lnTo>
                  <a:pt x="17341" y="13641"/>
                </a:lnTo>
                <a:lnTo>
                  <a:pt x="17216" y="13528"/>
                </a:lnTo>
                <a:lnTo>
                  <a:pt x="17103" y="13386"/>
                </a:lnTo>
                <a:lnTo>
                  <a:pt x="17024" y="13259"/>
                </a:lnTo>
                <a:lnTo>
                  <a:pt x="16934" y="13118"/>
                </a:lnTo>
                <a:lnTo>
                  <a:pt x="16889" y="12991"/>
                </a:lnTo>
                <a:lnTo>
                  <a:pt x="16889" y="12849"/>
                </a:lnTo>
                <a:lnTo>
                  <a:pt x="16889" y="12383"/>
                </a:lnTo>
                <a:lnTo>
                  <a:pt x="16889" y="11662"/>
                </a:lnTo>
                <a:lnTo>
                  <a:pt x="16889" y="10701"/>
                </a:lnTo>
                <a:lnTo>
                  <a:pt x="16889" y="9640"/>
                </a:lnTo>
                <a:lnTo>
                  <a:pt x="16889" y="8566"/>
                </a:lnTo>
                <a:lnTo>
                  <a:pt x="16889" y="7478"/>
                </a:lnTo>
                <a:lnTo>
                  <a:pt x="16889" y="6502"/>
                </a:lnTo>
                <a:lnTo>
                  <a:pt x="16889" y="5739"/>
                </a:lnTo>
                <a:lnTo>
                  <a:pt x="16674" y="5894"/>
                </a:lnTo>
                <a:lnTo>
                  <a:pt x="16414" y="6036"/>
                </a:lnTo>
                <a:lnTo>
                  <a:pt x="16154" y="6177"/>
                </a:lnTo>
                <a:lnTo>
                  <a:pt x="15849" y="6248"/>
                </a:lnTo>
                <a:lnTo>
                  <a:pt x="15544" y="6304"/>
                </a:lnTo>
                <a:lnTo>
                  <a:pt x="15217" y="6332"/>
                </a:lnTo>
                <a:lnTo>
                  <a:pt x="14866" y="6361"/>
                </a:lnTo>
                <a:lnTo>
                  <a:pt x="14550" y="6361"/>
                </a:lnTo>
                <a:lnTo>
                  <a:pt x="14200" y="6332"/>
                </a:lnTo>
                <a:lnTo>
                  <a:pt x="13850" y="6276"/>
                </a:lnTo>
                <a:lnTo>
                  <a:pt x="13522" y="6219"/>
                </a:lnTo>
                <a:lnTo>
                  <a:pt x="13206" y="6149"/>
                </a:lnTo>
                <a:lnTo>
                  <a:pt x="12901" y="6064"/>
                </a:lnTo>
                <a:lnTo>
                  <a:pt x="12618" y="5951"/>
                </a:lnTo>
                <a:lnTo>
                  <a:pt x="12358" y="5838"/>
                </a:lnTo>
                <a:lnTo>
                  <a:pt x="12121" y="5739"/>
                </a:lnTo>
                <a:lnTo>
                  <a:pt x="11941" y="5626"/>
                </a:lnTo>
                <a:lnTo>
                  <a:pt x="11794" y="5513"/>
                </a:lnTo>
                <a:lnTo>
                  <a:pt x="11658" y="5414"/>
                </a:lnTo>
                <a:lnTo>
                  <a:pt x="11556" y="5301"/>
                </a:lnTo>
                <a:lnTo>
                  <a:pt x="11466" y="5187"/>
                </a:lnTo>
                <a:lnTo>
                  <a:pt x="11398" y="5089"/>
                </a:lnTo>
                <a:lnTo>
                  <a:pt x="11376" y="4947"/>
                </a:lnTo>
                <a:lnTo>
                  <a:pt x="11353" y="4834"/>
                </a:lnTo>
                <a:lnTo>
                  <a:pt x="11353" y="4707"/>
                </a:lnTo>
                <a:lnTo>
                  <a:pt x="11376" y="4565"/>
                </a:lnTo>
                <a:lnTo>
                  <a:pt x="11443" y="4410"/>
                </a:lnTo>
                <a:lnTo>
                  <a:pt x="11511" y="4240"/>
                </a:lnTo>
                <a:lnTo>
                  <a:pt x="11703" y="3887"/>
                </a:lnTo>
                <a:lnTo>
                  <a:pt x="11986" y="3505"/>
                </a:lnTo>
                <a:lnTo>
                  <a:pt x="12144" y="3265"/>
                </a:lnTo>
                <a:lnTo>
                  <a:pt x="12246" y="3025"/>
                </a:lnTo>
                <a:lnTo>
                  <a:pt x="12336" y="2756"/>
                </a:lnTo>
                <a:lnTo>
                  <a:pt x="12404" y="2445"/>
                </a:lnTo>
                <a:lnTo>
                  <a:pt x="12438" y="2176"/>
                </a:lnTo>
                <a:lnTo>
                  <a:pt x="12438" y="1880"/>
                </a:lnTo>
                <a:lnTo>
                  <a:pt x="12404" y="1583"/>
                </a:lnTo>
                <a:lnTo>
                  <a:pt x="12336" y="1314"/>
                </a:lnTo>
                <a:lnTo>
                  <a:pt x="12246" y="1046"/>
                </a:lnTo>
                <a:lnTo>
                  <a:pt x="12099" y="791"/>
                </a:lnTo>
                <a:lnTo>
                  <a:pt x="12008" y="692"/>
                </a:lnTo>
                <a:lnTo>
                  <a:pt x="11918" y="579"/>
                </a:lnTo>
                <a:lnTo>
                  <a:pt x="11816" y="466"/>
                </a:lnTo>
                <a:lnTo>
                  <a:pt x="11703" y="381"/>
                </a:lnTo>
                <a:lnTo>
                  <a:pt x="11579" y="310"/>
                </a:lnTo>
                <a:lnTo>
                  <a:pt x="11443" y="226"/>
                </a:lnTo>
                <a:lnTo>
                  <a:pt x="11297" y="169"/>
                </a:lnTo>
                <a:lnTo>
                  <a:pt x="11138" y="113"/>
                </a:lnTo>
                <a:lnTo>
                  <a:pt x="10969" y="56"/>
                </a:lnTo>
                <a:lnTo>
                  <a:pt x="10800" y="28"/>
                </a:lnTo>
                <a:lnTo>
                  <a:pt x="10619" y="28"/>
                </a:lnTo>
                <a:lnTo>
                  <a:pt x="10404" y="28"/>
                </a:lnTo>
                <a:lnTo>
                  <a:pt x="10257" y="28"/>
                </a:lnTo>
                <a:lnTo>
                  <a:pt x="10076" y="56"/>
                </a:lnTo>
                <a:lnTo>
                  <a:pt x="9952" y="84"/>
                </a:lnTo>
                <a:lnTo>
                  <a:pt x="9794" y="141"/>
                </a:lnTo>
                <a:lnTo>
                  <a:pt x="9692" y="226"/>
                </a:lnTo>
                <a:lnTo>
                  <a:pt x="9557" y="282"/>
                </a:lnTo>
                <a:lnTo>
                  <a:pt x="9455" y="381"/>
                </a:lnTo>
                <a:lnTo>
                  <a:pt x="9365" y="466"/>
                </a:lnTo>
                <a:lnTo>
                  <a:pt x="9274" y="579"/>
                </a:lnTo>
                <a:lnTo>
                  <a:pt x="9184" y="692"/>
                </a:lnTo>
                <a:lnTo>
                  <a:pt x="9128" y="791"/>
                </a:lnTo>
                <a:lnTo>
                  <a:pt x="9060" y="932"/>
                </a:lnTo>
                <a:lnTo>
                  <a:pt x="8969" y="1201"/>
                </a:lnTo>
                <a:lnTo>
                  <a:pt x="8913" y="1498"/>
                </a:lnTo>
                <a:lnTo>
                  <a:pt x="8890" y="1795"/>
                </a:lnTo>
                <a:lnTo>
                  <a:pt x="8890" y="2120"/>
                </a:lnTo>
                <a:lnTo>
                  <a:pt x="8913" y="2445"/>
                </a:lnTo>
                <a:lnTo>
                  <a:pt x="8969" y="2756"/>
                </a:lnTo>
                <a:lnTo>
                  <a:pt x="9060" y="3081"/>
                </a:lnTo>
                <a:lnTo>
                  <a:pt x="9173" y="3378"/>
                </a:lnTo>
                <a:lnTo>
                  <a:pt x="9297" y="3647"/>
                </a:lnTo>
                <a:lnTo>
                  <a:pt x="9466" y="3887"/>
                </a:lnTo>
                <a:lnTo>
                  <a:pt x="9579" y="4085"/>
                </a:lnTo>
                <a:lnTo>
                  <a:pt x="9670" y="4269"/>
                </a:lnTo>
                <a:lnTo>
                  <a:pt x="9726" y="4467"/>
                </a:lnTo>
                <a:lnTo>
                  <a:pt x="9771" y="4650"/>
                </a:lnTo>
                <a:lnTo>
                  <a:pt x="9771" y="4834"/>
                </a:lnTo>
                <a:lnTo>
                  <a:pt x="9749" y="5032"/>
                </a:lnTo>
                <a:lnTo>
                  <a:pt x="9715" y="5216"/>
                </a:lnTo>
                <a:lnTo>
                  <a:pt x="9625" y="5385"/>
                </a:lnTo>
                <a:lnTo>
                  <a:pt x="9534" y="5513"/>
                </a:lnTo>
                <a:lnTo>
                  <a:pt x="9410" y="5626"/>
                </a:lnTo>
                <a:lnTo>
                  <a:pt x="9229" y="5710"/>
                </a:lnTo>
                <a:lnTo>
                  <a:pt x="9060" y="5767"/>
                </a:lnTo>
                <a:lnTo>
                  <a:pt x="8845" y="5767"/>
                </a:lnTo>
                <a:lnTo>
                  <a:pt x="8585" y="5739"/>
                </a:lnTo>
                <a:lnTo>
                  <a:pt x="8325" y="5654"/>
                </a:lnTo>
                <a:lnTo>
                  <a:pt x="8020" y="5513"/>
                </a:lnTo>
                <a:lnTo>
                  <a:pt x="7840" y="5442"/>
                </a:lnTo>
                <a:lnTo>
                  <a:pt x="7648" y="5385"/>
                </a:lnTo>
                <a:lnTo>
                  <a:pt x="7433" y="5329"/>
                </a:lnTo>
                <a:lnTo>
                  <a:pt x="7241" y="5301"/>
                </a:lnTo>
                <a:lnTo>
                  <a:pt x="6755" y="5301"/>
                </a:lnTo>
                <a:lnTo>
                  <a:pt x="6281" y="5329"/>
                </a:lnTo>
                <a:lnTo>
                  <a:pt x="5784" y="5385"/>
                </a:lnTo>
                <a:lnTo>
                  <a:pt x="5264" y="5498"/>
                </a:lnTo>
                <a:lnTo>
                  <a:pt x="4744" y="5597"/>
                </a:lnTo>
                <a:lnTo>
                  <a:pt x="4247" y="5739"/>
                </a:lnTo>
                <a:lnTo>
                  <a:pt x="4202" y="5894"/>
                </a:lnTo>
                <a:lnTo>
                  <a:pt x="4202" y="6191"/>
                </a:lnTo>
                <a:lnTo>
                  <a:pt x="4202" y="6545"/>
                </a:lnTo>
                <a:lnTo>
                  <a:pt x="4225" y="6954"/>
                </a:lnTo>
                <a:lnTo>
                  <a:pt x="4315" y="7930"/>
                </a:lnTo>
                <a:lnTo>
                  <a:pt x="4394" y="9018"/>
                </a:lnTo>
                <a:lnTo>
                  <a:pt x="4439" y="9570"/>
                </a:lnTo>
                <a:lnTo>
                  <a:pt x="4462" y="10107"/>
                </a:lnTo>
                <a:lnTo>
                  <a:pt x="4484" y="10630"/>
                </a:lnTo>
                <a:lnTo>
                  <a:pt x="4507" y="11082"/>
                </a:lnTo>
                <a:lnTo>
                  <a:pt x="4484" y="11520"/>
                </a:lnTo>
                <a:lnTo>
                  <a:pt x="4439" y="11874"/>
                </a:lnTo>
                <a:lnTo>
                  <a:pt x="4394" y="12029"/>
                </a:lnTo>
                <a:lnTo>
                  <a:pt x="4349" y="12171"/>
                </a:lnTo>
                <a:lnTo>
                  <a:pt x="4315" y="12284"/>
                </a:lnTo>
                <a:lnTo>
                  <a:pt x="4247" y="12354"/>
                </a:lnTo>
                <a:close/>
              </a:path>
            </a:pathLst>
          </a:custGeom>
          <a:ln>
            <a:headEnd/>
            <a:tailEnd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Rounded Rectangular Callout 5"/>
          <p:cNvSpPr/>
          <p:nvPr/>
        </p:nvSpPr>
        <p:spPr>
          <a:xfrm>
            <a:off x="685800" y="1143000"/>
            <a:ext cx="4970002" cy="990600"/>
          </a:xfrm>
          <a:prstGeom prst="wedgeRoundRectCallout">
            <a:avLst>
              <a:gd name="adj1" fmla="val -51692"/>
              <a:gd name="adj2" fmla="val 88006"/>
              <a:gd name="adj3" fmla="val 16667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What’s the purple piece representing again?</a:t>
            </a:r>
            <a:endParaRPr lang="en-US" sz="2800" b="1" i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6019800" y="4871437"/>
            <a:ext cx="2016918" cy="538763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Extensible</a:t>
            </a:r>
            <a:endParaRPr lang="en-US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7529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6" grpId="0" animBg="1"/>
      <p:bldP spid="13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Extensible Framework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895600"/>
            <a:ext cx="8229600" cy="3732213"/>
          </a:xfrm>
        </p:spPr>
        <p:txBody>
          <a:bodyPr/>
          <a:lstStyle/>
          <a:p>
            <a:r>
              <a:rPr lang="en-US" dirty="0" smtClean="0"/>
              <a:t>Take growth into consideration</a:t>
            </a:r>
          </a:p>
          <a:p>
            <a:r>
              <a:rPr lang="en-US" dirty="0" smtClean="0"/>
              <a:t>Reduce effort to incorporate new </a:t>
            </a:r>
            <a:r>
              <a:rPr lang="en-US" i="1" dirty="0" smtClean="0"/>
              <a:t>application</a:t>
            </a:r>
            <a:r>
              <a:rPr lang="en-US" dirty="0" smtClean="0"/>
              <a:t> features</a:t>
            </a:r>
          </a:p>
          <a:p>
            <a:pPr lvl="1"/>
            <a:r>
              <a:rPr lang="en-US" dirty="0" smtClean="0"/>
              <a:t>Addition of new interfaces, structures, or fields</a:t>
            </a:r>
          </a:p>
          <a:p>
            <a:pPr lvl="1"/>
            <a:r>
              <a:rPr lang="en-US" dirty="0" smtClean="0"/>
              <a:t>Modification of existing functions</a:t>
            </a:r>
          </a:p>
          <a:p>
            <a:r>
              <a:rPr lang="en-US" dirty="0" smtClean="0"/>
              <a:t>Allow time to design new interfaces correctly</a:t>
            </a:r>
          </a:p>
          <a:p>
            <a:pPr lvl="1"/>
            <a:r>
              <a:rPr lang="en-US" dirty="0" smtClean="0"/>
              <a:t>Support prototyping interfaces prior to integration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1524000" y="1676400"/>
            <a:ext cx="6172200" cy="1066800"/>
          </a:xfrm>
          <a:prstGeom prst="round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Focus on longer-lived interfaces – software leading hardware</a:t>
            </a: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2892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6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Extensions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Design framework and APIs with anticipated capabilities</a:t>
            </a:r>
          </a:p>
          <a:p>
            <a:pPr lvl="1"/>
            <a:r>
              <a:rPr lang="en-US" dirty="0" smtClean="0"/>
              <a:t>Stage delivering features</a:t>
            </a:r>
          </a:p>
          <a:p>
            <a:r>
              <a:rPr lang="en-US" dirty="0" smtClean="0"/>
              <a:t>Documentation defines supported usage models</a:t>
            </a:r>
          </a:p>
          <a:p>
            <a:r>
              <a:rPr lang="en-US" dirty="0" smtClean="0"/>
              <a:t>Use static inline calls to simplify application interactions with objects</a:t>
            </a:r>
          </a:p>
          <a:p>
            <a:pPr lvl="1"/>
            <a:r>
              <a:rPr lang="en-US" dirty="0" smtClean="0"/>
              <a:t>Convert object-oriented model to procedural model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71039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Claim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22202" y="1981200"/>
            <a:ext cx="5393198" cy="4646613"/>
          </a:xfrm>
        </p:spPr>
        <p:txBody>
          <a:bodyPr/>
          <a:lstStyle/>
          <a:p>
            <a:r>
              <a:rPr lang="en-US" dirty="0" smtClean="0"/>
              <a:t>These concepts are </a:t>
            </a:r>
            <a:r>
              <a:rPr lang="en-US" i="1" dirty="0" smtClean="0"/>
              <a:t>necessary</a:t>
            </a:r>
            <a:r>
              <a:rPr lang="en-US" dirty="0" smtClean="0"/>
              <a:t>, not revolutionary</a:t>
            </a:r>
          </a:p>
          <a:p>
            <a:pPr lvl="1"/>
            <a:r>
              <a:rPr lang="en-US" dirty="0" smtClean="0"/>
              <a:t>Communication addressing, optimized data transfers, app-centric interfaces, future looking</a:t>
            </a:r>
            <a:endParaRPr lang="en-US" dirty="0"/>
          </a:p>
          <a:p>
            <a:r>
              <a:rPr lang="en-US" dirty="0" smtClean="0"/>
              <a:t>Want a solution where the pieces fit tightly together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  <p:sp>
        <p:nvSpPr>
          <p:cNvPr id="6" name="Diamond 5"/>
          <p:cNvSpPr/>
          <p:nvPr/>
        </p:nvSpPr>
        <p:spPr>
          <a:xfrm>
            <a:off x="76200" y="1873854"/>
            <a:ext cx="4108973" cy="3993546"/>
          </a:xfrm>
          <a:prstGeom prst="diamond">
            <a:avLst/>
          </a:prstGeom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8" name="Puzzle3"/>
          <p:cNvSpPr>
            <a:spLocks noEditPoints="1" noChangeArrowheads="1"/>
          </p:cNvSpPr>
          <p:nvPr/>
        </p:nvSpPr>
        <p:spPr bwMode="auto">
          <a:xfrm>
            <a:off x="2033917" y="2464030"/>
            <a:ext cx="1055038" cy="1417283"/>
          </a:xfrm>
          <a:custGeom>
            <a:avLst/>
            <a:gdLst>
              <a:gd name="T0" fmla="*/ 10391 w 21600"/>
              <a:gd name="T1" fmla="*/ 15806 h 21600"/>
              <a:gd name="T2" fmla="*/ 20551 w 21600"/>
              <a:gd name="T3" fmla="*/ 21088 h 21600"/>
              <a:gd name="T4" fmla="*/ 13180 w 21600"/>
              <a:gd name="T5" fmla="*/ 13801 h 21600"/>
              <a:gd name="T6" fmla="*/ 20551 w 21600"/>
              <a:gd name="T7" fmla="*/ 7025 h 21600"/>
              <a:gd name="T8" fmla="*/ 10500 w 21600"/>
              <a:gd name="T9" fmla="*/ 52 h 21600"/>
              <a:gd name="T10" fmla="*/ 692 w 21600"/>
              <a:gd name="T11" fmla="*/ 6802 h 21600"/>
              <a:gd name="T12" fmla="*/ 8064 w 21600"/>
              <a:gd name="T13" fmla="*/ 13526 h 21600"/>
              <a:gd name="T14" fmla="*/ 692 w 21600"/>
              <a:gd name="T15" fmla="*/ 21088 h 21600"/>
              <a:gd name="T16" fmla="*/ 2273 w 21600"/>
              <a:gd name="T17" fmla="*/ 7719 h 21600"/>
              <a:gd name="T18" fmla="*/ 19149 w 21600"/>
              <a:gd name="T19" fmla="*/ 202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6625" y="20892"/>
                </a:moveTo>
                <a:lnTo>
                  <a:pt x="7105" y="21023"/>
                </a:lnTo>
                <a:lnTo>
                  <a:pt x="7513" y="21088"/>
                </a:lnTo>
                <a:lnTo>
                  <a:pt x="7922" y="21115"/>
                </a:lnTo>
                <a:lnTo>
                  <a:pt x="8242" y="21115"/>
                </a:lnTo>
                <a:lnTo>
                  <a:pt x="8544" y="21062"/>
                </a:lnTo>
                <a:lnTo>
                  <a:pt x="8810" y="20997"/>
                </a:lnTo>
                <a:lnTo>
                  <a:pt x="9023" y="20892"/>
                </a:lnTo>
                <a:lnTo>
                  <a:pt x="9148" y="20761"/>
                </a:lnTo>
                <a:lnTo>
                  <a:pt x="9290" y="20616"/>
                </a:lnTo>
                <a:lnTo>
                  <a:pt x="9361" y="20459"/>
                </a:lnTo>
                <a:lnTo>
                  <a:pt x="9396" y="20289"/>
                </a:lnTo>
                <a:lnTo>
                  <a:pt x="9396" y="20092"/>
                </a:lnTo>
                <a:lnTo>
                  <a:pt x="9325" y="19909"/>
                </a:lnTo>
                <a:lnTo>
                  <a:pt x="9219" y="19738"/>
                </a:lnTo>
                <a:lnTo>
                  <a:pt x="9094" y="19555"/>
                </a:lnTo>
                <a:lnTo>
                  <a:pt x="8917" y="19384"/>
                </a:lnTo>
                <a:lnTo>
                  <a:pt x="8650" y="19162"/>
                </a:lnTo>
                <a:lnTo>
                  <a:pt x="8437" y="18900"/>
                </a:lnTo>
                <a:lnTo>
                  <a:pt x="8277" y="18624"/>
                </a:lnTo>
                <a:lnTo>
                  <a:pt x="8135" y="18349"/>
                </a:lnTo>
                <a:lnTo>
                  <a:pt x="8028" y="18048"/>
                </a:lnTo>
                <a:lnTo>
                  <a:pt x="7993" y="17746"/>
                </a:lnTo>
                <a:lnTo>
                  <a:pt x="7993" y="17471"/>
                </a:lnTo>
                <a:lnTo>
                  <a:pt x="8028" y="17169"/>
                </a:lnTo>
                <a:lnTo>
                  <a:pt x="8135" y="16920"/>
                </a:lnTo>
                <a:lnTo>
                  <a:pt x="8277" y="16671"/>
                </a:lnTo>
                <a:lnTo>
                  <a:pt x="8366" y="16540"/>
                </a:lnTo>
                <a:lnTo>
                  <a:pt x="8473" y="16409"/>
                </a:lnTo>
                <a:lnTo>
                  <a:pt x="8615" y="16317"/>
                </a:lnTo>
                <a:lnTo>
                  <a:pt x="8739" y="16213"/>
                </a:lnTo>
                <a:lnTo>
                  <a:pt x="8881" y="16134"/>
                </a:lnTo>
                <a:lnTo>
                  <a:pt x="9059" y="16055"/>
                </a:lnTo>
                <a:lnTo>
                  <a:pt x="9254" y="15990"/>
                </a:lnTo>
                <a:lnTo>
                  <a:pt x="9432" y="15911"/>
                </a:lnTo>
                <a:lnTo>
                  <a:pt x="9663" y="15885"/>
                </a:lnTo>
                <a:lnTo>
                  <a:pt x="9876" y="15833"/>
                </a:lnTo>
                <a:lnTo>
                  <a:pt x="10142" y="15806"/>
                </a:lnTo>
                <a:lnTo>
                  <a:pt x="10391" y="15806"/>
                </a:lnTo>
                <a:lnTo>
                  <a:pt x="10728" y="15806"/>
                </a:lnTo>
                <a:lnTo>
                  <a:pt x="10995" y="15806"/>
                </a:lnTo>
                <a:lnTo>
                  <a:pt x="11279" y="15833"/>
                </a:lnTo>
                <a:lnTo>
                  <a:pt x="11546" y="15885"/>
                </a:lnTo>
                <a:lnTo>
                  <a:pt x="11776" y="15937"/>
                </a:lnTo>
                <a:lnTo>
                  <a:pt x="12025" y="15990"/>
                </a:lnTo>
                <a:lnTo>
                  <a:pt x="12221" y="16055"/>
                </a:lnTo>
                <a:lnTo>
                  <a:pt x="12434" y="16134"/>
                </a:lnTo>
                <a:lnTo>
                  <a:pt x="12611" y="16213"/>
                </a:lnTo>
                <a:lnTo>
                  <a:pt x="12771" y="16317"/>
                </a:lnTo>
                <a:lnTo>
                  <a:pt x="12913" y="16409"/>
                </a:lnTo>
                <a:lnTo>
                  <a:pt x="13038" y="16514"/>
                </a:lnTo>
                <a:lnTo>
                  <a:pt x="13251" y="16737"/>
                </a:lnTo>
                <a:lnTo>
                  <a:pt x="13428" y="16986"/>
                </a:lnTo>
                <a:lnTo>
                  <a:pt x="13517" y="17248"/>
                </a:lnTo>
                <a:lnTo>
                  <a:pt x="13588" y="17523"/>
                </a:lnTo>
                <a:lnTo>
                  <a:pt x="13588" y="17799"/>
                </a:lnTo>
                <a:lnTo>
                  <a:pt x="13517" y="18074"/>
                </a:lnTo>
                <a:lnTo>
                  <a:pt x="13428" y="18323"/>
                </a:lnTo>
                <a:lnTo>
                  <a:pt x="13286" y="18572"/>
                </a:lnTo>
                <a:lnTo>
                  <a:pt x="13109" y="18808"/>
                </a:lnTo>
                <a:lnTo>
                  <a:pt x="12878" y="19031"/>
                </a:lnTo>
                <a:lnTo>
                  <a:pt x="12434" y="19411"/>
                </a:lnTo>
                <a:lnTo>
                  <a:pt x="12132" y="19738"/>
                </a:lnTo>
                <a:lnTo>
                  <a:pt x="12025" y="19856"/>
                </a:lnTo>
                <a:lnTo>
                  <a:pt x="11919" y="20014"/>
                </a:lnTo>
                <a:lnTo>
                  <a:pt x="11883" y="20132"/>
                </a:lnTo>
                <a:lnTo>
                  <a:pt x="11883" y="20263"/>
                </a:lnTo>
                <a:lnTo>
                  <a:pt x="11883" y="20394"/>
                </a:lnTo>
                <a:lnTo>
                  <a:pt x="11954" y="20485"/>
                </a:lnTo>
                <a:lnTo>
                  <a:pt x="12061" y="20590"/>
                </a:lnTo>
                <a:lnTo>
                  <a:pt x="12185" y="20695"/>
                </a:lnTo>
                <a:lnTo>
                  <a:pt x="12327" y="20787"/>
                </a:lnTo>
                <a:lnTo>
                  <a:pt x="12540" y="20892"/>
                </a:lnTo>
                <a:lnTo>
                  <a:pt x="12771" y="20997"/>
                </a:lnTo>
                <a:lnTo>
                  <a:pt x="13073" y="21088"/>
                </a:lnTo>
                <a:lnTo>
                  <a:pt x="13428" y="21193"/>
                </a:lnTo>
                <a:lnTo>
                  <a:pt x="13873" y="21298"/>
                </a:lnTo>
                <a:lnTo>
                  <a:pt x="14317" y="21390"/>
                </a:lnTo>
                <a:lnTo>
                  <a:pt x="14778" y="21468"/>
                </a:lnTo>
                <a:lnTo>
                  <a:pt x="15294" y="21547"/>
                </a:lnTo>
                <a:lnTo>
                  <a:pt x="15809" y="21600"/>
                </a:lnTo>
                <a:lnTo>
                  <a:pt x="16359" y="21652"/>
                </a:lnTo>
                <a:lnTo>
                  <a:pt x="16875" y="21678"/>
                </a:lnTo>
                <a:lnTo>
                  <a:pt x="17407" y="21678"/>
                </a:lnTo>
                <a:lnTo>
                  <a:pt x="17958" y="21678"/>
                </a:lnTo>
                <a:lnTo>
                  <a:pt x="18473" y="21652"/>
                </a:lnTo>
                <a:lnTo>
                  <a:pt x="18953" y="21573"/>
                </a:lnTo>
                <a:lnTo>
                  <a:pt x="19397" y="21495"/>
                </a:lnTo>
                <a:lnTo>
                  <a:pt x="19841" y="21390"/>
                </a:lnTo>
                <a:lnTo>
                  <a:pt x="20214" y="21272"/>
                </a:lnTo>
                <a:lnTo>
                  <a:pt x="20551" y="21088"/>
                </a:lnTo>
                <a:lnTo>
                  <a:pt x="20480" y="20787"/>
                </a:lnTo>
                <a:lnTo>
                  <a:pt x="20409" y="20485"/>
                </a:lnTo>
                <a:lnTo>
                  <a:pt x="20356" y="20158"/>
                </a:lnTo>
                <a:lnTo>
                  <a:pt x="20356" y="19804"/>
                </a:lnTo>
                <a:lnTo>
                  <a:pt x="20321" y="19083"/>
                </a:lnTo>
                <a:lnTo>
                  <a:pt x="20356" y="18349"/>
                </a:lnTo>
                <a:lnTo>
                  <a:pt x="20409" y="17641"/>
                </a:lnTo>
                <a:lnTo>
                  <a:pt x="20480" y="17012"/>
                </a:lnTo>
                <a:lnTo>
                  <a:pt x="20551" y="16488"/>
                </a:lnTo>
                <a:lnTo>
                  <a:pt x="20551" y="16055"/>
                </a:lnTo>
                <a:lnTo>
                  <a:pt x="20551" y="15911"/>
                </a:lnTo>
                <a:lnTo>
                  <a:pt x="20445" y="15754"/>
                </a:lnTo>
                <a:lnTo>
                  <a:pt x="20356" y="15610"/>
                </a:lnTo>
                <a:lnTo>
                  <a:pt x="20178" y="15452"/>
                </a:lnTo>
                <a:lnTo>
                  <a:pt x="20001" y="15334"/>
                </a:lnTo>
                <a:lnTo>
                  <a:pt x="19770" y="15230"/>
                </a:lnTo>
                <a:lnTo>
                  <a:pt x="19521" y="15125"/>
                </a:lnTo>
                <a:lnTo>
                  <a:pt x="19290" y="15059"/>
                </a:lnTo>
                <a:lnTo>
                  <a:pt x="19024" y="15007"/>
                </a:lnTo>
                <a:lnTo>
                  <a:pt x="18740" y="14954"/>
                </a:lnTo>
                <a:lnTo>
                  <a:pt x="18509" y="14954"/>
                </a:lnTo>
                <a:lnTo>
                  <a:pt x="18225" y="14954"/>
                </a:lnTo>
                <a:lnTo>
                  <a:pt x="17994" y="15007"/>
                </a:lnTo>
                <a:lnTo>
                  <a:pt x="17763" y="15085"/>
                </a:lnTo>
                <a:lnTo>
                  <a:pt x="17550" y="15177"/>
                </a:lnTo>
                <a:lnTo>
                  <a:pt x="17372" y="15308"/>
                </a:lnTo>
                <a:lnTo>
                  <a:pt x="17176" y="15426"/>
                </a:lnTo>
                <a:lnTo>
                  <a:pt x="16928" y="15557"/>
                </a:lnTo>
                <a:lnTo>
                  <a:pt x="16661" y="15636"/>
                </a:lnTo>
                <a:lnTo>
                  <a:pt x="16359" y="15688"/>
                </a:lnTo>
                <a:lnTo>
                  <a:pt x="16022" y="15715"/>
                </a:lnTo>
                <a:lnTo>
                  <a:pt x="15667" y="15688"/>
                </a:lnTo>
                <a:lnTo>
                  <a:pt x="15294" y="15662"/>
                </a:lnTo>
                <a:lnTo>
                  <a:pt x="14956" y="15583"/>
                </a:lnTo>
                <a:lnTo>
                  <a:pt x="14619" y="15479"/>
                </a:lnTo>
                <a:lnTo>
                  <a:pt x="14281" y="15334"/>
                </a:lnTo>
                <a:lnTo>
                  <a:pt x="13961" y="15177"/>
                </a:lnTo>
                <a:lnTo>
                  <a:pt x="13695" y="14981"/>
                </a:lnTo>
                <a:lnTo>
                  <a:pt x="13588" y="14850"/>
                </a:lnTo>
                <a:lnTo>
                  <a:pt x="13482" y="14732"/>
                </a:lnTo>
                <a:lnTo>
                  <a:pt x="13393" y="14600"/>
                </a:lnTo>
                <a:lnTo>
                  <a:pt x="13322" y="14456"/>
                </a:lnTo>
                <a:lnTo>
                  <a:pt x="13251" y="14299"/>
                </a:lnTo>
                <a:lnTo>
                  <a:pt x="13215" y="14155"/>
                </a:lnTo>
                <a:lnTo>
                  <a:pt x="13180" y="13971"/>
                </a:lnTo>
                <a:lnTo>
                  <a:pt x="13180" y="13801"/>
                </a:lnTo>
                <a:lnTo>
                  <a:pt x="13180" y="13591"/>
                </a:lnTo>
                <a:lnTo>
                  <a:pt x="13215" y="13395"/>
                </a:lnTo>
                <a:lnTo>
                  <a:pt x="13251" y="13198"/>
                </a:lnTo>
                <a:lnTo>
                  <a:pt x="13322" y="13015"/>
                </a:lnTo>
                <a:lnTo>
                  <a:pt x="13393" y="12870"/>
                </a:lnTo>
                <a:lnTo>
                  <a:pt x="13482" y="12713"/>
                </a:lnTo>
                <a:lnTo>
                  <a:pt x="13588" y="12569"/>
                </a:lnTo>
                <a:lnTo>
                  <a:pt x="13730" y="12438"/>
                </a:lnTo>
                <a:lnTo>
                  <a:pt x="13997" y="12215"/>
                </a:lnTo>
                <a:lnTo>
                  <a:pt x="14334" y="12005"/>
                </a:lnTo>
                <a:lnTo>
                  <a:pt x="14690" y="11861"/>
                </a:lnTo>
                <a:lnTo>
                  <a:pt x="15063" y="11756"/>
                </a:lnTo>
                <a:lnTo>
                  <a:pt x="15436" y="11678"/>
                </a:lnTo>
                <a:lnTo>
                  <a:pt x="15809" y="11638"/>
                </a:lnTo>
                <a:lnTo>
                  <a:pt x="16182" y="11638"/>
                </a:lnTo>
                <a:lnTo>
                  <a:pt x="16555" y="11678"/>
                </a:lnTo>
                <a:lnTo>
                  <a:pt x="16910" y="11730"/>
                </a:lnTo>
                <a:lnTo>
                  <a:pt x="17248" y="11835"/>
                </a:lnTo>
                <a:lnTo>
                  <a:pt x="17514" y="11966"/>
                </a:lnTo>
                <a:lnTo>
                  <a:pt x="17763" y="12110"/>
                </a:lnTo>
                <a:lnTo>
                  <a:pt x="17887" y="12215"/>
                </a:lnTo>
                <a:lnTo>
                  <a:pt x="18065" y="12307"/>
                </a:lnTo>
                <a:lnTo>
                  <a:pt x="18260" y="12412"/>
                </a:lnTo>
                <a:lnTo>
                  <a:pt x="18438" y="12464"/>
                </a:lnTo>
                <a:lnTo>
                  <a:pt x="18669" y="12543"/>
                </a:lnTo>
                <a:lnTo>
                  <a:pt x="18882" y="12569"/>
                </a:lnTo>
                <a:lnTo>
                  <a:pt x="19113" y="12595"/>
                </a:lnTo>
                <a:lnTo>
                  <a:pt x="19361" y="12608"/>
                </a:lnTo>
                <a:lnTo>
                  <a:pt x="19592" y="12608"/>
                </a:lnTo>
                <a:lnTo>
                  <a:pt x="19841" y="12595"/>
                </a:lnTo>
                <a:lnTo>
                  <a:pt x="20072" y="12543"/>
                </a:lnTo>
                <a:lnTo>
                  <a:pt x="20321" y="12490"/>
                </a:lnTo>
                <a:lnTo>
                  <a:pt x="20551" y="12438"/>
                </a:lnTo>
                <a:lnTo>
                  <a:pt x="20800" y="12333"/>
                </a:lnTo>
                <a:lnTo>
                  <a:pt x="20996" y="12241"/>
                </a:lnTo>
                <a:lnTo>
                  <a:pt x="21244" y="12110"/>
                </a:lnTo>
                <a:lnTo>
                  <a:pt x="21298" y="12032"/>
                </a:lnTo>
                <a:lnTo>
                  <a:pt x="21404" y="11966"/>
                </a:lnTo>
                <a:lnTo>
                  <a:pt x="21475" y="11861"/>
                </a:lnTo>
                <a:lnTo>
                  <a:pt x="21511" y="11730"/>
                </a:lnTo>
                <a:lnTo>
                  <a:pt x="21617" y="11481"/>
                </a:lnTo>
                <a:lnTo>
                  <a:pt x="21653" y="11180"/>
                </a:lnTo>
                <a:lnTo>
                  <a:pt x="21653" y="10826"/>
                </a:lnTo>
                <a:lnTo>
                  <a:pt x="21653" y="10472"/>
                </a:lnTo>
                <a:lnTo>
                  <a:pt x="21582" y="10092"/>
                </a:lnTo>
                <a:lnTo>
                  <a:pt x="21511" y="9725"/>
                </a:lnTo>
                <a:lnTo>
                  <a:pt x="21298" y="8912"/>
                </a:lnTo>
                <a:lnTo>
                  <a:pt x="21067" y="8191"/>
                </a:lnTo>
                <a:lnTo>
                  <a:pt x="20800" y="7536"/>
                </a:lnTo>
                <a:lnTo>
                  <a:pt x="20551" y="7025"/>
                </a:lnTo>
                <a:lnTo>
                  <a:pt x="20001" y="7103"/>
                </a:lnTo>
                <a:lnTo>
                  <a:pt x="19432" y="7156"/>
                </a:lnTo>
                <a:lnTo>
                  <a:pt x="18846" y="7208"/>
                </a:lnTo>
                <a:lnTo>
                  <a:pt x="18225" y="7208"/>
                </a:lnTo>
                <a:lnTo>
                  <a:pt x="17656" y="7208"/>
                </a:lnTo>
                <a:lnTo>
                  <a:pt x="17070" y="7182"/>
                </a:lnTo>
                <a:lnTo>
                  <a:pt x="16484" y="7156"/>
                </a:lnTo>
                <a:lnTo>
                  <a:pt x="15986" y="7103"/>
                </a:lnTo>
                <a:lnTo>
                  <a:pt x="14992" y="6999"/>
                </a:lnTo>
                <a:lnTo>
                  <a:pt x="14210" y="6907"/>
                </a:lnTo>
                <a:lnTo>
                  <a:pt x="13695" y="6828"/>
                </a:lnTo>
                <a:lnTo>
                  <a:pt x="13517" y="6802"/>
                </a:lnTo>
                <a:lnTo>
                  <a:pt x="13073" y="6645"/>
                </a:lnTo>
                <a:lnTo>
                  <a:pt x="12700" y="6474"/>
                </a:lnTo>
                <a:lnTo>
                  <a:pt x="12363" y="6304"/>
                </a:lnTo>
                <a:lnTo>
                  <a:pt x="12132" y="6094"/>
                </a:lnTo>
                <a:lnTo>
                  <a:pt x="11919" y="5871"/>
                </a:lnTo>
                <a:lnTo>
                  <a:pt x="11776" y="5649"/>
                </a:lnTo>
                <a:lnTo>
                  <a:pt x="11688" y="5413"/>
                </a:lnTo>
                <a:lnTo>
                  <a:pt x="11617" y="5190"/>
                </a:lnTo>
                <a:lnTo>
                  <a:pt x="11617" y="4941"/>
                </a:lnTo>
                <a:lnTo>
                  <a:pt x="11652" y="4718"/>
                </a:lnTo>
                <a:lnTo>
                  <a:pt x="11723" y="4482"/>
                </a:lnTo>
                <a:lnTo>
                  <a:pt x="11812" y="4285"/>
                </a:lnTo>
                <a:lnTo>
                  <a:pt x="11919" y="4089"/>
                </a:lnTo>
                <a:lnTo>
                  <a:pt x="12096" y="3905"/>
                </a:lnTo>
                <a:lnTo>
                  <a:pt x="12292" y="3735"/>
                </a:lnTo>
                <a:lnTo>
                  <a:pt x="12505" y="3604"/>
                </a:lnTo>
                <a:lnTo>
                  <a:pt x="12700" y="3460"/>
                </a:lnTo>
                <a:lnTo>
                  <a:pt x="12878" y="3250"/>
                </a:lnTo>
                <a:lnTo>
                  <a:pt x="13038" y="3027"/>
                </a:lnTo>
                <a:lnTo>
                  <a:pt x="13180" y="2752"/>
                </a:lnTo>
                <a:lnTo>
                  <a:pt x="13286" y="2477"/>
                </a:lnTo>
                <a:lnTo>
                  <a:pt x="13322" y="2175"/>
                </a:lnTo>
                <a:lnTo>
                  <a:pt x="13357" y="1874"/>
                </a:lnTo>
                <a:lnTo>
                  <a:pt x="13286" y="1572"/>
                </a:lnTo>
                <a:lnTo>
                  <a:pt x="13180" y="1271"/>
                </a:lnTo>
                <a:lnTo>
                  <a:pt x="13038" y="983"/>
                </a:lnTo>
                <a:lnTo>
                  <a:pt x="12949" y="865"/>
                </a:lnTo>
                <a:lnTo>
                  <a:pt x="12807" y="733"/>
                </a:lnTo>
                <a:lnTo>
                  <a:pt x="12665" y="616"/>
                </a:lnTo>
                <a:lnTo>
                  <a:pt x="12505" y="511"/>
                </a:lnTo>
                <a:lnTo>
                  <a:pt x="12327" y="406"/>
                </a:lnTo>
                <a:lnTo>
                  <a:pt x="12132" y="314"/>
                </a:lnTo>
                <a:lnTo>
                  <a:pt x="11883" y="235"/>
                </a:lnTo>
                <a:lnTo>
                  <a:pt x="11652" y="183"/>
                </a:lnTo>
                <a:lnTo>
                  <a:pt x="11368" y="104"/>
                </a:lnTo>
                <a:lnTo>
                  <a:pt x="11101" y="78"/>
                </a:lnTo>
                <a:lnTo>
                  <a:pt x="10800" y="52"/>
                </a:lnTo>
                <a:lnTo>
                  <a:pt x="10444" y="52"/>
                </a:lnTo>
                <a:lnTo>
                  <a:pt x="10142" y="52"/>
                </a:lnTo>
                <a:lnTo>
                  <a:pt x="9840" y="78"/>
                </a:lnTo>
                <a:lnTo>
                  <a:pt x="9574" y="104"/>
                </a:lnTo>
                <a:lnTo>
                  <a:pt x="9325" y="157"/>
                </a:lnTo>
                <a:lnTo>
                  <a:pt x="9094" y="209"/>
                </a:lnTo>
                <a:lnTo>
                  <a:pt x="8846" y="262"/>
                </a:lnTo>
                <a:lnTo>
                  <a:pt x="8650" y="340"/>
                </a:lnTo>
                <a:lnTo>
                  <a:pt x="8437" y="432"/>
                </a:lnTo>
                <a:lnTo>
                  <a:pt x="8277" y="511"/>
                </a:lnTo>
                <a:lnTo>
                  <a:pt x="8100" y="616"/>
                </a:lnTo>
                <a:lnTo>
                  <a:pt x="7957" y="707"/>
                </a:lnTo>
                <a:lnTo>
                  <a:pt x="7833" y="838"/>
                </a:lnTo>
                <a:lnTo>
                  <a:pt x="7620" y="1061"/>
                </a:lnTo>
                <a:lnTo>
                  <a:pt x="7442" y="1336"/>
                </a:lnTo>
                <a:lnTo>
                  <a:pt x="7353" y="1599"/>
                </a:lnTo>
                <a:lnTo>
                  <a:pt x="7318" y="1900"/>
                </a:lnTo>
                <a:lnTo>
                  <a:pt x="7318" y="2175"/>
                </a:lnTo>
                <a:lnTo>
                  <a:pt x="7353" y="2450"/>
                </a:lnTo>
                <a:lnTo>
                  <a:pt x="7442" y="2726"/>
                </a:lnTo>
                <a:lnTo>
                  <a:pt x="7620" y="2975"/>
                </a:lnTo>
                <a:lnTo>
                  <a:pt x="7833" y="3198"/>
                </a:lnTo>
                <a:lnTo>
                  <a:pt x="8064" y="3433"/>
                </a:lnTo>
                <a:lnTo>
                  <a:pt x="8295" y="3630"/>
                </a:lnTo>
                <a:lnTo>
                  <a:pt x="8508" y="3853"/>
                </a:lnTo>
                <a:lnTo>
                  <a:pt x="8686" y="4089"/>
                </a:lnTo>
                <a:lnTo>
                  <a:pt x="8775" y="4312"/>
                </a:lnTo>
                <a:lnTo>
                  <a:pt x="8846" y="4561"/>
                </a:lnTo>
                <a:lnTo>
                  <a:pt x="8846" y="4810"/>
                </a:lnTo>
                <a:lnTo>
                  <a:pt x="8810" y="5059"/>
                </a:lnTo>
                <a:lnTo>
                  <a:pt x="8721" y="5295"/>
                </a:lnTo>
                <a:lnTo>
                  <a:pt x="8579" y="5544"/>
                </a:lnTo>
                <a:lnTo>
                  <a:pt x="8366" y="5766"/>
                </a:lnTo>
                <a:lnTo>
                  <a:pt x="8135" y="5976"/>
                </a:lnTo>
                <a:lnTo>
                  <a:pt x="7833" y="6199"/>
                </a:lnTo>
                <a:lnTo>
                  <a:pt x="7478" y="6369"/>
                </a:lnTo>
                <a:lnTo>
                  <a:pt x="7069" y="6527"/>
                </a:lnTo>
                <a:lnTo>
                  <a:pt x="6590" y="6671"/>
                </a:lnTo>
                <a:lnTo>
                  <a:pt x="6092" y="6802"/>
                </a:lnTo>
                <a:lnTo>
                  <a:pt x="5684" y="6802"/>
                </a:lnTo>
                <a:lnTo>
                  <a:pt x="5133" y="6802"/>
                </a:lnTo>
                <a:lnTo>
                  <a:pt x="4547" y="6802"/>
                </a:lnTo>
                <a:lnTo>
                  <a:pt x="3872" y="6802"/>
                </a:lnTo>
                <a:lnTo>
                  <a:pt x="3144" y="6802"/>
                </a:lnTo>
                <a:lnTo>
                  <a:pt x="2362" y="6802"/>
                </a:lnTo>
                <a:lnTo>
                  <a:pt x="1545" y="6802"/>
                </a:lnTo>
                <a:lnTo>
                  <a:pt x="692" y="6802"/>
                </a:lnTo>
                <a:lnTo>
                  <a:pt x="586" y="7234"/>
                </a:lnTo>
                <a:lnTo>
                  <a:pt x="461" y="7837"/>
                </a:lnTo>
                <a:lnTo>
                  <a:pt x="355" y="8493"/>
                </a:lnTo>
                <a:lnTo>
                  <a:pt x="248" y="9187"/>
                </a:lnTo>
                <a:lnTo>
                  <a:pt x="142" y="9869"/>
                </a:lnTo>
                <a:lnTo>
                  <a:pt x="106" y="10498"/>
                </a:lnTo>
                <a:lnTo>
                  <a:pt x="106" y="10983"/>
                </a:lnTo>
                <a:lnTo>
                  <a:pt x="106" y="11311"/>
                </a:lnTo>
                <a:lnTo>
                  <a:pt x="213" y="11481"/>
                </a:lnTo>
                <a:lnTo>
                  <a:pt x="319" y="11651"/>
                </a:lnTo>
                <a:lnTo>
                  <a:pt x="497" y="11783"/>
                </a:lnTo>
                <a:lnTo>
                  <a:pt x="692" y="11914"/>
                </a:lnTo>
                <a:lnTo>
                  <a:pt x="941" y="12032"/>
                </a:lnTo>
                <a:lnTo>
                  <a:pt x="1207" y="12110"/>
                </a:lnTo>
                <a:lnTo>
                  <a:pt x="1509" y="12189"/>
                </a:lnTo>
                <a:lnTo>
                  <a:pt x="1794" y="12241"/>
                </a:lnTo>
                <a:lnTo>
                  <a:pt x="2131" y="12267"/>
                </a:lnTo>
                <a:lnTo>
                  <a:pt x="2433" y="12281"/>
                </a:lnTo>
                <a:lnTo>
                  <a:pt x="2735" y="12267"/>
                </a:lnTo>
                <a:lnTo>
                  <a:pt x="3055" y="12241"/>
                </a:lnTo>
                <a:lnTo>
                  <a:pt x="3357" y="12189"/>
                </a:lnTo>
                <a:lnTo>
                  <a:pt x="3623" y="12084"/>
                </a:lnTo>
                <a:lnTo>
                  <a:pt x="3872" y="11979"/>
                </a:lnTo>
                <a:lnTo>
                  <a:pt x="4103" y="11861"/>
                </a:lnTo>
                <a:lnTo>
                  <a:pt x="4316" y="11704"/>
                </a:lnTo>
                <a:lnTo>
                  <a:pt x="4582" y="11612"/>
                </a:lnTo>
                <a:lnTo>
                  <a:pt x="4849" y="11533"/>
                </a:lnTo>
                <a:lnTo>
                  <a:pt x="5169" y="11507"/>
                </a:lnTo>
                <a:lnTo>
                  <a:pt x="5506" y="11481"/>
                </a:lnTo>
                <a:lnTo>
                  <a:pt x="5808" y="11507"/>
                </a:lnTo>
                <a:lnTo>
                  <a:pt x="6146" y="11560"/>
                </a:lnTo>
                <a:lnTo>
                  <a:pt x="6501" y="11651"/>
                </a:lnTo>
                <a:lnTo>
                  <a:pt x="6803" y="11783"/>
                </a:lnTo>
                <a:lnTo>
                  <a:pt x="7105" y="11940"/>
                </a:lnTo>
                <a:lnTo>
                  <a:pt x="7353" y="12110"/>
                </a:lnTo>
                <a:lnTo>
                  <a:pt x="7584" y="12333"/>
                </a:lnTo>
                <a:lnTo>
                  <a:pt x="7798" y="12595"/>
                </a:lnTo>
                <a:lnTo>
                  <a:pt x="7922" y="12870"/>
                </a:lnTo>
                <a:lnTo>
                  <a:pt x="8028" y="13198"/>
                </a:lnTo>
                <a:lnTo>
                  <a:pt x="8064" y="13526"/>
                </a:lnTo>
                <a:lnTo>
                  <a:pt x="8028" y="13775"/>
                </a:lnTo>
                <a:lnTo>
                  <a:pt x="7922" y="13998"/>
                </a:lnTo>
                <a:lnTo>
                  <a:pt x="7798" y="14220"/>
                </a:lnTo>
                <a:lnTo>
                  <a:pt x="7584" y="14404"/>
                </a:lnTo>
                <a:lnTo>
                  <a:pt x="7353" y="14574"/>
                </a:lnTo>
                <a:lnTo>
                  <a:pt x="7105" y="14732"/>
                </a:lnTo>
                <a:lnTo>
                  <a:pt x="6803" y="14850"/>
                </a:lnTo>
                <a:lnTo>
                  <a:pt x="6501" y="14954"/>
                </a:lnTo>
                <a:lnTo>
                  <a:pt x="6146" y="15033"/>
                </a:lnTo>
                <a:lnTo>
                  <a:pt x="5808" y="15085"/>
                </a:lnTo>
                <a:lnTo>
                  <a:pt x="5506" y="15085"/>
                </a:lnTo>
                <a:lnTo>
                  <a:pt x="5169" y="15059"/>
                </a:lnTo>
                <a:lnTo>
                  <a:pt x="4849" y="15007"/>
                </a:lnTo>
                <a:lnTo>
                  <a:pt x="4582" y="14902"/>
                </a:lnTo>
                <a:lnTo>
                  <a:pt x="4316" y="14784"/>
                </a:lnTo>
                <a:lnTo>
                  <a:pt x="4103" y="14600"/>
                </a:lnTo>
                <a:lnTo>
                  <a:pt x="3907" y="14430"/>
                </a:lnTo>
                <a:lnTo>
                  <a:pt x="3659" y="14299"/>
                </a:lnTo>
                <a:lnTo>
                  <a:pt x="3428" y="14194"/>
                </a:lnTo>
                <a:lnTo>
                  <a:pt x="3179" y="14129"/>
                </a:lnTo>
                <a:lnTo>
                  <a:pt x="2913" y="14102"/>
                </a:lnTo>
                <a:lnTo>
                  <a:pt x="2646" y="14102"/>
                </a:lnTo>
                <a:lnTo>
                  <a:pt x="2362" y="14129"/>
                </a:lnTo>
                <a:lnTo>
                  <a:pt x="2096" y="14168"/>
                </a:lnTo>
                <a:lnTo>
                  <a:pt x="1811" y="14273"/>
                </a:lnTo>
                <a:lnTo>
                  <a:pt x="1545" y="14378"/>
                </a:lnTo>
                <a:lnTo>
                  <a:pt x="1314" y="14496"/>
                </a:lnTo>
                <a:lnTo>
                  <a:pt x="1065" y="14653"/>
                </a:lnTo>
                <a:lnTo>
                  <a:pt x="870" y="14797"/>
                </a:lnTo>
                <a:lnTo>
                  <a:pt x="657" y="14981"/>
                </a:lnTo>
                <a:lnTo>
                  <a:pt x="497" y="15177"/>
                </a:lnTo>
                <a:lnTo>
                  <a:pt x="390" y="15413"/>
                </a:lnTo>
                <a:lnTo>
                  <a:pt x="284" y="15636"/>
                </a:lnTo>
                <a:lnTo>
                  <a:pt x="248" y="15911"/>
                </a:lnTo>
                <a:lnTo>
                  <a:pt x="284" y="16239"/>
                </a:lnTo>
                <a:lnTo>
                  <a:pt x="319" y="16566"/>
                </a:lnTo>
                <a:lnTo>
                  <a:pt x="497" y="17340"/>
                </a:lnTo>
                <a:lnTo>
                  <a:pt x="692" y="18152"/>
                </a:lnTo>
                <a:lnTo>
                  <a:pt x="799" y="18559"/>
                </a:lnTo>
                <a:lnTo>
                  <a:pt x="905" y="18978"/>
                </a:lnTo>
                <a:lnTo>
                  <a:pt x="959" y="19384"/>
                </a:lnTo>
                <a:lnTo>
                  <a:pt x="994" y="19791"/>
                </a:lnTo>
                <a:lnTo>
                  <a:pt x="994" y="20132"/>
                </a:lnTo>
                <a:lnTo>
                  <a:pt x="959" y="20485"/>
                </a:lnTo>
                <a:lnTo>
                  <a:pt x="941" y="20669"/>
                </a:lnTo>
                <a:lnTo>
                  <a:pt x="870" y="20813"/>
                </a:lnTo>
                <a:lnTo>
                  <a:pt x="799" y="20970"/>
                </a:lnTo>
                <a:lnTo>
                  <a:pt x="692" y="21088"/>
                </a:lnTo>
                <a:lnTo>
                  <a:pt x="1474" y="20997"/>
                </a:lnTo>
                <a:lnTo>
                  <a:pt x="2291" y="20866"/>
                </a:lnTo>
                <a:lnTo>
                  <a:pt x="3108" y="20787"/>
                </a:lnTo>
                <a:lnTo>
                  <a:pt x="3907" y="20721"/>
                </a:lnTo>
                <a:lnTo>
                  <a:pt x="4653" y="20695"/>
                </a:lnTo>
                <a:lnTo>
                  <a:pt x="5364" y="20695"/>
                </a:lnTo>
                <a:lnTo>
                  <a:pt x="5701" y="20721"/>
                </a:lnTo>
                <a:lnTo>
                  <a:pt x="6057" y="20761"/>
                </a:lnTo>
                <a:lnTo>
                  <a:pt x="6323" y="20813"/>
                </a:lnTo>
                <a:lnTo>
                  <a:pt x="6625" y="20892"/>
                </a:lnTo>
                <a:close/>
              </a:path>
            </a:pathLst>
          </a:cu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Puzzle2"/>
          <p:cNvSpPr>
            <a:spLocks noEditPoints="1" noChangeArrowheads="1"/>
          </p:cNvSpPr>
          <p:nvPr/>
        </p:nvSpPr>
        <p:spPr bwMode="auto">
          <a:xfrm>
            <a:off x="1727066" y="3496568"/>
            <a:ext cx="1683894" cy="1290907"/>
          </a:xfrm>
          <a:custGeom>
            <a:avLst/>
            <a:gdLst>
              <a:gd name="T0" fmla="*/ 11 w 21600"/>
              <a:gd name="T1" fmla="*/ 13386 h 21600"/>
              <a:gd name="T2" fmla="*/ 4202 w 21600"/>
              <a:gd name="T3" fmla="*/ 21161 h 21600"/>
              <a:gd name="T4" fmla="*/ 10400 w 21600"/>
              <a:gd name="T5" fmla="*/ 13909 h 21600"/>
              <a:gd name="T6" fmla="*/ 16821 w 21600"/>
              <a:gd name="T7" fmla="*/ 21190 h 21600"/>
              <a:gd name="T8" fmla="*/ 21600 w 21600"/>
              <a:gd name="T9" fmla="*/ 15083 h 21600"/>
              <a:gd name="T10" fmla="*/ 16889 w 21600"/>
              <a:gd name="T11" fmla="*/ 5739 h 21600"/>
              <a:gd name="T12" fmla="*/ 10800 w 21600"/>
              <a:gd name="T13" fmla="*/ 28 h 21600"/>
              <a:gd name="T14" fmla="*/ 4202 w 21600"/>
              <a:gd name="T15" fmla="*/ 5894 h 21600"/>
              <a:gd name="T16" fmla="*/ 5388 w 21600"/>
              <a:gd name="T17" fmla="*/ 6742 h 21600"/>
              <a:gd name="T18" fmla="*/ 16177 w 21600"/>
              <a:gd name="T19" fmla="*/ 20441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4247" y="12354"/>
                </a:moveTo>
                <a:lnTo>
                  <a:pt x="4134" y="12468"/>
                </a:lnTo>
                <a:lnTo>
                  <a:pt x="4010" y="12581"/>
                </a:lnTo>
                <a:lnTo>
                  <a:pt x="3897" y="12637"/>
                </a:lnTo>
                <a:lnTo>
                  <a:pt x="3773" y="12694"/>
                </a:lnTo>
                <a:lnTo>
                  <a:pt x="3637" y="12694"/>
                </a:lnTo>
                <a:lnTo>
                  <a:pt x="3524" y="12694"/>
                </a:lnTo>
                <a:lnTo>
                  <a:pt x="3400" y="12665"/>
                </a:lnTo>
                <a:lnTo>
                  <a:pt x="3287" y="12609"/>
                </a:lnTo>
                <a:lnTo>
                  <a:pt x="3027" y="12496"/>
                </a:lnTo>
                <a:lnTo>
                  <a:pt x="2790" y="12340"/>
                </a:lnTo>
                <a:lnTo>
                  <a:pt x="2530" y="12142"/>
                </a:lnTo>
                <a:lnTo>
                  <a:pt x="2293" y="11987"/>
                </a:lnTo>
                <a:lnTo>
                  <a:pt x="2033" y="11817"/>
                </a:lnTo>
                <a:lnTo>
                  <a:pt x="1773" y="11676"/>
                </a:lnTo>
                <a:lnTo>
                  <a:pt x="1638" y="11662"/>
                </a:lnTo>
                <a:lnTo>
                  <a:pt x="1513" y="11634"/>
                </a:lnTo>
                <a:lnTo>
                  <a:pt x="1378" y="11634"/>
                </a:lnTo>
                <a:lnTo>
                  <a:pt x="1253" y="11634"/>
                </a:lnTo>
                <a:lnTo>
                  <a:pt x="1118" y="11662"/>
                </a:lnTo>
                <a:lnTo>
                  <a:pt x="971" y="11732"/>
                </a:lnTo>
                <a:lnTo>
                  <a:pt x="835" y="11817"/>
                </a:lnTo>
                <a:lnTo>
                  <a:pt x="711" y="11959"/>
                </a:lnTo>
                <a:lnTo>
                  <a:pt x="553" y="12086"/>
                </a:lnTo>
                <a:lnTo>
                  <a:pt x="429" y="12284"/>
                </a:lnTo>
                <a:lnTo>
                  <a:pt x="271" y="12524"/>
                </a:lnTo>
                <a:lnTo>
                  <a:pt x="146" y="12793"/>
                </a:lnTo>
                <a:lnTo>
                  <a:pt x="79" y="12962"/>
                </a:lnTo>
                <a:lnTo>
                  <a:pt x="33" y="13146"/>
                </a:lnTo>
                <a:lnTo>
                  <a:pt x="11" y="13386"/>
                </a:lnTo>
                <a:lnTo>
                  <a:pt x="11" y="13641"/>
                </a:lnTo>
                <a:lnTo>
                  <a:pt x="33" y="13881"/>
                </a:lnTo>
                <a:lnTo>
                  <a:pt x="101" y="14150"/>
                </a:lnTo>
                <a:lnTo>
                  <a:pt x="192" y="14404"/>
                </a:lnTo>
                <a:lnTo>
                  <a:pt x="293" y="14645"/>
                </a:lnTo>
                <a:lnTo>
                  <a:pt x="451" y="14857"/>
                </a:lnTo>
                <a:lnTo>
                  <a:pt x="621" y="15054"/>
                </a:lnTo>
                <a:lnTo>
                  <a:pt x="734" y="15125"/>
                </a:lnTo>
                <a:lnTo>
                  <a:pt x="835" y="15210"/>
                </a:lnTo>
                <a:lnTo>
                  <a:pt x="948" y="15267"/>
                </a:lnTo>
                <a:lnTo>
                  <a:pt x="1084" y="15323"/>
                </a:lnTo>
                <a:lnTo>
                  <a:pt x="1208" y="15351"/>
                </a:lnTo>
                <a:lnTo>
                  <a:pt x="1355" y="15380"/>
                </a:lnTo>
                <a:lnTo>
                  <a:pt x="1513" y="15380"/>
                </a:lnTo>
                <a:lnTo>
                  <a:pt x="1683" y="15380"/>
                </a:lnTo>
                <a:lnTo>
                  <a:pt x="1864" y="15351"/>
                </a:lnTo>
                <a:lnTo>
                  <a:pt x="2033" y="15323"/>
                </a:lnTo>
                <a:lnTo>
                  <a:pt x="2225" y="15238"/>
                </a:lnTo>
                <a:lnTo>
                  <a:pt x="2428" y="15153"/>
                </a:lnTo>
                <a:lnTo>
                  <a:pt x="2745" y="15026"/>
                </a:lnTo>
                <a:lnTo>
                  <a:pt x="3005" y="14913"/>
                </a:lnTo>
                <a:lnTo>
                  <a:pt x="3264" y="14828"/>
                </a:lnTo>
                <a:lnTo>
                  <a:pt x="3513" y="14800"/>
                </a:lnTo>
                <a:lnTo>
                  <a:pt x="3615" y="14828"/>
                </a:lnTo>
                <a:lnTo>
                  <a:pt x="3728" y="14857"/>
                </a:lnTo>
                <a:lnTo>
                  <a:pt x="3807" y="14913"/>
                </a:lnTo>
                <a:lnTo>
                  <a:pt x="3920" y="14998"/>
                </a:lnTo>
                <a:lnTo>
                  <a:pt x="4010" y="15097"/>
                </a:lnTo>
                <a:lnTo>
                  <a:pt x="4089" y="15238"/>
                </a:lnTo>
                <a:lnTo>
                  <a:pt x="4179" y="15408"/>
                </a:lnTo>
                <a:lnTo>
                  <a:pt x="4247" y="15620"/>
                </a:lnTo>
                <a:lnTo>
                  <a:pt x="4326" y="15860"/>
                </a:lnTo>
                <a:lnTo>
                  <a:pt x="4394" y="16129"/>
                </a:lnTo>
                <a:lnTo>
                  <a:pt x="4439" y="16440"/>
                </a:lnTo>
                <a:lnTo>
                  <a:pt x="4507" y="16737"/>
                </a:lnTo>
                <a:lnTo>
                  <a:pt x="4552" y="17090"/>
                </a:lnTo>
                <a:lnTo>
                  <a:pt x="4575" y="17443"/>
                </a:lnTo>
                <a:lnTo>
                  <a:pt x="4586" y="17825"/>
                </a:lnTo>
                <a:lnTo>
                  <a:pt x="4586" y="18193"/>
                </a:lnTo>
                <a:lnTo>
                  <a:pt x="4586" y="18574"/>
                </a:lnTo>
                <a:lnTo>
                  <a:pt x="4586" y="18984"/>
                </a:lnTo>
                <a:lnTo>
                  <a:pt x="4552" y="19366"/>
                </a:lnTo>
                <a:lnTo>
                  <a:pt x="4507" y="19748"/>
                </a:lnTo>
                <a:lnTo>
                  <a:pt x="4462" y="20129"/>
                </a:lnTo>
                <a:lnTo>
                  <a:pt x="4371" y="20483"/>
                </a:lnTo>
                <a:lnTo>
                  <a:pt x="4292" y="20836"/>
                </a:lnTo>
                <a:lnTo>
                  <a:pt x="4202" y="21161"/>
                </a:lnTo>
                <a:lnTo>
                  <a:pt x="4744" y="21161"/>
                </a:lnTo>
                <a:lnTo>
                  <a:pt x="5264" y="21161"/>
                </a:lnTo>
                <a:lnTo>
                  <a:pt x="5784" y="21161"/>
                </a:lnTo>
                <a:lnTo>
                  <a:pt x="6235" y="21161"/>
                </a:lnTo>
                <a:lnTo>
                  <a:pt x="6676" y="21161"/>
                </a:lnTo>
                <a:lnTo>
                  <a:pt x="7060" y="21161"/>
                </a:lnTo>
                <a:lnTo>
                  <a:pt x="7410" y="21161"/>
                </a:lnTo>
                <a:lnTo>
                  <a:pt x="7670" y="21161"/>
                </a:lnTo>
                <a:lnTo>
                  <a:pt x="8020" y="21020"/>
                </a:lnTo>
                <a:lnTo>
                  <a:pt x="8303" y="20893"/>
                </a:lnTo>
                <a:lnTo>
                  <a:pt x="8563" y="20695"/>
                </a:lnTo>
                <a:lnTo>
                  <a:pt x="8800" y="20511"/>
                </a:lnTo>
                <a:lnTo>
                  <a:pt x="8969" y="20285"/>
                </a:lnTo>
                <a:lnTo>
                  <a:pt x="9150" y="20045"/>
                </a:lnTo>
                <a:lnTo>
                  <a:pt x="9252" y="19804"/>
                </a:lnTo>
                <a:lnTo>
                  <a:pt x="9342" y="19550"/>
                </a:lnTo>
                <a:lnTo>
                  <a:pt x="9410" y="19281"/>
                </a:lnTo>
                <a:lnTo>
                  <a:pt x="9433" y="19013"/>
                </a:lnTo>
                <a:lnTo>
                  <a:pt x="9433" y="18744"/>
                </a:lnTo>
                <a:lnTo>
                  <a:pt x="9387" y="18504"/>
                </a:lnTo>
                <a:lnTo>
                  <a:pt x="9320" y="18221"/>
                </a:lnTo>
                <a:lnTo>
                  <a:pt x="9207" y="17981"/>
                </a:lnTo>
                <a:lnTo>
                  <a:pt x="9105" y="17740"/>
                </a:lnTo>
                <a:lnTo>
                  <a:pt x="8924" y="17514"/>
                </a:lnTo>
                <a:lnTo>
                  <a:pt x="8777" y="17274"/>
                </a:lnTo>
                <a:lnTo>
                  <a:pt x="8642" y="17034"/>
                </a:lnTo>
                <a:lnTo>
                  <a:pt x="8563" y="16765"/>
                </a:lnTo>
                <a:lnTo>
                  <a:pt x="8472" y="16468"/>
                </a:lnTo>
                <a:lnTo>
                  <a:pt x="8450" y="16157"/>
                </a:lnTo>
                <a:lnTo>
                  <a:pt x="8450" y="15860"/>
                </a:lnTo>
                <a:lnTo>
                  <a:pt x="8472" y="15563"/>
                </a:lnTo>
                <a:lnTo>
                  <a:pt x="8540" y="15267"/>
                </a:lnTo>
                <a:lnTo>
                  <a:pt x="8642" y="14998"/>
                </a:lnTo>
                <a:lnTo>
                  <a:pt x="8777" y="14729"/>
                </a:lnTo>
                <a:lnTo>
                  <a:pt x="8868" y="14616"/>
                </a:lnTo>
                <a:lnTo>
                  <a:pt x="8969" y="14475"/>
                </a:lnTo>
                <a:lnTo>
                  <a:pt x="9060" y="14376"/>
                </a:lnTo>
                <a:lnTo>
                  <a:pt x="9184" y="14291"/>
                </a:lnTo>
                <a:lnTo>
                  <a:pt x="9297" y="14206"/>
                </a:lnTo>
                <a:lnTo>
                  <a:pt x="9433" y="14121"/>
                </a:lnTo>
                <a:lnTo>
                  <a:pt x="9579" y="14051"/>
                </a:lnTo>
                <a:lnTo>
                  <a:pt x="9726" y="13994"/>
                </a:lnTo>
                <a:lnTo>
                  <a:pt x="9884" y="13938"/>
                </a:lnTo>
                <a:lnTo>
                  <a:pt x="10054" y="13909"/>
                </a:lnTo>
                <a:lnTo>
                  <a:pt x="10257" y="13881"/>
                </a:lnTo>
                <a:lnTo>
                  <a:pt x="10449" y="13881"/>
                </a:lnTo>
                <a:lnTo>
                  <a:pt x="10664" y="13881"/>
                </a:lnTo>
                <a:lnTo>
                  <a:pt x="10856" y="13909"/>
                </a:lnTo>
                <a:lnTo>
                  <a:pt x="11037" y="13966"/>
                </a:lnTo>
                <a:lnTo>
                  <a:pt x="11206" y="14023"/>
                </a:lnTo>
                <a:lnTo>
                  <a:pt x="11353" y="14093"/>
                </a:lnTo>
                <a:lnTo>
                  <a:pt x="11511" y="14178"/>
                </a:lnTo>
                <a:lnTo>
                  <a:pt x="11635" y="14263"/>
                </a:lnTo>
                <a:lnTo>
                  <a:pt x="11748" y="14376"/>
                </a:lnTo>
                <a:lnTo>
                  <a:pt x="11861" y="14475"/>
                </a:lnTo>
                <a:lnTo>
                  <a:pt x="11941" y="14616"/>
                </a:lnTo>
                <a:lnTo>
                  <a:pt x="12031" y="14758"/>
                </a:lnTo>
                <a:lnTo>
                  <a:pt x="12099" y="14885"/>
                </a:lnTo>
                <a:lnTo>
                  <a:pt x="12200" y="15210"/>
                </a:lnTo>
                <a:lnTo>
                  <a:pt x="12268" y="15507"/>
                </a:lnTo>
                <a:lnTo>
                  <a:pt x="12291" y="15832"/>
                </a:lnTo>
                <a:lnTo>
                  <a:pt x="12291" y="16157"/>
                </a:lnTo>
                <a:lnTo>
                  <a:pt x="12246" y="16482"/>
                </a:lnTo>
                <a:lnTo>
                  <a:pt x="12178" y="16807"/>
                </a:lnTo>
                <a:lnTo>
                  <a:pt x="12099" y="17090"/>
                </a:lnTo>
                <a:lnTo>
                  <a:pt x="12008" y="17330"/>
                </a:lnTo>
                <a:lnTo>
                  <a:pt x="11884" y="17542"/>
                </a:lnTo>
                <a:lnTo>
                  <a:pt x="11748" y="17712"/>
                </a:lnTo>
                <a:lnTo>
                  <a:pt x="11613" y="17839"/>
                </a:lnTo>
                <a:lnTo>
                  <a:pt x="11489" y="18037"/>
                </a:lnTo>
                <a:lnTo>
                  <a:pt x="11398" y="18221"/>
                </a:lnTo>
                <a:lnTo>
                  <a:pt x="11319" y="18447"/>
                </a:lnTo>
                <a:lnTo>
                  <a:pt x="11251" y="18659"/>
                </a:lnTo>
                <a:lnTo>
                  <a:pt x="11206" y="18900"/>
                </a:lnTo>
                <a:lnTo>
                  <a:pt x="11184" y="19154"/>
                </a:lnTo>
                <a:lnTo>
                  <a:pt x="11184" y="19423"/>
                </a:lnTo>
                <a:lnTo>
                  <a:pt x="11229" y="19663"/>
                </a:lnTo>
                <a:lnTo>
                  <a:pt x="11297" y="19903"/>
                </a:lnTo>
                <a:lnTo>
                  <a:pt x="11376" y="20158"/>
                </a:lnTo>
                <a:lnTo>
                  <a:pt x="11511" y="20398"/>
                </a:lnTo>
                <a:lnTo>
                  <a:pt x="11681" y="20610"/>
                </a:lnTo>
                <a:lnTo>
                  <a:pt x="11884" y="20808"/>
                </a:lnTo>
                <a:lnTo>
                  <a:pt x="12121" y="20992"/>
                </a:lnTo>
                <a:lnTo>
                  <a:pt x="12404" y="21161"/>
                </a:lnTo>
                <a:lnTo>
                  <a:pt x="12528" y="21190"/>
                </a:lnTo>
                <a:lnTo>
                  <a:pt x="12856" y="21274"/>
                </a:lnTo>
                <a:lnTo>
                  <a:pt x="13330" y="21373"/>
                </a:lnTo>
                <a:lnTo>
                  <a:pt x="13963" y="21486"/>
                </a:lnTo>
                <a:lnTo>
                  <a:pt x="14313" y="21543"/>
                </a:lnTo>
                <a:lnTo>
                  <a:pt x="14652" y="21571"/>
                </a:lnTo>
                <a:lnTo>
                  <a:pt x="15025" y="21600"/>
                </a:lnTo>
                <a:lnTo>
                  <a:pt x="15409" y="21600"/>
                </a:lnTo>
                <a:lnTo>
                  <a:pt x="15782" y="21600"/>
                </a:lnTo>
                <a:lnTo>
                  <a:pt x="16177" y="21571"/>
                </a:lnTo>
                <a:lnTo>
                  <a:pt x="16516" y="21486"/>
                </a:lnTo>
                <a:lnTo>
                  <a:pt x="16889" y="21402"/>
                </a:lnTo>
                <a:lnTo>
                  <a:pt x="16821" y="21190"/>
                </a:lnTo>
                <a:lnTo>
                  <a:pt x="16776" y="20935"/>
                </a:lnTo>
                <a:lnTo>
                  <a:pt x="16742" y="20667"/>
                </a:lnTo>
                <a:lnTo>
                  <a:pt x="16719" y="20370"/>
                </a:lnTo>
                <a:lnTo>
                  <a:pt x="16697" y="19719"/>
                </a:lnTo>
                <a:lnTo>
                  <a:pt x="16697" y="19013"/>
                </a:lnTo>
                <a:lnTo>
                  <a:pt x="16719" y="18306"/>
                </a:lnTo>
                <a:lnTo>
                  <a:pt x="16753" y="17599"/>
                </a:lnTo>
                <a:lnTo>
                  <a:pt x="16821" y="16949"/>
                </a:lnTo>
                <a:lnTo>
                  <a:pt x="16889" y="16383"/>
                </a:lnTo>
                <a:lnTo>
                  <a:pt x="16934" y="16129"/>
                </a:lnTo>
                <a:lnTo>
                  <a:pt x="17002" y="15945"/>
                </a:lnTo>
                <a:lnTo>
                  <a:pt x="17081" y="15790"/>
                </a:lnTo>
                <a:lnTo>
                  <a:pt x="17194" y="15648"/>
                </a:lnTo>
                <a:lnTo>
                  <a:pt x="17318" y="15563"/>
                </a:lnTo>
                <a:lnTo>
                  <a:pt x="17453" y="15507"/>
                </a:lnTo>
                <a:lnTo>
                  <a:pt x="17600" y="15450"/>
                </a:lnTo>
                <a:lnTo>
                  <a:pt x="17758" y="15450"/>
                </a:lnTo>
                <a:lnTo>
                  <a:pt x="17905" y="15479"/>
                </a:lnTo>
                <a:lnTo>
                  <a:pt x="18064" y="15535"/>
                </a:lnTo>
                <a:lnTo>
                  <a:pt x="18233" y="15620"/>
                </a:lnTo>
                <a:lnTo>
                  <a:pt x="18380" y="15733"/>
                </a:lnTo>
                <a:lnTo>
                  <a:pt x="18561" y="15832"/>
                </a:lnTo>
                <a:lnTo>
                  <a:pt x="18707" y="15973"/>
                </a:lnTo>
                <a:lnTo>
                  <a:pt x="18866" y="16129"/>
                </a:lnTo>
                <a:lnTo>
                  <a:pt x="18990" y="16327"/>
                </a:lnTo>
                <a:lnTo>
                  <a:pt x="19125" y="16482"/>
                </a:lnTo>
                <a:lnTo>
                  <a:pt x="19295" y="16624"/>
                </a:lnTo>
                <a:lnTo>
                  <a:pt x="19464" y="16737"/>
                </a:lnTo>
                <a:lnTo>
                  <a:pt x="19668" y="16807"/>
                </a:lnTo>
                <a:lnTo>
                  <a:pt x="19860" y="16836"/>
                </a:lnTo>
                <a:lnTo>
                  <a:pt x="20052" y="16864"/>
                </a:lnTo>
                <a:lnTo>
                  <a:pt x="20266" y="16836"/>
                </a:lnTo>
                <a:lnTo>
                  <a:pt x="20470" y="16793"/>
                </a:lnTo>
                <a:lnTo>
                  <a:pt x="20662" y="16708"/>
                </a:lnTo>
                <a:lnTo>
                  <a:pt x="20854" y="16567"/>
                </a:lnTo>
                <a:lnTo>
                  <a:pt x="21035" y="16412"/>
                </a:lnTo>
                <a:lnTo>
                  <a:pt x="21182" y="16214"/>
                </a:lnTo>
                <a:lnTo>
                  <a:pt x="21340" y="16002"/>
                </a:lnTo>
                <a:lnTo>
                  <a:pt x="21441" y="15733"/>
                </a:lnTo>
                <a:lnTo>
                  <a:pt x="21532" y="15436"/>
                </a:lnTo>
                <a:lnTo>
                  <a:pt x="21600" y="15083"/>
                </a:lnTo>
                <a:lnTo>
                  <a:pt x="21600" y="14885"/>
                </a:lnTo>
                <a:lnTo>
                  <a:pt x="21600" y="14729"/>
                </a:lnTo>
                <a:lnTo>
                  <a:pt x="21600" y="14531"/>
                </a:lnTo>
                <a:lnTo>
                  <a:pt x="21577" y="14376"/>
                </a:lnTo>
                <a:lnTo>
                  <a:pt x="21532" y="14206"/>
                </a:lnTo>
                <a:lnTo>
                  <a:pt x="21487" y="14051"/>
                </a:lnTo>
                <a:lnTo>
                  <a:pt x="21419" y="13909"/>
                </a:lnTo>
                <a:lnTo>
                  <a:pt x="21351" y="13768"/>
                </a:lnTo>
                <a:lnTo>
                  <a:pt x="21204" y="13500"/>
                </a:lnTo>
                <a:lnTo>
                  <a:pt x="21035" y="13287"/>
                </a:lnTo>
                <a:lnTo>
                  <a:pt x="20809" y="13090"/>
                </a:lnTo>
                <a:lnTo>
                  <a:pt x="20594" y="12962"/>
                </a:lnTo>
                <a:lnTo>
                  <a:pt x="20357" y="12821"/>
                </a:lnTo>
                <a:lnTo>
                  <a:pt x="20120" y="12764"/>
                </a:lnTo>
                <a:lnTo>
                  <a:pt x="19882" y="12708"/>
                </a:lnTo>
                <a:lnTo>
                  <a:pt x="19645" y="12736"/>
                </a:lnTo>
                <a:lnTo>
                  <a:pt x="19430" y="12793"/>
                </a:lnTo>
                <a:lnTo>
                  <a:pt x="19227" y="12906"/>
                </a:lnTo>
                <a:lnTo>
                  <a:pt x="19148" y="12962"/>
                </a:lnTo>
                <a:lnTo>
                  <a:pt x="19058" y="13047"/>
                </a:lnTo>
                <a:lnTo>
                  <a:pt x="18990" y="13146"/>
                </a:lnTo>
                <a:lnTo>
                  <a:pt x="18911" y="13259"/>
                </a:lnTo>
                <a:lnTo>
                  <a:pt x="18775" y="13471"/>
                </a:lnTo>
                <a:lnTo>
                  <a:pt x="18628" y="13641"/>
                </a:lnTo>
                <a:lnTo>
                  <a:pt x="18470" y="13740"/>
                </a:lnTo>
                <a:lnTo>
                  <a:pt x="18301" y="13825"/>
                </a:lnTo>
                <a:lnTo>
                  <a:pt x="18143" y="13853"/>
                </a:lnTo>
                <a:lnTo>
                  <a:pt x="17973" y="13881"/>
                </a:lnTo>
                <a:lnTo>
                  <a:pt x="17804" y="13853"/>
                </a:lnTo>
                <a:lnTo>
                  <a:pt x="17646" y="13796"/>
                </a:lnTo>
                <a:lnTo>
                  <a:pt x="17499" y="13726"/>
                </a:lnTo>
                <a:lnTo>
                  <a:pt x="17341" y="13641"/>
                </a:lnTo>
                <a:lnTo>
                  <a:pt x="17216" y="13528"/>
                </a:lnTo>
                <a:lnTo>
                  <a:pt x="17103" y="13386"/>
                </a:lnTo>
                <a:lnTo>
                  <a:pt x="17024" y="13259"/>
                </a:lnTo>
                <a:lnTo>
                  <a:pt x="16934" y="13118"/>
                </a:lnTo>
                <a:lnTo>
                  <a:pt x="16889" y="12991"/>
                </a:lnTo>
                <a:lnTo>
                  <a:pt x="16889" y="12849"/>
                </a:lnTo>
                <a:lnTo>
                  <a:pt x="16889" y="12383"/>
                </a:lnTo>
                <a:lnTo>
                  <a:pt x="16889" y="11662"/>
                </a:lnTo>
                <a:lnTo>
                  <a:pt x="16889" y="10701"/>
                </a:lnTo>
                <a:lnTo>
                  <a:pt x="16889" y="9640"/>
                </a:lnTo>
                <a:lnTo>
                  <a:pt x="16889" y="8566"/>
                </a:lnTo>
                <a:lnTo>
                  <a:pt x="16889" y="7478"/>
                </a:lnTo>
                <a:lnTo>
                  <a:pt x="16889" y="6502"/>
                </a:lnTo>
                <a:lnTo>
                  <a:pt x="16889" y="5739"/>
                </a:lnTo>
                <a:lnTo>
                  <a:pt x="16674" y="5894"/>
                </a:lnTo>
                <a:lnTo>
                  <a:pt x="16414" y="6036"/>
                </a:lnTo>
                <a:lnTo>
                  <a:pt x="16154" y="6177"/>
                </a:lnTo>
                <a:lnTo>
                  <a:pt x="15849" y="6248"/>
                </a:lnTo>
                <a:lnTo>
                  <a:pt x="15544" y="6304"/>
                </a:lnTo>
                <a:lnTo>
                  <a:pt x="15217" y="6332"/>
                </a:lnTo>
                <a:lnTo>
                  <a:pt x="14866" y="6361"/>
                </a:lnTo>
                <a:lnTo>
                  <a:pt x="14550" y="6361"/>
                </a:lnTo>
                <a:lnTo>
                  <a:pt x="14200" y="6332"/>
                </a:lnTo>
                <a:lnTo>
                  <a:pt x="13850" y="6276"/>
                </a:lnTo>
                <a:lnTo>
                  <a:pt x="13522" y="6219"/>
                </a:lnTo>
                <a:lnTo>
                  <a:pt x="13206" y="6149"/>
                </a:lnTo>
                <a:lnTo>
                  <a:pt x="12901" y="6064"/>
                </a:lnTo>
                <a:lnTo>
                  <a:pt x="12618" y="5951"/>
                </a:lnTo>
                <a:lnTo>
                  <a:pt x="12358" y="5838"/>
                </a:lnTo>
                <a:lnTo>
                  <a:pt x="12121" y="5739"/>
                </a:lnTo>
                <a:lnTo>
                  <a:pt x="11941" y="5626"/>
                </a:lnTo>
                <a:lnTo>
                  <a:pt x="11794" y="5513"/>
                </a:lnTo>
                <a:lnTo>
                  <a:pt x="11658" y="5414"/>
                </a:lnTo>
                <a:lnTo>
                  <a:pt x="11556" y="5301"/>
                </a:lnTo>
                <a:lnTo>
                  <a:pt x="11466" y="5187"/>
                </a:lnTo>
                <a:lnTo>
                  <a:pt x="11398" y="5089"/>
                </a:lnTo>
                <a:lnTo>
                  <a:pt x="11376" y="4947"/>
                </a:lnTo>
                <a:lnTo>
                  <a:pt x="11353" y="4834"/>
                </a:lnTo>
                <a:lnTo>
                  <a:pt x="11353" y="4707"/>
                </a:lnTo>
                <a:lnTo>
                  <a:pt x="11376" y="4565"/>
                </a:lnTo>
                <a:lnTo>
                  <a:pt x="11443" y="4410"/>
                </a:lnTo>
                <a:lnTo>
                  <a:pt x="11511" y="4240"/>
                </a:lnTo>
                <a:lnTo>
                  <a:pt x="11703" y="3887"/>
                </a:lnTo>
                <a:lnTo>
                  <a:pt x="11986" y="3505"/>
                </a:lnTo>
                <a:lnTo>
                  <a:pt x="12144" y="3265"/>
                </a:lnTo>
                <a:lnTo>
                  <a:pt x="12246" y="3025"/>
                </a:lnTo>
                <a:lnTo>
                  <a:pt x="12336" y="2756"/>
                </a:lnTo>
                <a:lnTo>
                  <a:pt x="12404" y="2445"/>
                </a:lnTo>
                <a:lnTo>
                  <a:pt x="12438" y="2176"/>
                </a:lnTo>
                <a:lnTo>
                  <a:pt x="12438" y="1880"/>
                </a:lnTo>
                <a:lnTo>
                  <a:pt x="12404" y="1583"/>
                </a:lnTo>
                <a:lnTo>
                  <a:pt x="12336" y="1314"/>
                </a:lnTo>
                <a:lnTo>
                  <a:pt x="12246" y="1046"/>
                </a:lnTo>
                <a:lnTo>
                  <a:pt x="12099" y="791"/>
                </a:lnTo>
                <a:lnTo>
                  <a:pt x="12008" y="692"/>
                </a:lnTo>
                <a:lnTo>
                  <a:pt x="11918" y="579"/>
                </a:lnTo>
                <a:lnTo>
                  <a:pt x="11816" y="466"/>
                </a:lnTo>
                <a:lnTo>
                  <a:pt x="11703" y="381"/>
                </a:lnTo>
                <a:lnTo>
                  <a:pt x="11579" y="310"/>
                </a:lnTo>
                <a:lnTo>
                  <a:pt x="11443" y="226"/>
                </a:lnTo>
                <a:lnTo>
                  <a:pt x="11297" y="169"/>
                </a:lnTo>
                <a:lnTo>
                  <a:pt x="11138" y="113"/>
                </a:lnTo>
                <a:lnTo>
                  <a:pt x="10969" y="56"/>
                </a:lnTo>
                <a:lnTo>
                  <a:pt x="10800" y="28"/>
                </a:lnTo>
                <a:lnTo>
                  <a:pt x="10619" y="28"/>
                </a:lnTo>
                <a:lnTo>
                  <a:pt x="10404" y="28"/>
                </a:lnTo>
                <a:lnTo>
                  <a:pt x="10257" y="28"/>
                </a:lnTo>
                <a:lnTo>
                  <a:pt x="10076" y="56"/>
                </a:lnTo>
                <a:lnTo>
                  <a:pt x="9952" y="84"/>
                </a:lnTo>
                <a:lnTo>
                  <a:pt x="9794" y="141"/>
                </a:lnTo>
                <a:lnTo>
                  <a:pt x="9692" y="226"/>
                </a:lnTo>
                <a:lnTo>
                  <a:pt x="9557" y="282"/>
                </a:lnTo>
                <a:lnTo>
                  <a:pt x="9455" y="381"/>
                </a:lnTo>
                <a:lnTo>
                  <a:pt x="9365" y="466"/>
                </a:lnTo>
                <a:lnTo>
                  <a:pt x="9274" y="579"/>
                </a:lnTo>
                <a:lnTo>
                  <a:pt x="9184" y="692"/>
                </a:lnTo>
                <a:lnTo>
                  <a:pt x="9128" y="791"/>
                </a:lnTo>
                <a:lnTo>
                  <a:pt x="9060" y="932"/>
                </a:lnTo>
                <a:lnTo>
                  <a:pt x="8969" y="1201"/>
                </a:lnTo>
                <a:lnTo>
                  <a:pt x="8913" y="1498"/>
                </a:lnTo>
                <a:lnTo>
                  <a:pt x="8890" y="1795"/>
                </a:lnTo>
                <a:lnTo>
                  <a:pt x="8890" y="2120"/>
                </a:lnTo>
                <a:lnTo>
                  <a:pt x="8913" y="2445"/>
                </a:lnTo>
                <a:lnTo>
                  <a:pt x="8969" y="2756"/>
                </a:lnTo>
                <a:lnTo>
                  <a:pt x="9060" y="3081"/>
                </a:lnTo>
                <a:lnTo>
                  <a:pt x="9173" y="3378"/>
                </a:lnTo>
                <a:lnTo>
                  <a:pt x="9297" y="3647"/>
                </a:lnTo>
                <a:lnTo>
                  <a:pt x="9466" y="3887"/>
                </a:lnTo>
                <a:lnTo>
                  <a:pt x="9579" y="4085"/>
                </a:lnTo>
                <a:lnTo>
                  <a:pt x="9670" y="4269"/>
                </a:lnTo>
                <a:lnTo>
                  <a:pt x="9726" y="4467"/>
                </a:lnTo>
                <a:lnTo>
                  <a:pt x="9771" y="4650"/>
                </a:lnTo>
                <a:lnTo>
                  <a:pt x="9771" y="4834"/>
                </a:lnTo>
                <a:lnTo>
                  <a:pt x="9749" y="5032"/>
                </a:lnTo>
                <a:lnTo>
                  <a:pt x="9715" y="5216"/>
                </a:lnTo>
                <a:lnTo>
                  <a:pt x="9625" y="5385"/>
                </a:lnTo>
                <a:lnTo>
                  <a:pt x="9534" y="5513"/>
                </a:lnTo>
                <a:lnTo>
                  <a:pt x="9410" y="5626"/>
                </a:lnTo>
                <a:lnTo>
                  <a:pt x="9229" y="5710"/>
                </a:lnTo>
                <a:lnTo>
                  <a:pt x="9060" y="5767"/>
                </a:lnTo>
                <a:lnTo>
                  <a:pt x="8845" y="5767"/>
                </a:lnTo>
                <a:lnTo>
                  <a:pt x="8585" y="5739"/>
                </a:lnTo>
                <a:lnTo>
                  <a:pt x="8325" y="5654"/>
                </a:lnTo>
                <a:lnTo>
                  <a:pt x="8020" y="5513"/>
                </a:lnTo>
                <a:lnTo>
                  <a:pt x="7840" y="5442"/>
                </a:lnTo>
                <a:lnTo>
                  <a:pt x="7648" y="5385"/>
                </a:lnTo>
                <a:lnTo>
                  <a:pt x="7433" y="5329"/>
                </a:lnTo>
                <a:lnTo>
                  <a:pt x="7241" y="5301"/>
                </a:lnTo>
                <a:lnTo>
                  <a:pt x="6755" y="5301"/>
                </a:lnTo>
                <a:lnTo>
                  <a:pt x="6281" y="5329"/>
                </a:lnTo>
                <a:lnTo>
                  <a:pt x="5784" y="5385"/>
                </a:lnTo>
                <a:lnTo>
                  <a:pt x="5264" y="5498"/>
                </a:lnTo>
                <a:lnTo>
                  <a:pt x="4744" y="5597"/>
                </a:lnTo>
                <a:lnTo>
                  <a:pt x="4247" y="5739"/>
                </a:lnTo>
                <a:lnTo>
                  <a:pt x="4202" y="5894"/>
                </a:lnTo>
                <a:lnTo>
                  <a:pt x="4202" y="6191"/>
                </a:lnTo>
                <a:lnTo>
                  <a:pt x="4202" y="6545"/>
                </a:lnTo>
                <a:lnTo>
                  <a:pt x="4225" y="6954"/>
                </a:lnTo>
                <a:lnTo>
                  <a:pt x="4315" y="7930"/>
                </a:lnTo>
                <a:lnTo>
                  <a:pt x="4394" y="9018"/>
                </a:lnTo>
                <a:lnTo>
                  <a:pt x="4439" y="9570"/>
                </a:lnTo>
                <a:lnTo>
                  <a:pt x="4462" y="10107"/>
                </a:lnTo>
                <a:lnTo>
                  <a:pt x="4484" y="10630"/>
                </a:lnTo>
                <a:lnTo>
                  <a:pt x="4507" y="11082"/>
                </a:lnTo>
                <a:lnTo>
                  <a:pt x="4484" y="11520"/>
                </a:lnTo>
                <a:lnTo>
                  <a:pt x="4439" y="11874"/>
                </a:lnTo>
                <a:lnTo>
                  <a:pt x="4394" y="12029"/>
                </a:lnTo>
                <a:lnTo>
                  <a:pt x="4349" y="12171"/>
                </a:lnTo>
                <a:lnTo>
                  <a:pt x="4315" y="12284"/>
                </a:lnTo>
                <a:lnTo>
                  <a:pt x="4247" y="12354"/>
                </a:lnTo>
                <a:close/>
              </a:path>
            </a:pathLst>
          </a:custGeom>
          <a:ln>
            <a:headEnd/>
            <a:tailEnd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Puzzle4"/>
          <p:cNvSpPr>
            <a:spLocks noEditPoints="1" noChangeArrowheads="1"/>
          </p:cNvSpPr>
          <p:nvPr/>
        </p:nvSpPr>
        <p:spPr bwMode="auto">
          <a:xfrm>
            <a:off x="1067460" y="3471780"/>
            <a:ext cx="1015261" cy="1650376"/>
          </a:xfrm>
          <a:custGeom>
            <a:avLst/>
            <a:gdLst>
              <a:gd name="T0" fmla="*/ 8307 w 21600"/>
              <a:gd name="T1" fmla="*/ 11593 h 21600"/>
              <a:gd name="T2" fmla="*/ 453 w 21600"/>
              <a:gd name="T3" fmla="*/ 16938 h 21600"/>
              <a:gd name="T4" fmla="*/ 11500 w 21600"/>
              <a:gd name="T5" fmla="*/ 21600 h 21600"/>
              <a:gd name="T6" fmla="*/ 20920 w 21600"/>
              <a:gd name="T7" fmla="*/ 16751 h 21600"/>
              <a:gd name="T8" fmla="*/ 13972 w 21600"/>
              <a:gd name="T9" fmla="*/ 10888 h 21600"/>
              <a:gd name="T10" fmla="*/ 21033 w 21600"/>
              <a:gd name="T11" fmla="*/ 4716 h 21600"/>
              <a:gd name="T12" fmla="*/ 11102 w 21600"/>
              <a:gd name="T13" fmla="*/ 11 h 21600"/>
              <a:gd name="T14" fmla="*/ 453 w 21600"/>
              <a:gd name="T15" fmla="*/ 4716 h 21600"/>
              <a:gd name="T16" fmla="*/ 2076 w 21600"/>
              <a:gd name="T17" fmla="*/ 5664 h 21600"/>
              <a:gd name="T18" fmla="*/ 20203 w 21600"/>
              <a:gd name="T19" fmla="*/ 1598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3813" y="10590"/>
                </a:moveTo>
                <a:lnTo>
                  <a:pt x="3927" y="10513"/>
                </a:lnTo>
                <a:lnTo>
                  <a:pt x="4078" y="10425"/>
                </a:lnTo>
                <a:lnTo>
                  <a:pt x="4210" y="10359"/>
                </a:lnTo>
                <a:lnTo>
                  <a:pt x="4361" y="10315"/>
                </a:lnTo>
                <a:lnTo>
                  <a:pt x="4682" y="10237"/>
                </a:lnTo>
                <a:lnTo>
                  <a:pt x="5041" y="10193"/>
                </a:lnTo>
                <a:lnTo>
                  <a:pt x="5456" y="10171"/>
                </a:lnTo>
                <a:lnTo>
                  <a:pt x="5853" y="10193"/>
                </a:lnTo>
                <a:lnTo>
                  <a:pt x="6249" y="10260"/>
                </a:lnTo>
                <a:lnTo>
                  <a:pt x="6646" y="10337"/>
                </a:lnTo>
                <a:lnTo>
                  <a:pt x="7004" y="10469"/>
                </a:lnTo>
                <a:lnTo>
                  <a:pt x="7363" y="10612"/>
                </a:lnTo>
                <a:lnTo>
                  <a:pt x="7665" y="10788"/>
                </a:lnTo>
                <a:lnTo>
                  <a:pt x="7911" y="10998"/>
                </a:lnTo>
                <a:lnTo>
                  <a:pt x="8024" y="11097"/>
                </a:lnTo>
                <a:lnTo>
                  <a:pt x="8137" y="11207"/>
                </a:lnTo>
                <a:lnTo>
                  <a:pt x="8194" y="11340"/>
                </a:lnTo>
                <a:lnTo>
                  <a:pt x="8269" y="11461"/>
                </a:lnTo>
                <a:lnTo>
                  <a:pt x="8307" y="11593"/>
                </a:lnTo>
                <a:lnTo>
                  <a:pt x="8307" y="11714"/>
                </a:lnTo>
                <a:lnTo>
                  <a:pt x="8307" y="11868"/>
                </a:lnTo>
                <a:lnTo>
                  <a:pt x="8307" y="12012"/>
                </a:lnTo>
                <a:lnTo>
                  <a:pt x="8194" y="12265"/>
                </a:lnTo>
                <a:lnTo>
                  <a:pt x="8062" y="12519"/>
                </a:lnTo>
                <a:lnTo>
                  <a:pt x="7873" y="12706"/>
                </a:lnTo>
                <a:lnTo>
                  <a:pt x="7627" y="12904"/>
                </a:lnTo>
                <a:lnTo>
                  <a:pt x="7363" y="13048"/>
                </a:lnTo>
                <a:lnTo>
                  <a:pt x="7080" y="13180"/>
                </a:lnTo>
                <a:lnTo>
                  <a:pt x="6759" y="13257"/>
                </a:lnTo>
                <a:lnTo>
                  <a:pt x="6419" y="13345"/>
                </a:lnTo>
                <a:lnTo>
                  <a:pt x="6098" y="13389"/>
                </a:lnTo>
                <a:lnTo>
                  <a:pt x="5739" y="13389"/>
                </a:lnTo>
                <a:lnTo>
                  <a:pt x="5418" y="13389"/>
                </a:lnTo>
                <a:lnTo>
                  <a:pt x="5079" y="13345"/>
                </a:lnTo>
                <a:lnTo>
                  <a:pt x="4758" y="13301"/>
                </a:lnTo>
                <a:lnTo>
                  <a:pt x="4474" y="13213"/>
                </a:lnTo>
                <a:lnTo>
                  <a:pt x="4172" y="13114"/>
                </a:lnTo>
                <a:lnTo>
                  <a:pt x="3965" y="12982"/>
                </a:lnTo>
                <a:lnTo>
                  <a:pt x="3738" y="12838"/>
                </a:lnTo>
                <a:lnTo>
                  <a:pt x="3493" y="12706"/>
                </a:lnTo>
                <a:lnTo>
                  <a:pt x="3228" y="12607"/>
                </a:lnTo>
                <a:lnTo>
                  <a:pt x="2945" y="12519"/>
                </a:lnTo>
                <a:lnTo>
                  <a:pt x="2700" y="12431"/>
                </a:lnTo>
                <a:lnTo>
                  <a:pt x="2397" y="12375"/>
                </a:lnTo>
                <a:lnTo>
                  <a:pt x="2152" y="12331"/>
                </a:lnTo>
                <a:lnTo>
                  <a:pt x="1888" y="12309"/>
                </a:lnTo>
                <a:lnTo>
                  <a:pt x="1642" y="12309"/>
                </a:lnTo>
                <a:lnTo>
                  <a:pt x="1397" y="12331"/>
                </a:lnTo>
                <a:lnTo>
                  <a:pt x="1170" y="12397"/>
                </a:lnTo>
                <a:lnTo>
                  <a:pt x="962" y="12453"/>
                </a:lnTo>
                <a:lnTo>
                  <a:pt x="774" y="12563"/>
                </a:lnTo>
                <a:lnTo>
                  <a:pt x="623" y="12684"/>
                </a:lnTo>
                <a:lnTo>
                  <a:pt x="528" y="12838"/>
                </a:lnTo>
                <a:lnTo>
                  <a:pt x="453" y="13026"/>
                </a:lnTo>
                <a:lnTo>
                  <a:pt x="339" y="13477"/>
                </a:lnTo>
                <a:lnTo>
                  <a:pt x="226" y="13984"/>
                </a:lnTo>
                <a:lnTo>
                  <a:pt x="151" y="14535"/>
                </a:lnTo>
                <a:lnTo>
                  <a:pt x="113" y="15075"/>
                </a:lnTo>
                <a:lnTo>
                  <a:pt x="113" y="15626"/>
                </a:lnTo>
                <a:lnTo>
                  <a:pt x="151" y="16133"/>
                </a:lnTo>
                <a:lnTo>
                  <a:pt x="188" y="16376"/>
                </a:lnTo>
                <a:lnTo>
                  <a:pt x="264" y="16585"/>
                </a:lnTo>
                <a:lnTo>
                  <a:pt x="339" y="16773"/>
                </a:lnTo>
                <a:lnTo>
                  <a:pt x="453" y="16938"/>
                </a:lnTo>
                <a:lnTo>
                  <a:pt x="1095" y="16883"/>
                </a:lnTo>
                <a:lnTo>
                  <a:pt x="1963" y="16795"/>
                </a:lnTo>
                <a:lnTo>
                  <a:pt x="2945" y="16751"/>
                </a:lnTo>
                <a:lnTo>
                  <a:pt x="3965" y="16706"/>
                </a:lnTo>
                <a:lnTo>
                  <a:pt x="5022" y="16684"/>
                </a:lnTo>
                <a:lnTo>
                  <a:pt x="5947" y="16684"/>
                </a:lnTo>
                <a:lnTo>
                  <a:pt x="6759" y="16706"/>
                </a:lnTo>
                <a:lnTo>
                  <a:pt x="7363" y="16751"/>
                </a:lnTo>
                <a:lnTo>
                  <a:pt x="7948" y="16839"/>
                </a:lnTo>
                <a:lnTo>
                  <a:pt x="8458" y="16916"/>
                </a:lnTo>
                <a:lnTo>
                  <a:pt x="8893" y="17026"/>
                </a:lnTo>
                <a:lnTo>
                  <a:pt x="9289" y="17158"/>
                </a:lnTo>
                <a:lnTo>
                  <a:pt x="9572" y="17280"/>
                </a:lnTo>
                <a:lnTo>
                  <a:pt x="9799" y="17412"/>
                </a:lnTo>
                <a:lnTo>
                  <a:pt x="9969" y="17555"/>
                </a:lnTo>
                <a:lnTo>
                  <a:pt x="10120" y="17687"/>
                </a:lnTo>
                <a:lnTo>
                  <a:pt x="10158" y="17831"/>
                </a:lnTo>
                <a:lnTo>
                  <a:pt x="10195" y="17974"/>
                </a:lnTo>
                <a:lnTo>
                  <a:pt x="10158" y="18128"/>
                </a:lnTo>
                <a:lnTo>
                  <a:pt x="10082" y="18271"/>
                </a:lnTo>
                <a:lnTo>
                  <a:pt x="9969" y="18426"/>
                </a:lnTo>
                <a:lnTo>
                  <a:pt x="9837" y="18569"/>
                </a:lnTo>
                <a:lnTo>
                  <a:pt x="9648" y="18701"/>
                </a:lnTo>
                <a:lnTo>
                  <a:pt x="9440" y="18822"/>
                </a:lnTo>
                <a:lnTo>
                  <a:pt x="9213" y="18999"/>
                </a:lnTo>
                <a:lnTo>
                  <a:pt x="9044" y="19186"/>
                </a:lnTo>
                <a:lnTo>
                  <a:pt x="8893" y="19395"/>
                </a:lnTo>
                <a:lnTo>
                  <a:pt x="8817" y="19627"/>
                </a:lnTo>
                <a:lnTo>
                  <a:pt x="8779" y="19858"/>
                </a:lnTo>
                <a:lnTo>
                  <a:pt x="8779" y="20112"/>
                </a:lnTo>
                <a:lnTo>
                  <a:pt x="8855" y="20354"/>
                </a:lnTo>
                <a:lnTo>
                  <a:pt x="8968" y="20586"/>
                </a:lnTo>
                <a:lnTo>
                  <a:pt x="9138" y="20817"/>
                </a:lnTo>
                <a:lnTo>
                  <a:pt x="9365" y="21026"/>
                </a:lnTo>
                <a:lnTo>
                  <a:pt x="9610" y="21192"/>
                </a:lnTo>
                <a:lnTo>
                  <a:pt x="9950" y="21368"/>
                </a:lnTo>
                <a:lnTo>
                  <a:pt x="10120" y="21445"/>
                </a:lnTo>
                <a:lnTo>
                  <a:pt x="10346" y="21511"/>
                </a:lnTo>
                <a:lnTo>
                  <a:pt x="10516" y="21555"/>
                </a:lnTo>
                <a:lnTo>
                  <a:pt x="10743" y="21600"/>
                </a:lnTo>
                <a:lnTo>
                  <a:pt x="10988" y="21644"/>
                </a:lnTo>
                <a:lnTo>
                  <a:pt x="11215" y="21666"/>
                </a:lnTo>
                <a:lnTo>
                  <a:pt x="11498" y="21666"/>
                </a:lnTo>
                <a:lnTo>
                  <a:pt x="11762" y="21666"/>
                </a:lnTo>
                <a:lnTo>
                  <a:pt x="12253" y="21644"/>
                </a:lnTo>
                <a:lnTo>
                  <a:pt x="12763" y="21577"/>
                </a:lnTo>
                <a:lnTo>
                  <a:pt x="13197" y="21467"/>
                </a:lnTo>
                <a:lnTo>
                  <a:pt x="13556" y="21346"/>
                </a:lnTo>
                <a:lnTo>
                  <a:pt x="13896" y="21192"/>
                </a:lnTo>
                <a:lnTo>
                  <a:pt x="14179" y="21026"/>
                </a:lnTo>
                <a:lnTo>
                  <a:pt x="14444" y="20839"/>
                </a:lnTo>
                <a:lnTo>
                  <a:pt x="14576" y="20641"/>
                </a:lnTo>
                <a:lnTo>
                  <a:pt x="14727" y="20431"/>
                </a:lnTo>
                <a:lnTo>
                  <a:pt x="14765" y="20200"/>
                </a:lnTo>
                <a:lnTo>
                  <a:pt x="14802" y="19991"/>
                </a:lnTo>
                <a:lnTo>
                  <a:pt x="14727" y="19759"/>
                </a:lnTo>
                <a:lnTo>
                  <a:pt x="14613" y="19550"/>
                </a:lnTo>
                <a:lnTo>
                  <a:pt x="14444" y="19307"/>
                </a:lnTo>
                <a:lnTo>
                  <a:pt x="14217" y="19098"/>
                </a:lnTo>
                <a:lnTo>
                  <a:pt x="13934" y="18911"/>
                </a:lnTo>
                <a:lnTo>
                  <a:pt x="13669" y="18745"/>
                </a:lnTo>
                <a:lnTo>
                  <a:pt x="13462" y="18547"/>
                </a:lnTo>
                <a:lnTo>
                  <a:pt x="13311" y="18337"/>
                </a:lnTo>
                <a:lnTo>
                  <a:pt x="13197" y="18150"/>
                </a:lnTo>
                <a:lnTo>
                  <a:pt x="13122" y="17941"/>
                </a:lnTo>
                <a:lnTo>
                  <a:pt x="13122" y="17720"/>
                </a:lnTo>
                <a:lnTo>
                  <a:pt x="13122" y="17533"/>
                </a:lnTo>
                <a:lnTo>
                  <a:pt x="13197" y="17346"/>
                </a:lnTo>
                <a:lnTo>
                  <a:pt x="13273" y="17158"/>
                </a:lnTo>
                <a:lnTo>
                  <a:pt x="13386" y="16982"/>
                </a:lnTo>
                <a:lnTo>
                  <a:pt x="13537" y="16839"/>
                </a:lnTo>
                <a:lnTo>
                  <a:pt x="13707" y="16706"/>
                </a:lnTo>
                <a:lnTo>
                  <a:pt x="13896" y="16607"/>
                </a:lnTo>
                <a:lnTo>
                  <a:pt x="14104" y="16519"/>
                </a:lnTo>
                <a:lnTo>
                  <a:pt x="14330" y="16453"/>
                </a:lnTo>
                <a:lnTo>
                  <a:pt x="14538" y="16431"/>
                </a:lnTo>
                <a:lnTo>
                  <a:pt x="14897" y="16453"/>
                </a:lnTo>
                <a:lnTo>
                  <a:pt x="15406" y="16497"/>
                </a:lnTo>
                <a:lnTo>
                  <a:pt x="16105" y="16541"/>
                </a:lnTo>
                <a:lnTo>
                  <a:pt x="16898" y="16607"/>
                </a:lnTo>
                <a:lnTo>
                  <a:pt x="17804" y="16651"/>
                </a:lnTo>
                <a:lnTo>
                  <a:pt x="18786" y="16684"/>
                </a:lnTo>
                <a:lnTo>
                  <a:pt x="19844" y="16728"/>
                </a:lnTo>
                <a:lnTo>
                  <a:pt x="20920" y="16751"/>
                </a:lnTo>
                <a:lnTo>
                  <a:pt x="21109" y="16497"/>
                </a:lnTo>
                <a:lnTo>
                  <a:pt x="21241" y="16222"/>
                </a:lnTo>
                <a:lnTo>
                  <a:pt x="21392" y="15946"/>
                </a:lnTo>
                <a:lnTo>
                  <a:pt x="21467" y="15648"/>
                </a:lnTo>
                <a:lnTo>
                  <a:pt x="21543" y="15351"/>
                </a:lnTo>
                <a:lnTo>
                  <a:pt x="21618" y="15042"/>
                </a:lnTo>
                <a:lnTo>
                  <a:pt x="21618" y="14745"/>
                </a:lnTo>
                <a:lnTo>
                  <a:pt x="21618" y="14447"/>
                </a:lnTo>
                <a:lnTo>
                  <a:pt x="21618" y="14150"/>
                </a:lnTo>
                <a:lnTo>
                  <a:pt x="21581" y="13852"/>
                </a:lnTo>
                <a:lnTo>
                  <a:pt x="21505" y="13577"/>
                </a:lnTo>
                <a:lnTo>
                  <a:pt x="21430" y="13301"/>
                </a:lnTo>
                <a:lnTo>
                  <a:pt x="21354" y="13048"/>
                </a:lnTo>
                <a:lnTo>
                  <a:pt x="21241" y="12816"/>
                </a:lnTo>
                <a:lnTo>
                  <a:pt x="21146" y="12607"/>
                </a:lnTo>
                <a:lnTo>
                  <a:pt x="21033" y="12431"/>
                </a:lnTo>
                <a:lnTo>
                  <a:pt x="20920" y="12265"/>
                </a:lnTo>
                <a:lnTo>
                  <a:pt x="20769" y="12144"/>
                </a:lnTo>
                <a:lnTo>
                  <a:pt x="20637" y="12034"/>
                </a:lnTo>
                <a:lnTo>
                  <a:pt x="20486" y="11946"/>
                </a:lnTo>
                <a:lnTo>
                  <a:pt x="20297" y="11891"/>
                </a:lnTo>
                <a:lnTo>
                  <a:pt x="20165" y="11846"/>
                </a:lnTo>
                <a:lnTo>
                  <a:pt x="19976" y="11824"/>
                </a:lnTo>
                <a:lnTo>
                  <a:pt x="19806" y="11802"/>
                </a:lnTo>
                <a:lnTo>
                  <a:pt x="19390" y="11824"/>
                </a:lnTo>
                <a:lnTo>
                  <a:pt x="18956" y="11891"/>
                </a:lnTo>
                <a:lnTo>
                  <a:pt x="18503" y="11968"/>
                </a:lnTo>
                <a:lnTo>
                  <a:pt x="17993" y="12078"/>
                </a:lnTo>
                <a:lnTo>
                  <a:pt x="17653" y="12144"/>
                </a:lnTo>
                <a:lnTo>
                  <a:pt x="17332" y="12199"/>
                </a:lnTo>
                <a:lnTo>
                  <a:pt x="17049" y="12221"/>
                </a:lnTo>
                <a:lnTo>
                  <a:pt x="16747" y="12243"/>
                </a:lnTo>
                <a:lnTo>
                  <a:pt x="16464" y="12243"/>
                </a:lnTo>
                <a:lnTo>
                  <a:pt x="16218" y="12243"/>
                </a:lnTo>
                <a:lnTo>
                  <a:pt x="15992" y="12221"/>
                </a:lnTo>
                <a:lnTo>
                  <a:pt x="15746" y="12199"/>
                </a:lnTo>
                <a:lnTo>
                  <a:pt x="15520" y="12155"/>
                </a:lnTo>
                <a:lnTo>
                  <a:pt x="15350" y="12122"/>
                </a:lnTo>
                <a:lnTo>
                  <a:pt x="15161" y="12056"/>
                </a:lnTo>
                <a:lnTo>
                  <a:pt x="14972" y="11990"/>
                </a:lnTo>
                <a:lnTo>
                  <a:pt x="14689" y="11846"/>
                </a:lnTo>
                <a:lnTo>
                  <a:pt x="14444" y="11670"/>
                </a:lnTo>
                <a:lnTo>
                  <a:pt x="14255" y="11483"/>
                </a:lnTo>
                <a:lnTo>
                  <a:pt x="14104" y="11295"/>
                </a:lnTo>
                <a:lnTo>
                  <a:pt x="14028" y="11086"/>
                </a:lnTo>
                <a:lnTo>
                  <a:pt x="13972" y="10888"/>
                </a:lnTo>
                <a:lnTo>
                  <a:pt x="13972" y="10700"/>
                </a:lnTo>
                <a:lnTo>
                  <a:pt x="14009" y="10513"/>
                </a:lnTo>
                <a:lnTo>
                  <a:pt x="14066" y="10359"/>
                </a:lnTo>
                <a:lnTo>
                  <a:pt x="14179" y="10215"/>
                </a:lnTo>
                <a:lnTo>
                  <a:pt x="14406" y="10006"/>
                </a:lnTo>
                <a:lnTo>
                  <a:pt x="14651" y="9830"/>
                </a:lnTo>
                <a:lnTo>
                  <a:pt x="14878" y="9686"/>
                </a:lnTo>
                <a:lnTo>
                  <a:pt x="15123" y="9554"/>
                </a:lnTo>
                <a:lnTo>
                  <a:pt x="15350" y="9477"/>
                </a:lnTo>
                <a:lnTo>
                  <a:pt x="15558" y="9411"/>
                </a:lnTo>
                <a:lnTo>
                  <a:pt x="15803" y="9345"/>
                </a:lnTo>
                <a:lnTo>
                  <a:pt x="16030" y="9323"/>
                </a:lnTo>
                <a:lnTo>
                  <a:pt x="16256" y="9301"/>
                </a:lnTo>
                <a:lnTo>
                  <a:pt x="16464" y="9323"/>
                </a:lnTo>
                <a:lnTo>
                  <a:pt x="16690" y="9345"/>
                </a:lnTo>
                <a:lnTo>
                  <a:pt x="16898" y="9367"/>
                </a:lnTo>
                <a:lnTo>
                  <a:pt x="17332" y="9477"/>
                </a:lnTo>
                <a:lnTo>
                  <a:pt x="17767" y="9598"/>
                </a:lnTo>
                <a:lnTo>
                  <a:pt x="18163" y="9731"/>
                </a:lnTo>
                <a:lnTo>
                  <a:pt x="18597" y="9874"/>
                </a:lnTo>
                <a:lnTo>
                  <a:pt x="18994" y="10006"/>
                </a:lnTo>
                <a:lnTo>
                  <a:pt x="19428" y="10083"/>
                </a:lnTo>
                <a:lnTo>
                  <a:pt x="19617" y="10127"/>
                </a:lnTo>
                <a:lnTo>
                  <a:pt x="19844" y="10149"/>
                </a:lnTo>
                <a:lnTo>
                  <a:pt x="20013" y="10149"/>
                </a:lnTo>
                <a:lnTo>
                  <a:pt x="20240" y="10127"/>
                </a:lnTo>
                <a:lnTo>
                  <a:pt x="20410" y="10105"/>
                </a:lnTo>
                <a:lnTo>
                  <a:pt x="20637" y="10061"/>
                </a:lnTo>
                <a:lnTo>
                  <a:pt x="20844" y="9984"/>
                </a:lnTo>
                <a:lnTo>
                  <a:pt x="21033" y="9896"/>
                </a:lnTo>
                <a:lnTo>
                  <a:pt x="21146" y="9830"/>
                </a:lnTo>
                <a:lnTo>
                  <a:pt x="21203" y="9753"/>
                </a:lnTo>
                <a:lnTo>
                  <a:pt x="21279" y="9642"/>
                </a:lnTo>
                <a:lnTo>
                  <a:pt x="21354" y="9521"/>
                </a:lnTo>
                <a:lnTo>
                  <a:pt x="21430" y="9246"/>
                </a:lnTo>
                <a:lnTo>
                  <a:pt x="21430" y="8904"/>
                </a:lnTo>
                <a:lnTo>
                  <a:pt x="21430" y="8540"/>
                </a:lnTo>
                <a:lnTo>
                  <a:pt x="21392" y="8144"/>
                </a:lnTo>
                <a:lnTo>
                  <a:pt x="21354" y="7714"/>
                </a:lnTo>
                <a:lnTo>
                  <a:pt x="21279" y="7295"/>
                </a:lnTo>
                <a:lnTo>
                  <a:pt x="21146" y="6446"/>
                </a:lnTo>
                <a:lnTo>
                  <a:pt x="20995" y="5686"/>
                </a:lnTo>
                <a:lnTo>
                  <a:pt x="20958" y="5366"/>
                </a:lnTo>
                <a:lnTo>
                  <a:pt x="20958" y="5091"/>
                </a:lnTo>
                <a:lnTo>
                  <a:pt x="20958" y="4860"/>
                </a:lnTo>
                <a:lnTo>
                  <a:pt x="21033" y="4716"/>
                </a:lnTo>
                <a:lnTo>
                  <a:pt x="20637" y="4860"/>
                </a:lnTo>
                <a:lnTo>
                  <a:pt x="20127" y="4992"/>
                </a:lnTo>
                <a:lnTo>
                  <a:pt x="19617" y="5069"/>
                </a:lnTo>
                <a:lnTo>
                  <a:pt x="19032" y="5157"/>
                </a:lnTo>
                <a:lnTo>
                  <a:pt x="18465" y="5201"/>
                </a:lnTo>
                <a:lnTo>
                  <a:pt x="17842" y="5245"/>
                </a:lnTo>
                <a:lnTo>
                  <a:pt x="17219" y="5267"/>
                </a:lnTo>
                <a:lnTo>
                  <a:pt x="16615" y="5267"/>
                </a:lnTo>
                <a:lnTo>
                  <a:pt x="15992" y="5245"/>
                </a:lnTo>
                <a:lnTo>
                  <a:pt x="15369" y="5201"/>
                </a:lnTo>
                <a:lnTo>
                  <a:pt x="14840" y="5157"/>
                </a:lnTo>
                <a:lnTo>
                  <a:pt x="14293" y="5091"/>
                </a:lnTo>
                <a:lnTo>
                  <a:pt x="13783" y="5014"/>
                </a:lnTo>
                <a:lnTo>
                  <a:pt x="13386" y="4926"/>
                </a:lnTo>
                <a:lnTo>
                  <a:pt x="13027" y="4815"/>
                </a:lnTo>
                <a:lnTo>
                  <a:pt x="12725" y="4716"/>
                </a:lnTo>
                <a:lnTo>
                  <a:pt x="12480" y="4606"/>
                </a:lnTo>
                <a:lnTo>
                  <a:pt x="12291" y="4496"/>
                </a:lnTo>
                <a:lnTo>
                  <a:pt x="12197" y="4397"/>
                </a:lnTo>
                <a:lnTo>
                  <a:pt x="12083" y="4286"/>
                </a:lnTo>
                <a:lnTo>
                  <a:pt x="12046" y="4187"/>
                </a:lnTo>
                <a:lnTo>
                  <a:pt x="12008" y="4077"/>
                </a:lnTo>
                <a:lnTo>
                  <a:pt x="12046" y="3967"/>
                </a:lnTo>
                <a:lnTo>
                  <a:pt x="12121" y="3868"/>
                </a:lnTo>
                <a:lnTo>
                  <a:pt x="12197" y="3735"/>
                </a:lnTo>
                <a:lnTo>
                  <a:pt x="12291" y="3614"/>
                </a:lnTo>
                <a:lnTo>
                  <a:pt x="12442" y="3482"/>
                </a:lnTo>
                <a:lnTo>
                  <a:pt x="12631" y="3361"/>
                </a:lnTo>
                <a:lnTo>
                  <a:pt x="13065" y="3085"/>
                </a:lnTo>
                <a:lnTo>
                  <a:pt x="13537" y="2766"/>
                </a:lnTo>
                <a:lnTo>
                  <a:pt x="13783" y="2578"/>
                </a:lnTo>
                <a:lnTo>
                  <a:pt x="13934" y="2380"/>
                </a:lnTo>
                <a:lnTo>
                  <a:pt x="14028" y="2171"/>
                </a:lnTo>
                <a:lnTo>
                  <a:pt x="14104" y="1961"/>
                </a:lnTo>
                <a:lnTo>
                  <a:pt x="14104" y="1730"/>
                </a:lnTo>
                <a:lnTo>
                  <a:pt x="14066" y="1498"/>
                </a:lnTo>
                <a:lnTo>
                  <a:pt x="13972" y="1267"/>
                </a:lnTo>
                <a:lnTo>
                  <a:pt x="13820" y="1057"/>
                </a:lnTo>
                <a:lnTo>
                  <a:pt x="13594" y="837"/>
                </a:lnTo>
                <a:lnTo>
                  <a:pt x="13386" y="628"/>
                </a:lnTo>
                <a:lnTo>
                  <a:pt x="13103" y="462"/>
                </a:lnTo>
                <a:lnTo>
                  <a:pt x="12763" y="308"/>
                </a:lnTo>
                <a:lnTo>
                  <a:pt x="12404" y="187"/>
                </a:lnTo>
                <a:lnTo>
                  <a:pt x="12008" y="77"/>
                </a:lnTo>
                <a:lnTo>
                  <a:pt x="11574" y="33"/>
                </a:lnTo>
                <a:lnTo>
                  <a:pt x="11102" y="11"/>
                </a:lnTo>
                <a:lnTo>
                  <a:pt x="10667" y="11"/>
                </a:lnTo>
                <a:lnTo>
                  <a:pt x="10233" y="77"/>
                </a:lnTo>
                <a:lnTo>
                  <a:pt x="9837" y="187"/>
                </a:lnTo>
                <a:lnTo>
                  <a:pt x="9440" y="286"/>
                </a:lnTo>
                <a:lnTo>
                  <a:pt x="9062" y="462"/>
                </a:lnTo>
                <a:lnTo>
                  <a:pt x="8741" y="628"/>
                </a:lnTo>
                <a:lnTo>
                  <a:pt x="8458" y="815"/>
                </a:lnTo>
                <a:lnTo>
                  <a:pt x="8232" y="1035"/>
                </a:lnTo>
                <a:lnTo>
                  <a:pt x="8062" y="1245"/>
                </a:lnTo>
                <a:lnTo>
                  <a:pt x="7911" y="1476"/>
                </a:lnTo>
                <a:lnTo>
                  <a:pt x="7835" y="1708"/>
                </a:lnTo>
                <a:lnTo>
                  <a:pt x="7797" y="1961"/>
                </a:lnTo>
                <a:lnTo>
                  <a:pt x="7835" y="2193"/>
                </a:lnTo>
                <a:lnTo>
                  <a:pt x="7948" y="2402"/>
                </a:lnTo>
                <a:lnTo>
                  <a:pt x="8062" y="2534"/>
                </a:lnTo>
                <a:lnTo>
                  <a:pt x="8175" y="2644"/>
                </a:lnTo>
                <a:lnTo>
                  <a:pt x="8269" y="2744"/>
                </a:lnTo>
                <a:lnTo>
                  <a:pt x="8420" y="2832"/>
                </a:lnTo>
                <a:lnTo>
                  <a:pt x="8704" y="3019"/>
                </a:lnTo>
                <a:lnTo>
                  <a:pt x="8968" y="3206"/>
                </a:lnTo>
                <a:lnTo>
                  <a:pt x="9138" y="3405"/>
                </a:lnTo>
                <a:lnTo>
                  <a:pt x="9327" y="3570"/>
                </a:lnTo>
                <a:lnTo>
                  <a:pt x="9440" y="3735"/>
                </a:lnTo>
                <a:lnTo>
                  <a:pt x="9516" y="3890"/>
                </a:lnTo>
                <a:lnTo>
                  <a:pt x="9534" y="4033"/>
                </a:lnTo>
                <a:lnTo>
                  <a:pt x="9534" y="4165"/>
                </a:lnTo>
                <a:lnTo>
                  <a:pt x="9516" y="4286"/>
                </a:lnTo>
                <a:lnTo>
                  <a:pt x="9440" y="4397"/>
                </a:lnTo>
                <a:lnTo>
                  <a:pt x="9327" y="4496"/>
                </a:lnTo>
                <a:lnTo>
                  <a:pt x="9176" y="4562"/>
                </a:lnTo>
                <a:lnTo>
                  <a:pt x="9006" y="4628"/>
                </a:lnTo>
                <a:lnTo>
                  <a:pt x="8779" y="4694"/>
                </a:lnTo>
                <a:lnTo>
                  <a:pt x="8534" y="4716"/>
                </a:lnTo>
                <a:lnTo>
                  <a:pt x="8232" y="4716"/>
                </a:lnTo>
                <a:lnTo>
                  <a:pt x="7118" y="4738"/>
                </a:lnTo>
                <a:lnTo>
                  <a:pt x="5947" y="4771"/>
                </a:lnTo>
                <a:lnTo>
                  <a:pt x="4795" y="4815"/>
                </a:lnTo>
                <a:lnTo>
                  <a:pt x="3681" y="4860"/>
                </a:lnTo>
                <a:lnTo>
                  <a:pt x="2662" y="4882"/>
                </a:lnTo>
                <a:lnTo>
                  <a:pt x="1755" y="4882"/>
                </a:lnTo>
                <a:lnTo>
                  <a:pt x="1359" y="4860"/>
                </a:lnTo>
                <a:lnTo>
                  <a:pt x="981" y="4837"/>
                </a:lnTo>
                <a:lnTo>
                  <a:pt x="698" y="4771"/>
                </a:lnTo>
                <a:lnTo>
                  <a:pt x="453" y="4716"/>
                </a:lnTo>
                <a:lnTo>
                  <a:pt x="453" y="5322"/>
                </a:lnTo>
                <a:lnTo>
                  <a:pt x="453" y="6083"/>
                </a:lnTo>
                <a:lnTo>
                  <a:pt x="453" y="6909"/>
                </a:lnTo>
                <a:lnTo>
                  <a:pt x="453" y="7780"/>
                </a:lnTo>
                <a:lnTo>
                  <a:pt x="453" y="8606"/>
                </a:lnTo>
                <a:lnTo>
                  <a:pt x="453" y="9345"/>
                </a:lnTo>
                <a:lnTo>
                  <a:pt x="453" y="9918"/>
                </a:lnTo>
                <a:lnTo>
                  <a:pt x="453" y="10282"/>
                </a:lnTo>
                <a:lnTo>
                  <a:pt x="490" y="10381"/>
                </a:lnTo>
                <a:lnTo>
                  <a:pt x="547" y="10491"/>
                </a:lnTo>
                <a:lnTo>
                  <a:pt x="660" y="10590"/>
                </a:lnTo>
                <a:lnTo>
                  <a:pt x="811" y="10700"/>
                </a:lnTo>
                <a:lnTo>
                  <a:pt x="981" y="10811"/>
                </a:lnTo>
                <a:lnTo>
                  <a:pt x="1208" y="10888"/>
                </a:lnTo>
                <a:lnTo>
                  <a:pt x="1453" y="10954"/>
                </a:lnTo>
                <a:lnTo>
                  <a:pt x="1718" y="11020"/>
                </a:lnTo>
                <a:lnTo>
                  <a:pt x="1963" y="11064"/>
                </a:lnTo>
                <a:lnTo>
                  <a:pt x="2265" y="11086"/>
                </a:lnTo>
                <a:lnTo>
                  <a:pt x="2548" y="11064"/>
                </a:lnTo>
                <a:lnTo>
                  <a:pt x="2794" y="11042"/>
                </a:lnTo>
                <a:lnTo>
                  <a:pt x="3096" y="10976"/>
                </a:lnTo>
                <a:lnTo>
                  <a:pt x="3341" y="10888"/>
                </a:lnTo>
                <a:lnTo>
                  <a:pt x="3606" y="10766"/>
                </a:lnTo>
                <a:lnTo>
                  <a:pt x="3813" y="10590"/>
                </a:lnTo>
                <a:close/>
              </a:path>
            </a:pathLst>
          </a:cu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Puzzle1"/>
          <p:cNvSpPr>
            <a:spLocks noEditPoints="1" noChangeArrowheads="1"/>
          </p:cNvSpPr>
          <p:nvPr/>
        </p:nvSpPr>
        <p:spPr bwMode="auto">
          <a:xfrm>
            <a:off x="726958" y="2886767"/>
            <a:ext cx="1704730" cy="983860"/>
          </a:xfrm>
          <a:custGeom>
            <a:avLst/>
            <a:gdLst>
              <a:gd name="T0" fmla="*/ 16740 w 21600"/>
              <a:gd name="T1" fmla="*/ 21078 h 21600"/>
              <a:gd name="T2" fmla="*/ 16976 w 21600"/>
              <a:gd name="T3" fmla="*/ 521 h 21600"/>
              <a:gd name="T4" fmla="*/ 4725 w 21600"/>
              <a:gd name="T5" fmla="*/ 856 h 21600"/>
              <a:gd name="T6" fmla="*/ 5040 w 21600"/>
              <a:gd name="T7" fmla="*/ 21004 h 21600"/>
              <a:gd name="T8" fmla="*/ 10811 w 21600"/>
              <a:gd name="T9" fmla="*/ 12885 h 21600"/>
              <a:gd name="T10" fmla="*/ 10845 w 21600"/>
              <a:gd name="T11" fmla="*/ 8714 h 21600"/>
              <a:gd name="T12" fmla="*/ 21600 w 21600"/>
              <a:gd name="T13" fmla="*/ 10000 h 21600"/>
              <a:gd name="T14" fmla="*/ 56 w 21600"/>
              <a:gd name="T15" fmla="*/ 10000 h 21600"/>
              <a:gd name="T16" fmla="*/ 6086 w 21600"/>
              <a:gd name="T17" fmla="*/ 2569 h 21600"/>
              <a:gd name="T18" fmla="*/ 16132 w 21600"/>
              <a:gd name="T19" fmla="*/ 19552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9360" y="20836"/>
                </a:moveTo>
                <a:lnTo>
                  <a:pt x="9528" y="20836"/>
                </a:lnTo>
                <a:lnTo>
                  <a:pt x="9686" y="20762"/>
                </a:lnTo>
                <a:lnTo>
                  <a:pt x="9810" y="20687"/>
                </a:lnTo>
                <a:lnTo>
                  <a:pt x="9922" y="20575"/>
                </a:lnTo>
                <a:lnTo>
                  <a:pt x="10012" y="20426"/>
                </a:lnTo>
                <a:lnTo>
                  <a:pt x="10068" y="20296"/>
                </a:lnTo>
                <a:lnTo>
                  <a:pt x="10113" y="20110"/>
                </a:lnTo>
                <a:lnTo>
                  <a:pt x="10136" y="19905"/>
                </a:lnTo>
                <a:lnTo>
                  <a:pt x="10136" y="19682"/>
                </a:lnTo>
                <a:lnTo>
                  <a:pt x="10113" y="19440"/>
                </a:lnTo>
                <a:lnTo>
                  <a:pt x="10068" y="19142"/>
                </a:lnTo>
                <a:lnTo>
                  <a:pt x="10012" y="18900"/>
                </a:lnTo>
                <a:lnTo>
                  <a:pt x="9900" y="18620"/>
                </a:lnTo>
                <a:lnTo>
                  <a:pt x="9787" y="18285"/>
                </a:lnTo>
                <a:lnTo>
                  <a:pt x="9641" y="17968"/>
                </a:lnTo>
                <a:lnTo>
                  <a:pt x="9472" y="17652"/>
                </a:lnTo>
                <a:lnTo>
                  <a:pt x="9382" y="17466"/>
                </a:lnTo>
                <a:lnTo>
                  <a:pt x="9315" y="17298"/>
                </a:lnTo>
                <a:lnTo>
                  <a:pt x="9258" y="17112"/>
                </a:lnTo>
                <a:lnTo>
                  <a:pt x="9191" y="16926"/>
                </a:lnTo>
                <a:lnTo>
                  <a:pt x="9123" y="16535"/>
                </a:lnTo>
                <a:lnTo>
                  <a:pt x="9101" y="16144"/>
                </a:lnTo>
                <a:lnTo>
                  <a:pt x="9101" y="15753"/>
                </a:lnTo>
                <a:lnTo>
                  <a:pt x="9168" y="15362"/>
                </a:lnTo>
                <a:lnTo>
                  <a:pt x="9236" y="14971"/>
                </a:lnTo>
                <a:lnTo>
                  <a:pt x="9360" y="14580"/>
                </a:lnTo>
                <a:lnTo>
                  <a:pt x="9495" y="14244"/>
                </a:lnTo>
                <a:lnTo>
                  <a:pt x="9663" y="13891"/>
                </a:lnTo>
                <a:lnTo>
                  <a:pt x="9855" y="13611"/>
                </a:lnTo>
                <a:lnTo>
                  <a:pt x="10068" y="13351"/>
                </a:lnTo>
                <a:lnTo>
                  <a:pt x="10293" y="13146"/>
                </a:lnTo>
                <a:lnTo>
                  <a:pt x="10552" y="12997"/>
                </a:lnTo>
                <a:lnTo>
                  <a:pt x="10811" y="12885"/>
                </a:lnTo>
                <a:lnTo>
                  <a:pt x="11069" y="12866"/>
                </a:lnTo>
                <a:lnTo>
                  <a:pt x="11351" y="12885"/>
                </a:lnTo>
                <a:lnTo>
                  <a:pt x="11610" y="12997"/>
                </a:lnTo>
                <a:lnTo>
                  <a:pt x="11846" y="13183"/>
                </a:lnTo>
                <a:lnTo>
                  <a:pt x="12060" y="13388"/>
                </a:lnTo>
                <a:lnTo>
                  <a:pt x="12251" y="13648"/>
                </a:lnTo>
                <a:lnTo>
                  <a:pt x="12419" y="13928"/>
                </a:lnTo>
                <a:lnTo>
                  <a:pt x="12555" y="14244"/>
                </a:lnTo>
                <a:lnTo>
                  <a:pt x="12690" y="14617"/>
                </a:lnTo>
                <a:lnTo>
                  <a:pt x="12768" y="15008"/>
                </a:lnTo>
                <a:lnTo>
                  <a:pt x="12836" y="15399"/>
                </a:lnTo>
                <a:lnTo>
                  <a:pt x="12858" y="15753"/>
                </a:lnTo>
                <a:lnTo>
                  <a:pt x="12858" y="16144"/>
                </a:lnTo>
                <a:lnTo>
                  <a:pt x="12813" y="16535"/>
                </a:lnTo>
                <a:lnTo>
                  <a:pt x="12746" y="16888"/>
                </a:lnTo>
                <a:lnTo>
                  <a:pt x="12667" y="17224"/>
                </a:lnTo>
                <a:lnTo>
                  <a:pt x="12510" y="17503"/>
                </a:lnTo>
                <a:lnTo>
                  <a:pt x="12228" y="18043"/>
                </a:lnTo>
                <a:lnTo>
                  <a:pt x="11970" y="18546"/>
                </a:lnTo>
                <a:lnTo>
                  <a:pt x="11868" y="18751"/>
                </a:lnTo>
                <a:lnTo>
                  <a:pt x="11778" y="18974"/>
                </a:lnTo>
                <a:lnTo>
                  <a:pt x="11711" y="19179"/>
                </a:lnTo>
                <a:lnTo>
                  <a:pt x="11666" y="19365"/>
                </a:lnTo>
                <a:lnTo>
                  <a:pt x="11632" y="19570"/>
                </a:lnTo>
                <a:lnTo>
                  <a:pt x="11632" y="19756"/>
                </a:lnTo>
                <a:lnTo>
                  <a:pt x="11632" y="19942"/>
                </a:lnTo>
                <a:lnTo>
                  <a:pt x="11643" y="20110"/>
                </a:lnTo>
                <a:lnTo>
                  <a:pt x="11711" y="20296"/>
                </a:lnTo>
                <a:lnTo>
                  <a:pt x="11801" y="20464"/>
                </a:lnTo>
                <a:lnTo>
                  <a:pt x="11891" y="20650"/>
                </a:lnTo>
                <a:lnTo>
                  <a:pt x="12037" y="20836"/>
                </a:lnTo>
                <a:lnTo>
                  <a:pt x="12206" y="21004"/>
                </a:lnTo>
                <a:lnTo>
                  <a:pt x="12419" y="21190"/>
                </a:lnTo>
                <a:lnTo>
                  <a:pt x="12667" y="21320"/>
                </a:lnTo>
                <a:lnTo>
                  <a:pt x="12960" y="21432"/>
                </a:lnTo>
                <a:lnTo>
                  <a:pt x="13286" y="21544"/>
                </a:lnTo>
                <a:lnTo>
                  <a:pt x="13612" y="21655"/>
                </a:lnTo>
                <a:lnTo>
                  <a:pt x="13983" y="21693"/>
                </a:lnTo>
                <a:lnTo>
                  <a:pt x="14343" y="21730"/>
                </a:lnTo>
                <a:lnTo>
                  <a:pt x="14715" y="21730"/>
                </a:lnTo>
                <a:lnTo>
                  <a:pt x="15075" y="21730"/>
                </a:lnTo>
                <a:lnTo>
                  <a:pt x="15446" y="21655"/>
                </a:lnTo>
                <a:lnTo>
                  <a:pt x="15794" y="21581"/>
                </a:lnTo>
                <a:lnTo>
                  <a:pt x="16132" y="21432"/>
                </a:lnTo>
                <a:lnTo>
                  <a:pt x="16458" y="21302"/>
                </a:lnTo>
                <a:lnTo>
                  <a:pt x="16740" y="21078"/>
                </a:lnTo>
                <a:lnTo>
                  <a:pt x="16976" y="20836"/>
                </a:lnTo>
                <a:lnTo>
                  <a:pt x="17043" y="20650"/>
                </a:lnTo>
                <a:lnTo>
                  <a:pt x="17088" y="20426"/>
                </a:lnTo>
                <a:lnTo>
                  <a:pt x="17133" y="20222"/>
                </a:lnTo>
                <a:lnTo>
                  <a:pt x="17156" y="19980"/>
                </a:lnTo>
                <a:lnTo>
                  <a:pt x="17167" y="19477"/>
                </a:lnTo>
                <a:lnTo>
                  <a:pt x="17167" y="18974"/>
                </a:lnTo>
                <a:lnTo>
                  <a:pt x="17156" y="18397"/>
                </a:lnTo>
                <a:lnTo>
                  <a:pt x="17111" y="17820"/>
                </a:lnTo>
                <a:lnTo>
                  <a:pt x="17066" y="17261"/>
                </a:lnTo>
                <a:lnTo>
                  <a:pt x="16998" y="16646"/>
                </a:lnTo>
                <a:lnTo>
                  <a:pt x="16852" y="15511"/>
                </a:lnTo>
                <a:lnTo>
                  <a:pt x="16740" y="14393"/>
                </a:lnTo>
                <a:lnTo>
                  <a:pt x="16717" y="13928"/>
                </a:lnTo>
                <a:lnTo>
                  <a:pt x="16695" y="13462"/>
                </a:lnTo>
                <a:lnTo>
                  <a:pt x="16717" y="13071"/>
                </a:lnTo>
                <a:lnTo>
                  <a:pt x="16785" y="12755"/>
                </a:lnTo>
                <a:lnTo>
                  <a:pt x="16852" y="12419"/>
                </a:lnTo>
                <a:lnTo>
                  <a:pt x="16953" y="12140"/>
                </a:lnTo>
                <a:lnTo>
                  <a:pt x="17088" y="11898"/>
                </a:lnTo>
                <a:lnTo>
                  <a:pt x="17212" y="11675"/>
                </a:lnTo>
                <a:lnTo>
                  <a:pt x="17370" y="11470"/>
                </a:lnTo>
                <a:lnTo>
                  <a:pt x="17516" y="11284"/>
                </a:lnTo>
                <a:lnTo>
                  <a:pt x="17696" y="11135"/>
                </a:lnTo>
                <a:lnTo>
                  <a:pt x="17865" y="11042"/>
                </a:lnTo>
                <a:lnTo>
                  <a:pt x="18033" y="10930"/>
                </a:lnTo>
                <a:lnTo>
                  <a:pt x="18213" y="10893"/>
                </a:lnTo>
                <a:lnTo>
                  <a:pt x="18382" y="10893"/>
                </a:lnTo>
                <a:lnTo>
                  <a:pt x="18551" y="10967"/>
                </a:lnTo>
                <a:lnTo>
                  <a:pt x="18708" y="11042"/>
                </a:lnTo>
                <a:lnTo>
                  <a:pt x="18855" y="11172"/>
                </a:lnTo>
                <a:lnTo>
                  <a:pt x="19012" y="11358"/>
                </a:lnTo>
                <a:lnTo>
                  <a:pt x="19136" y="11600"/>
                </a:lnTo>
                <a:lnTo>
                  <a:pt x="19271" y="11861"/>
                </a:lnTo>
                <a:lnTo>
                  <a:pt x="19440" y="12028"/>
                </a:lnTo>
                <a:lnTo>
                  <a:pt x="19608" y="12177"/>
                </a:lnTo>
                <a:lnTo>
                  <a:pt x="19822" y="12289"/>
                </a:lnTo>
                <a:lnTo>
                  <a:pt x="20025" y="12289"/>
                </a:lnTo>
                <a:lnTo>
                  <a:pt x="20238" y="12289"/>
                </a:lnTo>
                <a:lnTo>
                  <a:pt x="20452" y="12215"/>
                </a:lnTo>
                <a:lnTo>
                  <a:pt x="20643" y="12103"/>
                </a:lnTo>
                <a:lnTo>
                  <a:pt x="20846" y="11973"/>
                </a:lnTo>
                <a:lnTo>
                  <a:pt x="21037" y="11786"/>
                </a:lnTo>
                <a:lnTo>
                  <a:pt x="21206" y="11563"/>
                </a:lnTo>
                <a:lnTo>
                  <a:pt x="21363" y="11321"/>
                </a:lnTo>
                <a:lnTo>
                  <a:pt x="21465" y="11079"/>
                </a:lnTo>
                <a:lnTo>
                  <a:pt x="21577" y="10744"/>
                </a:lnTo>
                <a:lnTo>
                  <a:pt x="21622" y="10427"/>
                </a:lnTo>
                <a:lnTo>
                  <a:pt x="21645" y="10111"/>
                </a:lnTo>
                <a:lnTo>
                  <a:pt x="21622" y="9608"/>
                </a:lnTo>
                <a:lnTo>
                  <a:pt x="21577" y="9142"/>
                </a:lnTo>
                <a:lnTo>
                  <a:pt x="21465" y="8751"/>
                </a:lnTo>
                <a:lnTo>
                  <a:pt x="21363" y="8397"/>
                </a:lnTo>
                <a:lnTo>
                  <a:pt x="21206" y="8062"/>
                </a:lnTo>
                <a:lnTo>
                  <a:pt x="21037" y="7820"/>
                </a:lnTo>
                <a:lnTo>
                  <a:pt x="20846" y="7597"/>
                </a:lnTo>
                <a:lnTo>
                  <a:pt x="20643" y="7429"/>
                </a:lnTo>
                <a:lnTo>
                  <a:pt x="20452" y="7317"/>
                </a:lnTo>
                <a:lnTo>
                  <a:pt x="20238" y="7206"/>
                </a:lnTo>
                <a:lnTo>
                  <a:pt x="20025" y="7168"/>
                </a:lnTo>
                <a:lnTo>
                  <a:pt x="19822" y="7206"/>
                </a:lnTo>
                <a:lnTo>
                  <a:pt x="19608" y="7243"/>
                </a:lnTo>
                <a:lnTo>
                  <a:pt x="19440" y="7355"/>
                </a:lnTo>
                <a:lnTo>
                  <a:pt x="19271" y="7504"/>
                </a:lnTo>
                <a:lnTo>
                  <a:pt x="19136" y="7708"/>
                </a:lnTo>
                <a:lnTo>
                  <a:pt x="19012" y="7895"/>
                </a:lnTo>
                <a:lnTo>
                  <a:pt x="18832" y="8025"/>
                </a:lnTo>
                <a:lnTo>
                  <a:pt x="18663" y="8174"/>
                </a:lnTo>
                <a:lnTo>
                  <a:pt x="18472" y="8248"/>
                </a:lnTo>
                <a:lnTo>
                  <a:pt x="18270" y="8286"/>
                </a:lnTo>
                <a:lnTo>
                  <a:pt x="18078" y="8323"/>
                </a:lnTo>
                <a:lnTo>
                  <a:pt x="17887" y="8323"/>
                </a:lnTo>
                <a:lnTo>
                  <a:pt x="17696" y="8248"/>
                </a:lnTo>
                <a:lnTo>
                  <a:pt x="17493" y="8174"/>
                </a:lnTo>
                <a:lnTo>
                  <a:pt x="17302" y="8062"/>
                </a:lnTo>
                <a:lnTo>
                  <a:pt x="17133" y="7969"/>
                </a:lnTo>
                <a:lnTo>
                  <a:pt x="16976" y="7783"/>
                </a:lnTo>
                <a:lnTo>
                  <a:pt x="16852" y="7597"/>
                </a:lnTo>
                <a:lnTo>
                  <a:pt x="16740" y="7429"/>
                </a:lnTo>
                <a:lnTo>
                  <a:pt x="16672" y="7168"/>
                </a:lnTo>
                <a:lnTo>
                  <a:pt x="16638" y="6926"/>
                </a:lnTo>
                <a:lnTo>
                  <a:pt x="16616" y="6498"/>
                </a:lnTo>
                <a:lnTo>
                  <a:pt x="16616" y="5772"/>
                </a:lnTo>
                <a:lnTo>
                  <a:pt x="16650" y="4915"/>
                </a:lnTo>
                <a:lnTo>
                  <a:pt x="16695" y="3928"/>
                </a:lnTo>
                <a:lnTo>
                  <a:pt x="16762" y="2960"/>
                </a:lnTo>
                <a:lnTo>
                  <a:pt x="16830" y="1992"/>
                </a:lnTo>
                <a:lnTo>
                  <a:pt x="16908" y="1173"/>
                </a:lnTo>
                <a:lnTo>
                  <a:pt x="16976" y="521"/>
                </a:lnTo>
                <a:lnTo>
                  <a:pt x="16953" y="521"/>
                </a:lnTo>
                <a:lnTo>
                  <a:pt x="16931" y="521"/>
                </a:lnTo>
                <a:lnTo>
                  <a:pt x="16267" y="484"/>
                </a:lnTo>
                <a:lnTo>
                  <a:pt x="15637" y="428"/>
                </a:lnTo>
                <a:lnTo>
                  <a:pt x="15063" y="353"/>
                </a:lnTo>
                <a:lnTo>
                  <a:pt x="14523" y="279"/>
                </a:lnTo>
                <a:lnTo>
                  <a:pt x="14040" y="167"/>
                </a:lnTo>
                <a:lnTo>
                  <a:pt x="13635" y="93"/>
                </a:lnTo>
                <a:lnTo>
                  <a:pt x="13331" y="18"/>
                </a:lnTo>
                <a:lnTo>
                  <a:pt x="13117" y="18"/>
                </a:lnTo>
                <a:lnTo>
                  <a:pt x="12982" y="18"/>
                </a:lnTo>
                <a:lnTo>
                  <a:pt x="12858" y="130"/>
                </a:lnTo>
                <a:lnTo>
                  <a:pt x="12723" y="279"/>
                </a:lnTo>
                <a:lnTo>
                  <a:pt x="12622" y="446"/>
                </a:lnTo>
                <a:lnTo>
                  <a:pt x="12510" y="670"/>
                </a:lnTo>
                <a:lnTo>
                  <a:pt x="12419" y="912"/>
                </a:lnTo>
                <a:lnTo>
                  <a:pt x="12363" y="1210"/>
                </a:lnTo>
                <a:lnTo>
                  <a:pt x="12318" y="1526"/>
                </a:lnTo>
                <a:lnTo>
                  <a:pt x="12273" y="1843"/>
                </a:lnTo>
                <a:lnTo>
                  <a:pt x="12251" y="2215"/>
                </a:lnTo>
                <a:lnTo>
                  <a:pt x="12273" y="2532"/>
                </a:lnTo>
                <a:lnTo>
                  <a:pt x="12318" y="2886"/>
                </a:lnTo>
                <a:lnTo>
                  <a:pt x="12386" y="3240"/>
                </a:lnTo>
                <a:lnTo>
                  <a:pt x="12464" y="3556"/>
                </a:lnTo>
                <a:lnTo>
                  <a:pt x="12577" y="3891"/>
                </a:lnTo>
                <a:lnTo>
                  <a:pt x="12746" y="4171"/>
                </a:lnTo>
                <a:lnTo>
                  <a:pt x="12926" y="4487"/>
                </a:lnTo>
                <a:lnTo>
                  <a:pt x="13050" y="4860"/>
                </a:lnTo>
                <a:lnTo>
                  <a:pt x="13162" y="5251"/>
                </a:lnTo>
                <a:lnTo>
                  <a:pt x="13218" y="5604"/>
                </a:lnTo>
                <a:lnTo>
                  <a:pt x="13263" y="5995"/>
                </a:lnTo>
                <a:lnTo>
                  <a:pt x="13241" y="6386"/>
                </a:lnTo>
                <a:lnTo>
                  <a:pt x="13218" y="6740"/>
                </a:lnTo>
                <a:lnTo>
                  <a:pt x="13139" y="7094"/>
                </a:lnTo>
                <a:lnTo>
                  <a:pt x="13050" y="7429"/>
                </a:lnTo>
                <a:lnTo>
                  <a:pt x="12903" y="7746"/>
                </a:lnTo>
                <a:lnTo>
                  <a:pt x="12723" y="8025"/>
                </a:lnTo>
                <a:lnTo>
                  <a:pt x="12532" y="8286"/>
                </a:lnTo>
                <a:lnTo>
                  <a:pt x="12318" y="8491"/>
                </a:lnTo>
                <a:lnTo>
                  <a:pt x="12060" y="8677"/>
                </a:lnTo>
                <a:lnTo>
                  <a:pt x="11756" y="8788"/>
                </a:lnTo>
                <a:lnTo>
                  <a:pt x="11452" y="8826"/>
                </a:lnTo>
                <a:lnTo>
                  <a:pt x="11283" y="8826"/>
                </a:lnTo>
                <a:lnTo>
                  <a:pt x="11126" y="8826"/>
                </a:lnTo>
                <a:lnTo>
                  <a:pt x="11002" y="8788"/>
                </a:lnTo>
                <a:lnTo>
                  <a:pt x="10845" y="8714"/>
                </a:lnTo>
                <a:lnTo>
                  <a:pt x="10721" y="8640"/>
                </a:lnTo>
                <a:lnTo>
                  <a:pt x="10608" y="8565"/>
                </a:lnTo>
                <a:lnTo>
                  <a:pt x="10485" y="8453"/>
                </a:lnTo>
                <a:lnTo>
                  <a:pt x="10372" y="8323"/>
                </a:lnTo>
                <a:lnTo>
                  <a:pt x="10181" y="8062"/>
                </a:lnTo>
                <a:lnTo>
                  <a:pt x="10035" y="7746"/>
                </a:lnTo>
                <a:lnTo>
                  <a:pt x="9900" y="7392"/>
                </a:lnTo>
                <a:lnTo>
                  <a:pt x="9787" y="7001"/>
                </a:lnTo>
                <a:lnTo>
                  <a:pt x="9731" y="6610"/>
                </a:lnTo>
                <a:lnTo>
                  <a:pt x="9686" y="6219"/>
                </a:lnTo>
                <a:lnTo>
                  <a:pt x="9663" y="5772"/>
                </a:lnTo>
                <a:lnTo>
                  <a:pt x="9686" y="5381"/>
                </a:lnTo>
                <a:lnTo>
                  <a:pt x="9753" y="4990"/>
                </a:lnTo>
                <a:lnTo>
                  <a:pt x="9832" y="4636"/>
                </a:lnTo>
                <a:lnTo>
                  <a:pt x="9945" y="4320"/>
                </a:lnTo>
                <a:lnTo>
                  <a:pt x="10068" y="4022"/>
                </a:lnTo>
                <a:lnTo>
                  <a:pt x="10203" y="3817"/>
                </a:lnTo>
                <a:lnTo>
                  <a:pt x="10316" y="3593"/>
                </a:lnTo>
                <a:lnTo>
                  <a:pt x="10395" y="3351"/>
                </a:lnTo>
                <a:lnTo>
                  <a:pt x="10462" y="3109"/>
                </a:lnTo>
                <a:lnTo>
                  <a:pt x="10507" y="2848"/>
                </a:lnTo>
                <a:lnTo>
                  <a:pt x="10530" y="2606"/>
                </a:lnTo>
                <a:lnTo>
                  <a:pt x="10507" y="2346"/>
                </a:lnTo>
                <a:lnTo>
                  <a:pt x="10462" y="2141"/>
                </a:lnTo>
                <a:lnTo>
                  <a:pt x="10395" y="1880"/>
                </a:lnTo>
                <a:lnTo>
                  <a:pt x="10293" y="1638"/>
                </a:lnTo>
                <a:lnTo>
                  <a:pt x="10158" y="1415"/>
                </a:lnTo>
                <a:lnTo>
                  <a:pt x="9967" y="1210"/>
                </a:lnTo>
                <a:lnTo>
                  <a:pt x="9753" y="986"/>
                </a:lnTo>
                <a:lnTo>
                  <a:pt x="9495" y="819"/>
                </a:lnTo>
                <a:lnTo>
                  <a:pt x="9191" y="670"/>
                </a:lnTo>
                <a:lnTo>
                  <a:pt x="8842" y="521"/>
                </a:lnTo>
                <a:lnTo>
                  <a:pt x="8471" y="446"/>
                </a:lnTo>
                <a:lnTo>
                  <a:pt x="7998" y="428"/>
                </a:lnTo>
                <a:lnTo>
                  <a:pt x="7413" y="428"/>
                </a:lnTo>
                <a:lnTo>
                  <a:pt x="6817" y="446"/>
                </a:lnTo>
                <a:lnTo>
                  <a:pt x="6187" y="521"/>
                </a:lnTo>
                <a:lnTo>
                  <a:pt x="5602" y="633"/>
                </a:lnTo>
                <a:lnTo>
                  <a:pt x="5107" y="744"/>
                </a:lnTo>
                <a:lnTo>
                  <a:pt x="4725" y="856"/>
                </a:lnTo>
                <a:lnTo>
                  <a:pt x="4848" y="1564"/>
                </a:lnTo>
                <a:lnTo>
                  <a:pt x="5028" y="2495"/>
                </a:lnTo>
                <a:lnTo>
                  <a:pt x="5175" y="3556"/>
                </a:lnTo>
                <a:lnTo>
                  <a:pt x="5298" y="4673"/>
                </a:lnTo>
                <a:lnTo>
                  <a:pt x="5343" y="5213"/>
                </a:lnTo>
                <a:lnTo>
                  <a:pt x="5388" y="5753"/>
                </a:lnTo>
                <a:lnTo>
                  <a:pt x="5411" y="6275"/>
                </a:lnTo>
                <a:lnTo>
                  <a:pt x="5411" y="6740"/>
                </a:lnTo>
                <a:lnTo>
                  <a:pt x="5366" y="7168"/>
                </a:lnTo>
                <a:lnTo>
                  <a:pt x="5321" y="7541"/>
                </a:lnTo>
                <a:lnTo>
                  <a:pt x="5287" y="7708"/>
                </a:lnTo>
                <a:lnTo>
                  <a:pt x="5242" y="7857"/>
                </a:lnTo>
                <a:lnTo>
                  <a:pt x="5197" y="7969"/>
                </a:lnTo>
                <a:lnTo>
                  <a:pt x="5130" y="8062"/>
                </a:lnTo>
                <a:lnTo>
                  <a:pt x="5006" y="8248"/>
                </a:lnTo>
                <a:lnTo>
                  <a:pt x="4848" y="8397"/>
                </a:lnTo>
                <a:lnTo>
                  <a:pt x="4725" y="8528"/>
                </a:lnTo>
                <a:lnTo>
                  <a:pt x="4567" y="8640"/>
                </a:lnTo>
                <a:lnTo>
                  <a:pt x="4421" y="8714"/>
                </a:lnTo>
                <a:lnTo>
                  <a:pt x="4263" y="8751"/>
                </a:lnTo>
                <a:lnTo>
                  <a:pt x="4095" y="8788"/>
                </a:lnTo>
                <a:lnTo>
                  <a:pt x="3948" y="8788"/>
                </a:lnTo>
                <a:lnTo>
                  <a:pt x="3791" y="8751"/>
                </a:lnTo>
                <a:lnTo>
                  <a:pt x="3667" y="8714"/>
                </a:lnTo>
                <a:lnTo>
                  <a:pt x="3510" y="8677"/>
                </a:lnTo>
                <a:lnTo>
                  <a:pt x="3386" y="8602"/>
                </a:lnTo>
                <a:lnTo>
                  <a:pt x="3251" y="8491"/>
                </a:lnTo>
                <a:lnTo>
                  <a:pt x="3127" y="8360"/>
                </a:lnTo>
                <a:lnTo>
                  <a:pt x="3015" y="8248"/>
                </a:lnTo>
                <a:lnTo>
                  <a:pt x="2925" y="8062"/>
                </a:lnTo>
                <a:lnTo>
                  <a:pt x="2778" y="7857"/>
                </a:lnTo>
                <a:lnTo>
                  <a:pt x="2610" y="7671"/>
                </a:lnTo>
                <a:lnTo>
                  <a:pt x="2407" y="7541"/>
                </a:lnTo>
                <a:lnTo>
                  <a:pt x="2171" y="7466"/>
                </a:lnTo>
                <a:lnTo>
                  <a:pt x="1957" y="7429"/>
                </a:lnTo>
                <a:lnTo>
                  <a:pt x="1698" y="7429"/>
                </a:lnTo>
                <a:lnTo>
                  <a:pt x="1462" y="7466"/>
                </a:lnTo>
                <a:lnTo>
                  <a:pt x="1226" y="7559"/>
                </a:lnTo>
                <a:lnTo>
                  <a:pt x="989" y="7708"/>
                </a:lnTo>
                <a:lnTo>
                  <a:pt x="776" y="7932"/>
                </a:lnTo>
                <a:lnTo>
                  <a:pt x="551" y="8211"/>
                </a:lnTo>
                <a:lnTo>
                  <a:pt x="382" y="8528"/>
                </a:lnTo>
                <a:lnTo>
                  <a:pt x="315" y="8714"/>
                </a:lnTo>
                <a:lnTo>
                  <a:pt x="236" y="8919"/>
                </a:lnTo>
                <a:lnTo>
                  <a:pt x="191" y="9142"/>
                </a:lnTo>
                <a:lnTo>
                  <a:pt x="123" y="9347"/>
                </a:lnTo>
                <a:lnTo>
                  <a:pt x="78" y="9608"/>
                </a:lnTo>
                <a:lnTo>
                  <a:pt x="56" y="9887"/>
                </a:lnTo>
                <a:lnTo>
                  <a:pt x="33" y="10185"/>
                </a:lnTo>
                <a:lnTo>
                  <a:pt x="33" y="10464"/>
                </a:lnTo>
                <a:lnTo>
                  <a:pt x="33" y="10706"/>
                </a:lnTo>
                <a:lnTo>
                  <a:pt x="56" y="10967"/>
                </a:lnTo>
                <a:lnTo>
                  <a:pt x="78" y="11172"/>
                </a:lnTo>
                <a:lnTo>
                  <a:pt x="123" y="11395"/>
                </a:lnTo>
                <a:lnTo>
                  <a:pt x="168" y="11600"/>
                </a:lnTo>
                <a:lnTo>
                  <a:pt x="236" y="11786"/>
                </a:lnTo>
                <a:lnTo>
                  <a:pt x="292" y="11973"/>
                </a:lnTo>
                <a:lnTo>
                  <a:pt x="382" y="12140"/>
                </a:lnTo>
                <a:lnTo>
                  <a:pt x="540" y="12419"/>
                </a:lnTo>
                <a:lnTo>
                  <a:pt x="731" y="12680"/>
                </a:lnTo>
                <a:lnTo>
                  <a:pt x="944" y="12866"/>
                </a:lnTo>
                <a:lnTo>
                  <a:pt x="1158" y="12997"/>
                </a:lnTo>
                <a:lnTo>
                  <a:pt x="1395" y="13108"/>
                </a:lnTo>
                <a:lnTo>
                  <a:pt x="1608" y="13183"/>
                </a:lnTo>
                <a:lnTo>
                  <a:pt x="1856" y="13183"/>
                </a:lnTo>
                <a:lnTo>
                  <a:pt x="2070" y="13146"/>
                </a:lnTo>
                <a:lnTo>
                  <a:pt x="2261" y="13071"/>
                </a:lnTo>
                <a:lnTo>
                  <a:pt x="2430" y="12960"/>
                </a:lnTo>
                <a:lnTo>
                  <a:pt x="2587" y="12792"/>
                </a:lnTo>
                <a:lnTo>
                  <a:pt x="2688" y="12606"/>
                </a:lnTo>
                <a:lnTo>
                  <a:pt x="2801" y="12419"/>
                </a:lnTo>
                <a:lnTo>
                  <a:pt x="2925" y="12289"/>
                </a:lnTo>
                <a:lnTo>
                  <a:pt x="3082" y="12177"/>
                </a:lnTo>
                <a:lnTo>
                  <a:pt x="3228" y="12103"/>
                </a:lnTo>
                <a:lnTo>
                  <a:pt x="3408" y="12103"/>
                </a:lnTo>
                <a:lnTo>
                  <a:pt x="3577" y="12103"/>
                </a:lnTo>
                <a:lnTo>
                  <a:pt x="3723" y="12177"/>
                </a:lnTo>
                <a:lnTo>
                  <a:pt x="3903" y="12252"/>
                </a:lnTo>
                <a:lnTo>
                  <a:pt x="4072" y="12364"/>
                </a:lnTo>
                <a:lnTo>
                  <a:pt x="4230" y="12494"/>
                </a:lnTo>
                <a:lnTo>
                  <a:pt x="4353" y="12643"/>
                </a:lnTo>
                <a:lnTo>
                  <a:pt x="4488" y="12829"/>
                </a:lnTo>
                <a:lnTo>
                  <a:pt x="4567" y="13034"/>
                </a:lnTo>
                <a:lnTo>
                  <a:pt x="4657" y="13257"/>
                </a:lnTo>
                <a:lnTo>
                  <a:pt x="4702" y="13462"/>
                </a:lnTo>
                <a:lnTo>
                  <a:pt x="4725" y="13686"/>
                </a:lnTo>
                <a:lnTo>
                  <a:pt x="4702" y="14282"/>
                </a:lnTo>
                <a:lnTo>
                  <a:pt x="4657" y="15045"/>
                </a:lnTo>
                <a:lnTo>
                  <a:pt x="4612" y="15976"/>
                </a:lnTo>
                <a:lnTo>
                  <a:pt x="4590" y="16926"/>
                </a:lnTo>
                <a:lnTo>
                  <a:pt x="4567" y="17968"/>
                </a:lnTo>
                <a:lnTo>
                  <a:pt x="4567" y="19011"/>
                </a:lnTo>
                <a:lnTo>
                  <a:pt x="4590" y="19514"/>
                </a:lnTo>
                <a:lnTo>
                  <a:pt x="4612" y="19980"/>
                </a:lnTo>
                <a:lnTo>
                  <a:pt x="4657" y="20426"/>
                </a:lnTo>
                <a:lnTo>
                  <a:pt x="4725" y="20836"/>
                </a:lnTo>
                <a:lnTo>
                  <a:pt x="4848" y="20929"/>
                </a:lnTo>
                <a:lnTo>
                  <a:pt x="5040" y="21004"/>
                </a:lnTo>
                <a:lnTo>
                  <a:pt x="5265" y="21078"/>
                </a:lnTo>
                <a:lnTo>
                  <a:pt x="5478" y="21115"/>
                </a:lnTo>
                <a:lnTo>
                  <a:pt x="6041" y="21115"/>
                </a:lnTo>
                <a:lnTo>
                  <a:pt x="6637" y="21078"/>
                </a:lnTo>
                <a:lnTo>
                  <a:pt x="7312" y="21004"/>
                </a:lnTo>
                <a:lnTo>
                  <a:pt x="7998" y="20929"/>
                </a:lnTo>
                <a:lnTo>
                  <a:pt x="8696" y="20855"/>
                </a:lnTo>
                <a:lnTo>
                  <a:pt x="9360" y="20836"/>
                </a:lnTo>
                <a:close/>
              </a:path>
            </a:pathLst>
          </a:cu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995045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500"/>
                            </p:stCondLst>
                            <p:childTnLst>
                              <p:par>
                                <p:cTn id="3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8" grpId="0" animBg="1"/>
      <p:bldP spid="9" grpId="0" animBg="1"/>
      <p:bldP spid="10" grpId="0" animBg="1"/>
      <p:bldP spid="11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048000"/>
            <a:ext cx="7467600" cy="1143000"/>
          </a:xfrm>
        </p:spPr>
        <p:txBody>
          <a:bodyPr/>
          <a:lstStyle/>
          <a:p>
            <a:pPr algn="ctr"/>
            <a:r>
              <a:rPr lang="en-US" dirty="0" smtClean="0"/>
              <a:t>Thank you!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89597AF-E6D4-4531-90EE-FF9C09EA5DF1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1050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iamond 8"/>
          <p:cNvSpPr/>
          <p:nvPr/>
        </p:nvSpPr>
        <p:spPr>
          <a:xfrm>
            <a:off x="2286000" y="1873854"/>
            <a:ext cx="4108973" cy="3993546"/>
          </a:xfrm>
          <a:prstGeom prst="diamond">
            <a:avLst/>
          </a:prstGeom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0" name="Freeform 9"/>
          <p:cNvSpPr/>
          <p:nvPr/>
        </p:nvSpPr>
        <p:spPr>
          <a:xfrm>
            <a:off x="381000" y="2331054"/>
            <a:ext cx="2702718" cy="793146"/>
          </a:xfrm>
          <a:custGeom>
            <a:avLst/>
            <a:gdLst>
              <a:gd name="connsiteX0" fmla="*/ 0 w 1824561"/>
              <a:gd name="connsiteY0" fmla="*/ 304100 h 1824561"/>
              <a:gd name="connsiteX1" fmla="*/ 304100 w 1824561"/>
              <a:gd name="connsiteY1" fmla="*/ 0 h 1824561"/>
              <a:gd name="connsiteX2" fmla="*/ 1520461 w 1824561"/>
              <a:gd name="connsiteY2" fmla="*/ 0 h 1824561"/>
              <a:gd name="connsiteX3" fmla="*/ 1824561 w 1824561"/>
              <a:gd name="connsiteY3" fmla="*/ 304100 h 1824561"/>
              <a:gd name="connsiteX4" fmla="*/ 1824561 w 1824561"/>
              <a:gd name="connsiteY4" fmla="*/ 1520461 h 1824561"/>
              <a:gd name="connsiteX5" fmla="*/ 1520461 w 1824561"/>
              <a:gd name="connsiteY5" fmla="*/ 1824561 h 1824561"/>
              <a:gd name="connsiteX6" fmla="*/ 304100 w 1824561"/>
              <a:gd name="connsiteY6" fmla="*/ 1824561 h 1824561"/>
              <a:gd name="connsiteX7" fmla="*/ 0 w 1824561"/>
              <a:gd name="connsiteY7" fmla="*/ 1520461 h 1824561"/>
              <a:gd name="connsiteX8" fmla="*/ 0 w 1824561"/>
              <a:gd name="connsiteY8" fmla="*/ 304100 h 18245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24561" h="1824561">
                <a:moveTo>
                  <a:pt x="0" y="304100"/>
                </a:moveTo>
                <a:cubicBezTo>
                  <a:pt x="0" y="136150"/>
                  <a:pt x="136150" y="0"/>
                  <a:pt x="304100" y="0"/>
                </a:cubicBezTo>
                <a:lnTo>
                  <a:pt x="1520461" y="0"/>
                </a:lnTo>
                <a:cubicBezTo>
                  <a:pt x="1688411" y="0"/>
                  <a:pt x="1824561" y="136150"/>
                  <a:pt x="1824561" y="304100"/>
                </a:cubicBezTo>
                <a:lnTo>
                  <a:pt x="1824561" y="1520461"/>
                </a:lnTo>
                <a:cubicBezTo>
                  <a:pt x="1824561" y="1688411"/>
                  <a:pt x="1688411" y="1824561"/>
                  <a:pt x="1520461" y="1824561"/>
                </a:cubicBezTo>
                <a:lnTo>
                  <a:pt x="304100" y="1824561"/>
                </a:lnTo>
                <a:cubicBezTo>
                  <a:pt x="136150" y="1824561"/>
                  <a:pt x="0" y="1688411"/>
                  <a:pt x="0" y="1520461"/>
                </a:cubicBezTo>
                <a:lnTo>
                  <a:pt x="0" y="30410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53838" tIns="153838" rIns="153838" bIns="153838" numCol="1" spcCol="1270" anchor="ctr" anchorCtr="0">
            <a:noAutofit/>
          </a:bodyPr>
          <a:lstStyle/>
          <a:p>
            <a:pPr lvl="0" algn="ctr" defTabSz="7556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400" kern="1200" dirty="0" smtClean="0"/>
              <a:t>Reduced cache and memory footprint</a:t>
            </a:r>
            <a:endParaRPr lang="en-US" sz="2400" kern="1200" dirty="0"/>
          </a:p>
        </p:txBody>
      </p:sp>
      <p:sp>
        <p:nvSpPr>
          <p:cNvPr id="11" name="Freeform 10"/>
          <p:cNvSpPr/>
          <p:nvPr/>
        </p:nvSpPr>
        <p:spPr>
          <a:xfrm>
            <a:off x="5943600" y="2071813"/>
            <a:ext cx="2919060" cy="1585787"/>
          </a:xfrm>
          <a:custGeom>
            <a:avLst/>
            <a:gdLst>
              <a:gd name="connsiteX0" fmla="*/ 0 w 2389299"/>
              <a:gd name="connsiteY0" fmla="*/ 200019 h 1200087"/>
              <a:gd name="connsiteX1" fmla="*/ 200019 w 2389299"/>
              <a:gd name="connsiteY1" fmla="*/ 0 h 1200087"/>
              <a:gd name="connsiteX2" fmla="*/ 2189280 w 2389299"/>
              <a:gd name="connsiteY2" fmla="*/ 0 h 1200087"/>
              <a:gd name="connsiteX3" fmla="*/ 2389299 w 2389299"/>
              <a:gd name="connsiteY3" fmla="*/ 200019 h 1200087"/>
              <a:gd name="connsiteX4" fmla="*/ 2389299 w 2389299"/>
              <a:gd name="connsiteY4" fmla="*/ 1000068 h 1200087"/>
              <a:gd name="connsiteX5" fmla="*/ 2189280 w 2389299"/>
              <a:gd name="connsiteY5" fmla="*/ 1200087 h 1200087"/>
              <a:gd name="connsiteX6" fmla="*/ 200019 w 2389299"/>
              <a:gd name="connsiteY6" fmla="*/ 1200087 h 1200087"/>
              <a:gd name="connsiteX7" fmla="*/ 0 w 2389299"/>
              <a:gd name="connsiteY7" fmla="*/ 1000068 h 1200087"/>
              <a:gd name="connsiteX8" fmla="*/ 0 w 2389299"/>
              <a:gd name="connsiteY8" fmla="*/ 200019 h 12000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89299" h="1200087">
                <a:moveTo>
                  <a:pt x="0" y="200019"/>
                </a:moveTo>
                <a:cubicBezTo>
                  <a:pt x="0" y="89552"/>
                  <a:pt x="89552" y="0"/>
                  <a:pt x="200019" y="0"/>
                </a:cubicBezTo>
                <a:lnTo>
                  <a:pt x="2189280" y="0"/>
                </a:lnTo>
                <a:cubicBezTo>
                  <a:pt x="2299747" y="0"/>
                  <a:pt x="2389299" y="89552"/>
                  <a:pt x="2389299" y="200019"/>
                </a:cubicBezTo>
                <a:lnTo>
                  <a:pt x="2389299" y="1000068"/>
                </a:lnTo>
                <a:cubicBezTo>
                  <a:pt x="2389299" y="1110535"/>
                  <a:pt x="2299747" y="1200087"/>
                  <a:pt x="2189280" y="1200087"/>
                </a:cubicBezTo>
                <a:lnTo>
                  <a:pt x="200019" y="1200087"/>
                </a:lnTo>
                <a:cubicBezTo>
                  <a:pt x="89552" y="1200087"/>
                  <a:pt x="0" y="1110535"/>
                  <a:pt x="0" y="1000068"/>
                </a:cubicBezTo>
                <a:lnTo>
                  <a:pt x="0" y="200019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3353" tIns="123353" rIns="123353" bIns="123353" numCol="1" spcCol="1270" anchor="t" anchorCtr="0">
            <a:noAutofit/>
          </a:bodyPr>
          <a:lstStyle/>
          <a:p>
            <a:pPr lvl="0" algn="l" defTabSz="7556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400" kern="1200" dirty="0" smtClean="0"/>
              <a:t>Optimized software path to hardware</a:t>
            </a:r>
            <a:endParaRPr lang="en-US" sz="2400" kern="1200" dirty="0"/>
          </a:p>
          <a:p>
            <a:pPr marL="114300" lvl="1" indent="-114300" algn="l" defTabSz="577850" rtl="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n-US" kern="1200" dirty="0" smtClean="0"/>
              <a:t>Independent of hardware interface, version, features</a:t>
            </a:r>
            <a:endParaRPr lang="en-US" kern="1200" dirty="0"/>
          </a:p>
        </p:txBody>
      </p:sp>
      <p:sp>
        <p:nvSpPr>
          <p:cNvPr id="18" name="Freeform 17"/>
          <p:cNvSpPr/>
          <p:nvPr/>
        </p:nvSpPr>
        <p:spPr>
          <a:xfrm>
            <a:off x="5334000" y="4919381"/>
            <a:ext cx="3735512" cy="1568886"/>
          </a:xfrm>
          <a:custGeom>
            <a:avLst/>
            <a:gdLst>
              <a:gd name="connsiteX0" fmla="*/ 0 w 2428783"/>
              <a:gd name="connsiteY0" fmla="*/ 304100 h 1824561"/>
              <a:gd name="connsiteX1" fmla="*/ 304100 w 2428783"/>
              <a:gd name="connsiteY1" fmla="*/ 0 h 1824561"/>
              <a:gd name="connsiteX2" fmla="*/ 2124683 w 2428783"/>
              <a:gd name="connsiteY2" fmla="*/ 0 h 1824561"/>
              <a:gd name="connsiteX3" fmla="*/ 2428783 w 2428783"/>
              <a:gd name="connsiteY3" fmla="*/ 304100 h 1824561"/>
              <a:gd name="connsiteX4" fmla="*/ 2428783 w 2428783"/>
              <a:gd name="connsiteY4" fmla="*/ 1520461 h 1824561"/>
              <a:gd name="connsiteX5" fmla="*/ 2124683 w 2428783"/>
              <a:gd name="connsiteY5" fmla="*/ 1824561 h 1824561"/>
              <a:gd name="connsiteX6" fmla="*/ 304100 w 2428783"/>
              <a:gd name="connsiteY6" fmla="*/ 1824561 h 1824561"/>
              <a:gd name="connsiteX7" fmla="*/ 0 w 2428783"/>
              <a:gd name="connsiteY7" fmla="*/ 1520461 h 1824561"/>
              <a:gd name="connsiteX8" fmla="*/ 0 w 2428783"/>
              <a:gd name="connsiteY8" fmla="*/ 304100 h 18245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428783" h="1824561">
                <a:moveTo>
                  <a:pt x="0" y="304100"/>
                </a:moveTo>
                <a:cubicBezTo>
                  <a:pt x="0" y="136150"/>
                  <a:pt x="136150" y="0"/>
                  <a:pt x="304100" y="0"/>
                </a:cubicBezTo>
                <a:lnTo>
                  <a:pt x="2124683" y="0"/>
                </a:lnTo>
                <a:cubicBezTo>
                  <a:pt x="2292633" y="0"/>
                  <a:pt x="2428783" y="136150"/>
                  <a:pt x="2428783" y="304100"/>
                </a:cubicBezTo>
                <a:lnTo>
                  <a:pt x="2428783" y="1520461"/>
                </a:lnTo>
                <a:cubicBezTo>
                  <a:pt x="2428783" y="1688411"/>
                  <a:pt x="2292633" y="1824561"/>
                  <a:pt x="2124683" y="1824561"/>
                </a:cubicBezTo>
                <a:lnTo>
                  <a:pt x="304100" y="1824561"/>
                </a:lnTo>
                <a:cubicBezTo>
                  <a:pt x="136150" y="1824561"/>
                  <a:pt x="0" y="1688411"/>
                  <a:pt x="0" y="1520461"/>
                </a:cubicBezTo>
                <a:lnTo>
                  <a:pt x="0" y="30410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53838" tIns="153838" rIns="153838" bIns="153838" numCol="1" spcCol="1270" anchor="t" anchorCtr="0">
            <a:noAutofit/>
          </a:bodyPr>
          <a:lstStyle/>
          <a:p>
            <a:pPr lvl="0" algn="l" defTabSz="7556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400" kern="1200" dirty="0" smtClean="0"/>
              <a:t>More agile development</a:t>
            </a:r>
            <a:endParaRPr lang="en-US" sz="2400" kern="1200" dirty="0"/>
          </a:p>
          <a:p>
            <a:pPr marL="114300" lvl="1" indent="-114300" algn="l" defTabSz="577850" rtl="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n-US" kern="1200" dirty="0" smtClean="0"/>
              <a:t>Time-boxed, iterative development</a:t>
            </a:r>
            <a:endParaRPr lang="en-US" kern="1200" dirty="0"/>
          </a:p>
          <a:p>
            <a:pPr marL="114300" lvl="1" indent="-114300" algn="l" defTabSz="577850" rtl="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n-US" kern="1200" dirty="0" smtClean="0"/>
              <a:t>Application focused APIs</a:t>
            </a:r>
            <a:endParaRPr lang="en-US" kern="1200" dirty="0"/>
          </a:p>
          <a:p>
            <a:pPr marL="114300" lvl="1" indent="-114300" algn="l" defTabSz="577850" rtl="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n-US" kern="1200" dirty="0" smtClean="0"/>
              <a:t>Adaptable</a:t>
            </a:r>
            <a:endParaRPr lang="en-US" kern="1200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Enable..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89597AF-E6D4-4531-90EE-FF9C09EA5DF1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13" name="Puzzle3"/>
          <p:cNvSpPr>
            <a:spLocks noEditPoints="1" noChangeArrowheads="1"/>
          </p:cNvSpPr>
          <p:nvPr/>
        </p:nvSpPr>
        <p:spPr bwMode="auto">
          <a:xfrm>
            <a:off x="4278759" y="2514600"/>
            <a:ext cx="1055038" cy="1417283"/>
          </a:xfrm>
          <a:custGeom>
            <a:avLst/>
            <a:gdLst>
              <a:gd name="T0" fmla="*/ 10391 w 21600"/>
              <a:gd name="T1" fmla="*/ 15806 h 21600"/>
              <a:gd name="T2" fmla="*/ 20551 w 21600"/>
              <a:gd name="T3" fmla="*/ 21088 h 21600"/>
              <a:gd name="T4" fmla="*/ 13180 w 21600"/>
              <a:gd name="T5" fmla="*/ 13801 h 21600"/>
              <a:gd name="T6" fmla="*/ 20551 w 21600"/>
              <a:gd name="T7" fmla="*/ 7025 h 21600"/>
              <a:gd name="T8" fmla="*/ 10500 w 21600"/>
              <a:gd name="T9" fmla="*/ 52 h 21600"/>
              <a:gd name="T10" fmla="*/ 692 w 21600"/>
              <a:gd name="T11" fmla="*/ 6802 h 21600"/>
              <a:gd name="T12" fmla="*/ 8064 w 21600"/>
              <a:gd name="T13" fmla="*/ 13526 h 21600"/>
              <a:gd name="T14" fmla="*/ 692 w 21600"/>
              <a:gd name="T15" fmla="*/ 21088 h 21600"/>
              <a:gd name="T16" fmla="*/ 2273 w 21600"/>
              <a:gd name="T17" fmla="*/ 7719 h 21600"/>
              <a:gd name="T18" fmla="*/ 19149 w 21600"/>
              <a:gd name="T19" fmla="*/ 202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6625" y="20892"/>
                </a:moveTo>
                <a:lnTo>
                  <a:pt x="7105" y="21023"/>
                </a:lnTo>
                <a:lnTo>
                  <a:pt x="7513" y="21088"/>
                </a:lnTo>
                <a:lnTo>
                  <a:pt x="7922" y="21115"/>
                </a:lnTo>
                <a:lnTo>
                  <a:pt x="8242" y="21115"/>
                </a:lnTo>
                <a:lnTo>
                  <a:pt x="8544" y="21062"/>
                </a:lnTo>
                <a:lnTo>
                  <a:pt x="8810" y="20997"/>
                </a:lnTo>
                <a:lnTo>
                  <a:pt x="9023" y="20892"/>
                </a:lnTo>
                <a:lnTo>
                  <a:pt x="9148" y="20761"/>
                </a:lnTo>
                <a:lnTo>
                  <a:pt x="9290" y="20616"/>
                </a:lnTo>
                <a:lnTo>
                  <a:pt x="9361" y="20459"/>
                </a:lnTo>
                <a:lnTo>
                  <a:pt x="9396" y="20289"/>
                </a:lnTo>
                <a:lnTo>
                  <a:pt x="9396" y="20092"/>
                </a:lnTo>
                <a:lnTo>
                  <a:pt x="9325" y="19909"/>
                </a:lnTo>
                <a:lnTo>
                  <a:pt x="9219" y="19738"/>
                </a:lnTo>
                <a:lnTo>
                  <a:pt x="9094" y="19555"/>
                </a:lnTo>
                <a:lnTo>
                  <a:pt x="8917" y="19384"/>
                </a:lnTo>
                <a:lnTo>
                  <a:pt x="8650" y="19162"/>
                </a:lnTo>
                <a:lnTo>
                  <a:pt x="8437" y="18900"/>
                </a:lnTo>
                <a:lnTo>
                  <a:pt x="8277" y="18624"/>
                </a:lnTo>
                <a:lnTo>
                  <a:pt x="8135" y="18349"/>
                </a:lnTo>
                <a:lnTo>
                  <a:pt x="8028" y="18048"/>
                </a:lnTo>
                <a:lnTo>
                  <a:pt x="7993" y="17746"/>
                </a:lnTo>
                <a:lnTo>
                  <a:pt x="7993" y="17471"/>
                </a:lnTo>
                <a:lnTo>
                  <a:pt x="8028" y="17169"/>
                </a:lnTo>
                <a:lnTo>
                  <a:pt x="8135" y="16920"/>
                </a:lnTo>
                <a:lnTo>
                  <a:pt x="8277" y="16671"/>
                </a:lnTo>
                <a:lnTo>
                  <a:pt x="8366" y="16540"/>
                </a:lnTo>
                <a:lnTo>
                  <a:pt x="8473" y="16409"/>
                </a:lnTo>
                <a:lnTo>
                  <a:pt x="8615" y="16317"/>
                </a:lnTo>
                <a:lnTo>
                  <a:pt x="8739" y="16213"/>
                </a:lnTo>
                <a:lnTo>
                  <a:pt x="8881" y="16134"/>
                </a:lnTo>
                <a:lnTo>
                  <a:pt x="9059" y="16055"/>
                </a:lnTo>
                <a:lnTo>
                  <a:pt x="9254" y="15990"/>
                </a:lnTo>
                <a:lnTo>
                  <a:pt x="9432" y="15911"/>
                </a:lnTo>
                <a:lnTo>
                  <a:pt x="9663" y="15885"/>
                </a:lnTo>
                <a:lnTo>
                  <a:pt x="9876" y="15833"/>
                </a:lnTo>
                <a:lnTo>
                  <a:pt x="10142" y="15806"/>
                </a:lnTo>
                <a:lnTo>
                  <a:pt x="10391" y="15806"/>
                </a:lnTo>
                <a:lnTo>
                  <a:pt x="10728" y="15806"/>
                </a:lnTo>
                <a:lnTo>
                  <a:pt x="10995" y="15806"/>
                </a:lnTo>
                <a:lnTo>
                  <a:pt x="11279" y="15833"/>
                </a:lnTo>
                <a:lnTo>
                  <a:pt x="11546" y="15885"/>
                </a:lnTo>
                <a:lnTo>
                  <a:pt x="11776" y="15937"/>
                </a:lnTo>
                <a:lnTo>
                  <a:pt x="12025" y="15990"/>
                </a:lnTo>
                <a:lnTo>
                  <a:pt x="12221" y="16055"/>
                </a:lnTo>
                <a:lnTo>
                  <a:pt x="12434" y="16134"/>
                </a:lnTo>
                <a:lnTo>
                  <a:pt x="12611" y="16213"/>
                </a:lnTo>
                <a:lnTo>
                  <a:pt x="12771" y="16317"/>
                </a:lnTo>
                <a:lnTo>
                  <a:pt x="12913" y="16409"/>
                </a:lnTo>
                <a:lnTo>
                  <a:pt x="13038" y="16514"/>
                </a:lnTo>
                <a:lnTo>
                  <a:pt x="13251" y="16737"/>
                </a:lnTo>
                <a:lnTo>
                  <a:pt x="13428" y="16986"/>
                </a:lnTo>
                <a:lnTo>
                  <a:pt x="13517" y="17248"/>
                </a:lnTo>
                <a:lnTo>
                  <a:pt x="13588" y="17523"/>
                </a:lnTo>
                <a:lnTo>
                  <a:pt x="13588" y="17799"/>
                </a:lnTo>
                <a:lnTo>
                  <a:pt x="13517" y="18074"/>
                </a:lnTo>
                <a:lnTo>
                  <a:pt x="13428" y="18323"/>
                </a:lnTo>
                <a:lnTo>
                  <a:pt x="13286" y="18572"/>
                </a:lnTo>
                <a:lnTo>
                  <a:pt x="13109" y="18808"/>
                </a:lnTo>
                <a:lnTo>
                  <a:pt x="12878" y="19031"/>
                </a:lnTo>
                <a:lnTo>
                  <a:pt x="12434" y="19411"/>
                </a:lnTo>
                <a:lnTo>
                  <a:pt x="12132" y="19738"/>
                </a:lnTo>
                <a:lnTo>
                  <a:pt x="12025" y="19856"/>
                </a:lnTo>
                <a:lnTo>
                  <a:pt x="11919" y="20014"/>
                </a:lnTo>
                <a:lnTo>
                  <a:pt x="11883" y="20132"/>
                </a:lnTo>
                <a:lnTo>
                  <a:pt x="11883" y="20263"/>
                </a:lnTo>
                <a:lnTo>
                  <a:pt x="11883" y="20394"/>
                </a:lnTo>
                <a:lnTo>
                  <a:pt x="11954" y="20485"/>
                </a:lnTo>
                <a:lnTo>
                  <a:pt x="12061" y="20590"/>
                </a:lnTo>
                <a:lnTo>
                  <a:pt x="12185" y="20695"/>
                </a:lnTo>
                <a:lnTo>
                  <a:pt x="12327" y="20787"/>
                </a:lnTo>
                <a:lnTo>
                  <a:pt x="12540" y="20892"/>
                </a:lnTo>
                <a:lnTo>
                  <a:pt x="12771" y="20997"/>
                </a:lnTo>
                <a:lnTo>
                  <a:pt x="13073" y="21088"/>
                </a:lnTo>
                <a:lnTo>
                  <a:pt x="13428" y="21193"/>
                </a:lnTo>
                <a:lnTo>
                  <a:pt x="13873" y="21298"/>
                </a:lnTo>
                <a:lnTo>
                  <a:pt x="14317" y="21390"/>
                </a:lnTo>
                <a:lnTo>
                  <a:pt x="14778" y="21468"/>
                </a:lnTo>
                <a:lnTo>
                  <a:pt x="15294" y="21547"/>
                </a:lnTo>
                <a:lnTo>
                  <a:pt x="15809" y="21600"/>
                </a:lnTo>
                <a:lnTo>
                  <a:pt x="16359" y="21652"/>
                </a:lnTo>
                <a:lnTo>
                  <a:pt x="16875" y="21678"/>
                </a:lnTo>
                <a:lnTo>
                  <a:pt x="17407" y="21678"/>
                </a:lnTo>
                <a:lnTo>
                  <a:pt x="17958" y="21678"/>
                </a:lnTo>
                <a:lnTo>
                  <a:pt x="18473" y="21652"/>
                </a:lnTo>
                <a:lnTo>
                  <a:pt x="18953" y="21573"/>
                </a:lnTo>
                <a:lnTo>
                  <a:pt x="19397" y="21495"/>
                </a:lnTo>
                <a:lnTo>
                  <a:pt x="19841" y="21390"/>
                </a:lnTo>
                <a:lnTo>
                  <a:pt x="20214" y="21272"/>
                </a:lnTo>
                <a:lnTo>
                  <a:pt x="20551" y="21088"/>
                </a:lnTo>
                <a:lnTo>
                  <a:pt x="20480" y="20787"/>
                </a:lnTo>
                <a:lnTo>
                  <a:pt x="20409" y="20485"/>
                </a:lnTo>
                <a:lnTo>
                  <a:pt x="20356" y="20158"/>
                </a:lnTo>
                <a:lnTo>
                  <a:pt x="20356" y="19804"/>
                </a:lnTo>
                <a:lnTo>
                  <a:pt x="20321" y="19083"/>
                </a:lnTo>
                <a:lnTo>
                  <a:pt x="20356" y="18349"/>
                </a:lnTo>
                <a:lnTo>
                  <a:pt x="20409" y="17641"/>
                </a:lnTo>
                <a:lnTo>
                  <a:pt x="20480" y="17012"/>
                </a:lnTo>
                <a:lnTo>
                  <a:pt x="20551" y="16488"/>
                </a:lnTo>
                <a:lnTo>
                  <a:pt x="20551" y="16055"/>
                </a:lnTo>
                <a:lnTo>
                  <a:pt x="20551" y="15911"/>
                </a:lnTo>
                <a:lnTo>
                  <a:pt x="20445" y="15754"/>
                </a:lnTo>
                <a:lnTo>
                  <a:pt x="20356" y="15610"/>
                </a:lnTo>
                <a:lnTo>
                  <a:pt x="20178" y="15452"/>
                </a:lnTo>
                <a:lnTo>
                  <a:pt x="20001" y="15334"/>
                </a:lnTo>
                <a:lnTo>
                  <a:pt x="19770" y="15230"/>
                </a:lnTo>
                <a:lnTo>
                  <a:pt x="19521" y="15125"/>
                </a:lnTo>
                <a:lnTo>
                  <a:pt x="19290" y="15059"/>
                </a:lnTo>
                <a:lnTo>
                  <a:pt x="19024" y="15007"/>
                </a:lnTo>
                <a:lnTo>
                  <a:pt x="18740" y="14954"/>
                </a:lnTo>
                <a:lnTo>
                  <a:pt x="18509" y="14954"/>
                </a:lnTo>
                <a:lnTo>
                  <a:pt x="18225" y="14954"/>
                </a:lnTo>
                <a:lnTo>
                  <a:pt x="17994" y="15007"/>
                </a:lnTo>
                <a:lnTo>
                  <a:pt x="17763" y="15085"/>
                </a:lnTo>
                <a:lnTo>
                  <a:pt x="17550" y="15177"/>
                </a:lnTo>
                <a:lnTo>
                  <a:pt x="17372" y="15308"/>
                </a:lnTo>
                <a:lnTo>
                  <a:pt x="17176" y="15426"/>
                </a:lnTo>
                <a:lnTo>
                  <a:pt x="16928" y="15557"/>
                </a:lnTo>
                <a:lnTo>
                  <a:pt x="16661" y="15636"/>
                </a:lnTo>
                <a:lnTo>
                  <a:pt x="16359" y="15688"/>
                </a:lnTo>
                <a:lnTo>
                  <a:pt x="16022" y="15715"/>
                </a:lnTo>
                <a:lnTo>
                  <a:pt x="15667" y="15688"/>
                </a:lnTo>
                <a:lnTo>
                  <a:pt x="15294" y="15662"/>
                </a:lnTo>
                <a:lnTo>
                  <a:pt x="14956" y="15583"/>
                </a:lnTo>
                <a:lnTo>
                  <a:pt x="14619" y="15479"/>
                </a:lnTo>
                <a:lnTo>
                  <a:pt x="14281" y="15334"/>
                </a:lnTo>
                <a:lnTo>
                  <a:pt x="13961" y="15177"/>
                </a:lnTo>
                <a:lnTo>
                  <a:pt x="13695" y="14981"/>
                </a:lnTo>
                <a:lnTo>
                  <a:pt x="13588" y="14850"/>
                </a:lnTo>
                <a:lnTo>
                  <a:pt x="13482" y="14732"/>
                </a:lnTo>
                <a:lnTo>
                  <a:pt x="13393" y="14600"/>
                </a:lnTo>
                <a:lnTo>
                  <a:pt x="13322" y="14456"/>
                </a:lnTo>
                <a:lnTo>
                  <a:pt x="13251" y="14299"/>
                </a:lnTo>
                <a:lnTo>
                  <a:pt x="13215" y="14155"/>
                </a:lnTo>
                <a:lnTo>
                  <a:pt x="13180" y="13971"/>
                </a:lnTo>
                <a:lnTo>
                  <a:pt x="13180" y="13801"/>
                </a:lnTo>
                <a:lnTo>
                  <a:pt x="13180" y="13591"/>
                </a:lnTo>
                <a:lnTo>
                  <a:pt x="13215" y="13395"/>
                </a:lnTo>
                <a:lnTo>
                  <a:pt x="13251" y="13198"/>
                </a:lnTo>
                <a:lnTo>
                  <a:pt x="13322" y="13015"/>
                </a:lnTo>
                <a:lnTo>
                  <a:pt x="13393" y="12870"/>
                </a:lnTo>
                <a:lnTo>
                  <a:pt x="13482" y="12713"/>
                </a:lnTo>
                <a:lnTo>
                  <a:pt x="13588" y="12569"/>
                </a:lnTo>
                <a:lnTo>
                  <a:pt x="13730" y="12438"/>
                </a:lnTo>
                <a:lnTo>
                  <a:pt x="13997" y="12215"/>
                </a:lnTo>
                <a:lnTo>
                  <a:pt x="14334" y="12005"/>
                </a:lnTo>
                <a:lnTo>
                  <a:pt x="14690" y="11861"/>
                </a:lnTo>
                <a:lnTo>
                  <a:pt x="15063" y="11756"/>
                </a:lnTo>
                <a:lnTo>
                  <a:pt x="15436" y="11678"/>
                </a:lnTo>
                <a:lnTo>
                  <a:pt x="15809" y="11638"/>
                </a:lnTo>
                <a:lnTo>
                  <a:pt x="16182" y="11638"/>
                </a:lnTo>
                <a:lnTo>
                  <a:pt x="16555" y="11678"/>
                </a:lnTo>
                <a:lnTo>
                  <a:pt x="16910" y="11730"/>
                </a:lnTo>
                <a:lnTo>
                  <a:pt x="17248" y="11835"/>
                </a:lnTo>
                <a:lnTo>
                  <a:pt x="17514" y="11966"/>
                </a:lnTo>
                <a:lnTo>
                  <a:pt x="17763" y="12110"/>
                </a:lnTo>
                <a:lnTo>
                  <a:pt x="17887" y="12215"/>
                </a:lnTo>
                <a:lnTo>
                  <a:pt x="18065" y="12307"/>
                </a:lnTo>
                <a:lnTo>
                  <a:pt x="18260" y="12412"/>
                </a:lnTo>
                <a:lnTo>
                  <a:pt x="18438" y="12464"/>
                </a:lnTo>
                <a:lnTo>
                  <a:pt x="18669" y="12543"/>
                </a:lnTo>
                <a:lnTo>
                  <a:pt x="18882" y="12569"/>
                </a:lnTo>
                <a:lnTo>
                  <a:pt x="19113" y="12595"/>
                </a:lnTo>
                <a:lnTo>
                  <a:pt x="19361" y="12608"/>
                </a:lnTo>
                <a:lnTo>
                  <a:pt x="19592" y="12608"/>
                </a:lnTo>
                <a:lnTo>
                  <a:pt x="19841" y="12595"/>
                </a:lnTo>
                <a:lnTo>
                  <a:pt x="20072" y="12543"/>
                </a:lnTo>
                <a:lnTo>
                  <a:pt x="20321" y="12490"/>
                </a:lnTo>
                <a:lnTo>
                  <a:pt x="20551" y="12438"/>
                </a:lnTo>
                <a:lnTo>
                  <a:pt x="20800" y="12333"/>
                </a:lnTo>
                <a:lnTo>
                  <a:pt x="20996" y="12241"/>
                </a:lnTo>
                <a:lnTo>
                  <a:pt x="21244" y="12110"/>
                </a:lnTo>
                <a:lnTo>
                  <a:pt x="21298" y="12032"/>
                </a:lnTo>
                <a:lnTo>
                  <a:pt x="21404" y="11966"/>
                </a:lnTo>
                <a:lnTo>
                  <a:pt x="21475" y="11861"/>
                </a:lnTo>
                <a:lnTo>
                  <a:pt x="21511" y="11730"/>
                </a:lnTo>
                <a:lnTo>
                  <a:pt x="21617" y="11481"/>
                </a:lnTo>
                <a:lnTo>
                  <a:pt x="21653" y="11180"/>
                </a:lnTo>
                <a:lnTo>
                  <a:pt x="21653" y="10826"/>
                </a:lnTo>
                <a:lnTo>
                  <a:pt x="21653" y="10472"/>
                </a:lnTo>
                <a:lnTo>
                  <a:pt x="21582" y="10092"/>
                </a:lnTo>
                <a:lnTo>
                  <a:pt x="21511" y="9725"/>
                </a:lnTo>
                <a:lnTo>
                  <a:pt x="21298" y="8912"/>
                </a:lnTo>
                <a:lnTo>
                  <a:pt x="21067" y="8191"/>
                </a:lnTo>
                <a:lnTo>
                  <a:pt x="20800" y="7536"/>
                </a:lnTo>
                <a:lnTo>
                  <a:pt x="20551" y="7025"/>
                </a:lnTo>
                <a:lnTo>
                  <a:pt x="20001" y="7103"/>
                </a:lnTo>
                <a:lnTo>
                  <a:pt x="19432" y="7156"/>
                </a:lnTo>
                <a:lnTo>
                  <a:pt x="18846" y="7208"/>
                </a:lnTo>
                <a:lnTo>
                  <a:pt x="18225" y="7208"/>
                </a:lnTo>
                <a:lnTo>
                  <a:pt x="17656" y="7208"/>
                </a:lnTo>
                <a:lnTo>
                  <a:pt x="17070" y="7182"/>
                </a:lnTo>
                <a:lnTo>
                  <a:pt x="16484" y="7156"/>
                </a:lnTo>
                <a:lnTo>
                  <a:pt x="15986" y="7103"/>
                </a:lnTo>
                <a:lnTo>
                  <a:pt x="14992" y="6999"/>
                </a:lnTo>
                <a:lnTo>
                  <a:pt x="14210" y="6907"/>
                </a:lnTo>
                <a:lnTo>
                  <a:pt x="13695" y="6828"/>
                </a:lnTo>
                <a:lnTo>
                  <a:pt x="13517" y="6802"/>
                </a:lnTo>
                <a:lnTo>
                  <a:pt x="13073" y="6645"/>
                </a:lnTo>
                <a:lnTo>
                  <a:pt x="12700" y="6474"/>
                </a:lnTo>
                <a:lnTo>
                  <a:pt x="12363" y="6304"/>
                </a:lnTo>
                <a:lnTo>
                  <a:pt x="12132" y="6094"/>
                </a:lnTo>
                <a:lnTo>
                  <a:pt x="11919" y="5871"/>
                </a:lnTo>
                <a:lnTo>
                  <a:pt x="11776" y="5649"/>
                </a:lnTo>
                <a:lnTo>
                  <a:pt x="11688" y="5413"/>
                </a:lnTo>
                <a:lnTo>
                  <a:pt x="11617" y="5190"/>
                </a:lnTo>
                <a:lnTo>
                  <a:pt x="11617" y="4941"/>
                </a:lnTo>
                <a:lnTo>
                  <a:pt x="11652" y="4718"/>
                </a:lnTo>
                <a:lnTo>
                  <a:pt x="11723" y="4482"/>
                </a:lnTo>
                <a:lnTo>
                  <a:pt x="11812" y="4285"/>
                </a:lnTo>
                <a:lnTo>
                  <a:pt x="11919" y="4089"/>
                </a:lnTo>
                <a:lnTo>
                  <a:pt x="12096" y="3905"/>
                </a:lnTo>
                <a:lnTo>
                  <a:pt x="12292" y="3735"/>
                </a:lnTo>
                <a:lnTo>
                  <a:pt x="12505" y="3604"/>
                </a:lnTo>
                <a:lnTo>
                  <a:pt x="12700" y="3460"/>
                </a:lnTo>
                <a:lnTo>
                  <a:pt x="12878" y="3250"/>
                </a:lnTo>
                <a:lnTo>
                  <a:pt x="13038" y="3027"/>
                </a:lnTo>
                <a:lnTo>
                  <a:pt x="13180" y="2752"/>
                </a:lnTo>
                <a:lnTo>
                  <a:pt x="13286" y="2477"/>
                </a:lnTo>
                <a:lnTo>
                  <a:pt x="13322" y="2175"/>
                </a:lnTo>
                <a:lnTo>
                  <a:pt x="13357" y="1874"/>
                </a:lnTo>
                <a:lnTo>
                  <a:pt x="13286" y="1572"/>
                </a:lnTo>
                <a:lnTo>
                  <a:pt x="13180" y="1271"/>
                </a:lnTo>
                <a:lnTo>
                  <a:pt x="13038" y="983"/>
                </a:lnTo>
                <a:lnTo>
                  <a:pt x="12949" y="865"/>
                </a:lnTo>
                <a:lnTo>
                  <a:pt x="12807" y="733"/>
                </a:lnTo>
                <a:lnTo>
                  <a:pt x="12665" y="616"/>
                </a:lnTo>
                <a:lnTo>
                  <a:pt x="12505" y="511"/>
                </a:lnTo>
                <a:lnTo>
                  <a:pt x="12327" y="406"/>
                </a:lnTo>
                <a:lnTo>
                  <a:pt x="12132" y="314"/>
                </a:lnTo>
                <a:lnTo>
                  <a:pt x="11883" y="235"/>
                </a:lnTo>
                <a:lnTo>
                  <a:pt x="11652" y="183"/>
                </a:lnTo>
                <a:lnTo>
                  <a:pt x="11368" y="104"/>
                </a:lnTo>
                <a:lnTo>
                  <a:pt x="11101" y="78"/>
                </a:lnTo>
                <a:lnTo>
                  <a:pt x="10800" y="52"/>
                </a:lnTo>
                <a:lnTo>
                  <a:pt x="10444" y="52"/>
                </a:lnTo>
                <a:lnTo>
                  <a:pt x="10142" y="52"/>
                </a:lnTo>
                <a:lnTo>
                  <a:pt x="9840" y="78"/>
                </a:lnTo>
                <a:lnTo>
                  <a:pt x="9574" y="104"/>
                </a:lnTo>
                <a:lnTo>
                  <a:pt x="9325" y="157"/>
                </a:lnTo>
                <a:lnTo>
                  <a:pt x="9094" y="209"/>
                </a:lnTo>
                <a:lnTo>
                  <a:pt x="8846" y="262"/>
                </a:lnTo>
                <a:lnTo>
                  <a:pt x="8650" y="340"/>
                </a:lnTo>
                <a:lnTo>
                  <a:pt x="8437" y="432"/>
                </a:lnTo>
                <a:lnTo>
                  <a:pt x="8277" y="511"/>
                </a:lnTo>
                <a:lnTo>
                  <a:pt x="8100" y="616"/>
                </a:lnTo>
                <a:lnTo>
                  <a:pt x="7957" y="707"/>
                </a:lnTo>
                <a:lnTo>
                  <a:pt x="7833" y="838"/>
                </a:lnTo>
                <a:lnTo>
                  <a:pt x="7620" y="1061"/>
                </a:lnTo>
                <a:lnTo>
                  <a:pt x="7442" y="1336"/>
                </a:lnTo>
                <a:lnTo>
                  <a:pt x="7353" y="1599"/>
                </a:lnTo>
                <a:lnTo>
                  <a:pt x="7318" y="1900"/>
                </a:lnTo>
                <a:lnTo>
                  <a:pt x="7318" y="2175"/>
                </a:lnTo>
                <a:lnTo>
                  <a:pt x="7353" y="2450"/>
                </a:lnTo>
                <a:lnTo>
                  <a:pt x="7442" y="2726"/>
                </a:lnTo>
                <a:lnTo>
                  <a:pt x="7620" y="2975"/>
                </a:lnTo>
                <a:lnTo>
                  <a:pt x="7833" y="3198"/>
                </a:lnTo>
                <a:lnTo>
                  <a:pt x="8064" y="3433"/>
                </a:lnTo>
                <a:lnTo>
                  <a:pt x="8295" y="3630"/>
                </a:lnTo>
                <a:lnTo>
                  <a:pt x="8508" y="3853"/>
                </a:lnTo>
                <a:lnTo>
                  <a:pt x="8686" y="4089"/>
                </a:lnTo>
                <a:lnTo>
                  <a:pt x="8775" y="4312"/>
                </a:lnTo>
                <a:lnTo>
                  <a:pt x="8846" y="4561"/>
                </a:lnTo>
                <a:lnTo>
                  <a:pt x="8846" y="4810"/>
                </a:lnTo>
                <a:lnTo>
                  <a:pt x="8810" y="5059"/>
                </a:lnTo>
                <a:lnTo>
                  <a:pt x="8721" y="5295"/>
                </a:lnTo>
                <a:lnTo>
                  <a:pt x="8579" y="5544"/>
                </a:lnTo>
                <a:lnTo>
                  <a:pt x="8366" y="5766"/>
                </a:lnTo>
                <a:lnTo>
                  <a:pt x="8135" y="5976"/>
                </a:lnTo>
                <a:lnTo>
                  <a:pt x="7833" y="6199"/>
                </a:lnTo>
                <a:lnTo>
                  <a:pt x="7478" y="6369"/>
                </a:lnTo>
                <a:lnTo>
                  <a:pt x="7069" y="6527"/>
                </a:lnTo>
                <a:lnTo>
                  <a:pt x="6590" y="6671"/>
                </a:lnTo>
                <a:lnTo>
                  <a:pt x="6092" y="6802"/>
                </a:lnTo>
                <a:lnTo>
                  <a:pt x="5684" y="6802"/>
                </a:lnTo>
                <a:lnTo>
                  <a:pt x="5133" y="6802"/>
                </a:lnTo>
                <a:lnTo>
                  <a:pt x="4547" y="6802"/>
                </a:lnTo>
                <a:lnTo>
                  <a:pt x="3872" y="6802"/>
                </a:lnTo>
                <a:lnTo>
                  <a:pt x="3144" y="6802"/>
                </a:lnTo>
                <a:lnTo>
                  <a:pt x="2362" y="6802"/>
                </a:lnTo>
                <a:lnTo>
                  <a:pt x="1545" y="6802"/>
                </a:lnTo>
                <a:lnTo>
                  <a:pt x="692" y="6802"/>
                </a:lnTo>
                <a:lnTo>
                  <a:pt x="586" y="7234"/>
                </a:lnTo>
                <a:lnTo>
                  <a:pt x="461" y="7837"/>
                </a:lnTo>
                <a:lnTo>
                  <a:pt x="355" y="8493"/>
                </a:lnTo>
                <a:lnTo>
                  <a:pt x="248" y="9187"/>
                </a:lnTo>
                <a:lnTo>
                  <a:pt x="142" y="9869"/>
                </a:lnTo>
                <a:lnTo>
                  <a:pt x="106" y="10498"/>
                </a:lnTo>
                <a:lnTo>
                  <a:pt x="106" y="10983"/>
                </a:lnTo>
                <a:lnTo>
                  <a:pt x="106" y="11311"/>
                </a:lnTo>
                <a:lnTo>
                  <a:pt x="213" y="11481"/>
                </a:lnTo>
                <a:lnTo>
                  <a:pt x="319" y="11651"/>
                </a:lnTo>
                <a:lnTo>
                  <a:pt x="497" y="11783"/>
                </a:lnTo>
                <a:lnTo>
                  <a:pt x="692" y="11914"/>
                </a:lnTo>
                <a:lnTo>
                  <a:pt x="941" y="12032"/>
                </a:lnTo>
                <a:lnTo>
                  <a:pt x="1207" y="12110"/>
                </a:lnTo>
                <a:lnTo>
                  <a:pt x="1509" y="12189"/>
                </a:lnTo>
                <a:lnTo>
                  <a:pt x="1794" y="12241"/>
                </a:lnTo>
                <a:lnTo>
                  <a:pt x="2131" y="12267"/>
                </a:lnTo>
                <a:lnTo>
                  <a:pt x="2433" y="12281"/>
                </a:lnTo>
                <a:lnTo>
                  <a:pt x="2735" y="12267"/>
                </a:lnTo>
                <a:lnTo>
                  <a:pt x="3055" y="12241"/>
                </a:lnTo>
                <a:lnTo>
                  <a:pt x="3357" y="12189"/>
                </a:lnTo>
                <a:lnTo>
                  <a:pt x="3623" y="12084"/>
                </a:lnTo>
                <a:lnTo>
                  <a:pt x="3872" y="11979"/>
                </a:lnTo>
                <a:lnTo>
                  <a:pt x="4103" y="11861"/>
                </a:lnTo>
                <a:lnTo>
                  <a:pt x="4316" y="11704"/>
                </a:lnTo>
                <a:lnTo>
                  <a:pt x="4582" y="11612"/>
                </a:lnTo>
                <a:lnTo>
                  <a:pt x="4849" y="11533"/>
                </a:lnTo>
                <a:lnTo>
                  <a:pt x="5169" y="11507"/>
                </a:lnTo>
                <a:lnTo>
                  <a:pt x="5506" y="11481"/>
                </a:lnTo>
                <a:lnTo>
                  <a:pt x="5808" y="11507"/>
                </a:lnTo>
                <a:lnTo>
                  <a:pt x="6146" y="11560"/>
                </a:lnTo>
                <a:lnTo>
                  <a:pt x="6501" y="11651"/>
                </a:lnTo>
                <a:lnTo>
                  <a:pt x="6803" y="11783"/>
                </a:lnTo>
                <a:lnTo>
                  <a:pt x="7105" y="11940"/>
                </a:lnTo>
                <a:lnTo>
                  <a:pt x="7353" y="12110"/>
                </a:lnTo>
                <a:lnTo>
                  <a:pt x="7584" y="12333"/>
                </a:lnTo>
                <a:lnTo>
                  <a:pt x="7798" y="12595"/>
                </a:lnTo>
                <a:lnTo>
                  <a:pt x="7922" y="12870"/>
                </a:lnTo>
                <a:lnTo>
                  <a:pt x="8028" y="13198"/>
                </a:lnTo>
                <a:lnTo>
                  <a:pt x="8064" y="13526"/>
                </a:lnTo>
                <a:lnTo>
                  <a:pt x="8028" y="13775"/>
                </a:lnTo>
                <a:lnTo>
                  <a:pt x="7922" y="13998"/>
                </a:lnTo>
                <a:lnTo>
                  <a:pt x="7798" y="14220"/>
                </a:lnTo>
                <a:lnTo>
                  <a:pt x="7584" y="14404"/>
                </a:lnTo>
                <a:lnTo>
                  <a:pt x="7353" y="14574"/>
                </a:lnTo>
                <a:lnTo>
                  <a:pt x="7105" y="14732"/>
                </a:lnTo>
                <a:lnTo>
                  <a:pt x="6803" y="14850"/>
                </a:lnTo>
                <a:lnTo>
                  <a:pt x="6501" y="14954"/>
                </a:lnTo>
                <a:lnTo>
                  <a:pt x="6146" y="15033"/>
                </a:lnTo>
                <a:lnTo>
                  <a:pt x="5808" y="15085"/>
                </a:lnTo>
                <a:lnTo>
                  <a:pt x="5506" y="15085"/>
                </a:lnTo>
                <a:lnTo>
                  <a:pt x="5169" y="15059"/>
                </a:lnTo>
                <a:lnTo>
                  <a:pt x="4849" y="15007"/>
                </a:lnTo>
                <a:lnTo>
                  <a:pt x="4582" y="14902"/>
                </a:lnTo>
                <a:lnTo>
                  <a:pt x="4316" y="14784"/>
                </a:lnTo>
                <a:lnTo>
                  <a:pt x="4103" y="14600"/>
                </a:lnTo>
                <a:lnTo>
                  <a:pt x="3907" y="14430"/>
                </a:lnTo>
                <a:lnTo>
                  <a:pt x="3659" y="14299"/>
                </a:lnTo>
                <a:lnTo>
                  <a:pt x="3428" y="14194"/>
                </a:lnTo>
                <a:lnTo>
                  <a:pt x="3179" y="14129"/>
                </a:lnTo>
                <a:lnTo>
                  <a:pt x="2913" y="14102"/>
                </a:lnTo>
                <a:lnTo>
                  <a:pt x="2646" y="14102"/>
                </a:lnTo>
                <a:lnTo>
                  <a:pt x="2362" y="14129"/>
                </a:lnTo>
                <a:lnTo>
                  <a:pt x="2096" y="14168"/>
                </a:lnTo>
                <a:lnTo>
                  <a:pt x="1811" y="14273"/>
                </a:lnTo>
                <a:lnTo>
                  <a:pt x="1545" y="14378"/>
                </a:lnTo>
                <a:lnTo>
                  <a:pt x="1314" y="14496"/>
                </a:lnTo>
                <a:lnTo>
                  <a:pt x="1065" y="14653"/>
                </a:lnTo>
                <a:lnTo>
                  <a:pt x="870" y="14797"/>
                </a:lnTo>
                <a:lnTo>
                  <a:pt x="657" y="14981"/>
                </a:lnTo>
                <a:lnTo>
                  <a:pt x="497" y="15177"/>
                </a:lnTo>
                <a:lnTo>
                  <a:pt x="390" y="15413"/>
                </a:lnTo>
                <a:lnTo>
                  <a:pt x="284" y="15636"/>
                </a:lnTo>
                <a:lnTo>
                  <a:pt x="248" y="15911"/>
                </a:lnTo>
                <a:lnTo>
                  <a:pt x="284" y="16239"/>
                </a:lnTo>
                <a:lnTo>
                  <a:pt x="319" y="16566"/>
                </a:lnTo>
                <a:lnTo>
                  <a:pt x="497" y="17340"/>
                </a:lnTo>
                <a:lnTo>
                  <a:pt x="692" y="18152"/>
                </a:lnTo>
                <a:lnTo>
                  <a:pt x="799" y="18559"/>
                </a:lnTo>
                <a:lnTo>
                  <a:pt x="905" y="18978"/>
                </a:lnTo>
                <a:lnTo>
                  <a:pt x="959" y="19384"/>
                </a:lnTo>
                <a:lnTo>
                  <a:pt x="994" y="19791"/>
                </a:lnTo>
                <a:lnTo>
                  <a:pt x="994" y="20132"/>
                </a:lnTo>
                <a:lnTo>
                  <a:pt x="959" y="20485"/>
                </a:lnTo>
                <a:lnTo>
                  <a:pt x="941" y="20669"/>
                </a:lnTo>
                <a:lnTo>
                  <a:pt x="870" y="20813"/>
                </a:lnTo>
                <a:lnTo>
                  <a:pt x="799" y="20970"/>
                </a:lnTo>
                <a:lnTo>
                  <a:pt x="692" y="21088"/>
                </a:lnTo>
                <a:lnTo>
                  <a:pt x="1474" y="20997"/>
                </a:lnTo>
                <a:lnTo>
                  <a:pt x="2291" y="20866"/>
                </a:lnTo>
                <a:lnTo>
                  <a:pt x="3108" y="20787"/>
                </a:lnTo>
                <a:lnTo>
                  <a:pt x="3907" y="20721"/>
                </a:lnTo>
                <a:lnTo>
                  <a:pt x="4653" y="20695"/>
                </a:lnTo>
                <a:lnTo>
                  <a:pt x="5364" y="20695"/>
                </a:lnTo>
                <a:lnTo>
                  <a:pt x="5701" y="20721"/>
                </a:lnTo>
                <a:lnTo>
                  <a:pt x="6057" y="20761"/>
                </a:lnTo>
                <a:lnTo>
                  <a:pt x="6323" y="20813"/>
                </a:lnTo>
                <a:lnTo>
                  <a:pt x="6625" y="20892"/>
                </a:lnTo>
                <a:close/>
              </a:path>
            </a:pathLst>
          </a:cu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Puzzle2"/>
          <p:cNvSpPr>
            <a:spLocks noEditPoints="1" noChangeArrowheads="1"/>
          </p:cNvSpPr>
          <p:nvPr/>
        </p:nvSpPr>
        <p:spPr bwMode="auto">
          <a:xfrm>
            <a:off x="3971908" y="3547138"/>
            <a:ext cx="1683894" cy="1290907"/>
          </a:xfrm>
          <a:custGeom>
            <a:avLst/>
            <a:gdLst>
              <a:gd name="T0" fmla="*/ 11 w 21600"/>
              <a:gd name="T1" fmla="*/ 13386 h 21600"/>
              <a:gd name="T2" fmla="*/ 4202 w 21600"/>
              <a:gd name="T3" fmla="*/ 21161 h 21600"/>
              <a:gd name="T4" fmla="*/ 10400 w 21600"/>
              <a:gd name="T5" fmla="*/ 13909 h 21600"/>
              <a:gd name="T6" fmla="*/ 16821 w 21600"/>
              <a:gd name="T7" fmla="*/ 21190 h 21600"/>
              <a:gd name="T8" fmla="*/ 21600 w 21600"/>
              <a:gd name="T9" fmla="*/ 15083 h 21600"/>
              <a:gd name="T10" fmla="*/ 16889 w 21600"/>
              <a:gd name="T11" fmla="*/ 5739 h 21600"/>
              <a:gd name="T12" fmla="*/ 10800 w 21600"/>
              <a:gd name="T13" fmla="*/ 28 h 21600"/>
              <a:gd name="T14" fmla="*/ 4202 w 21600"/>
              <a:gd name="T15" fmla="*/ 5894 h 21600"/>
              <a:gd name="T16" fmla="*/ 5388 w 21600"/>
              <a:gd name="T17" fmla="*/ 6742 h 21600"/>
              <a:gd name="T18" fmla="*/ 16177 w 21600"/>
              <a:gd name="T19" fmla="*/ 20441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4247" y="12354"/>
                </a:moveTo>
                <a:lnTo>
                  <a:pt x="4134" y="12468"/>
                </a:lnTo>
                <a:lnTo>
                  <a:pt x="4010" y="12581"/>
                </a:lnTo>
                <a:lnTo>
                  <a:pt x="3897" y="12637"/>
                </a:lnTo>
                <a:lnTo>
                  <a:pt x="3773" y="12694"/>
                </a:lnTo>
                <a:lnTo>
                  <a:pt x="3637" y="12694"/>
                </a:lnTo>
                <a:lnTo>
                  <a:pt x="3524" y="12694"/>
                </a:lnTo>
                <a:lnTo>
                  <a:pt x="3400" y="12665"/>
                </a:lnTo>
                <a:lnTo>
                  <a:pt x="3287" y="12609"/>
                </a:lnTo>
                <a:lnTo>
                  <a:pt x="3027" y="12496"/>
                </a:lnTo>
                <a:lnTo>
                  <a:pt x="2790" y="12340"/>
                </a:lnTo>
                <a:lnTo>
                  <a:pt x="2530" y="12142"/>
                </a:lnTo>
                <a:lnTo>
                  <a:pt x="2293" y="11987"/>
                </a:lnTo>
                <a:lnTo>
                  <a:pt x="2033" y="11817"/>
                </a:lnTo>
                <a:lnTo>
                  <a:pt x="1773" y="11676"/>
                </a:lnTo>
                <a:lnTo>
                  <a:pt x="1638" y="11662"/>
                </a:lnTo>
                <a:lnTo>
                  <a:pt x="1513" y="11634"/>
                </a:lnTo>
                <a:lnTo>
                  <a:pt x="1378" y="11634"/>
                </a:lnTo>
                <a:lnTo>
                  <a:pt x="1253" y="11634"/>
                </a:lnTo>
                <a:lnTo>
                  <a:pt x="1118" y="11662"/>
                </a:lnTo>
                <a:lnTo>
                  <a:pt x="971" y="11732"/>
                </a:lnTo>
                <a:lnTo>
                  <a:pt x="835" y="11817"/>
                </a:lnTo>
                <a:lnTo>
                  <a:pt x="711" y="11959"/>
                </a:lnTo>
                <a:lnTo>
                  <a:pt x="553" y="12086"/>
                </a:lnTo>
                <a:lnTo>
                  <a:pt x="429" y="12284"/>
                </a:lnTo>
                <a:lnTo>
                  <a:pt x="271" y="12524"/>
                </a:lnTo>
                <a:lnTo>
                  <a:pt x="146" y="12793"/>
                </a:lnTo>
                <a:lnTo>
                  <a:pt x="79" y="12962"/>
                </a:lnTo>
                <a:lnTo>
                  <a:pt x="33" y="13146"/>
                </a:lnTo>
                <a:lnTo>
                  <a:pt x="11" y="13386"/>
                </a:lnTo>
                <a:lnTo>
                  <a:pt x="11" y="13641"/>
                </a:lnTo>
                <a:lnTo>
                  <a:pt x="33" y="13881"/>
                </a:lnTo>
                <a:lnTo>
                  <a:pt x="101" y="14150"/>
                </a:lnTo>
                <a:lnTo>
                  <a:pt x="192" y="14404"/>
                </a:lnTo>
                <a:lnTo>
                  <a:pt x="293" y="14645"/>
                </a:lnTo>
                <a:lnTo>
                  <a:pt x="451" y="14857"/>
                </a:lnTo>
                <a:lnTo>
                  <a:pt x="621" y="15054"/>
                </a:lnTo>
                <a:lnTo>
                  <a:pt x="734" y="15125"/>
                </a:lnTo>
                <a:lnTo>
                  <a:pt x="835" y="15210"/>
                </a:lnTo>
                <a:lnTo>
                  <a:pt x="948" y="15267"/>
                </a:lnTo>
                <a:lnTo>
                  <a:pt x="1084" y="15323"/>
                </a:lnTo>
                <a:lnTo>
                  <a:pt x="1208" y="15351"/>
                </a:lnTo>
                <a:lnTo>
                  <a:pt x="1355" y="15380"/>
                </a:lnTo>
                <a:lnTo>
                  <a:pt x="1513" y="15380"/>
                </a:lnTo>
                <a:lnTo>
                  <a:pt x="1683" y="15380"/>
                </a:lnTo>
                <a:lnTo>
                  <a:pt x="1864" y="15351"/>
                </a:lnTo>
                <a:lnTo>
                  <a:pt x="2033" y="15323"/>
                </a:lnTo>
                <a:lnTo>
                  <a:pt x="2225" y="15238"/>
                </a:lnTo>
                <a:lnTo>
                  <a:pt x="2428" y="15153"/>
                </a:lnTo>
                <a:lnTo>
                  <a:pt x="2745" y="15026"/>
                </a:lnTo>
                <a:lnTo>
                  <a:pt x="3005" y="14913"/>
                </a:lnTo>
                <a:lnTo>
                  <a:pt x="3264" y="14828"/>
                </a:lnTo>
                <a:lnTo>
                  <a:pt x="3513" y="14800"/>
                </a:lnTo>
                <a:lnTo>
                  <a:pt x="3615" y="14828"/>
                </a:lnTo>
                <a:lnTo>
                  <a:pt x="3728" y="14857"/>
                </a:lnTo>
                <a:lnTo>
                  <a:pt x="3807" y="14913"/>
                </a:lnTo>
                <a:lnTo>
                  <a:pt x="3920" y="14998"/>
                </a:lnTo>
                <a:lnTo>
                  <a:pt x="4010" y="15097"/>
                </a:lnTo>
                <a:lnTo>
                  <a:pt x="4089" y="15238"/>
                </a:lnTo>
                <a:lnTo>
                  <a:pt x="4179" y="15408"/>
                </a:lnTo>
                <a:lnTo>
                  <a:pt x="4247" y="15620"/>
                </a:lnTo>
                <a:lnTo>
                  <a:pt x="4326" y="15860"/>
                </a:lnTo>
                <a:lnTo>
                  <a:pt x="4394" y="16129"/>
                </a:lnTo>
                <a:lnTo>
                  <a:pt x="4439" y="16440"/>
                </a:lnTo>
                <a:lnTo>
                  <a:pt x="4507" y="16737"/>
                </a:lnTo>
                <a:lnTo>
                  <a:pt x="4552" y="17090"/>
                </a:lnTo>
                <a:lnTo>
                  <a:pt x="4575" y="17443"/>
                </a:lnTo>
                <a:lnTo>
                  <a:pt x="4586" y="17825"/>
                </a:lnTo>
                <a:lnTo>
                  <a:pt x="4586" y="18193"/>
                </a:lnTo>
                <a:lnTo>
                  <a:pt x="4586" y="18574"/>
                </a:lnTo>
                <a:lnTo>
                  <a:pt x="4586" y="18984"/>
                </a:lnTo>
                <a:lnTo>
                  <a:pt x="4552" y="19366"/>
                </a:lnTo>
                <a:lnTo>
                  <a:pt x="4507" y="19748"/>
                </a:lnTo>
                <a:lnTo>
                  <a:pt x="4462" y="20129"/>
                </a:lnTo>
                <a:lnTo>
                  <a:pt x="4371" y="20483"/>
                </a:lnTo>
                <a:lnTo>
                  <a:pt x="4292" y="20836"/>
                </a:lnTo>
                <a:lnTo>
                  <a:pt x="4202" y="21161"/>
                </a:lnTo>
                <a:lnTo>
                  <a:pt x="4744" y="21161"/>
                </a:lnTo>
                <a:lnTo>
                  <a:pt x="5264" y="21161"/>
                </a:lnTo>
                <a:lnTo>
                  <a:pt x="5784" y="21161"/>
                </a:lnTo>
                <a:lnTo>
                  <a:pt x="6235" y="21161"/>
                </a:lnTo>
                <a:lnTo>
                  <a:pt x="6676" y="21161"/>
                </a:lnTo>
                <a:lnTo>
                  <a:pt x="7060" y="21161"/>
                </a:lnTo>
                <a:lnTo>
                  <a:pt x="7410" y="21161"/>
                </a:lnTo>
                <a:lnTo>
                  <a:pt x="7670" y="21161"/>
                </a:lnTo>
                <a:lnTo>
                  <a:pt x="8020" y="21020"/>
                </a:lnTo>
                <a:lnTo>
                  <a:pt x="8303" y="20893"/>
                </a:lnTo>
                <a:lnTo>
                  <a:pt x="8563" y="20695"/>
                </a:lnTo>
                <a:lnTo>
                  <a:pt x="8800" y="20511"/>
                </a:lnTo>
                <a:lnTo>
                  <a:pt x="8969" y="20285"/>
                </a:lnTo>
                <a:lnTo>
                  <a:pt x="9150" y="20045"/>
                </a:lnTo>
                <a:lnTo>
                  <a:pt x="9252" y="19804"/>
                </a:lnTo>
                <a:lnTo>
                  <a:pt x="9342" y="19550"/>
                </a:lnTo>
                <a:lnTo>
                  <a:pt x="9410" y="19281"/>
                </a:lnTo>
                <a:lnTo>
                  <a:pt x="9433" y="19013"/>
                </a:lnTo>
                <a:lnTo>
                  <a:pt x="9433" y="18744"/>
                </a:lnTo>
                <a:lnTo>
                  <a:pt x="9387" y="18504"/>
                </a:lnTo>
                <a:lnTo>
                  <a:pt x="9320" y="18221"/>
                </a:lnTo>
                <a:lnTo>
                  <a:pt x="9207" y="17981"/>
                </a:lnTo>
                <a:lnTo>
                  <a:pt x="9105" y="17740"/>
                </a:lnTo>
                <a:lnTo>
                  <a:pt x="8924" y="17514"/>
                </a:lnTo>
                <a:lnTo>
                  <a:pt x="8777" y="17274"/>
                </a:lnTo>
                <a:lnTo>
                  <a:pt x="8642" y="17034"/>
                </a:lnTo>
                <a:lnTo>
                  <a:pt x="8563" y="16765"/>
                </a:lnTo>
                <a:lnTo>
                  <a:pt x="8472" y="16468"/>
                </a:lnTo>
                <a:lnTo>
                  <a:pt x="8450" y="16157"/>
                </a:lnTo>
                <a:lnTo>
                  <a:pt x="8450" y="15860"/>
                </a:lnTo>
                <a:lnTo>
                  <a:pt x="8472" y="15563"/>
                </a:lnTo>
                <a:lnTo>
                  <a:pt x="8540" y="15267"/>
                </a:lnTo>
                <a:lnTo>
                  <a:pt x="8642" y="14998"/>
                </a:lnTo>
                <a:lnTo>
                  <a:pt x="8777" y="14729"/>
                </a:lnTo>
                <a:lnTo>
                  <a:pt x="8868" y="14616"/>
                </a:lnTo>
                <a:lnTo>
                  <a:pt x="8969" y="14475"/>
                </a:lnTo>
                <a:lnTo>
                  <a:pt x="9060" y="14376"/>
                </a:lnTo>
                <a:lnTo>
                  <a:pt x="9184" y="14291"/>
                </a:lnTo>
                <a:lnTo>
                  <a:pt x="9297" y="14206"/>
                </a:lnTo>
                <a:lnTo>
                  <a:pt x="9433" y="14121"/>
                </a:lnTo>
                <a:lnTo>
                  <a:pt x="9579" y="14051"/>
                </a:lnTo>
                <a:lnTo>
                  <a:pt x="9726" y="13994"/>
                </a:lnTo>
                <a:lnTo>
                  <a:pt x="9884" y="13938"/>
                </a:lnTo>
                <a:lnTo>
                  <a:pt x="10054" y="13909"/>
                </a:lnTo>
                <a:lnTo>
                  <a:pt x="10257" y="13881"/>
                </a:lnTo>
                <a:lnTo>
                  <a:pt x="10449" y="13881"/>
                </a:lnTo>
                <a:lnTo>
                  <a:pt x="10664" y="13881"/>
                </a:lnTo>
                <a:lnTo>
                  <a:pt x="10856" y="13909"/>
                </a:lnTo>
                <a:lnTo>
                  <a:pt x="11037" y="13966"/>
                </a:lnTo>
                <a:lnTo>
                  <a:pt x="11206" y="14023"/>
                </a:lnTo>
                <a:lnTo>
                  <a:pt x="11353" y="14093"/>
                </a:lnTo>
                <a:lnTo>
                  <a:pt x="11511" y="14178"/>
                </a:lnTo>
                <a:lnTo>
                  <a:pt x="11635" y="14263"/>
                </a:lnTo>
                <a:lnTo>
                  <a:pt x="11748" y="14376"/>
                </a:lnTo>
                <a:lnTo>
                  <a:pt x="11861" y="14475"/>
                </a:lnTo>
                <a:lnTo>
                  <a:pt x="11941" y="14616"/>
                </a:lnTo>
                <a:lnTo>
                  <a:pt x="12031" y="14758"/>
                </a:lnTo>
                <a:lnTo>
                  <a:pt x="12099" y="14885"/>
                </a:lnTo>
                <a:lnTo>
                  <a:pt x="12200" y="15210"/>
                </a:lnTo>
                <a:lnTo>
                  <a:pt x="12268" y="15507"/>
                </a:lnTo>
                <a:lnTo>
                  <a:pt x="12291" y="15832"/>
                </a:lnTo>
                <a:lnTo>
                  <a:pt x="12291" y="16157"/>
                </a:lnTo>
                <a:lnTo>
                  <a:pt x="12246" y="16482"/>
                </a:lnTo>
                <a:lnTo>
                  <a:pt x="12178" y="16807"/>
                </a:lnTo>
                <a:lnTo>
                  <a:pt x="12099" y="17090"/>
                </a:lnTo>
                <a:lnTo>
                  <a:pt x="12008" y="17330"/>
                </a:lnTo>
                <a:lnTo>
                  <a:pt x="11884" y="17542"/>
                </a:lnTo>
                <a:lnTo>
                  <a:pt x="11748" y="17712"/>
                </a:lnTo>
                <a:lnTo>
                  <a:pt x="11613" y="17839"/>
                </a:lnTo>
                <a:lnTo>
                  <a:pt x="11489" y="18037"/>
                </a:lnTo>
                <a:lnTo>
                  <a:pt x="11398" y="18221"/>
                </a:lnTo>
                <a:lnTo>
                  <a:pt x="11319" y="18447"/>
                </a:lnTo>
                <a:lnTo>
                  <a:pt x="11251" y="18659"/>
                </a:lnTo>
                <a:lnTo>
                  <a:pt x="11206" y="18900"/>
                </a:lnTo>
                <a:lnTo>
                  <a:pt x="11184" y="19154"/>
                </a:lnTo>
                <a:lnTo>
                  <a:pt x="11184" y="19423"/>
                </a:lnTo>
                <a:lnTo>
                  <a:pt x="11229" y="19663"/>
                </a:lnTo>
                <a:lnTo>
                  <a:pt x="11297" y="19903"/>
                </a:lnTo>
                <a:lnTo>
                  <a:pt x="11376" y="20158"/>
                </a:lnTo>
                <a:lnTo>
                  <a:pt x="11511" y="20398"/>
                </a:lnTo>
                <a:lnTo>
                  <a:pt x="11681" y="20610"/>
                </a:lnTo>
                <a:lnTo>
                  <a:pt x="11884" y="20808"/>
                </a:lnTo>
                <a:lnTo>
                  <a:pt x="12121" y="20992"/>
                </a:lnTo>
                <a:lnTo>
                  <a:pt x="12404" y="21161"/>
                </a:lnTo>
                <a:lnTo>
                  <a:pt x="12528" y="21190"/>
                </a:lnTo>
                <a:lnTo>
                  <a:pt x="12856" y="21274"/>
                </a:lnTo>
                <a:lnTo>
                  <a:pt x="13330" y="21373"/>
                </a:lnTo>
                <a:lnTo>
                  <a:pt x="13963" y="21486"/>
                </a:lnTo>
                <a:lnTo>
                  <a:pt x="14313" y="21543"/>
                </a:lnTo>
                <a:lnTo>
                  <a:pt x="14652" y="21571"/>
                </a:lnTo>
                <a:lnTo>
                  <a:pt x="15025" y="21600"/>
                </a:lnTo>
                <a:lnTo>
                  <a:pt x="15409" y="21600"/>
                </a:lnTo>
                <a:lnTo>
                  <a:pt x="15782" y="21600"/>
                </a:lnTo>
                <a:lnTo>
                  <a:pt x="16177" y="21571"/>
                </a:lnTo>
                <a:lnTo>
                  <a:pt x="16516" y="21486"/>
                </a:lnTo>
                <a:lnTo>
                  <a:pt x="16889" y="21402"/>
                </a:lnTo>
                <a:lnTo>
                  <a:pt x="16821" y="21190"/>
                </a:lnTo>
                <a:lnTo>
                  <a:pt x="16776" y="20935"/>
                </a:lnTo>
                <a:lnTo>
                  <a:pt x="16742" y="20667"/>
                </a:lnTo>
                <a:lnTo>
                  <a:pt x="16719" y="20370"/>
                </a:lnTo>
                <a:lnTo>
                  <a:pt x="16697" y="19719"/>
                </a:lnTo>
                <a:lnTo>
                  <a:pt x="16697" y="19013"/>
                </a:lnTo>
                <a:lnTo>
                  <a:pt x="16719" y="18306"/>
                </a:lnTo>
                <a:lnTo>
                  <a:pt x="16753" y="17599"/>
                </a:lnTo>
                <a:lnTo>
                  <a:pt x="16821" y="16949"/>
                </a:lnTo>
                <a:lnTo>
                  <a:pt x="16889" y="16383"/>
                </a:lnTo>
                <a:lnTo>
                  <a:pt x="16934" y="16129"/>
                </a:lnTo>
                <a:lnTo>
                  <a:pt x="17002" y="15945"/>
                </a:lnTo>
                <a:lnTo>
                  <a:pt x="17081" y="15790"/>
                </a:lnTo>
                <a:lnTo>
                  <a:pt x="17194" y="15648"/>
                </a:lnTo>
                <a:lnTo>
                  <a:pt x="17318" y="15563"/>
                </a:lnTo>
                <a:lnTo>
                  <a:pt x="17453" y="15507"/>
                </a:lnTo>
                <a:lnTo>
                  <a:pt x="17600" y="15450"/>
                </a:lnTo>
                <a:lnTo>
                  <a:pt x="17758" y="15450"/>
                </a:lnTo>
                <a:lnTo>
                  <a:pt x="17905" y="15479"/>
                </a:lnTo>
                <a:lnTo>
                  <a:pt x="18064" y="15535"/>
                </a:lnTo>
                <a:lnTo>
                  <a:pt x="18233" y="15620"/>
                </a:lnTo>
                <a:lnTo>
                  <a:pt x="18380" y="15733"/>
                </a:lnTo>
                <a:lnTo>
                  <a:pt x="18561" y="15832"/>
                </a:lnTo>
                <a:lnTo>
                  <a:pt x="18707" y="15973"/>
                </a:lnTo>
                <a:lnTo>
                  <a:pt x="18866" y="16129"/>
                </a:lnTo>
                <a:lnTo>
                  <a:pt x="18990" y="16327"/>
                </a:lnTo>
                <a:lnTo>
                  <a:pt x="19125" y="16482"/>
                </a:lnTo>
                <a:lnTo>
                  <a:pt x="19295" y="16624"/>
                </a:lnTo>
                <a:lnTo>
                  <a:pt x="19464" y="16737"/>
                </a:lnTo>
                <a:lnTo>
                  <a:pt x="19668" y="16807"/>
                </a:lnTo>
                <a:lnTo>
                  <a:pt x="19860" y="16836"/>
                </a:lnTo>
                <a:lnTo>
                  <a:pt x="20052" y="16864"/>
                </a:lnTo>
                <a:lnTo>
                  <a:pt x="20266" y="16836"/>
                </a:lnTo>
                <a:lnTo>
                  <a:pt x="20470" y="16793"/>
                </a:lnTo>
                <a:lnTo>
                  <a:pt x="20662" y="16708"/>
                </a:lnTo>
                <a:lnTo>
                  <a:pt x="20854" y="16567"/>
                </a:lnTo>
                <a:lnTo>
                  <a:pt x="21035" y="16412"/>
                </a:lnTo>
                <a:lnTo>
                  <a:pt x="21182" y="16214"/>
                </a:lnTo>
                <a:lnTo>
                  <a:pt x="21340" y="16002"/>
                </a:lnTo>
                <a:lnTo>
                  <a:pt x="21441" y="15733"/>
                </a:lnTo>
                <a:lnTo>
                  <a:pt x="21532" y="15436"/>
                </a:lnTo>
                <a:lnTo>
                  <a:pt x="21600" y="15083"/>
                </a:lnTo>
                <a:lnTo>
                  <a:pt x="21600" y="14885"/>
                </a:lnTo>
                <a:lnTo>
                  <a:pt x="21600" y="14729"/>
                </a:lnTo>
                <a:lnTo>
                  <a:pt x="21600" y="14531"/>
                </a:lnTo>
                <a:lnTo>
                  <a:pt x="21577" y="14376"/>
                </a:lnTo>
                <a:lnTo>
                  <a:pt x="21532" y="14206"/>
                </a:lnTo>
                <a:lnTo>
                  <a:pt x="21487" y="14051"/>
                </a:lnTo>
                <a:lnTo>
                  <a:pt x="21419" y="13909"/>
                </a:lnTo>
                <a:lnTo>
                  <a:pt x="21351" y="13768"/>
                </a:lnTo>
                <a:lnTo>
                  <a:pt x="21204" y="13500"/>
                </a:lnTo>
                <a:lnTo>
                  <a:pt x="21035" y="13287"/>
                </a:lnTo>
                <a:lnTo>
                  <a:pt x="20809" y="13090"/>
                </a:lnTo>
                <a:lnTo>
                  <a:pt x="20594" y="12962"/>
                </a:lnTo>
                <a:lnTo>
                  <a:pt x="20357" y="12821"/>
                </a:lnTo>
                <a:lnTo>
                  <a:pt x="20120" y="12764"/>
                </a:lnTo>
                <a:lnTo>
                  <a:pt x="19882" y="12708"/>
                </a:lnTo>
                <a:lnTo>
                  <a:pt x="19645" y="12736"/>
                </a:lnTo>
                <a:lnTo>
                  <a:pt x="19430" y="12793"/>
                </a:lnTo>
                <a:lnTo>
                  <a:pt x="19227" y="12906"/>
                </a:lnTo>
                <a:lnTo>
                  <a:pt x="19148" y="12962"/>
                </a:lnTo>
                <a:lnTo>
                  <a:pt x="19058" y="13047"/>
                </a:lnTo>
                <a:lnTo>
                  <a:pt x="18990" y="13146"/>
                </a:lnTo>
                <a:lnTo>
                  <a:pt x="18911" y="13259"/>
                </a:lnTo>
                <a:lnTo>
                  <a:pt x="18775" y="13471"/>
                </a:lnTo>
                <a:lnTo>
                  <a:pt x="18628" y="13641"/>
                </a:lnTo>
                <a:lnTo>
                  <a:pt x="18470" y="13740"/>
                </a:lnTo>
                <a:lnTo>
                  <a:pt x="18301" y="13825"/>
                </a:lnTo>
                <a:lnTo>
                  <a:pt x="18143" y="13853"/>
                </a:lnTo>
                <a:lnTo>
                  <a:pt x="17973" y="13881"/>
                </a:lnTo>
                <a:lnTo>
                  <a:pt x="17804" y="13853"/>
                </a:lnTo>
                <a:lnTo>
                  <a:pt x="17646" y="13796"/>
                </a:lnTo>
                <a:lnTo>
                  <a:pt x="17499" y="13726"/>
                </a:lnTo>
                <a:lnTo>
                  <a:pt x="17341" y="13641"/>
                </a:lnTo>
                <a:lnTo>
                  <a:pt x="17216" y="13528"/>
                </a:lnTo>
                <a:lnTo>
                  <a:pt x="17103" y="13386"/>
                </a:lnTo>
                <a:lnTo>
                  <a:pt x="17024" y="13259"/>
                </a:lnTo>
                <a:lnTo>
                  <a:pt x="16934" y="13118"/>
                </a:lnTo>
                <a:lnTo>
                  <a:pt x="16889" y="12991"/>
                </a:lnTo>
                <a:lnTo>
                  <a:pt x="16889" y="12849"/>
                </a:lnTo>
                <a:lnTo>
                  <a:pt x="16889" y="12383"/>
                </a:lnTo>
                <a:lnTo>
                  <a:pt x="16889" y="11662"/>
                </a:lnTo>
                <a:lnTo>
                  <a:pt x="16889" y="10701"/>
                </a:lnTo>
                <a:lnTo>
                  <a:pt x="16889" y="9640"/>
                </a:lnTo>
                <a:lnTo>
                  <a:pt x="16889" y="8566"/>
                </a:lnTo>
                <a:lnTo>
                  <a:pt x="16889" y="7478"/>
                </a:lnTo>
                <a:lnTo>
                  <a:pt x="16889" y="6502"/>
                </a:lnTo>
                <a:lnTo>
                  <a:pt x="16889" y="5739"/>
                </a:lnTo>
                <a:lnTo>
                  <a:pt x="16674" y="5894"/>
                </a:lnTo>
                <a:lnTo>
                  <a:pt x="16414" y="6036"/>
                </a:lnTo>
                <a:lnTo>
                  <a:pt x="16154" y="6177"/>
                </a:lnTo>
                <a:lnTo>
                  <a:pt x="15849" y="6248"/>
                </a:lnTo>
                <a:lnTo>
                  <a:pt x="15544" y="6304"/>
                </a:lnTo>
                <a:lnTo>
                  <a:pt x="15217" y="6332"/>
                </a:lnTo>
                <a:lnTo>
                  <a:pt x="14866" y="6361"/>
                </a:lnTo>
                <a:lnTo>
                  <a:pt x="14550" y="6361"/>
                </a:lnTo>
                <a:lnTo>
                  <a:pt x="14200" y="6332"/>
                </a:lnTo>
                <a:lnTo>
                  <a:pt x="13850" y="6276"/>
                </a:lnTo>
                <a:lnTo>
                  <a:pt x="13522" y="6219"/>
                </a:lnTo>
                <a:lnTo>
                  <a:pt x="13206" y="6149"/>
                </a:lnTo>
                <a:lnTo>
                  <a:pt x="12901" y="6064"/>
                </a:lnTo>
                <a:lnTo>
                  <a:pt x="12618" y="5951"/>
                </a:lnTo>
                <a:lnTo>
                  <a:pt x="12358" y="5838"/>
                </a:lnTo>
                <a:lnTo>
                  <a:pt x="12121" y="5739"/>
                </a:lnTo>
                <a:lnTo>
                  <a:pt x="11941" y="5626"/>
                </a:lnTo>
                <a:lnTo>
                  <a:pt x="11794" y="5513"/>
                </a:lnTo>
                <a:lnTo>
                  <a:pt x="11658" y="5414"/>
                </a:lnTo>
                <a:lnTo>
                  <a:pt x="11556" y="5301"/>
                </a:lnTo>
                <a:lnTo>
                  <a:pt x="11466" y="5187"/>
                </a:lnTo>
                <a:lnTo>
                  <a:pt x="11398" y="5089"/>
                </a:lnTo>
                <a:lnTo>
                  <a:pt x="11376" y="4947"/>
                </a:lnTo>
                <a:lnTo>
                  <a:pt x="11353" y="4834"/>
                </a:lnTo>
                <a:lnTo>
                  <a:pt x="11353" y="4707"/>
                </a:lnTo>
                <a:lnTo>
                  <a:pt x="11376" y="4565"/>
                </a:lnTo>
                <a:lnTo>
                  <a:pt x="11443" y="4410"/>
                </a:lnTo>
                <a:lnTo>
                  <a:pt x="11511" y="4240"/>
                </a:lnTo>
                <a:lnTo>
                  <a:pt x="11703" y="3887"/>
                </a:lnTo>
                <a:lnTo>
                  <a:pt x="11986" y="3505"/>
                </a:lnTo>
                <a:lnTo>
                  <a:pt x="12144" y="3265"/>
                </a:lnTo>
                <a:lnTo>
                  <a:pt x="12246" y="3025"/>
                </a:lnTo>
                <a:lnTo>
                  <a:pt x="12336" y="2756"/>
                </a:lnTo>
                <a:lnTo>
                  <a:pt x="12404" y="2445"/>
                </a:lnTo>
                <a:lnTo>
                  <a:pt x="12438" y="2176"/>
                </a:lnTo>
                <a:lnTo>
                  <a:pt x="12438" y="1880"/>
                </a:lnTo>
                <a:lnTo>
                  <a:pt x="12404" y="1583"/>
                </a:lnTo>
                <a:lnTo>
                  <a:pt x="12336" y="1314"/>
                </a:lnTo>
                <a:lnTo>
                  <a:pt x="12246" y="1046"/>
                </a:lnTo>
                <a:lnTo>
                  <a:pt x="12099" y="791"/>
                </a:lnTo>
                <a:lnTo>
                  <a:pt x="12008" y="692"/>
                </a:lnTo>
                <a:lnTo>
                  <a:pt x="11918" y="579"/>
                </a:lnTo>
                <a:lnTo>
                  <a:pt x="11816" y="466"/>
                </a:lnTo>
                <a:lnTo>
                  <a:pt x="11703" y="381"/>
                </a:lnTo>
                <a:lnTo>
                  <a:pt x="11579" y="310"/>
                </a:lnTo>
                <a:lnTo>
                  <a:pt x="11443" y="226"/>
                </a:lnTo>
                <a:lnTo>
                  <a:pt x="11297" y="169"/>
                </a:lnTo>
                <a:lnTo>
                  <a:pt x="11138" y="113"/>
                </a:lnTo>
                <a:lnTo>
                  <a:pt x="10969" y="56"/>
                </a:lnTo>
                <a:lnTo>
                  <a:pt x="10800" y="28"/>
                </a:lnTo>
                <a:lnTo>
                  <a:pt x="10619" y="28"/>
                </a:lnTo>
                <a:lnTo>
                  <a:pt x="10404" y="28"/>
                </a:lnTo>
                <a:lnTo>
                  <a:pt x="10257" y="28"/>
                </a:lnTo>
                <a:lnTo>
                  <a:pt x="10076" y="56"/>
                </a:lnTo>
                <a:lnTo>
                  <a:pt x="9952" y="84"/>
                </a:lnTo>
                <a:lnTo>
                  <a:pt x="9794" y="141"/>
                </a:lnTo>
                <a:lnTo>
                  <a:pt x="9692" y="226"/>
                </a:lnTo>
                <a:lnTo>
                  <a:pt x="9557" y="282"/>
                </a:lnTo>
                <a:lnTo>
                  <a:pt x="9455" y="381"/>
                </a:lnTo>
                <a:lnTo>
                  <a:pt x="9365" y="466"/>
                </a:lnTo>
                <a:lnTo>
                  <a:pt x="9274" y="579"/>
                </a:lnTo>
                <a:lnTo>
                  <a:pt x="9184" y="692"/>
                </a:lnTo>
                <a:lnTo>
                  <a:pt x="9128" y="791"/>
                </a:lnTo>
                <a:lnTo>
                  <a:pt x="9060" y="932"/>
                </a:lnTo>
                <a:lnTo>
                  <a:pt x="8969" y="1201"/>
                </a:lnTo>
                <a:lnTo>
                  <a:pt x="8913" y="1498"/>
                </a:lnTo>
                <a:lnTo>
                  <a:pt x="8890" y="1795"/>
                </a:lnTo>
                <a:lnTo>
                  <a:pt x="8890" y="2120"/>
                </a:lnTo>
                <a:lnTo>
                  <a:pt x="8913" y="2445"/>
                </a:lnTo>
                <a:lnTo>
                  <a:pt x="8969" y="2756"/>
                </a:lnTo>
                <a:lnTo>
                  <a:pt x="9060" y="3081"/>
                </a:lnTo>
                <a:lnTo>
                  <a:pt x="9173" y="3378"/>
                </a:lnTo>
                <a:lnTo>
                  <a:pt x="9297" y="3647"/>
                </a:lnTo>
                <a:lnTo>
                  <a:pt x="9466" y="3887"/>
                </a:lnTo>
                <a:lnTo>
                  <a:pt x="9579" y="4085"/>
                </a:lnTo>
                <a:lnTo>
                  <a:pt x="9670" y="4269"/>
                </a:lnTo>
                <a:lnTo>
                  <a:pt x="9726" y="4467"/>
                </a:lnTo>
                <a:lnTo>
                  <a:pt x="9771" y="4650"/>
                </a:lnTo>
                <a:lnTo>
                  <a:pt x="9771" y="4834"/>
                </a:lnTo>
                <a:lnTo>
                  <a:pt x="9749" y="5032"/>
                </a:lnTo>
                <a:lnTo>
                  <a:pt x="9715" y="5216"/>
                </a:lnTo>
                <a:lnTo>
                  <a:pt x="9625" y="5385"/>
                </a:lnTo>
                <a:lnTo>
                  <a:pt x="9534" y="5513"/>
                </a:lnTo>
                <a:lnTo>
                  <a:pt x="9410" y="5626"/>
                </a:lnTo>
                <a:lnTo>
                  <a:pt x="9229" y="5710"/>
                </a:lnTo>
                <a:lnTo>
                  <a:pt x="9060" y="5767"/>
                </a:lnTo>
                <a:lnTo>
                  <a:pt x="8845" y="5767"/>
                </a:lnTo>
                <a:lnTo>
                  <a:pt x="8585" y="5739"/>
                </a:lnTo>
                <a:lnTo>
                  <a:pt x="8325" y="5654"/>
                </a:lnTo>
                <a:lnTo>
                  <a:pt x="8020" y="5513"/>
                </a:lnTo>
                <a:lnTo>
                  <a:pt x="7840" y="5442"/>
                </a:lnTo>
                <a:lnTo>
                  <a:pt x="7648" y="5385"/>
                </a:lnTo>
                <a:lnTo>
                  <a:pt x="7433" y="5329"/>
                </a:lnTo>
                <a:lnTo>
                  <a:pt x="7241" y="5301"/>
                </a:lnTo>
                <a:lnTo>
                  <a:pt x="6755" y="5301"/>
                </a:lnTo>
                <a:lnTo>
                  <a:pt x="6281" y="5329"/>
                </a:lnTo>
                <a:lnTo>
                  <a:pt x="5784" y="5385"/>
                </a:lnTo>
                <a:lnTo>
                  <a:pt x="5264" y="5498"/>
                </a:lnTo>
                <a:lnTo>
                  <a:pt x="4744" y="5597"/>
                </a:lnTo>
                <a:lnTo>
                  <a:pt x="4247" y="5739"/>
                </a:lnTo>
                <a:lnTo>
                  <a:pt x="4202" y="5894"/>
                </a:lnTo>
                <a:lnTo>
                  <a:pt x="4202" y="6191"/>
                </a:lnTo>
                <a:lnTo>
                  <a:pt x="4202" y="6545"/>
                </a:lnTo>
                <a:lnTo>
                  <a:pt x="4225" y="6954"/>
                </a:lnTo>
                <a:lnTo>
                  <a:pt x="4315" y="7930"/>
                </a:lnTo>
                <a:lnTo>
                  <a:pt x="4394" y="9018"/>
                </a:lnTo>
                <a:lnTo>
                  <a:pt x="4439" y="9570"/>
                </a:lnTo>
                <a:lnTo>
                  <a:pt x="4462" y="10107"/>
                </a:lnTo>
                <a:lnTo>
                  <a:pt x="4484" y="10630"/>
                </a:lnTo>
                <a:lnTo>
                  <a:pt x="4507" y="11082"/>
                </a:lnTo>
                <a:lnTo>
                  <a:pt x="4484" y="11520"/>
                </a:lnTo>
                <a:lnTo>
                  <a:pt x="4439" y="11874"/>
                </a:lnTo>
                <a:lnTo>
                  <a:pt x="4394" y="12029"/>
                </a:lnTo>
                <a:lnTo>
                  <a:pt x="4349" y="12171"/>
                </a:lnTo>
                <a:lnTo>
                  <a:pt x="4315" y="12284"/>
                </a:lnTo>
                <a:lnTo>
                  <a:pt x="4247" y="12354"/>
                </a:lnTo>
                <a:close/>
              </a:path>
            </a:pathLst>
          </a:custGeom>
          <a:ln>
            <a:headEnd/>
            <a:tailEnd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Puzzle4"/>
          <p:cNvSpPr>
            <a:spLocks noEditPoints="1" noChangeArrowheads="1"/>
          </p:cNvSpPr>
          <p:nvPr/>
        </p:nvSpPr>
        <p:spPr bwMode="auto">
          <a:xfrm>
            <a:off x="3320322" y="3531224"/>
            <a:ext cx="1015261" cy="1650376"/>
          </a:xfrm>
          <a:custGeom>
            <a:avLst/>
            <a:gdLst>
              <a:gd name="T0" fmla="*/ 8307 w 21600"/>
              <a:gd name="T1" fmla="*/ 11593 h 21600"/>
              <a:gd name="T2" fmla="*/ 453 w 21600"/>
              <a:gd name="T3" fmla="*/ 16938 h 21600"/>
              <a:gd name="T4" fmla="*/ 11500 w 21600"/>
              <a:gd name="T5" fmla="*/ 21600 h 21600"/>
              <a:gd name="T6" fmla="*/ 20920 w 21600"/>
              <a:gd name="T7" fmla="*/ 16751 h 21600"/>
              <a:gd name="T8" fmla="*/ 13972 w 21600"/>
              <a:gd name="T9" fmla="*/ 10888 h 21600"/>
              <a:gd name="T10" fmla="*/ 21033 w 21600"/>
              <a:gd name="T11" fmla="*/ 4716 h 21600"/>
              <a:gd name="T12" fmla="*/ 11102 w 21600"/>
              <a:gd name="T13" fmla="*/ 11 h 21600"/>
              <a:gd name="T14" fmla="*/ 453 w 21600"/>
              <a:gd name="T15" fmla="*/ 4716 h 21600"/>
              <a:gd name="T16" fmla="*/ 2076 w 21600"/>
              <a:gd name="T17" fmla="*/ 5664 h 21600"/>
              <a:gd name="T18" fmla="*/ 20203 w 21600"/>
              <a:gd name="T19" fmla="*/ 1598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3813" y="10590"/>
                </a:moveTo>
                <a:lnTo>
                  <a:pt x="3927" y="10513"/>
                </a:lnTo>
                <a:lnTo>
                  <a:pt x="4078" y="10425"/>
                </a:lnTo>
                <a:lnTo>
                  <a:pt x="4210" y="10359"/>
                </a:lnTo>
                <a:lnTo>
                  <a:pt x="4361" y="10315"/>
                </a:lnTo>
                <a:lnTo>
                  <a:pt x="4682" y="10237"/>
                </a:lnTo>
                <a:lnTo>
                  <a:pt x="5041" y="10193"/>
                </a:lnTo>
                <a:lnTo>
                  <a:pt x="5456" y="10171"/>
                </a:lnTo>
                <a:lnTo>
                  <a:pt x="5853" y="10193"/>
                </a:lnTo>
                <a:lnTo>
                  <a:pt x="6249" y="10260"/>
                </a:lnTo>
                <a:lnTo>
                  <a:pt x="6646" y="10337"/>
                </a:lnTo>
                <a:lnTo>
                  <a:pt x="7004" y="10469"/>
                </a:lnTo>
                <a:lnTo>
                  <a:pt x="7363" y="10612"/>
                </a:lnTo>
                <a:lnTo>
                  <a:pt x="7665" y="10788"/>
                </a:lnTo>
                <a:lnTo>
                  <a:pt x="7911" y="10998"/>
                </a:lnTo>
                <a:lnTo>
                  <a:pt x="8024" y="11097"/>
                </a:lnTo>
                <a:lnTo>
                  <a:pt x="8137" y="11207"/>
                </a:lnTo>
                <a:lnTo>
                  <a:pt x="8194" y="11340"/>
                </a:lnTo>
                <a:lnTo>
                  <a:pt x="8269" y="11461"/>
                </a:lnTo>
                <a:lnTo>
                  <a:pt x="8307" y="11593"/>
                </a:lnTo>
                <a:lnTo>
                  <a:pt x="8307" y="11714"/>
                </a:lnTo>
                <a:lnTo>
                  <a:pt x="8307" y="11868"/>
                </a:lnTo>
                <a:lnTo>
                  <a:pt x="8307" y="12012"/>
                </a:lnTo>
                <a:lnTo>
                  <a:pt x="8194" y="12265"/>
                </a:lnTo>
                <a:lnTo>
                  <a:pt x="8062" y="12519"/>
                </a:lnTo>
                <a:lnTo>
                  <a:pt x="7873" y="12706"/>
                </a:lnTo>
                <a:lnTo>
                  <a:pt x="7627" y="12904"/>
                </a:lnTo>
                <a:lnTo>
                  <a:pt x="7363" y="13048"/>
                </a:lnTo>
                <a:lnTo>
                  <a:pt x="7080" y="13180"/>
                </a:lnTo>
                <a:lnTo>
                  <a:pt x="6759" y="13257"/>
                </a:lnTo>
                <a:lnTo>
                  <a:pt x="6419" y="13345"/>
                </a:lnTo>
                <a:lnTo>
                  <a:pt x="6098" y="13389"/>
                </a:lnTo>
                <a:lnTo>
                  <a:pt x="5739" y="13389"/>
                </a:lnTo>
                <a:lnTo>
                  <a:pt x="5418" y="13389"/>
                </a:lnTo>
                <a:lnTo>
                  <a:pt x="5079" y="13345"/>
                </a:lnTo>
                <a:lnTo>
                  <a:pt x="4758" y="13301"/>
                </a:lnTo>
                <a:lnTo>
                  <a:pt x="4474" y="13213"/>
                </a:lnTo>
                <a:lnTo>
                  <a:pt x="4172" y="13114"/>
                </a:lnTo>
                <a:lnTo>
                  <a:pt x="3965" y="12982"/>
                </a:lnTo>
                <a:lnTo>
                  <a:pt x="3738" y="12838"/>
                </a:lnTo>
                <a:lnTo>
                  <a:pt x="3493" y="12706"/>
                </a:lnTo>
                <a:lnTo>
                  <a:pt x="3228" y="12607"/>
                </a:lnTo>
                <a:lnTo>
                  <a:pt x="2945" y="12519"/>
                </a:lnTo>
                <a:lnTo>
                  <a:pt x="2700" y="12431"/>
                </a:lnTo>
                <a:lnTo>
                  <a:pt x="2397" y="12375"/>
                </a:lnTo>
                <a:lnTo>
                  <a:pt x="2152" y="12331"/>
                </a:lnTo>
                <a:lnTo>
                  <a:pt x="1888" y="12309"/>
                </a:lnTo>
                <a:lnTo>
                  <a:pt x="1642" y="12309"/>
                </a:lnTo>
                <a:lnTo>
                  <a:pt x="1397" y="12331"/>
                </a:lnTo>
                <a:lnTo>
                  <a:pt x="1170" y="12397"/>
                </a:lnTo>
                <a:lnTo>
                  <a:pt x="962" y="12453"/>
                </a:lnTo>
                <a:lnTo>
                  <a:pt x="774" y="12563"/>
                </a:lnTo>
                <a:lnTo>
                  <a:pt x="623" y="12684"/>
                </a:lnTo>
                <a:lnTo>
                  <a:pt x="528" y="12838"/>
                </a:lnTo>
                <a:lnTo>
                  <a:pt x="453" y="13026"/>
                </a:lnTo>
                <a:lnTo>
                  <a:pt x="339" y="13477"/>
                </a:lnTo>
                <a:lnTo>
                  <a:pt x="226" y="13984"/>
                </a:lnTo>
                <a:lnTo>
                  <a:pt x="151" y="14535"/>
                </a:lnTo>
                <a:lnTo>
                  <a:pt x="113" y="15075"/>
                </a:lnTo>
                <a:lnTo>
                  <a:pt x="113" y="15626"/>
                </a:lnTo>
                <a:lnTo>
                  <a:pt x="151" y="16133"/>
                </a:lnTo>
                <a:lnTo>
                  <a:pt x="188" y="16376"/>
                </a:lnTo>
                <a:lnTo>
                  <a:pt x="264" y="16585"/>
                </a:lnTo>
                <a:lnTo>
                  <a:pt x="339" y="16773"/>
                </a:lnTo>
                <a:lnTo>
                  <a:pt x="453" y="16938"/>
                </a:lnTo>
                <a:lnTo>
                  <a:pt x="1095" y="16883"/>
                </a:lnTo>
                <a:lnTo>
                  <a:pt x="1963" y="16795"/>
                </a:lnTo>
                <a:lnTo>
                  <a:pt x="2945" y="16751"/>
                </a:lnTo>
                <a:lnTo>
                  <a:pt x="3965" y="16706"/>
                </a:lnTo>
                <a:lnTo>
                  <a:pt x="5022" y="16684"/>
                </a:lnTo>
                <a:lnTo>
                  <a:pt x="5947" y="16684"/>
                </a:lnTo>
                <a:lnTo>
                  <a:pt x="6759" y="16706"/>
                </a:lnTo>
                <a:lnTo>
                  <a:pt x="7363" y="16751"/>
                </a:lnTo>
                <a:lnTo>
                  <a:pt x="7948" y="16839"/>
                </a:lnTo>
                <a:lnTo>
                  <a:pt x="8458" y="16916"/>
                </a:lnTo>
                <a:lnTo>
                  <a:pt x="8893" y="17026"/>
                </a:lnTo>
                <a:lnTo>
                  <a:pt x="9289" y="17158"/>
                </a:lnTo>
                <a:lnTo>
                  <a:pt x="9572" y="17280"/>
                </a:lnTo>
                <a:lnTo>
                  <a:pt x="9799" y="17412"/>
                </a:lnTo>
                <a:lnTo>
                  <a:pt x="9969" y="17555"/>
                </a:lnTo>
                <a:lnTo>
                  <a:pt x="10120" y="17687"/>
                </a:lnTo>
                <a:lnTo>
                  <a:pt x="10158" y="17831"/>
                </a:lnTo>
                <a:lnTo>
                  <a:pt x="10195" y="17974"/>
                </a:lnTo>
                <a:lnTo>
                  <a:pt x="10158" y="18128"/>
                </a:lnTo>
                <a:lnTo>
                  <a:pt x="10082" y="18271"/>
                </a:lnTo>
                <a:lnTo>
                  <a:pt x="9969" y="18426"/>
                </a:lnTo>
                <a:lnTo>
                  <a:pt x="9837" y="18569"/>
                </a:lnTo>
                <a:lnTo>
                  <a:pt x="9648" y="18701"/>
                </a:lnTo>
                <a:lnTo>
                  <a:pt x="9440" y="18822"/>
                </a:lnTo>
                <a:lnTo>
                  <a:pt x="9213" y="18999"/>
                </a:lnTo>
                <a:lnTo>
                  <a:pt x="9044" y="19186"/>
                </a:lnTo>
                <a:lnTo>
                  <a:pt x="8893" y="19395"/>
                </a:lnTo>
                <a:lnTo>
                  <a:pt x="8817" y="19627"/>
                </a:lnTo>
                <a:lnTo>
                  <a:pt x="8779" y="19858"/>
                </a:lnTo>
                <a:lnTo>
                  <a:pt x="8779" y="20112"/>
                </a:lnTo>
                <a:lnTo>
                  <a:pt x="8855" y="20354"/>
                </a:lnTo>
                <a:lnTo>
                  <a:pt x="8968" y="20586"/>
                </a:lnTo>
                <a:lnTo>
                  <a:pt x="9138" y="20817"/>
                </a:lnTo>
                <a:lnTo>
                  <a:pt x="9365" y="21026"/>
                </a:lnTo>
                <a:lnTo>
                  <a:pt x="9610" y="21192"/>
                </a:lnTo>
                <a:lnTo>
                  <a:pt x="9950" y="21368"/>
                </a:lnTo>
                <a:lnTo>
                  <a:pt x="10120" y="21445"/>
                </a:lnTo>
                <a:lnTo>
                  <a:pt x="10346" y="21511"/>
                </a:lnTo>
                <a:lnTo>
                  <a:pt x="10516" y="21555"/>
                </a:lnTo>
                <a:lnTo>
                  <a:pt x="10743" y="21600"/>
                </a:lnTo>
                <a:lnTo>
                  <a:pt x="10988" y="21644"/>
                </a:lnTo>
                <a:lnTo>
                  <a:pt x="11215" y="21666"/>
                </a:lnTo>
                <a:lnTo>
                  <a:pt x="11498" y="21666"/>
                </a:lnTo>
                <a:lnTo>
                  <a:pt x="11762" y="21666"/>
                </a:lnTo>
                <a:lnTo>
                  <a:pt x="12253" y="21644"/>
                </a:lnTo>
                <a:lnTo>
                  <a:pt x="12763" y="21577"/>
                </a:lnTo>
                <a:lnTo>
                  <a:pt x="13197" y="21467"/>
                </a:lnTo>
                <a:lnTo>
                  <a:pt x="13556" y="21346"/>
                </a:lnTo>
                <a:lnTo>
                  <a:pt x="13896" y="21192"/>
                </a:lnTo>
                <a:lnTo>
                  <a:pt x="14179" y="21026"/>
                </a:lnTo>
                <a:lnTo>
                  <a:pt x="14444" y="20839"/>
                </a:lnTo>
                <a:lnTo>
                  <a:pt x="14576" y="20641"/>
                </a:lnTo>
                <a:lnTo>
                  <a:pt x="14727" y="20431"/>
                </a:lnTo>
                <a:lnTo>
                  <a:pt x="14765" y="20200"/>
                </a:lnTo>
                <a:lnTo>
                  <a:pt x="14802" y="19991"/>
                </a:lnTo>
                <a:lnTo>
                  <a:pt x="14727" y="19759"/>
                </a:lnTo>
                <a:lnTo>
                  <a:pt x="14613" y="19550"/>
                </a:lnTo>
                <a:lnTo>
                  <a:pt x="14444" y="19307"/>
                </a:lnTo>
                <a:lnTo>
                  <a:pt x="14217" y="19098"/>
                </a:lnTo>
                <a:lnTo>
                  <a:pt x="13934" y="18911"/>
                </a:lnTo>
                <a:lnTo>
                  <a:pt x="13669" y="18745"/>
                </a:lnTo>
                <a:lnTo>
                  <a:pt x="13462" y="18547"/>
                </a:lnTo>
                <a:lnTo>
                  <a:pt x="13311" y="18337"/>
                </a:lnTo>
                <a:lnTo>
                  <a:pt x="13197" y="18150"/>
                </a:lnTo>
                <a:lnTo>
                  <a:pt x="13122" y="17941"/>
                </a:lnTo>
                <a:lnTo>
                  <a:pt x="13122" y="17720"/>
                </a:lnTo>
                <a:lnTo>
                  <a:pt x="13122" y="17533"/>
                </a:lnTo>
                <a:lnTo>
                  <a:pt x="13197" y="17346"/>
                </a:lnTo>
                <a:lnTo>
                  <a:pt x="13273" y="17158"/>
                </a:lnTo>
                <a:lnTo>
                  <a:pt x="13386" y="16982"/>
                </a:lnTo>
                <a:lnTo>
                  <a:pt x="13537" y="16839"/>
                </a:lnTo>
                <a:lnTo>
                  <a:pt x="13707" y="16706"/>
                </a:lnTo>
                <a:lnTo>
                  <a:pt x="13896" y="16607"/>
                </a:lnTo>
                <a:lnTo>
                  <a:pt x="14104" y="16519"/>
                </a:lnTo>
                <a:lnTo>
                  <a:pt x="14330" y="16453"/>
                </a:lnTo>
                <a:lnTo>
                  <a:pt x="14538" y="16431"/>
                </a:lnTo>
                <a:lnTo>
                  <a:pt x="14897" y="16453"/>
                </a:lnTo>
                <a:lnTo>
                  <a:pt x="15406" y="16497"/>
                </a:lnTo>
                <a:lnTo>
                  <a:pt x="16105" y="16541"/>
                </a:lnTo>
                <a:lnTo>
                  <a:pt x="16898" y="16607"/>
                </a:lnTo>
                <a:lnTo>
                  <a:pt x="17804" y="16651"/>
                </a:lnTo>
                <a:lnTo>
                  <a:pt x="18786" y="16684"/>
                </a:lnTo>
                <a:lnTo>
                  <a:pt x="19844" y="16728"/>
                </a:lnTo>
                <a:lnTo>
                  <a:pt x="20920" y="16751"/>
                </a:lnTo>
                <a:lnTo>
                  <a:pt x="21109" y="16497"/>
                </a:lnTo>
                <a:lnTo>
                  <a:pt x="21241" y="16222"/>
                </a:lnTo>
                <a:lnTo>
                  <a:pt x="21392" y="15946"/>
                </a:lnTo>
                <a:lnTo>
                  <a:pt x="21467" y="15648"/>
                </a:lnTo>
                <a:lnTo>
                  <a:pt x="21543" y="15351"/>
                </a:lnTo>
                <a:lnTo>
                  <a:pt x="21618" y="15042"/>
                </a:lnTo>
                <a:lnTo>
                  <a:pt x="21618" y="14745"/>
                </a:lnTo>
                <a:lnTo>
                  <a:pt x="21618" y="14447"/>
                </a:lnTo>
                <a:lnTo>
                  <a:pt x="21618" y="14150"/>
                </a:lnTo>
                <a:lnTo>
                  <a:pt x="21581" y="13852"/>
                </a:lnTo>
                <a:lnTo>
                  <a:pt x="21505" y="13577"/>
                </a:lnTo>
                <a:lnTo>
                  <a:pt x="21430" y="13301"/>
                </a:lnTo>
                <a:lnTo>
                  <a:pt x="21354" y="13048"/>
                </a:lnTo>
                <a:lnTo>
                  <a:pt x="21241" y="12816"/>
                </a:lnTo>
                <a:lnTo>
                  <a:pt x="21146" y="12607"/>
                </a:lnTo>
                <a:lnTo>
                  <a:pt x="21033" y="12431"/>
                </a:lnTo>
                <a:lnTo>
                  <a:pt x="20920" y="12265"/>
                </a:lnTo>
                <a:lnTo>
                  <a:pt x="20769" y="12144"/>
                </a:lnTo>
                <a:lnTo>
                  <a:pt x="20637" y="12034"/>
                </a:lnTo>
                <a:lnTo>
                  <a:pt x="20486" y="11946"/>
                </a:lnTo>
                <a:lnTo>
                  <a:pt x="20297" y="11891"/>
                </a:lnTo>
                <a:lnTo>
                  <a:pt x="20165" y="11846"/>
                </a:lnTo>
                <a:lnTo>
                  <a:pt x="19976" y="11824"/>
                </a:lnTo>
                <a:lnTo>
                  <a:pt x="19806" y="11802"/>
                </a:lnTo>
                <a:lnTo>
                  <a:pt x="19390" y="11824"/>
                </a:lnTo>
                <a:lnTo>
                  <a:pt x="18956" y="11891"/>
                </a:lnTo>
                <a:lnTo>
                  <a:pt x="18503" y="11968"/>
                </a:lnTo>
                <a:lnTo>
                  <a:pt x="17993" y="12078"/>
                </a:lnTo>
                <a:lnTo>
                  <a:pt x="17653" y="12144"/>
                </a:lnTo>
                <a:lnTo>
                  <a:pt x="17332" y="12199"/>
                </a:lnTo>
                <a:lnTo>
                  <a:pt x="17049" y="12221"/>
                </a:lnTo>
                <a:lnTo>
                  <a:pt x="16747" y="12243"/>
                </a:lnTo>
                <a:lnTo>
                  <a:pt x="16464" y="12243"/>
                </a:lnTo>
                <a:lnTo>
                  <a:pt x="16218" y="12243"/>
                </a:lnTo>
                <a:lnTo>
                  <a:pt x="15992" y="12221"/>
                </a:lnTo>
                <a:lnTo>
                  <a:pt x="15746" y="12199"/>
                </a:lnTo>
                <a:lnTo>
                  <a:pt x="15520" y="12155"/>
                </a:lnTo>
                <a:lnTo>
                  <a:pt x="15350" y="12122"/>
                </a:lnTo>
                <a:lnTo>
                  <a:pt x="15161" y="12056"/>
                </a:lnTo>
                <a:lnTo>
                  <a:pt x="14972" y="11990"/>
                </a:lnTo>
                <a:lnTo>
                  <a:pt x="14689" y="11846"/>
                </a:lnTo>
                <a:lnTo>
                  <a:pt x="14444" y="11670"/>
                </a:lnTo>
                <a:lnTo>
                  <a:pt x="14255" y="11483"/>
                </a:lnTo>
                <a:lnTo>
                  <a:pt x="14104" y="11295"/>
                </a:lnTo>
                <a:lnTo>
                  <a:pt x="14028" y="11086"/>
                </a:lnTo>
                <a:lnTo>
                  <a:pt x="13972" y="10888"/>
                </a:lnTo>
                <a:lnTo>
                  <a:pt x="13972" y="10700"/>
                </a:lnTo>
                <a:lnTo>
                  <a:pt x="14009" y="10513"/>
                </a:lnTo>
                <a:lnTo>
                  <a:pt x="14066" y="10359"/>
                </a:lnTo>
                <a:lnTo>
                  <a:pt x="14179" y="10215"/>
                </a:lnTo>
                <a:lnTo>
                  <a:pt x="14406" y="10006"/>
                </a:lnTo>
                <a:lnTo>
                  <a:pt x="14651" y="9830"/>
                </a:lnTo>
                <a:lnTo>
                  <a:pt x="14878" y="9686"/>
                </a:lnTo>
                <a:lnTo>
                  <a:pt x="15123" y="9554"/>
                </a:lnTo>
                <a:lnTo>
                  <a:pt x="15350" y="9477"/>
                </a:lnTo>
                <a:lnTo>
                  <a:pt x="15558" y="9411"/>
                </a:lnTo>
                <a:lnTo>
                  <a:pt x="15803" y="9345"/>
                </a:lnTo>
                <a:lnTo>
                  <a:pt x="16030" y="9323"/>
                </a:lnTo>
                <a:lnTo>
                  <a:pt x="16256" y="9301"/>
                </a:lnTo>
                <a:lnTo>
                  <a:pt x="16464" y="9323"/>
                </a:lnTo>
                <a:lnTo>
                  <a:pt x="16690" y="9345"/>
                </a:lnTo>
                <a:lnTo>
                  <a:pt x="16898" y="9367"/>
                </a:lnTo>
                <a:lnTo>
                  <a:pt x="17332" y="9477"/>
                </a:lnTo>
                <a:lnTo>
                  <a:pt x="17767" y="9598"/>
                </a:lnTo>
                <a:lnTo>
                  <a:pt x="18163" y="9731"/>
                </a:lnTo>
                <a:lnTo>
                  <a:pt x="18597" y="9874"/>
                </a:lnTo>
                <a:lnTo>
                  <a:pt x="18994" y="10006"/>
                </a:lnTo>
                <a:lnTo>
                  <a:pt x="19428" y="10083"/>
                </a:lnTo>
                <a:lnTo>
                  <a:pt x="19617" y="10127"/>
                </a:lnTo>
                <a:lnTo>
                  <a:pt x="19844" y="10149"/>
                </a:lnTo>
                <a:lnTo>
                  <a:pt x="20013" y="10149"/>
                </a:lnTo>
                <a:lnTo>
                  <a:pt x="20240" y="10127"/>
                </a:lnTo>
                <a:lnTo>
                  <a:pt x="20410" y="10105"/>
                </a:lnTo>
                <a:lnTo>
                  <a:pt x="20637" y="10061"/>
                </a:lnTo>
                <a:lnTo>
                  <a:pt x="20844" y="9984"/>
                </a:lnTo>
                <a:lnTo>
                  <a:pt x="21033" y="9896"/>
                </a:lnTo>
                <a:lnTo>
                  <a:pt x="21146" y="9830"/>
                </a:lnTo>
                <a:lnTo>
                  <a:pt x="21203" y="9753"/>
                </a:lnTo>
                <a:lnTo>
                  <a:pt x="21279" y="9642"/>
                </a:lnTo>
                <a:lnTo>
                  <a:pt x="21354" y="9521"/>
                </a:lnTo>
                <a:lnTo>
                  <a:pt x="21430" y="9246"/>
                </a:lnTo>
                <a:lnTo>
                  <a:pt x="21430" y="8904"/>
                </a:lnTo>
                <a:lnTo>
                  <a:pt x="21430" y="8540"/>
                </a:lnTo>
                <a:lnTo>
                  <a:pt x="21392" y="8144"/>
                </a:lnTo>
                <a:lnTo>
                  <a:pt x="21354" y="7714"/>
                </a:lnTo>
                <a:lnTo>
                  <a:pt x="21279" y="7295"/>
                </a:lnTo>
                <a:lnTo>
                  <a:pt x="21146" y="6446"/>
                </a:lnTo>
                <a:lnTo>
                  <a:pt x="20995" y="5686"/>
                </a:lnTo>
                <a:lnTo>
                  <a:pt x="20958" y="5366"/>
                </a:lnTo>
                <a:lnTo>
                  <a:pt x="20958" y="5091"/>
                </a:lnTo>
                <a:lnTo>
                  <a:pt x="20958" y="4860"/>
                </a:lnTo>
                <a:lnTo>
                  <a:pt x="21033" y="4716"/>
                </a:lnTo>
                <a:lnTo>
                  <a:pt x="20637" y="4860"/>
                </a:lnTo>
                <a:lnTo>
                  <a:pt x="20127" y="4992"/>
                </a:lnTo>
                <a:lnTo>
                  <a:pt x="19617" y="5069"/>
                </a:lnTo>
                <a:lnTo>
                  <a:pt x="19032" y="5157"/>
                </a:lnTo>
                <a:lnTo>
                  <a:pt x="18465" y="5201"/>
                </a:lnTo>
                <a:lnTo>
                  <a:pt x="17842" y="5245"/>
                </a:lnTo>
                <a:lnTo>
                  <a:pt x="17219" y="5267"/>
                </a:lnTo>
                <a:lnTo>
                  <a:pt x="16615" y="5267"/>
                </a:lnTo>
                <a:lnTo>
                  <a:pt x="15992" y="5245"/>
                </a:lnTo>
                <a:lnTo>
                  <a:pt x="15369" y="5201"/>
                </a:lnTo>
                <a:lnTo>
                  <a:pt x="14840" y="5157"/>
                </a:lnTo>
                <a:lnTo>
                  <a:pt x="14293" y="5091"/>
                </a:lnTo>
                <a:lnTo>
                  <a:pt x="13783" y="5014"/>
                </a:lnTo>
                <a:lnTo>
                  <a:pt x="13386" y="4926"/>
                </a:lnTo>
                <a:lnTo>
                  <a:pt x="13027" y="4815"/>
                </a:lnTo>
                <a:lnTo>
                  <a:pt x="12725" y="4716"/>
                </a:lnTo>
                <a:lnTo>
                  <a:pt x="12480" y="4606"/>
                </a:lnTo>
                <a:lnTo>
                  <a:pt x="12291" y="4496"/>
                </a:lnTo>
                <a:lnTo>
                  <a:pt x="12197" y="4397"/>
                </a:lnTo>
                <a:lnTo>
                  <a:pt x="12083" y="4286"/>
                </a:lnTo>
                <a:lnTo>
                  <a:pt x="12046" y="4187"/>
                </a:lnTo>
                <a:lnTo>
                  <a:pt x="12008" y="4077"/>
                </a:lnTo>
                <a:lnTo>
                  <a:pt x="12046" y="3967"/>
                </a:lnTo>
                <a:lnTo>
                  <a:pt x="12121" y="3868"/>
                </a:lnTo>
                <a:lnTo>
                  <a:pt x="12197" y="3735"/>
                </a:lnTo>
                <a:lnTo>
                  <a:pt x="12291" y="3614"/>
                </a:lnTo>
                <a:lnTo>
                  <a:pt x="12442" y="3482"/>
                </a:lnTo>
                <a:lnTo>
                  <a:pt x="12631" y="3361"/>
                </a:lnTo>
                <a:lnTo>
                  <a:pt x="13065" y="3085"/>
                </a:lnTo>
                <a:lnTo>
                  <a:pt x="13537" y="2766"/>
                </a:lnTo>
                <a:lnTo>
                  <a:pt x="13783" y="2578"/>
                </a:lnTo>
                <a:lnTo>
                  <a:pt x="13934" y="2380"/>
                </a:lnTo>
                <a:lnTo>
                  <a:pt x="14028" y="2171"/>
                </a:lnTo>
                <a:lnTo>
                  <a:pt x="14104" y="1961"/>
                </a:lnTo>
                <a:lnTo>
                  <a:pt x="14104" y="1730"/>
                </a:lnTo>
                <a:lnTo>
                  <a:pt x="14066" y="1498"/>
                </a:lnTo>
                <a:lnTo>
                  <a:pt x="13972" y="1267"/>
                </a:lnTo>
                <a:lnTo>
                  <a:pt x="13820" y="1057"/>
                </a:lnTo>
                <a:lnTo>
                  <a:pt x="13594" y="837"/>
                </a:lnTo>
                <a:lnTo>
                  <a:pt x="13386" y="628"/>
                </a:lnTo>
                <a:lnTo>
                  <a:pt x="13103" y="462"/>
                </a:lnTo>
                <a:lnTo>
                  <a:pt x="12763" y="308"/>
                </a:lnTo>
                <a:lnTo>
                  <a:pt x="12404" y="187"/>
                </a:lnTo>
                <a:lnTo>
                  <a:pt x="12008" y="77"/>
                </a:lnTo>
                <a:lnTo>
                  <a:pt x="11574" y="33"/>
                </a:lnTo>
                <a:lnTo>
                  <a:pt x="11102" y="11"/>
                </a:lnTo>
                <a:lnTo>
                  <a:pt x="10667" y="11"/>
                </a:lnTo>
                <a:lnTo>
                  <a:pt x="10233" y="77"/>
                </a:lnTo>
                <a:lnTo>
                  <a:pt x="9837" y="187"/>
                </a:lnTo>
                <a:lnTo>
                  <a:pt x="9440" y="286"/>
                </a:lnTo>
                <a:lnTo>
                  <a:pt x="9062" y="462"/>
                </a:lnTo>
                <a:lnTo>
                  <a:pt x="8741" y="628"/>
                </a:lnTo>
                <a:lnTo>
                  <a:pt x="8458" y="815"/>
                </a:lnTo>
                <a:lnTo>
                  <a:pt x="8232" y="1035"/>
                </a:lnTo>
                <a:lnTo>
                  <a:pt x="8062" y="1245"/>
                </a:lnTo>
                <a:lnTo>
                  <a:pt x="7911" y="1476"/>
                </a:lnTo>
                <a:lnTo>
                  <a:pt x="7835" y="1708"/>
                </a:lnTo>
                <a:lnTo>
                  <a:pt x="7797" y="1961"/>
                </a:lnTo>
                <a:lnTo>
                  <a:pt x="7835" y="2193"/>
                </a:lnTo>
                <a:lnTo>
                  <a:pt x="7948" y="2402"/>
                </a:lnTo>
                <a:lnTo>
                  <a:pt x="8062" y="2534"/>
                </a:lnTo>
                <a:lnTo>
                  <a:pt x="8175" y="2644"/>
                </a:lnTo>
                <a:lnTo>
                  <a:pt x="8269" y="2744"/>
                </a:lnTo>
                <a:lnTo>
                  <a:pt x="8420" y="2832"/>
                </a:lnTo>
                <a:lnTo>
                  <a:pt x="8704" y="3019"/>
                </a:lnTo>
                <a:lnTo>
                  <a:pt x="8968" y="3206"/>
                </a:lnTo>
                <a:lnTo>
                  <a:pt x="9138" y="3405"/>
                </a:lnTo>
                <a:lnTo>
                  <a:pt x="9327" y="3570"/>
                </a:lnTo>
                <a:lnTo>
                  <a:pt x="9440" y="3735"/>
                </a:lnTo>
                <a:lnTo>
                  <a:pt x="9516" y="3890"/>
                </a:lnTo>
                <a:lnTo>
                  <a:pt x="9534" y="4033"/>
                </a:lnTo>
                <a:lnTo>
                  <a:pt x="9534" y="4165"/>
                </a:lnTo>
                <a:lnTo>
                  <a:pt x="9516" y="4286"/>
                </a:lnTo>
                <a:lnTo>
                  <a:pt x="9440" y="4397"/>
                </a:lnTo>
                <a:lnTo>
                  <a:pt x="9327" y="4496"/>
                </a:lnTo>
                <a:lnTo>
                  <a:pt x="9176" y="4562"/>
                </a:lnTo>
                <a:lnTo>
                  <a:pt x="9006" y="4628"/>
                </a:lnTo>
                <a:lnTo>
                  <a:pt x="8779" y="4694"/>
                </a:lnTo>
                <a:lnTo>
                  <a:pt x="8534" y="4716"/>
                </a:lnTo>
                <a:lnTo>
                  <a:pt x="8232" y="4716"/>
                </a:lnTo>
                <a:lnTo>
                  <a:pt x="7118" y="4738"/>
                </a:lnTo>
                <a:lnTo>
                  <a:pt x="5947" y="4771"/>
                </a:lnTo>
                <a:lnTo>
                  <a:pt x="4795" y="4815"/>
                </a:lnTo>
                <a:lnTo>
                  <a:pt x="3681" y="4860"/>
                </a:lnTo>
                <a:lnTo>
                  <a:pt x="2662" y="4882"/>
                </a:lnTo>
                <a:lnTo>
                  <a:pt x="1755" y="4882"/>
                </a:lnTo>
                <a:lnTo>
                  <a:pt x="1359" y="4860"/>
                </a:lnTo>
                <a:lnTo>
                  <a:pt x="981" y="4837"/>
                </a:lnTo>
                <a:lnTo>
                  <a:pt x="698" y="4771"/>
                </a:lnTo>
                <a:lnTo>
                  <a:pt x="453" y="4716"/>
                </a:lnTo>
                <a:lnTo>
                  <a:pt x="453" y="5322"/>
                </a:lnTo>
                <a:lnTo>
                  <a:pt x="453" y="6083"/>
                </a:lnTo>
                <a:lnTo>
                  <a:pt x="453" y="6909"/>
                </a:lnTo>
                <a:lnTo>
                  <a:pt x="453" y="7780"/>
                </a:lnTo>
                <a:lnTo>
                  <a:pt x="453" y="8606"/>
                </a:lnTo>
                <a:lnTo>
                  <a:pt x="453" y="9345"/>
                </a:lnTo>
                <a:lnTo>
                  <a:pt x="453" y="9918"/>
                </a:lnTo>
                <a:lnTo>
                  <a:pt x="453" y="10282"/>
                </a:lnTo>
                <a:lnTo>
                  <a:pt x="490" y="10381"/>
                </a:lnTo>
                <a:lnTo>
                  <a:pt x="547" y="10491"/>
                </a:lnTo>
                <a:lnTo>
                  <a:pt x="660" y="10590"/>
                </a:lnTo>
                <a:lnTo>
                  <a:pt x="811" y="10700"/>
                </a:lnTo>
                <a:lnTo>
                  <a:pt x="981" y="10811"/>
                </a:lnTo>
                <a:lnTo>
                  <a:pt x="1208" y="10888"/>
                </a:lnTo>
                <a:lnTo>
                  <a:pt x="1453" y="10954"/>
                </a:lnTo>
                <a:lnTo>
                  <a:pt x="1718" y="11020"/>
                </a:lnTo>
                <a:lnTo>
                  <a:pt x="1963" y="11064"/>
                </a:lnTo>
                <a:lnTo>
                  <a:pt x="2265" y="11086"/>
                </a:lnTo>
                <a:lnTo>
                  <a:pt x="2548" y="11064"/>
                </a:lnTo>
                <a:lnTo>
                  <a:pt x="2794" y="11042"/>
                </a:lnTo>
                <a:lnTo>
                  <a:pt x="3096" y="10976"/>
                </a:lnTo>
                <a:lnTo>
                  <a:pt x="3341" y="10888"/>
                </a:lnTo>
                <a:lnTo>
                  <a:pt x="3606" y="10766"/>
                </a:lnTo>
                <a:lnTo>
                  <a:pt x="3813" y="10590"/>
                </a:lnTo>
                <a:close/>
              </a:path>
            </a:pathLst>
          </a:cu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Puzzle1"/>
          <p:cNvSpPr>
            <a:spLocks noEditPoints="1" noChangeArrowheads="1"/>
          </p:cNvSpPr>
          <p:nvPr/>
        </p:nvSpPr>
        <p:spPr bwMode="auto">
          <a:xfrm>
            <a:off x="2971800" y="2943342"/>
            <a:ext cx="1704730" cy="983860"/>
          </a:xfrm>
          <a:custGeom>
            <a:avLst/>
            <a:gdLst>
              <a:gd name="T0" fmla="*/ 16740 w 21600"/>
              <a:gd name="T1" fmla="*/ 21078 h 21600"/>
              <a:gd name="T2" fmla="*/ 16976 w 21600"/>
              <a:gd name="T3" fmla="*/ 521 h 21600"/>
              <a:gd name="T4" fmla="*/ 4725 w 21600"/>
              <a:gd name="T5" fmla="*/ 856 h 21600"/>
              <a:gd name="T6" fmla="*/ 5040 w 21600"/>
              <a:gd name="T7" fmla="*/ 21004 h 21600"/>
              <a:gd name="T8" fmla="*/ 10811 w 21600"/>
              <a:gd name="T9" fmla="*/ 12885 h 21600"/>
              <a:gd name="T10" fmla="*/ 10845 w 21600"/>
              <a:gd name="T11" fmla="*/ 8714 h 21600"/>
              <a:gd name="T12" fmla="*/ 21600 w 21600"/>
              <a:gd name="T13" fmla="*/ 10000 h 21600"/>
              <a:gd name="T14" fmla="*/ 56 w 21600"/>
              <a:gd name="T15" fmla="*/ 10000 h 21600"/>
              <a:gd name="T16" fmla="*/ 6086 w 21600"/>
              <a:gd name="T17" fmla="*/ 2569 h 21600"/>
              <a:gd name="T18" fmla="*/ 16132 w 21600"/>
              <a:gd name="T19" fmla="*/ 19552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9360" y="20836"/>
                </a:moveTo>
                <a:lnTo>
                  <a:pt x="9528" y="20836"/>
                </a:lnTo>
                <a:lnTo>
                  <a:pt x="9686" y="20762"/>
                </a:lnTo>
                <a:lnTo>
                  <a:pt x="9810" y="20687"/>
                </a:lnTo>
                <a:lnTo>
                  <a:pt x="9922" y="20575"/>
                </a:lnTo>
                <a:lnTo>
                  <a:pt x="10012" y="20426"/>
                </a:lnTo>
                <a:lnTo>
                  <a:pt x="10068" y="20296"/>
                </a:lnTo>
                <a:lnTo>
                  <a:pt x="10113" y="20110"/>
                </a:lnTo>
                <a:lnTo>
                  <a:pt x="10136" y="19905"/>
                </a:lnTo>
                <a:lnTo>
                  <a:pt x="10136" y="19682"/>
                </a:lnTo>
                <a:lnTo>
                  <a:pt x="10113" y="19440"/>
                </a:lnTo>
                <a:lnTo>
                  <a:pt x="10068" y="19142"/>
                </a:lnTo>
                <a:lnTo>
                  <a:pt x="10012" y="18900"/>
                </a:lnTo>
                <a:lnTo>
                  <a:pt x="9900" y="18620"/>
                </a:lnTo>
                <a:lnTo>
                  <a:pt x="9787" y="18285"/>
                </a:lnTo>
                <a:lnTo>
                  <a:pt x="9641" y="17968"/>
                </a:lnTo>
                <a:lnTo>
                  <a:pt x="9472" y="17652"/>
                </a:lnTo>
                <a:lnTo>
                  <a:pt x="9382" y="17466"/>
                </a:lnTo>
                <a:lnTo>
                  <a:pt x="9315" y="17298"/>
                </a:lnTo>
                <a:lnTo>
                  <a:pt x="9258" y="17112"/>
                </a:lnTo>
                <a:lnTo>
                  <a:pt x="9191" y="16926"/>
                </a:lnTo>
                <a:lnTo>
                  <a:pt x="9123" y="16535"/>
                </a:lnTo>
                <a:lnTo>
                  <a:pt x="9101" y="16144"/>
                </a:lnTo>
                <a:lnTo>
                  <a:pt x="9101" y="15753"/>
                </a:lnTo>
                <a:lnTo>
                  <a:pt x="9168" y="15362"/>
                </a:lnTo>
                <a:lnTo>
                  <a:pt x="9236" y="14971"/>
                </a:lnTo>
                <a:lnTo>
                  <a:pt x="9360" y="14580"/>
                </a:lnTo>
                <a:lnTo>
                  <a:pt x="9495" y="14244"/>
                </a:lnTo>
                <a:lnTo>
                  <a:pt x="9663" y="13891"/>
                </a:lnTo>
                <a:lnTo>
                  <a:pt x="9855" y="13611"/>
                </a:lnTo>
                <a:lnTo>
                  <a:pt x="10068" y="13351"/>
                </a:lnTo>
                <a:lnTo>
                  <a:pt x="10293" y="13146"/>
                </a:lnTo>
                <a:lnTo>
                  <a:pt x="10552" y="12997"/>
                </a:lnTo>
                <a:lnTo>
                  <a:pt x="10811" y="12885"/>
                </a:lnTo>
                <a:lnTo>
                  <a:pt x="11069" y="12866"/>
                </a:lnTo>
                <a:lnTo>
                  <a:pt x="11351" y="12885"/>
                </a:lnTo>
                <a:lnTo>
                  <a:pt x="11610" y="12997"/>
                </a:lnTo>
                <a:lnTo>
                  <a:pt x="11846" y="13183"/>
                </a:lnTo>
                <a:lnTo>
                  <a:pt x="12060" y="13388"/>
                </a:lnTo>
                <a:lnTo>
                  <a:pt x="12251" y="13648"/>
                </a:lnTo>
                <a:lnTo>
                  <a:pt x="12419" y="13928"/>
                </a:lnTo>
                <a:lnTo>
                  <a:pt x="12555" y="14244"/>
                </a:lnTo>
                <a:lnTo>
                  <a:pt x="12690" y="14617"/>
                </a:lnTo>
                <a:lnTo>
                  <a:pt x="12768" y="15008"/>
                </a:lnTo>
                <a:lnTo>
                  <a:pt x="12836" y="15399"/>
                </a:lnTo>
                <a:lnTo>
                  <a:pt x="12858" y="15753"/>
                </a:lnTo>
                <a:lnTo>
                  <a:pt x="12858" y="16144"/>
                </a:lnTo>
                <a:lnTo>
                  <a:pt x="12813" y="16535"/>
                </a:lnTo>
                <a:lnTo>
                  <a:pt x="12746" y="16888"/>
                </a:lnTo>
                <a:lnTo>
                  <a:pt x="12667" y="17224"/>
                </a:lnTo>
                <a:lnTo>
                  <a:pt x="12510" y="17503"/>
                </a:lnTo>
                <a:lnTo>
                  <a:pt x="12228" y="18043"/>
                </a:lnTo>
                <a:lnTo>
                  <a:pt x="11970" y="18546"/>
                </a:lnTo>
                <a:lnTo>
                  <a:pt x="11868" y="18751"/>
                </a:lnTo>
                <a:lnTo>
                  <a:pt x="11778" y="18974"/>
                </a:lnTo>
                <a:lnTo>
                  <a:pt x="11711" y="19179"/>
                </a:lnTo>
                <a:lnTo>
                  <a:pt x="11666" y="19365"/>
                </a:lnTo>
                <a:lnTo>
                  <a:pt x="11632" y="19570"/>
                </a:lnTo>
                <a:lnTo>
                  <a:pt x="11632" y="19756"/>
                </a:lnTo>
                <a:lnTo>
                  <a:pt x="11632" y="19942"/>
                </a:lnTo>
                <a:lnTo>
                  <a:pt x="11643" y="20110"/>
                </a:lnTo>
                <a:lnTo>
                  <a:pt x="11711" y="20296"/>
                </a:lnTo>
                <a:lnTo>
                  <a:pt x="11801" y="20464"/>
                </a:lnTo>
                <a:lnTo>
                  <a:pt x="11891" y="20650"/>
                </a:lnTo>
                <a:lnTo>
                  <a:pt x="12037" y="20836"/>
                </a:lnTo>
                <a:lnTo>
                  <a:pt x="12206" y="21004"/>
                </a:lnTo>
                <a:lnTo>
                  <a:pt x="12419" y="21190"/>
                </a:lnTo>
                <a:lnTo>
                  <a:pt x="12667" y="21320"/>
                </a:lnTo>
                <a:lnTo>
                  <a:pt x="12960" y="21432"/>
                </a:lnTo>
                <a:lnTo>
                  <a:pt x="13286" y="21544"/>
                </a:lnTo>
                <a:lnTo>
                  <a:pt x="13612" y="21655"/>
                </a:lnTo>
                <a:lnTo>
                  <a:pt x="13983" y="21693"/>
                </a:lnTo>
                <a:lnTo>
                  <a:pt x="14343" y="21730"/>
                </a:lnTo>
                <a:lnTo>
                  <a:pt x="14715" y="21730"/>
                </a:lnTo>
                <a:lnTo>
                  <a:pt x="15075" y="21730"/>
                </a:lnTo>
                <a:lnTo>
                  <a:pt x="15446" y="21655"/>
                </a:lnTo>
                <a:lnTo>
                  <a:pt x="15794" y="21581"/>
                </a:lnTo>
                <a:lnTo>
                  <a:pt x="16132" y="21432"/>
                </a:lnTo>
                <a:lnTo>
                  <a:pt x="16458" y="21302"/>
                </a:lnTo>
                <a:lnTo>
                  <a:pt x="16740" y="21078"/>
                </a:lnTo>
                <a:lnTo>
                  <a:pt x="16976" y="20836"/>
                </a:lnTo>
                <a:lnTo>
                  <a:pt x="17043" y="20650"/>
                </a:lnTo>
                <a:lnTo>
                  <a:pt x="17088" y="20426"/>
                </a:lnTo>
                <a:lnTo>
                  <a:pt x="17133" y="20222"/>
                </a:lnTo>
                <a:lnTo>
                  <a:pt x="17156" y="19980"/>
                </a:lnTo>
                <a:lnTo>
                  <a:pt x="17167" y="19477"/>
                </a:lnTo>
                <a:lnTo>
                  <a:pt x="17167" y="18974"/>
                </a:lnTo>
                <a:lnTo>
                  <a:pt x="17156" y="18397"/>
                </a:lnTo>
                <a:lnTo>
                  <a:pt x="17111" y="17820"/>
                </a:lnTo>
                <a:lnTo>
                  <a:pt x="17066" y="17261"/>
                </a:lnTo>
                <a:lnTo>
                  <a:pt x="16998" y="16646"/>
                </a:lnTo>
                <a:lnTo>
                  <a:pt x="16852" y="15511"/>
                </a:lnTo>
                <a:lnTo>
                  <a:pt x="16740" y="14393"/>
                </a:lnTo>
                <a:lnTo>
                  <a:pt x="16717" y="13928"/>
                </a:lnTo>
                <a:lnTo>
                  <a:pt x="16695" y="13462"/>
                </a:lnTo>
                <a:lnTo>
                  <a:pt x="16717" y="13071"/>
                </a:lnTo>
                <a:lnTo>
                  <a:pt x="16785" y="12755"/>
                </a:lnTo>
                <a:lnTo>
                  <a:pt x="16852" y="12419"/>
                </a:lnTo>
                <a:lnTo>
                  <a:pt x="16953" y="12140"/>
                </a:lnTo>
                <a:lnTo>
                  <a:pt x="17088" y="11898"/>
                </a:lnTo>
                <a:lnTo>
                  <a:pt x="17212" y="11675"/>
                </a:lnTo>
                <a:lnTo>
                  <a:pt x="17370" y="11470"/>
                </a:lnTo>
                <a:lnTo>
                  <a:pt x="17516" y="11284"/>
                </a:lnTo>
                <a:lnTo>
                  <a:pt x="17696" y="11135"/>
                </a:lnTo>
                <a:lnTo>
                  <a:pt x="17865" y="11042"/>
                </a:lnTo>
                <a:lnTo>
                  <a:pt x="18033" y="10930"/>
                </a:lnTo>
                <a:lnTo>
                  <a:pt x="18213" y="10893"/>
                </a:lnTo>
                <a:lnTo>
                  <a:pt x="18382" y="10893"/>
                </a:lnTo>
                <a:lnTo>
                  <a:pt x="18551" y="10967"/>
                </a:lnTo>
                <a:lnTo>
                  <a:pt x="18708" y="11042"/>
                </a:lnTo>
                <a:lnTo>
                  <a:pt x="18855" y="11172"/>
                </a:lnTo>
                <a:lnTo>
                  <a:pt x="19012" y="11358"/>
                </a:lnTo>
                <a:lnTo>
                  <a:pt x="19136" y="11600"/>
                </a:lnTo>
                <a:lnTo>
                  <a:pt x="19271" y="11861"/>
                </a:lnTo>
                <a:lnTo>
                  <a:pt x="19440" y="12028"/>
                </a:lnTo>
                <a:lnTo>
                  <a:pt x="19608" y="12177"/>
                </a:lnTo>
                <a:lnTo>
                  <a:pt x="19822" y="12289"/>
                </a:lnTo>
                <a:lnTo>
                  <a:pt x="20025" y="12289"/>
                </a:lnTo>
                <a:lnTo>
                  <a:pt x="20238" y="12289"/>
                </a:lnTo>
                <a:lnTo>
                  <a:pt x="20452" y="12215"/>
                </a:lnTo>
                <a:lnTo>
                  <a:pt x="20643" y="12103"/>
                </a:lnTo>
                <a:lnTo>
                  <a:pt x="20846" y="11973"/>
                </a:lnTo>
                <a:lnTo>
                  <a:pt x="21037" y="11786"/>
                </a:lnTo>
                <a:lnTo>
                  <a:pt x="21206" y="11563"/>
                </a:lnTo>
                <a:lnTo>
                  <a:pt x="21363" y="11321"/>
                </a:lnTo>
                <a:lnTo>
                  <a:pt x="21465" y="11079"/>
                </a:lnTo>
                <a:lnTo>
                  <a:pt x="21577" y="10744"/>
                </a:lnTo>
                <a:lnTo>
                  <a:pt x="21622" y="10427"/>
                </a:lnTo>
                <a:lnTo>
                  <a:pt x="21645" y="10111"/>
                </a:lnTo>
                <a:lnTo>
                  <a:pt x="21622" y="9608"/>
                </a:lnTo>
                <a:lnTo>
                  <a:pt x="21577" y="9142"/>
                </a:lnTo>
                <a:lnTo>
                  <a:pt x="21465" y="8751"/>
                </a:lnTo>
                <a:lnTo>
                  <a:pt x="21363" y="8397"/>
                </a:lnTo>
                <a:lnTo>
                  <a:pt x="21206" y="8062"/>
                </a:lnTo>
                <a:lnTo>
                  <a:pt x="21037" y="7820"/>
                </a:lnTo>
                <a:lnTo>
                  <a:pt x="20846" y="7597"/>
                </a:lnTo>
                <a:lnTo>
                  <a:pt x="20643" y="7429"/>
                </a:lnTo>
                <a:lnTo>
                  <a:pt x="20452" y="7317"/>
                </a:lnTo>
                <a:lnTo>
                  <a:pt x="20238" y="7206"/>
                </a:lnTo>
                <a:lnTo>
                  <a:pt x="20025" y="7168"/>
                </a:lnTo>
                <a:lnTo>
                  <a:pt x="19822" y="7206"/>
                </a:lnTo>
                <a:lnTo>
                  <a:pt x="19608" y="7243"/>
                </a:lnTo>
                <a:lnTo>
                  <a:pt x="19440" y="7355"/>
                </a:lnTo>
                <a:lnTo>
                  <a:pt x="19271" y="7504"/>
                </a:lnTo>
                <a:lnTo>
                  <a:pt x="19136" y="7708"/>
                </a:lnTo>
                <a:lnTo>
                  <a:pt x="19012" y="7895"/>
                </a:lnTo>
                <a:lnTo>
                  <a:pt x="18832" y="8025"/>
                </a:lnTo>
                <a:lnTo>
                  <a:pt x="18663" y="8174"/>
                </a:lnTo>
                <a:lnTo>
                  <a:pt x="18472" y="8248"/>
                </a:lnTo>
                <a:lnTo>
                  <a:pt x="18270" y="8286"/>
                </a:lnTo>
                <a:lnTo>
                  <a:pt x="18078" y="8323"/>
                </a:lnTo>
                <a:lnTo>
                  <a:pt x="17887" y="8323"/>
                </a:lnTo>
                <a:lnTo>
                  <a:pt x="17696" y="8248"/>
                </a:lnTo>
                <a:lnTo>
                  <a:pt x="17493" y="8174"/>
                </a:lnTo>
                <a:lnTo>
                  <a:pt x="17302" y="8062"/>
                </a:lnTo>
                <a:lnTo>
                  <a:pt x="17133" y="7969"/>
                </a:lnTo>
                <a:lnTo>
                  <a:pt x="16976" y="7783"/>
                </a:lnTo>
                <a:lnTo>
                  <a:pt x="16852" y="7597"/>
                </a:lnTo>
                <a:lnTo>
                  <a:pt x="16740" y="7429"/>
                </a:lnTo>
                <a:lnTo>
                  <a:pt x="16672" y="7168"/>
                </a:lnTo>
                <a:lnTo>
                  <a:pt x="16638" y="6926"/>
                </a:lnTo>
                <a:lnTo>
                  <a:pt x="16616" y="6498"/>
                </a:lnTo>
                <a:lnTo>
                  <a:pt x="16616" y="5772"/>
                </a:lnTo>
                <a:lnTo>
                  <a:pt x="16650" y="4915"/>
                </a:lnTo>
                <a:lnTo>
                  <a:pt x="16695" y="3928"/>
                </a:lnTo>
                <a:lnTo>
                  <a:pt x="16762" y="2960"/>
                </a:lnTo>
                <a:lnTo>
                  <a:pt x="16830" y="1992"/>
                </a:lnTo>
                <a:lnTo>
                  <a:pt x="16908" y="1173"/>
                </a:lnTo>
                <a:lnTo>
                  <a:pt x="16976" y="521"/>
                </a:lnTo>
                <a:lnTo>
                  <a:pt x="16953" y="521"/>
                </a:lnTo>
                <a:lnTo>
                  <a:pt x="16931" y="521"/>
                </a:lnTo>
                <a:lnTo>
                  <a:pt x="16267" y="484"/>
                </a:lnTo>
                <a:lnTo>
                  <a:pt x="15637" y="428"/>
                </a:lnTo>
                <a:lnTo>
                  <a:pt x="15063" y="353"/>
                </a:lnTo>
                <a:lnTo>
                  <a:pt x="14523" y="279"/>
                </a:lnTo>
                <a:lnTo>
                  <a:pt x="14040" y="167"/>
                </a:lnTo>
                <a:lnTo>
                  <a:pt x="13635" y="93"/>
                </a:lnTo>
                <a:lnTo>
                  <a:pt x="13331" y="18"/>
                </a:lnTo>
                <a:lnTo>
                  <a:pt x="13117" y="18"/>
                </a:lnTo>
                <a:lnTo>
                  <a:pt x="12982" y="18"/>
                </a:lnTo>
                <a:lnTo>
                  <a:pt x="12858" y="130"/>
                </a:lnTo>
                <a:lnTo>
                  <a:pt x="12723" y="279"/>
                </a:lnTo>
                <a:lnTo>
                  <a:pt x="12622" y="446"/>
                </a:lnTo>
                <a:lnTo>
                  <a:pt x="12510" y="670"/>
                </a:lnTo>
                <a:lnTo>
                  <a:pt x="12419" y="912"/>
                </a:lnTo>
                <a:lnTo>
                  <a:pt x="12363" y="1210"/>
                </a:lnTo>
                <a:lnTo>
                  <a:pt x="12318" y="1526"/>
                </a:lnTo>
                <a:lnTo>
                  <a:pt x="12273" y="1843"/>
                </a:lnTo>
                <a:lnTo>
                  <a:pt x="12251" y="2215"/>
                </a:lnTo>
                <a:lnTo>
                  <a:pt x="12273" y="2532"/>
                </a:lnTo>
                <a:lnTo>
                  <a:pt x="12318" y="2886"/>
                </a:lnTo>
                <a:lnTo>
                  <a:pt x="12386" y="3240"/>
                </a:lnTo>
                <a:lnTo>
                  <a:pt x="12464" y="3556"/>
                </a:lnTo>
                <a:lnTo>
                  <a:pt x="12577" y="3891"/>
                </a:lnTo>
                <a:lnTo>
                  <a:pt x="12746" y="4171"/>
                </a:lnTo>
                <a:lnTo>
                  <a:pt x="12926" y="4487"/>
                </a:lnTo>
                <a:lnTo>
                  <a:pt x="13050" y="4860"/>
                </a:lnTo>
                <a:lnTo>
                  <a:pt x="13162" y="5251"/>
                </a:lnTo>
                <a:lnTo>
                  <a:pt x="13218" y="5604"/>
                </a:lnTo>
                <a:lnTo>
                  <a:pt x="13263" y="5995"/>
                </a:lnTo>
                <a:lnTo>
                  <a:pt x="13241" y="6386"/>
                </a:lnTo>
                <a:lnTo>
                  <a:pt x="13218" y="6740"/>
                </a:lnTo>
                <a:lnTo>
                  <a:pt x="13139" y="7094"/>
                </a:lnTo>
                <a:lnTo>
                  <a:pt x="13050" y="7429"/>
                </a:lnTo>
                <a:lnTo>
                  <a:pt x="12903" y="7746"/>
                </a:lnTo>
                <a:lnTo>
                  <a:pt x="12723" y="8025"/>
                </a:lnTo>
                <a:lnTo>
                  <a:pt x="12532" y="8286"/>
                </a:lnTo>
                <a:lnTo>
                  <a:pt x="12318" y="8491"/>
                </a:lnTo>
                <a:lnTo>
                  <a:pt x="12060" y="8677"/>
                </a:lnTo>
                <a:lnTo>
                  <a:pt x="11756" y="8788"/>
                </a:lnTo>
                <a:lnTo>
                  <a:pt x="11452" y="8826"/>
                </a:lnTo>
                <a:lnTo>
                  <a:pt x="11283" y="8826"/>
                </a:lnTo>
                <a:lnTo>
                  <a:pt x="11126" y="8826"/>
                </a:lnTo>
                <a:lnTo>
                  <a:pt x="11002" y="8788"/>
                </a:lnTo>
                <a:lnTo>
                  <a:pt x="10845" y="8714"/>
                </a:lnTo>
                <a:lnTo>
                  <a:pt x="10721" y="8640"/>
                </a:lnTo>
                <a:lnTo>
                  <a:pt x="10608" y="8565"/>
                </a:lnTo>
                <a:lnTo>
                  <a:pt x="10485" y="8453"/>
                </a:lnTo>
                <a:lnTo>
                  <a:pt x="10372" y="8323"/>
                </a:lnTo>
                <a:lnTo>
                  <a:pt x="10181" y="8062"/>
                </a:lnTo>
                <a:lnTo>
                  <a:pt x="10035" y="7746"/>
                </a:lnTo>
                <a:lnTo>
                  <a:pt x="9900" y="7392"/>
                </a:lnTo>
                <a:lnTo>
                  <a:pt x="9787" y="7001"/>
                </a:lnTo>
                <a:lnTo>
                  <a:pt x="9731" y="6610"/>
                </a:lnTo>
                <a:lnTo>
                  <a:pt x="9686" y="6219"/>
                </a:lnTo>
                <a:lnTo>
                  <a:pt x="9663" y="5772"/>
                </a:lnTo>
                <a:lnTo>
                  <a:pt x="9686" y="5381"/>
                </a:lnTo>
                <a:lnTo>
                  <a:pt x="9753" y="4990"/>
                </a:lnTo>
                <a:lnTo>
                  <a:pt x="9832" y="4636"/>
                </a:lnTo>
                <a:lnTo>
                  <a:pt x="9945" y="4320"/>
                </a:lnTo>
                <a:lnTo>
                  <a:pt x="10068" y="4022"/>
                </a:lnTo>
                <a:lnTo>
                  <a:pt x="10203" y="3817"/>
                </a:lnTo>
                <a:lnTo>
                  <a:pt x="10316" y="3593"/>
                </a:lnTo>
                <a:lnTo>
                  <a:pt x="10395" y="3351"/>
                </a:lnTo>
                <a:lnTo>
                  <a:pt x="10462" y="3109"/>
                </a:lnTo>
                <a:lnTo>
                  <a:pt x="10507" y="2848"/>
                </a:lnTo>
                <a:lnTo>
                  <a:pt x="10530" y="2606"/>
                </a:lnTo>
                <a:lnTo>
                  <a:pt x="10507" y="2346"/>
                </a:lnTo>
                <a:lnTo>
                  <a:pt x="10462" y="2141"/>
                </a:lnTo>
                <a:lnTo>
                  <a:pt x="10395" y="1880"/>
                </a:lnTo>
                <a:lnTo>
                  <a:pt x="10293" y="1638"/>
                </a:lnTo>
                <a:lnTo>
                  <a:pt x="10158" y="1415"/>
                </a:lnTo>
                <a:lnTo>
                  <a:pt x="9967" y="1210"/>
                </a:lnTo>
                <a:lnTo>
                  <a:pt x="9753" y="986"/>
                </a:lnTo>
                <a:lnTo>
                  <a:pt x="9495" y="819"/>
                </a:lnTo>
                <a:lnTo>
                  <a:pt x="9191" y="670"/>
                </a:lnTo>
                <a:lnTo>
                  <a:pt x="8842" y="521"/>
                </a:lnTo>
                <a:lnTo>
                  <a:pt x="8471" y="446"/>
                </a:lnTo>
                <a:lnTo>
                  <a:pt x="7998" y="428"/>
                </a:lnTo>
                <a:lnTo>
                  <a:pt x="7413" y="428"/>
                </a:lnTo>
                <a:lnTo>
                  <a:pt x="6817" y="446"/>
                </a:lnTo>
                <a:lnTo>
                  <a:pt x="6187" y="521"/>
                </a:lnTo>
                <a:lnTo>
                  <a:pt x="5602" y="633"/>
                </a:lnTo>
                <a:lnTo>
                  <a:pt x="5107" y="744"/>
                </a:lnTo>
                <a:lnTo>
                  <a:pt x="4725" y="856"/>
                </a:lnTo>
                <a:lnTo>
                  <a:pt x="4848" y="1564"/>
                </a:lnTo>
                <a:lnTo>
                  <a:pt x="5028" y="2495"/>
                </a:lnTo>
                <a:lnTo>
                  <a:pt x="5175" y="3556"/>
                </a:lnTo>
                <a:lnTo>
                  <a:pt x="5298" y="4673"/>
                </a:lnTo>
                <a:lnTo>
                  <a:pt x="5343" y="5213"/>
                </a:lnTo>
                <a:lnTo>
                  <a:pt x="5388" y="5753"/>
                </a:lnTo>
                <a:lnTo>
                  <a:pt x="5411" y="6275"/>
                </a:lnTo>
                <a:lnTo>
                  <a:pt x="5411" y="6740"/>
                </a:lnTo>
                <a:lnTo>
                  <a:pt x="5366" y="7168"/>
                </a:lnTo>
                <a:lnTo>
                  <a:pt x="5321" y="7541"/>
                </a:lnTo>
                <a:lnTo>
                  <a:pt x="5287" y="7708"/>
                </a:lnTo>
                <a:lnTo>
                  <a:pt x="5242" y="7857"/>
                </a:lnTo>
                <a:lnTo>
                  <a:pt x="5197" y="7969"/>
                </a:lnTo>
                <a:lnTo>
                  <a:pt x="5130" y="8062"/>
                </a:lnTo>
                <a:lnTo>
                  <a:pt x="5006" y="8248"/>
                </a:lnTo>
                <a:lnTo>
                  <a:pt x="4848" y="8397"/>
                </a:lnTo>
                <a:lnTo>
                  <a:pt x="4725" y="8528"/>
                </a:lnTo>
                <a:lnTo>
                  <a:pt x="4567" y="8640"/>
                </a:lnTo>
                <a:lnTo>
                  <a:pt x="4421" y="8714"/>
                </a:lnTo>
                <a:lnTo>
                  <a:pt x="4263" y="8751"/>
                </a:lnTo>
                <a:lnTo>
                  <a:pt x="4095" y="8788"/>
                </a:lnTo>
                <a:lnTo>
                  <a:pt x="3948" y="8788"/>
                </a:lnTo>
                <a:lnTo>
                  <a:pt x="3791" y="8751"/>
                </a:lnTo>
                <a:lnTo>
                  <a:pt x="3667" y="8714"/>
                </a:lnTo>
                <a:lnTo>
                  <a:pt x="3510" y="8677"/>
                </a:lnTo>
                <a:lnTo>
                  <a:pt x="3386" y="8602"/>
                </a:lnTo>
                <a:lnTo>
                  <a:pt x="3251" y="8491"/>
                </a:lnTo>
                <a:lnTo>
                  <a:pt x="3127" y="8360"/>
                </a:lnTo>
                <a:lnTo>
                  <a:pt x="3015" y="8248"/>
                </a:lnTo>
                <a:lnTo>
                  <a:pt x="2925" y="8062"/>
                </a:lnTo>
                <a:lnTo>
                  <a:pt x="2778" y="7857"/>
                </a:lnTo>
                <a:lnTo>
                  <a:pt x="2610" y="7671"/>
                </a:lnTo>
                <a:lnTo>
                  <a:pt x="2407" y="7541"/>
                </a:lnTo>
                <a:lnTo>
                  <a:pt x="2171" y="7466"/>
                </a:lnTo>
                <a:lnTo>
                  <a:pt x="1957" y="7429"/>
                </a:lnTo>
                <a:lnTo>
                  <a:pt x="1698" y="7429"/>
                </a:lnTo>
                <a:lnTo>
                  <a:pt x="1462" y="7466"/>
                </a:lnTo>
                <a:lnTo>
                  <a:pt x="1226" y="7559"/>
                </a:lnTo>
                <a:lnTo>
                  <a:pt x="989" y="7708"/>
                </a:lnTo>
                <a:lnTo>
                  <a:pt x="776" y="7932"/>
                </a:lnTo>
                <a:lnTo>
                  <a:pt x="551" y="8211"/>
                </a:lnTo>
                <a:lnTo>
                  <a:pt x="382" y="8528"/>
                </a:lnTo>
                <a:lnTo>
                  <a:pt x="315" y="8714"/>
                </a:lnTo>
                <a:lnTo>
                  <a:pt x="236" y="8919"/>
                </a:lnTo>
                <a:lnTo>
                  <a:pt x="191" y="9142"/>
                </a:lnTo>
                <a:lnTo>
                  <a:pt x="123" y="9347"/>
                </a:lnTo>
                <a:lnTo>
                  <a:pt x="78" y="9608"/>
                </a:lnTo>
                <a:lnTo>
                  <a:pt x="56" y="9887"/>
                </a:lnTo>
                <a:lnTo>
                  <a:pt x="33" y="10185"/>
                </a:lnTo>
                <a:lnTo>
                  <a:pt x="33" y="10464"/>
                </a:lnTo>
                <a:lnTo>
                  <a:pt x="33" y="10706"/>
                </a:lnTo>
                <a:lnTo>
                  <a:pt x="56" y="10967"/>
                </a:lnTo>
                <a:lnTo>
                  <a:pt x="78" y="11172"/>
                </a:lnTo>
                <a:lnTo>
                  <a:pt x="123" y="11395"/>
                </a:lnTo>
                <a:lnTo>
                  <a:pt x="168" y="11600"/>
                </a:lnTo>
                <a:lnTo>
                  <a:pt x="236" y="11786"/>
                </a:lnTo>
                <a:lnTo>
                  <a:pt x="292" y="11973"/>
                </a:lnTo>
                <a:lnTo>
                  <a:pt x="382" y="12140"/>
                </a:lnTo>
                <a:lnTo>
                  <a:pt x="540" y="12419"/>
                </a:lnTo>
                <a:lnTo>
                  <a:pt x="731" y="12680"/>
                </a:lnTo>
                <a:lnTo>
                  <a:pt x="944" y="12866"/>
                </a:lnTo>
                <a:lnTo>
                  <a:pt x="1158" y="12997"/>
                </a:lnTo>
                <a:lnTo>
                  <a:pt x="1395" y="13108"/>
                </a:lnTo>
                <a:lnTo>
                  <a:pt x="1608" y="13183"/>
                </a:lnTo>
                <a:lnTo>
                  <a:pt x="1856" y="13183"/>
                </a:lnTo>
                <a:lnTo>
                  <a:pt x="2070" y="13146"/>
                </a:lnTo>
                <a:lnTo>
                  <a:pt x="2261" y="13071"/>
                </a:lnTo>
                <a:lnTo>
                  <a:pt x="2430" y="12960"/>
                </a:lnTo>
                <a:lnTo>
                  <a:pt x="2587" y="12792"/>
                </a:lnTo>
                <a:lnTo>
                  <a:pt x="2688" y="12606"/>
                </a:lnTo>
                <a:lnTo>
                  <a:pt x="2801" y="12419"/>
                </a:lnTo>
                <a:lnTo>
                  <a:pt x="2925" y="12289"/>
                </a:lnTo>
                <a:lnTo>
                  <a:pt x="3082" y="12177"/>
                </a:lnTo>
                <a:lnTo>
                  <a:pt x="3228" y="12103"/>
                </a:lnTo>
                <a:lnTo>
                  <a:pt x="3408" y="12103"/>
                </a:lnTo>
                <a:lnTo>
                  <a:pt x="3577" y="12103"/>
                </a:lnTo>
                <a:lnTo>
                  <a:pt x="3723" y="12177"/>
                </a:lnTo>
                <a:lnTo>
                  <a:pt x="3903" y="12252"/>
                </a:lnTo>
                <a:lnTo>
                  <a:pt x="4072" y="12364"/>
                </a:lnTo>
                <a:lnTo>
                  <a:pt x="4230" y="12494"/>
                </a:lnTo>
                <a:lnTo>
                  <a:pt x="4353" y="12643"/>
                </a:lnTo>
                <a:lnTo>
                  <a:pt x="4488" y="12829"/>
                </a:lnTo>
                <a:lnTo>
                  <a:pt x="4567" y="13034"/>
                </a:lnTo>
                <a:lnTo>
                  <a:pt x="4657" y="13257"/>
                </a:lnTo>
                <a:lnTo>
                  <a:pt x="4702" y="13462"/>
                </a:lnTo>
                <a:lnTo>
                  <a:pt x="4725" y="13686"/>
                </a:lnTo>
                <a:lnTo>
                  <a:pt x="4702" y="14282"/>
                </a:lnTo>
                <a:lnTo>
                  <a:pt x="4657" y="15045"/>
                </a:lnTo>
                <a:lnTo>
                  <a:pt x="4612" y="15976"/>
                </a:lnTo>
                <a:lnTo>
                  <a:pt x="4590" y="16926"/>
                </a:lnTo>
                <a:lnTo>
                  <a:pt x="4567" y="17968"/>
                </a:lnTo>
                <a:lnTo>
                  <a:pt x="4567" y="19011"/>
                </a:lnTo>
                <a:lnTo>
                  <a:pt x="4590" y="19514"/>
                </a:lnTo>
                <a:lnTo>
                  <a:pt x="4612" y="19980"/>
                </a:lnTo>
                <a:lnTo>
                  <a:pt x="4657" y="20426"/>
                </a:lnTo>
                <a:lnTo>
                  <a:pt x="4725" y="20836"/>
                </a:lnTo>
                <a:lnTo>
                  <a:pt x="4848" y="20929"/>
                </a:lnTo>
                <a:lnTo>
                  <a:pt x="5040" y="21004"/>
                </a:lnTo>
                <a:lnTo>
                  <a:pt x="5265" y="21078"/>
                </a:lnTo>
                <a:lnTo>
                  <a:pt x="5478" y="21115"/>
                </a:lnTo>
                <a:lnTo>
                  <a:pt x="6041" y="21115"/>
                </a:lnTo>
                <a:lnTo>
                  <a:pt x="6637" y="21078"/>
                </a:lnTo>
                <a:lnTo>
                  <a:pt x="7312" y="21004"/>
                </a:lnTo>
                <a:lnTo>
                  <a:pt x="7998" y="20929"/>
                </a:lnTo>
                <a:lnTo>
                  <a:pt x="8696" y="20855"/>
                </a:lnTo>
                <a:lnTo>
                  <a:pt x="9360" y="20836"/>
                </a:lnTo>
                <a:close/>
              </a:path>
            </a:pathLst>
          </a:cu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en-US" sz="1600" dirty="0"/>
          </a:p>
        </p:txBody>
      </p:sp>
      <p:sp>
        <p:nvSpPr>
          <p:cNvPr id="20" name="Rounded Rectangle 19"/>
          <p:cNvSpPr/>
          <p:nvPr/>
        </p:nvSpPr>
        <p:spPr>
          <a:xfrm>
            <a:off x="457200" y="1671037"/>
            <a:ext cx="2626518" cy="538763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Minimal footprint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25" name="Rounded Rectangle 24"/>
          <p:cNvSpPr/>
          <p:nvPr/>
        </p:nvSpPr>
        <p:spPr>
          <a:xfrm>
            <a:off x="5255496" y="1401655"/>
            <a:ext cx="2669304" cy="538763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High performance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26" name="Rounded Rectangle 25"/>
          <p:cNvSpPr/>
          <p:nvPr/>
        </p:nvSpPr>
        <p:spPr>
          <a:xfrm>
            <a:off x="304800" y="4642836"/>
            <a:ext cx="2016918" cy="538764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App-centric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27" name="Rounded Rectangle 26"/>
          <p:cNvSpPr/>
          <p:nvPr/>
        </p:nvSpPr>
        <p:spPr>
          <a:xfrm>
            <a:off x="6577035" y="4287065"/>
            <a:ext cx="2016918" cy="538763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Extensible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22" name="Freeform 21"/>
          <p:cNvSpPr/>
          <p:nvPr/>
        </p:nvSpPr>
        <p:spPr>
          <a:xfrm>
            <a:off x="319765" y="5173662"/>
            <a:ext cx="4176035" cy="1387475"/>
          </a:xfrm>
          <a:custGeom>
            <a:avLst/>
            <a:gdLst>
              <a:gd name="connsiteX0" fmla="*/ 0 w 2428783"/>
              <a:gd name="connsiteY0" fmla="*/ 304100 h 1824561"/>
              <a:gd name="connsiteX1" fmla="*/ 304100 w 2428783"/>
              <a:gd name="connsiteY1" fmla="*/ 0 h 1824561"/>
              <a:gd name="connsiteX2" fmla="*/ 2124683 w 2428783"/>
              <a:gd name="connsiteY2" fmla="*/ 0 h 1824561"/>
              <a:gd name="connsiteX3" fmla="*/ 2428783 w 2428783"/>
              <a:gd name="connsiteY3" fmla="*/ 304100 h 1824561"/>
              <a:gd name="connsiteX4" fmla="*/ 2428783 w 2428783"/>
              <a:gd name="connsiteY4" fmla="*/ 1520461 h 1824561"/>
              <a:gd name="connsiteX5" fmla="*/ 2124683 w 2428783"/>
              <a:gd name="connsiteY5" fmla="*/ 1824561 h 1824561"/>
              <a:gd name="connsiteX6" fmla="*/ 304100 w 2428783"/>
              <a:gd name="connsiteY6" fmla="*/ 1824561 h 1824561"/>
              <a:gd name="connsiteX7" fmla="*/ 0 w 2428783"/>
              <a:gd name="connsiteY7" fmla="*/ 1520461 h 1824561"/>
              <a:gd name="connsiteX8" fmla="*/ 0 w 2428783"/>
              <a:gd name="connsiteY8" fmla="*/ 304100 h 18245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428783" h="1824561">
                <a:moveTo>
                  <a:pt x="0" y="304100"/>
                </a:moveTo>
                <a:cubicBezTo>
                  <a:pt x="0" y="136150"/>
                  <a:pt x="136150" y="0"/>
                  <a:pt x="304100" y="0"/>
                </a:cubicBezTo>
                <a:lnTo>
                  <a:pt x="2124683" y="0"/>
                </a:lnTo>
                <a:cubicBezTo>
                  <a:pt x="2292633" y="0"/>
                  <a:pt x="2428783" y="136150"/>
                  <a:pt x="2428783" y="304100"/>
                </a:cubicBezTo>
                <a:lnTo>
                  <a:pt x="2428783" y="1520461"/>
                </a:lnTo>
                <a:cubicBezTo>
                  <a:pt x="2428783" y="1688411"/>
                  <a:pt x="2292633" y="1824561"/>
                  <a:pt x="2124683" y="1824561"/>
                </a:cubicBezTo>
                <a:lnTo>
                  <a:pt x="304100" y="1824561"/>
                </a:lnTo>
                <a:cubicBezTo>
                  <a:pt x="136150" y="1824561"/>
                  <a:pt x="0" y="1688411"/>
                  <a:pt x="0" y="1520461"/>
                </a:cubicBezTo>
                <a:lnTo>
                  <a:pt x="0" y="30410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53838" tIns="153838" rIns="153838" bIns="153838" numCol="1" spcCol="1270" anchor="t" anchorCtr="0">
            <a:noAutofit/>
          </a:bodyPr>
          <a:lstStyle/>
          <a:p>
            <a:pPr lvl="0" algn="l" defTabSz="7556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400" kern="1200" dirty="0" smtClean="0"/>
              <a:t>Analyze application needs</a:t>
            </a:r>
            <a:endParaRPr lang="en-US" sz="2400" kern="1200" dirty="0"/>
          </a:p>
          <a:p>
            <a:pPr marL="114300" lvl="1" indent="-114300" algn="l" defTabSz="577850" rtl="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n-US" kern="1200" dirty="0" smtClean="0"/>
              <a:t>Implement them in a coherent, concise, high-performance manner</a:t>
            </a:r>
            <a:endParaRPr lang="en-US" kern="1200" dirty="0"/>
          </a:p>
        </p:txBody>
      </p:sp>
    </p:spTree>
    <p:extLst>
      <p:ext uri="{BB962C8B-B14F-4D97-AF65-F5344CB8AC3E}">
        <p14:creationId xmlns:p14="http://schemas.microsoft.com/office/powerpoint/2010/main" val="1602343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8" grpId="0" animBg="1"/>
      <p:bldP spid="13" grpId="0" animBg="1"/>
      <p:bldP spid="14" grpId="0" animBg="1"/>
      <p:bldP spid="15" grpId="0" animBg="1"/>
      <p:bldP spid="16" grpId="0" animBg="1"/>
      <p:bldP spid="20" grpId="0" animBg="1"/>
      <p:bldP spid="25" grpId="0" animBg="1"/>
      <p:bldP spid="26" grpId="0" animBg="1"/>
      <p:bldP spid="27" grpId="0" animBg="1"/>
      <p:bldP spid="2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Diamond 16"/>
          <p:cNvSpPr/>
          <p:nvPr/>
        </p:nvSpPr>
        <p:spPr>
          <a:xfrm>
            <a:off x="2520427" y="1873854"/>
            <a:ext cx="4108973" cy="3993546"/>
          </a:xfrm>
          <a:prstGeom prst="diamond">
            <a:avLst/>
          </a:prstGeom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9" name="Puzzle3"/>
          <p:cNvSpPr>
            <a:spLocks noEditPoints="1" noChangeArrowheads="1"/>
          </p:cNvSpPr>
          <p:nvPr/>
        </p:nvSpPr>
        <p:spPr bwMode="auto">
          <a:xfrm>
            <a:off x="4513186" y="2514600"/>
            <a:ext cx="1055038" cy="1417283"/>
          </a:xfrm>
          <a:custGeom>
            <a:avLst/>
            <a:gdLst>
              <a:gd name="T0" fmla="*/ 10391 w 21600"/>
              <a:gd name="T1" fmla="*/ 15806 h 21600"/>
              <a:gd name="T2" fmla="*/ 20551 w 21600"/>
              <a:gd name="T3" fmla="*/ 21088 h 21600"/>
              <a:gd name="T4" fmla="*/ 13180 w 21600"/>
              <a:gd name="T5" fmla="*/ 13801 h 21600"/>
              <a:gd name="T6" fmla="*/ 20551 w 21600"/>
              <a:gd name="T7" fmla="*/ 7025 h 21600"/>
              <a:gd name="T8" fmla="*/ 10500 w 21600"/>
              <a:gd name="T9" fmla="*/ 52 h 21600"/>
              <a:gd name="T10" fmla="*/ 692 w 21600"/>
              <a:gd name="T11" fmla="*/ 6802 h 21600"/>
              <a:gd name="T12" fmla="*/ 8064 w 21600"/>
              <a:gd name="T13" fmla="*/ 13526 h 21600"/>
              <a:gd name="T14" fmla="*/ 692 w 21600"/>
              <a:gd name="T15" fmla="*/ 21088 h 21600"/>
              <a:gd name="T16" fmla="*/ 2273 w 21600"/>
              <a:gd name="T17" fmla="*/ 7719 h 21600"/>
              <a:gd name="T18" fmla="*/ 19149 w 21600"/>
              <a:gd name="T19" fmla="*/ 202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6625" y="20892"/>
                </a:moveTo>
                <a:lnTo>
                  <a:pt x="7105" y="21023"/>
                </a:lnTo>
                <a:lnTo>
                  <a:pt x="7513" y="21088"/>
                </a:lnTo>
                <a:lnTo>
                  <a:pt x="7922" y="21115"/>
                </a:lnTo>
                <a:lnTo>
                  <a:pt x="8242" y="21115"/>
                </a:lnTo>
                <a:lnTo>
                  <a:pt x="8544" y="21062"/>
                </a:lnTo>
                <a:lnTo>
                  <a:pt x="8810" y="20997"/>
                </a:lnTo>
                <a:lnTo>
                  <a:pt x="9023" y="20892"/>
                </a:lnTo>
                <a:lnTo>
                  <a:pt x="9148" y="20761"/>
                </a:lnTo>
                <a:lnTo>
                  <a:pt x="9290" y="20616"/>
                </a:lnTo>
                <a:lnTo>
                  <a:pt x="9361" y="20459"/>
                </a:lnTo>
                <a:lnTo>
                  <a:pt x="9396" y="20289"/>
                </a:lnTo>
                <a:lnTo>
                  <a:pt x="9396" y="20092"/>
                </a:lnTo>
                <a:lnTo>
                  <a:pt x="9325" y="19909"/>
                </a:lnTo>
                <a:lnTo>
                  <a:pt x="9219" y="19738"/>
                </a:lnTo>
                <a:lnTo>
                  <a:pt x="9094" y="19555"/>
                </a:lnTo>
                <a:lnTo>
                  <a:pt x="8917" y="19384"/>
                </a:lnTo>
                <a:lnTo>
                  <a:pt x="8650" y="19162"/>
                </a:lnTo>
                <a:lnTo>
                  <a:pt x="8437" y="18900"/>
                </a:lnTo>
                <a:lnTo>
                  <a:pt x="8277" y="18624"/>
                </a:lnTo>
                <a:lnTo>
                  <a:pt x="8135" y="18349"/>
                </a:lnTo>
                <a:lnTo>
                  <a:pt x="8028" y="18048"/>
                </a:lnTo>
                <a:lnTo>
                  <a:pt x="7993" y="17746"/>
                </a:lnTo>
                <a:lnTo>
                  <a:pt x="7993" y="17471"/>
                </a:lnTo>
                <a:lnTo>
                  <a:pt x="8028" y="17169"/>
                </a:lnTo>
                <a:lnTo>
                  <a:pt x="8135" y="16920"/>
                </a:lnTo>
                <a:lnTo>
                  <a:pt x="8277" y="16671"/>
                </a:lnTo>
                <a:lnTo>
                  <a:pt x="8366" y="16540"/>
                </a:lnTo>
                <a:lnTo>
                  <a:pt x="8473" y="16409"/>
                </a:lnTo>
                <a:lnTo>
                  <a:pt x="8615" y="16317"/>
                </a:lnTo>
                <a:lnTo>
                  <a:pt x="8739" y="16213"/>
                </a:lnTo>
                <a:lnTo>
                  <a:pt x="8881" y="16134"/>
                </a:lnTo>
                <a:lnTo>
                  <a:pt x="9059" y="16055"/>
                </a:lnTo>
                <a:lnTo>
                  <a:pt x="9254" y="15990"/>
                </a:lnTo>
                <a:lnTo>
                  <a:pt x="9432" y="15911"/>
                </a:lnTo>
                <a:lnTo>
                  <a:pt x="9663" y="15885"/>
                </a:lnTo>
                <a:lnTo>
                  <a:pt x="9876" y="15833"/>
                </a:lnTo>
                <a:lnTo>
                  <a:pt x="10142" y="15806"/>
                </a:lnTo>
                <a:lnTo>
                  <a:pt x="10391" y="15806"/>
                </a:lnTo>
                <a:lnTo>
                  <a:pt x="10728" y="15806"/>
                </a:lnTo>
                <a:lnTo>
                  <a:pt x="10995" y="15806"/>
                </a:lnTo>
                <a:lnTo>
                  <a:pt x="11279" y="15833"/>
                </a:lnTo>
                <a:lnTo>
                  <a:pt x="11546" y="15885"/>
                </a:lnTo>
                <a:lnTo>
                  <a:pt x="11776" y="15937"/>
                </a:lnTo>
                <a:lnTo>
                  <a:pt x="12025" y="15990"/>
                </a:lnTo>
                <a:lnTo>
                  <a:pt x="12221" y="16055"/>
                </a:lnTo>
                <a:lnTo>
                  <a:pt x="12434" y="16134"/>
                </a:lnTo>
                <a:lnTo>
                  <a:pt x="12611" y="16213"/>
                </a:lnTo>
                <a:lnTo>
                  <a:pt x="12771" y="16317"/>
                </a:lnTo>
                <a:lnTo>
                  <a:pt x="12913" y="16409"/>
                </a:lnTo>
                <a:lnTo>
                  <a:pt x="13038" y="16514"/>
                </a:lnTo>
                <a:lnTo>
                  <a:pt x="13251" y="16737"/>
                </a:lnTo>
                <a:lnTo>
                  <a:pt x="13428" y="16986"/>
                </a:lnTo>
                <a:lnTo>
                  <a:pt x="13517" y="17248"/>
                </a:lnTo>
                <a:lnTo>
                  <a:pt x="13588" y="17523"/>
                </a:lnTo>
                <a:lnTo>
                  <a:pt x="13588" y="17799"/>
                </a:lnTo>
                <a:lnTo>
                  <a:pt x="13517" y="18074"/>
                </a:lnTo>
                <a:lnTo>
                  <a:pt x="13428" y="18323"/>
                </a:lnTo>
                <a:lnTo>
                  <a:pt x="13286" y="18572"/>
                </a:lnTo>
                <a:lnTo>
                  <a:pt x="13109" y="18808"/>
                </a:lnTo>
                <a:lnTo>
                  <a:pt x="12878" y="19031"/>
                </a:lnTo>
                <a:lnTo>
                  <a:pt x="12434" y="19411"/>
                </a:lnTo>
                <a:lnTo>
                  <a:pt x="12132" y="19738"/>
                </a:lnTo>
                <a:lnTo>
                  <a:pt x="12025" y="19856"/>
                </a:lnTo>
                <a:lnTo>
                  <a:pt x="11919" y="20014"/>
                </a:lnTo>
                <a:lnTo>
                  <a:pt x="11883" y="20132"/>
                </a:lnTo>
                <a:lnTo>
                  <a:pt x="11883" y="20263"/>
                </a:lnTo>
                <a:lnTo>
                  <a:pt x="11883" y="20394"/>
                </a:lnTo>
                <a:lnTo>
                  <a:pt x="11954" y="20485"/>
                </a:lnTo>
                <a:lnTo>
                  <a:pt x="12061" y="20590"/>
                </a:lnTo>
                <a:lnTo>
                  <a:pt x="12185" y="20695"/>
                </a:lnTo>
                <a:lnTo>
                  <a:pt x="12327" y="20787"/>
                </a:lnTo>
                <a:lnTo>
                  <a:pt x="12540" y="20892"/>
                </a:lnTo>
                <a:lnTo>
                  <a:pt x="12771" y="20997"/>
                </a:lnTo>
                <a:lnTo>
                  <a:pt x="13073" y="21088"/>
                </a:lnTo>
                <a:lnTo>
                  <a:pt x="13428" y="21193"/>
                </a:lnTo>
                <a:lnTo>
                  <a:pt x="13873" y="21298"/>
                </a:lnTo>
                <a:lnTo>
                  <a:pt x="14317" y="21390"/>
                </a:lnTo>
                <a:lnTo>
                  <a:pt x="14778" y="21468"/>
                </a:lnTo>
                <a:lnTo>
                  <a:pt x="15294" y="21547"/>
                </a:lnTo>
                <a:lnTo>
                  <a:pt x="15809" y="21600"/>
                </a:lnTo>
                <a:lnTo>
                  <a:pt x="16359" y="21652"/>
                </a:lnTo>
                <a:lnTo>
                  <a:pt x="16875" y="21678"/>
                </a:lnTo>
                <a:lnTo>
                  <a:pt x="17407" y="21678"/>
                </a:lnTo>
                <a:lnTo>
                  <a:pt x="17958" y="21678"/>
                </a:lnTo>
                <a:lnTo>
                  <a:pt x="18473" y="21652"/>
                </a:lnTo>
                <a:lnTo>
                  <a:pt x="18953" y="21573"/>
                </a:lnTo>
                <a:lnTo>
                  <a:pt x="19397" y="21495"/>
                </a:lnTo>
                <a:lnTo>
                  <a:pt x="19841" y="21390"/>
                </a:lnTo>
                <a:lnTo>
                  <a:pt x="20214" y="21272"/>
                </a:lnTo>
                <a:lnTo>
                  <a:pt x="20551" y="21088"/>
                </a:lnTo>
                <a:lnTo>
                  <a:pt x="20480" y="20787"/>
                </a:lnTo>
                <a:lnTo>
                  <a:pt x="20409" y="20485"/>
                </a:lnTo>
                <a:lnTo>
                  <a:pt x="20356" y="20158"/>
                </a:lnTo>
                <a:lnTo>
                  <a:pt x="20356" y="19804"/>
                </a:lnTo>
                <a:lnTo>
                  <a:pt x="20321" y="19083"/>
                </a:lnTo>
                <a:lnTo>
                  <a:pt x="20356" y="18349"/>
                </a:lnTo>
                <a:lnTo>
                  <a:pt x="20409" y="17641"/>
                </a:lnTo>
                <a:lnTo>
                  <a:pt x="20480" y="17012"/>
                </a:lnTo>
                <a:lnTo>
                  <a:pt x="20551" y="16488"/>
                </a:lnTo>
                <a:lnTo>
                  <a:pt x="20551" y="16055"/>
                </a:lnTo>
                <a:lnTo>
                  <a:pt x="20551" y="15911"/>
                </a:lnTo>
                <a:lnTo>
                  <a:pt x="20445" y="15754"/>
                </a:lnTo>
                <a:lnTo>
                  <a:pt x="20356" y="15610"/>
                </a:lnTo>
                <a:lnTo>
                  <a:pt x="20178" y="15452"/>
                </a:lnTo>
                <a:lnTo>
                  <a:pt x="20001" y="15334"/>
                </a:lnTo>
                <a:lnTo>
                  <a:pt x="19770" y="15230"/>
                </a:lnTo>
                <a:lnTo>
                  <a:pt x="19521" y="15125"/>
                </a:lnTo>
                <a:lnTo>
                  <a:pt x="19290" y="15059"/>
                </a:lnTo>
                <a:lnTo>
                  <a:pt x="19024" y="15007"/>
                </a:lnTo>
                <a:lnTo>
                  <a:pt x="18740" y="14954"/>
                </a:lnTo>
                <a:lnTo>
                  <a:pt x="18509" y="14954"/>
                </a:lnTo>
                <a:lnTo>
                  <a:pt x="18225" y="14954"/>
                </a:lnTo>
                <a:lnTo>
                  <a:pt x="17994" y="15007"/>
                </a:lnTo>
                <a:lnTo>
                  <a:pt x="17763" y="15085"/>
                </a:lnTo>
                <a:lnTo>
                  <a:pt x="17550" y="15177"/>
                </a:lnTo>
                <a:lnTo>
                  <a:pt x="17372" y="15308"/>
                </a:lnTo>
                <a:lnTo>
                  <a:pt x="17176" y="15426"/>
                </a:lnTo>
                <a:lnTo>
                  <a:pt x="16928" y="15557"/>
                </a:lnTo>
                <a:lnTo>
                  <a:pt x="16661" y="15636"/>
                </a:lnTo>
                <a:lnTo>
                  <a:pt x="16359" y="15688"/>
                </a:lnTo>
                <a:lnTo>
                  <a:pt x="16022" y="15715"/>
                </a:lnTo>
                <a:lnTo>
                  <a:pt x="15667" y="15688"/>
                </a:lnTo>
                <a:lnTo>
                  <a:pt x="15294" y="15662"/>
                </a:lnTo>
                <a:lnTo>
                  <a:pt x="14956" y="15583"/>
                </a:lnTo>
                <a:lnTo>
                  <a:pt x="14619" y="15479"/>
                </a:lnTo>
                <a:lnTo>
                  <a:pt x="14281" y="15334"/>
                </a:lnTo>
                <a:lnTo>
                  <a:pt x="13961" y="15177"/>
                </a:lnTo>
                <a:lnTo>
                  <a:pt x="13695" y="14981"/>
                </a:lnTo>
                <a:lnTo>
                  <a:pt x="13588" y="14850"/>
                </a:lnTo>
                <a:lnTo>
                  <a:pt x="13482" y="14732"/>
                </a:lnTo>
                <a:lnTo>
                  <a:pt x="13393" y="14600"/>
                </a:lnTo>
                <a:lnTo>
                  <a:pt x="13322" y="14456"/>
                </a:lnTo>
                <a:lnTo>
                  <a:pt x="13251" y="14299"/>
                </a:lnTo>
                <a:lnTo>
                  <a:pt x="13215" y="14155"/>
                </a:lnTo>
                <a:lnTo>
                  <a:pt x="13180" y="13971"/>
                </a:lnTo>
                <a:lnTo>
                  <a:pt x="13180" y="13801"/>
                </a:lnTo>
                <a:lnTo>
                  <a:pt x="13180" y="13591"/>
                </a:lnTo>
                <a:lnTo>
                  <a:pt x="13215" y="13395"/>
                </a:lnTo>
                <a:lnTo>
                  <a:pt x="13251" y="13198"/>
                </a:lnTo>
                <a:lnTo>
                  <a:pt x="13322" y="13015"/>
                </a:lnTo>
                <a:lnTo>
                  <a:pt x="13393" y="12870"/>
                </a:lnTo>
                <a:lnTo>
                  <a:pt x="13482" y="12713"/>
                </a:lnTo>
                <a:lnTo>
                  <a:pt x="13588" y="12569"/>
                </a:lnTo>
                <a:lnTo>
                  <a:pt x="13730" y="12438"/>
                </a:lnTo>
                <a:lnTo>
                  <a:pt x="13997" y="12215"/>
                </a:lnTo>
                <a:lnTo>
                  <a:pt x="14334" y="12005"/>
                </a:lnTo>
                <a:lnTo>
                  <a:pt x="14690" y="11861"/>
                </a:lnTo>
                <a:lnTo>
                  <a:pt x="15063" y="11756"/>
                </a:lnTo>
                <a:lnTo>
                  <a:pt x="15436" y="11678"/>
                </a:lnTo>
                <a:lnTo>
                  <a:pt x="15809" y="11638"/>
                </a:lnTo>
                <a:lnTo>
                  <a:pt x="16182" y="11638"/>
                </a:lnTo>
                <a:lnTo>
                  <a:pt x="16555" y="11678"/>
                </a:lnTo>
                <a:lnTo>
                  <a:pt x="16910" y="11730"/>
                </a:lnTo>
                <a:lnTo>
                  <a:pt x="17248" y="11835"/>
                </a:lnTo>
                <a:lnTo>
                  <a:pt x="17514" y="11966"/>
                </a:lnTo>
                <a:lnTo>
                  <a:pt x="17763" y="12110"/>
                </a:lnTo>
                <a:lnTo>
                  <a:pt x="17887" y="12215"/>
                </a:lnTo>
                <a:lnTo>
                  <a:pt x="18065" y="12307"/>
                </a:lnTo>
                <a:lnTo>
                  <a:pt x="18260" y="12412"/>
                </a:lnTo>
                <a:lnTo>
                  <a:pt x="18438" y="12464"/>
                </a:lnTo>
                <a:lnTo>
                  <a:pt x="18669" y="12543"/>
                </a:lnTo>
                <a:lnTo>
                  <a:pt x="18882" y="12569"/>
                </a:lnTo>
                <a:lnTo>
                  <a:pt x="19113" y="12595"/>
                </a:lnTo>
                <a:lnTo>
                  <a:pt x="19361" y="12608"/>
                </a:lnTo>
                <a:lnTo>
                  <a:pt x="19592" y="12608"/>
                </a:lnTo>
                <a:lnTo>
                  <a:pt x="19841" y="12595"/>
                </a:lnTo>
                <a:lnTo>
                  <a:pt x="20072" y="12543"/>
                </a:lnTo>
                <a:lnTo>
                  <a:pt x="20321" y="12490"/>
                </a:lnTo>
                <a:lnTo>
                  <a:pt x="20551" y="12438"/>
                </a:lnTo>
                <a:lnTo>
                  <a:pt x="20800" y="12333"/>
                </a:lnTo>
                <a:lnTo>
                  <a:pt x="20996" y="12241"/>
                </a:lnTo>
                <a:lnTo>
                  <a:pt x="21244" y="12110"/>
                </a:lnTo>
                <a:lnTo>
                  <a:pt x="21298" y="12032"/>
                </a:lnTo>
                <a:lnTo>
                  <a:pt x="21404" y="11966"/>
                </a:lnTo>
                <a:lnTo>
                  <a:pt x="21475" y="11861"/>
                </a:lnTo>
                <a:lnTo>
                  <a:pt x="21511" y="11730"/>
                </a:lnTo>
                <a:lnTo>
                  <a:pt x="21617" y="11481"/>
                </a:lnTo>
                <a:lnTo>
                  <a:pt x="21653" y="11180"/>
                </a:lnTo>
                <a:lnTo>
                  <a:pt x="21653" y="10826"/>
                </a:lnTo>
                <a:lnTo>
                  <a:pt x="21653" y="10472"/>
                </a:lnTo>
                <a:lnTo>
                  <a:pt x="21582" y="10092"/>
                </a:lnTo>
                <a:lnTo>
                  <a:pt x="21511" y="9725"/>
                </a:lnTo>
                <a:lnTo>
                  <a:pt x="21298" y="8912"/>
                </a:lnTo>
                <a:lnTo>
                  <a:pt x="21067" y="8191"/>
                </a:lnTo>
                <a:lnTo>
                  <a:pt x="20800" y="7536"/>
                </a:lnTo>
                <a:lnTo>
                  <a:pt x="20551" y="7025"/>
                </a:lnTo>
                <a:lnTo>
                  <a:pt x="20001" y="7103"/>
                </a:lnTo>
                <a:lnTo>
                  <a:pt x="19432" y="7156"/>
                </a:lnTo>
                <a:lnTo>
                  <a:pt x="18846" y="7208"/>
                </a:lnTo>
                <a:lnTo>
                  <a:pt x="18225" y="7208"/>
                </a:lnTo>
                <a:lnTo>
                  <a:pt x="17656" y="7208"/>
                </a:lnTo>
                <a:lnTo>
                  <a:pt x="17070" y="7182"/>
                </a:lnTo>
                <a:lnTo>
                  <a:pt x="16484" y="7156"/>
                </a:lnTo>
                <a:lnTo>
                  <a:pt x="15986" y="7103"/>
                </a:lnTo>
                <a:lnTo>
                  <a:pt x="14992" y="6999"/>
                </a:lnTo>
                <a:lnTo>
                  <a:pt x="14210" y="6907"/>
                </a:lnTo>
                <a:lnTo>
                  <a:pt x="13695" y="6828"/>
                </a:lnTo>
                <a:lnTo>
                  <a:pt x="13517" y="6802"/>
                </a:lnTo>
                <a:lnTo>
                  <a:pt x="13073" y="6645"/>
                </a:lnTo>
                <a:lnTo>
                  <a:pt x="12700" y="6474"/>
                </a:lnTo>
                <a:lnTo>
                  <a:pt x="12363" y="6304"/>
                </a:lnTo>
                <a:lnTo>
                  <a:pt x="12132" y="6094"/>
                </a:lnTo>
                <a:lnTo>
                  <a:pt x="11919" y="5871"/>
                </a:lnTo>
                <a:lnTo>
                  <a:pt x="11776" y="5649"/>
                </a:lnTo>
                <a:lnTo>
                  <a:pt x="11688" y="5413"/>
                </a:lnTo>
                <a:lnTo>
                  <a:pt x="11617" y="5190"/>
                </a:lnTo>
                <a:lnTo>
                  <a:pt x="11617" y="4941"/>
                </a:lnTo>
                <a:lnTo>
                  <a:pt x="11652" y="4718"/>
                </a:lnTo>
                <a:lnTo>
                  <a:pt x="11723" y="4482"/>
                </a:lnTo>
                <a:lnTo>
                  <a:pt x="11812" y="4285"/>
                </a:lnTo>
                <a:lnTo>
                  <a:pt x="11919" y="4089"/>
                </a:lnTo>
                <a:lnTo>
                  <a:pt x="12096" y="3905"/>
                </a:lnTo>
                <a:lnTo>
                  <a:pt x="12292" y="3735"/>
                </a:lnTo>
                <a:lnTo>
                  <a:pt x="12505" y="3604"/>
                </a:lnTo>
                <a:lnTo>
                  <a:pt x="12700" y="3460"/>
                </a:lnTo>
                <a:lnTo>
                  <a:pt x="12878" y="3250"/>
                </a:lnTo>
                <a:lnTo>
                  <a:pt x="13038" y="3027"/>
                </a:lnTo>
                <a:lnTo>
                  <a:pt x="13180" y="2752"/>
                </a:lnTo>
                <a:lnTo>
                  <a:pt x="13286" y="2477"/>
                </a:lnTo>
                <a:lnTo>
                  <a:pt x="13322" y="2175"/>
                </a:lnTo>
                <a:lnTo>
                  <a:pt x="13357" y="1874"/>
                </a:lnTo>
                <a:lnTo>
                  <a:pt x="13286" y="1572"/>
                </a:lnTo>
                <a:lnTo>
                  <a:pt x="13180" y="1271"/>
                </a:lnTo>
                <a:lnTo>
                  <a:pt x="13038" y="983"/>
                </a:lnTo>
                <a:lnTo>
                  <a:pt x="12949" y="865"/>
                </a:lnTo>
                <a:lnTo>
                  <a:pt x="12807" y="733"/>
                </a:lnTo>
                <a:lnTo>
                  <a:pt x="12665" y="616"/>
                </a:lnTo>
                <a:lnTo>
                  <a:pt x="12505" y="511"/>
                </a:lnTo>
                <a:lnTo>
                  <a:pt x="12327" y="406"/>
                </a:lnTo>
                <a:lnTo>
                  <a:pt x="12132" y="314"/>
                </a:lnTo>
                <a:lnTo>
                  <a:pt x="11883" y="235"/>
                </a:lnTo>
                <a:lnTo>
                  <a:pt x="11652" y="183"/>
                </a:lnTo>
                <a:lnTo>
                  <a:pt x="11368" y="104"/>
                </a:lnTo>
                <a:lnTo>
                  <a:pt x="11101" y="78"/>
                </a:lnTo>
                <a:lnTo>
                  <a:pt x="10800" y="52"/>
                </a:lnTo>
                <a:lnTo>
                  <a:pt x="10444" y="52"/>
                </a:lnTo>
                <a:lnTo>
                  <a:pt x="10142" y="52"/>
                </a:lnTo>
                <a:lnTo>
                  <a:pt x="9840" y="78"/>
                </a:lnTo>
                <a:lnTo>
                  <a:pt x="9574" y="104"/>
                </a:lnTo>
                <a:lnTo>
                  <a:pt x="9325" y="157"/>
                </a:lnTo>
                <a:lnTo>
                  <a:pt x="9094" y="209"/>
                </a:lnTo>
                <a:lnTo>
                  <a:pt x="8846" y="262"/>
                </a:lnTo>
                <a:lnTo>
                  <a:pt x="8650" y="340"/>
                </a:lnTo>
                <a:lnTo>
                  <a:pt x="8437" y="432"/>
                </a:lnTo>
                <a:lnTo>
                  <a:pt x="8277" y="511"/>
                </a:lnTo>
                <a:lnTo>
                  <a:pt x="8100" y="616"/>
                </a:lnTo>
                <a:lnTo>
                  <a:pt x="7957" y="707"/>
                </a:lnTo>
                <a:lnTo>
                  <a:pt x="7833" y="838"/>
                </a:lnTo>
                <a:lnTo>
                  <a:pt x="7620" y="1061"/>
                </a:lnTo>
                <a:lnTo>
                  <a:pt x="7442" y="1336"/>
                </a:lnTo>
                <a:lnTo>
                  <a:pt x="7353" y="1599"/>
                </a:lnTo>
                <a:lnTo>
                  <a:pt x="7318" y="1900"/>
                </a:lnTo>
                <a:lnTo>
                  <a:pt x="7318" y="2175"/>
                </a:lnTo>
                <a:lnTo>
                  <a:pt x="7353" y="2450"/>
                </a:lnTo>
                <a:lnTo>
                  <a:pt x="7442" y="2726"/>
                </a:lnTo>
                <a:lnTo>
                  <a:pt x="7620" y="2975"/>
                </a:lnTo>
                <a:lnTo>
                  <a:pt x="7833" y="3198"/>
                </a:lnTo>
                <a:lnTo>
                  <a:pt x="8064" y="3433"/>
                </a:lnTo>
                <a:lnTo>
                  <a:pt x="8295" y="3630"/>
                </a:lnTo>
                <a:lnTo>
                  <a:pt x="8508" y="3853"/>
                </a:lnTo>
                <a:lnTo>
                  <a:pt x="8686" y="4089"/>
                </a:lnTo>
                <a:lnTo>
                  <a:pt x="8775" y="4312"/>
                </a:lnTo>
                <a:lnTo>
                  <a:pt x="8846" y="4561"/>
                </a:lnTo>
                <a:lnTo>
                  <a:pt x="8846" y="4810"/>
                </a:lnTo>
                <a:lnTo>
                  <a:pt x="8810" y="5059"/>
                </a:lnTo>
                <a:lnTo>
                  <a:pt x="8721" y="5295"/>
                </a:lnTo>
                <a:lnTo>
                  <a:pt x="8579" y="5544"/>
                </a:lnTo>
                <a:lnTo>
                  <a:pt x="8366" y="5766"/>
                </a:lnTo>
                <a:lnTo>
                  <a:pt x="8135" y="5976"/>
                </a:lnTo>
                <a:lnTo>
                  <a:pt x="7833" y="6199"/>
                </a:lnTo>
                <a:lnTo>
                  <a:pt x="7478" y="6369"/>
                </a:lnTo>
                <a:lnTo>
                  <a:pt x="7069" y="6527"/>
                </a:lnTo>
                <a:lnTo>
                  <a:pt x="6590" y="6671"/>
                </a:lnTo>
                <a:lnTo>
                  <a:pt x="6092" y="6802"/>
                </a:lnTo>
                <a:lnTo>
                  <a:pt x="5684" y="6802"/>
                </a:lnTo>
                <a:lnTo>
                  <a:pt x="5133" y="6802"/>
                </a:lnTo>
                <a:lnTo>
                  <a:pt x="4547" y="6802"/>
                </a:lnTo>
                <a:lnTo>
                  <a:pt x="3872" y="6802"/>
                </a:lnTo>
                <a:lnTo>
                  <a:pt x="3144" y="6802"/>
                </a:lnTo>
                <a:lnTo>
                  <a:pt x="2362" y="6802"/>
                </a:lnTo>
                <a:lnTo>
                  <a:pt x="1545" y="6802"/>
                </a:lnTo>
                <a:lnTo>
                  <a:pt x="692" y="6802"/>
                </a:lnTo>
                <a:lnTo>
                  <a:pt x="586" y="7234"/>
                </a:lnTo>
                <a:lnTo>
                  <a:pt x="461" y="7837"/>
                </a:lnTo>
                <a:lnTo>
                  <a:pt x="355" y="8493"/>
                </a:lnTo>
                <a:lnTo>
                  <a:pt x="248" y="9187"/>
                </a:lnTo>
                <a:lnTo>
                  <a:pt x="142" y="9869"/>
                </a:lnTo>
                <a:lnTo>
                  <a:pt x="106" y="10498"/>
                </a:lnTo>
                <a:lnTo>
                  <a:pt x="106" y="10983"/>
                </a:lnTo>
                <a:lnTo>
                  <a:pt x="106" y="11311"/>
                </a:lnTo>
                <a:lnTo>
                  <a:pt x="213" y="11481"/>
                </a:lnTo>
                <a:lnTo>
                  <a:pt x="319" y="11651"/>
                </a:lnTo>
                <a:lnTo>
                  <a:pt x="497" y="11783"/>
                </a:lnTo>
                <a:lnTo>
                  <a:pt x="692" y="11914"/>
                </a:lnTo>
                <a:lnTo>
                  <a:pt x="941" y="12032"/>
                </a:lnTo>
                <a:lnTo>
                  <a:pt x="1207" y="12110"/>
                </a:lnTo>
                <a:lnTo>
                  <a:pt x="1509" y="12189"/>
                </a:lnTo>
                <a:lnTo>
                  <a:pt x="1794" y="12241"/>
                </a:lnTo>
                <a:lnTo>
                  <a:pt x="2131" y="12267"/>
                </a:lnTo>
                <a:lnTo>
                  <a:pt x="2433" y="12281"/>
                </a:lnTo>
                <a:lnTo>
                  <a:pt x="2735" y="12267"/>
                </a:lnTo>
                <a:lnTo>
                  <a:pt x="3055" y="12241"/>
                </a:lnTo>
                <a:lnTo>
                  <a:pt x="3357" y="12189"/>
                </a:lnTo>
                <a:lnTo>
                  <a:pt x="3623" y="12084"/>
                </a:lnTo>
                <a:lnTo>
                  <a:pt x="3872" y="11979"/>
                </a:lnTo>
                <a:lnTo>
                  <a:pt x="4103" y="11861"/>
                </a:lnTo>
                <a:lnTo>
                  <a:pt x="4316" y="11704"/>
                </a:lnTo>
                <a:lnTo>
                  <a:pt x="4582" y="11612"/>
                </a:lnTo>
                <a:lnTo>
                  <a:pt x="4849" y="11533"/>
                </a:lnTo>
                <a:lnTo>
                  <a:pt x="5169" y="11507"/>
                </a:lnTo>
                <a:lnTo>
                  <a:pt x="5506" y="11481"/>
                </a:lnTo>
                <a:lnTo>
                  <a:pt x="5808" y="11507"/>
                </a:lnTo>
                <a:lnTo>
                  <a:pt x="6146" y="11560"/>
                </a:lnTo>
                <a:lnTo>
                  <a:pt x="6501" y="11651"/>
                </a:lnTo>
                <a:lnTo>
                  <a:pt x="6803" y="11783"/>
                </a:lnTo>
                <a:lnTo>
                  <a:pt x="7105" y="11940"/>
                </a:lnTo>
                <a:lnTo>
                  <a:pt x="7353" y="12110"/>
                </a:lnTo>
                <a:lnTo>
                  <a:pt x="7584" y="12333"/>
                </a:lnTo>
                <a:lnTo>
                  <a:pt x="7798" y="12595"/>
                </a:lnTo>
                <a:lnTo>
                  <a:pt x="7922" y="12870"/>
                </a:lnTo>
                <a:lnTo>
                  <a:pt x="8028" y="13198"/>
                </a:lnTo>
                <a:lnTo>
                  <a:pt x="8064" y="13526"/>
                </a:lnTo>
                <a:lnTo>
                  <a:pt x="8028" y="13775"/>
                </a:lnTo>
                <a:lnTo>
                  <a:pt x="7922" y="13998"/>
                </a:lnTo>
                <a:lnTo>
                  <a:pt x="7798" y="14220"/>
                </a:lnTo>
                <a:lnTo>
                  <a:pt x="7584" y="14404"/>
                </a:lnTo>
                <a:lnTo>
                  <a:pt x="7353" y="14574"/>
                </a:lnTo>
                <a:lnTo>
                  <a:pt x="7105" y="14732"/>
                </a:lnTo>
                <a:lnTo>
                  <a:pt x="6803" y="14850"/>
                </a:lnTo>
                <a:lnTo>
                  <a:pt x="6501" y="14954"/>
                </a:lnTo>
                <a:lnTo>
                  <a:pt x="6146" y="15033"/>
                </a:lnTo>
                <a:lnTo>
                  <a:pt x="5808" y="15085"/>
                </a:lnTo>
                <a:lnTo>
                  <a:pt x="5506" y="15085"/>
                </a:lnTo>
                <a:lnTo>
                  <a:pt x="5169" y="15059"/>
                </a:lnTo>
                <a:lnTo>
                  <a:pt x="4849" y="15007"/>
                </a:lnTo>
                <a:lnTo>
                  <a:pt x="4582" y="14902"/>
                </a:lnTo>
                <a:lnTo>
                  <a:pt x="4316" y="14784"/>
                </a:lnTo>
                <a:lnTo>
                  <a:pt x="4103" y="14600"/>
                </a:lnTo>
                <a:lnTo>
                  <a:pt x="3907" y="14430"/>
                </a:lnTo>
                <a:lnTo>
                  <a:pt x="3659" y="14299"/>
                </a:lnTo>
                <a:lnTo>
                  <a:pt x="3428" y="14194"/>
                </a:lnTo>
                <a:lnTo>
                  <a:pt x="3179" y="14129"/>
                </a:lnTo>
                <a:lnTo>
                  <a:pt x="2913" y="14102"/>
                </a:lnTo>
                <a:lnTo>
                  <a:pt x="2646" y="14102"/>
                </a:lnTo>
                <a:lnTo>
                  <a:pt x="2362" y="14129"/>
                </a:lnTo>
                <a:lnTo>
                  <a:pt x="2096" y="14168"/>
                </a:lnTo>
                <a:lnTo>
                  <a:pt x="1811" y="14273"/>
                </a:lnTo>
                <a:lnTo>
                  <a:pt x="1545" y="14378"/>
                </a:lnTo>
                <a:lnTo>
                  <a:pt x="1314" y="14496"/>
                </a:lnTo>
                <a:lnTo>
                  <a:pt x="1065" y="14653"/>
                </a:lnTo>
                <a:lnTo>
                  <a:pt x="870" y="14797"/>
                </a:lnTo>
                <a:lnTo>
                  <a:pt x="657" y="14981"/>
                </a:lnTo>
                <a:lnTo>
                  <a:pt x="497" y="15177"/>
                </a:lnTo>
                <a:lnTo>
                  <a:pt x="390" y="15413"/>
                </a:lnTo>
                <a:lnTo>
                  <a:pt x="284" y="15636"/>
                </a:lnTo>
                <a:lnTo>
                  <a:pt x="248" y="15911"/>
                </a:lnTo>
                <a:lnTo>
                  <a:pt x="284" y="16239"/>
                </a:lnTo>
                <a:lnTo>
                  <a:pt x="319" y="16566"/>
                </a:lnTo>
                <a:lnTo>
                  <a:pt x="497" y="17340"/>
                </a:lnTo>
                <a:lnTo>
                  <a:pt x="692" y="18152"/>
                </a:lnTo>
                <a:lnTo>
                  <a:pt x="799" y="18559"/>
                </a:lnTo>
                <a:lnTo>
                  <a:pt x="905" y="18978"/>
                </a:lnTo>
                <a:lnTo>
                  <a:pt x="959" y="19384"/>
                </a:lnTo>
                <a:lnTo>
                  <a:pt x="994" y="19791"/>
                </a:lnTo>
                <a:lnTo>
                  <a:pt x="994" y="20132"/>
                </a:lnTo>
                <a:lnTo>
                  <a:pt x="959" y="20485"/>
                </a:lnTo>
                <a:lnTo>
                  <a:pt x="941" y="20669"/>
                </a:lnTo>
                <a:lnTo>
                  <a:pt x="870" y="20813"/>
                </a:lnTo>
                <a:lnTo>
                  <a:pt x="799" y="20970"/>
                </a:lnTo>
                <a:lnTo>
                  <a:pt x="692" y="21088"/>
                </a:lnTo>
                <a:lnTo>
                  <a:pt x="1474" y="20997"/>
                </a:lnTo>
                <a:lnTo>
                  <a:pt x="2291" y="20866"/>
                </a:lnTo>
                <a:lnTo>
                  <a:pt x="3108" y="20787"/>
                </a:lnTo>
                <a:lnTo>
                  <a:pt x="3907" y="20721"/>
                </a:lnTo>
                <a:lnTo>
                  <a:pt x="4653" y="20695"/>
                </a:lnTo>
                <a:lnTo>
                  <a:pt x="5364" y="20695"/>
                </a:lnTo>
                <a:lnTo>
                  <a:pt x="5701" y="20721"/>
                </a:lnTo>
                <a:lnTo>
                  <a:pt x="6057" y="20761"/>
                </a:lnTo>
                <a:lnTo>
                  <a:pt x="6323" y="20813"/>
                </a:lnTo>
                <a:lnTo>
                  <a:pt x="6625" y="20892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Puzzle2"/>
          <p:cNvSpPr>
            <a:spLocks noEditPoints="1" noChangeArrowheads="1"/>
          </p:cNvSpPr>
          <p:nvPr/>
        </p:nvSpPr>
        <p:spPr bwMode="auto">
          <a:xfrm>
            <a:off x="4206335" y="3547138"/>
            <a:ext cx="1683894" cy="1290907"/>
          </a:xfrm>
          <a:custGeom>
            <a:avLst/>
            <a:gdLst>
              <a:gd name="T0" fmla="*/ 11 w 21600"/>
              <a:gd name="T1" fmla="*/ 13386 h 21600"/>
              <a:gd name="T2" fmla="*/ 4202 w 21600"/>
              <a:gd name="T3" fmla="*/ 21161 h 21600"/>
              <a:gd name="T4" fmla="*/ 10400 w 21600"/>
              <a:gd name="T5" fmla="*/ 13909 h 21600"/>
              <a:gd name="T6" fmla="*/ 16821 w 21600"/>
              <a:gd name="T7" fmla="*/ 21190 h 21600"/>
              <a:gd name="T8" fmla="*/ 21600 w 21600"/>
              <a:gd name="T9" fmla="*/ 15083 h 21600"/>
              <a:gd name="T10" fmla="*/ 16889 w 21600"/>
              <a:gd name="T11" fmla="*/ 5739 h 21600"/>
              <a:gd name="T12" fmla="*/ 10800 w 21600"/>
              <a:gd name="T13" fmla="*/ 28 h 21600"/>
              <a:gd name="T14" fmla="*/ 4202 w 21600"/>
              <a:gd name="T15" fmla="*/ 5894 h 21600"/>
              <a:gd name="T16" fmla="*/ 5388 w 21600"/>
              <a:gd name="T17" fmla="*/ 6742 h 21600"/>
              <a:gd name="T18" fmla="*/ 16177 w 21600"/>
              <a:gd name="T19" fmla="*/ 20441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4247" y="12354"/>
                </a:moveTo>
                <a:lnTo>
                  <a:pt x="4134" y="12468"/>
                </a:lnTo>
                <a:lnTo>
                  <a:pt x="4010" y="12581"/>
                </a:lnTo>
                <a:lnTo>
                  <a:pt x="3897" y="12637"/>
                </a:lnTo>
                <a:lnTo>
                  <a:pt x="3773" y="12694"/>
                </a:lnTo>
                <a:lnTo>
                  <a:pt x="3637" y="12694"/>
                </a:lnTo>
                <a:lnTo>
                  <a:pt x="3524" y="12694"/>
                </a:lnTo>
                <a:lnTo>
                  <a:pt x="3400" y="12665"/>
                </a:lnTo>
                <a:lnTo>
                  <a:pt x="3287" y="12609"/>
                </a:lnTo>
                <a:lnTo>
                  <a:pt x="3027" y="12496"/>
                </a:lnTo>
                <a:lnTo>
                  <a:pt x="2790" y="12340"/>
                </a:lnTo>
                <a:lnTo>
                  <a:pt x="2530" y="12142"/>
                </a:lnTo>
                <a:lnTo>
                  <a:pt x="2293" y="11987"/>
                </a:lnTo>
                <a:lnTo>
                  <a:pt x="2033" y="11817"/>
                </a:lnTo>
                <a:lnTo>
                  <a:pt x="1773" y="11676"/>
                </a:lnTo>
                <a:lnTo>
                  <a:pt x="1638" y="11662"/>
                </a:lnTo>
                <a:lnTo>
                  <a:pt x="1513" y="11634"/>
                </a:lnTo>
                <a:lnTo>
                  <a:pt x="1378" y="11634"/>
                </a:lnTo>
                <a:lnTo>
                  <a:pt x="1253" y="11634"/>
                </a:lnTo>
                <a:lnTo>
                  <a:pt x="1118" y="11662"/>
                </a:lnTo>
                <a:lnTo>
                  <a:pt x="971" y="11732"/>
                </a:lnTo>
                <a:lnTo>
                  <a:pt x="835" y="11817"/>
                </a:lnTo>
                <a:lnTo>
                  <a:pt x="711" y="11959"/>
                </a:lnTo>
                <a:lnTo>
                  <a:pt x="553" y="12086"/>
                </a:lnTo>
                <a:lnTo>
                  <a:pt x="429" y="12284"/>
                </a:lnTo>
                <a:lnTo>
                  <a:pt x="271" y="12524"/>
                </a:lnTo>
                <a:lnTo>
                  <a:pt x="146" y="12793"/>
                </a:lnTo>
                <a:lnTo>
                  <a:pt x="79" y="12962"/>
                </a:lnTo>
                <a:lnTo>
                  <a:pt x="33" y="13146"/>
                </a:lnTo>
                <a:lnTo>
                  <a:pt x="11" y="13386"/>
                </a:lnTo>
                <a:lnTo>
                  <a:pt x="11" y="13641"/>
                </a:lnTo>
                <a:lnTo>
                  <a:pt x="33" y="13881"/>
                </a:lnTo>
                <a:lnTo>
                  <a:pt x="101" y="14150"/>
                </a:lnTo>
                <a:lnTo>
                  <a:pt x="192" y="14404"/>
                </a:lnTo>
                <a:lnTo>
                  <a:pt x="293" y="14645"/>
                </a:lnTo>
                <a:lnTo>
                  <a:pt x="451" y="14857"/>
                </a:lnTo>
                <a:lnTo>
                  <a:pt x="621" y="15054"/>
                </a:lnTo>
                <a:lnTo>
                  <a:pt x="734" y="15125"/>
                </a:lnTo>
                <a:lnTo>
                  <a:pt x="835" y="15210"/>
                </a:lnTo>
                <a:lnTo>
                  <a:pt x="948" y="15267"/>
                </a:lnTo>
                <a:lnTo>
                  <a:pt x="1084" y="15323"/>
                </a:lnTo>
                <a:lnTo>
                  <a:pt x="1208" y="15351"/>
                </a:lnTo>
                <a:lnTo>
                  <a:pt x="1355" y="15380"/>
                </a:lnTo>
                <a:lnTo>
                  <a:pt x="1513" y="15380"/>
                </a:lnTo>
                <a:lnTo>
                  <a:pt x="1683" y="15380"/>
                </a:lnTo>
                <a:lnTo>
                  <a:pt x="1864" y="15351"/>
                </a:lnTo>
                <a:lnTo>
                  <a:pt x="2033" y="15323"/>
                </a:lnTo>
                <a:lnTo>
                  <a:pt x="2225" y="15238"/>
                </a:lnTo>
                <a:lnTo>
                  <a:pt x="2428" y="15153"/>
                </a:lnTo>
                <a:lnTo>
                  <a:pt x="2745" y="15026"/>
                </a:lnTo>
                <a:lnTo>
                  <a:pt x="3005" y="14913"/>
                </a:lnTo>
                <a:lnTo>
                  <a:pt x="3264" y="14828"/>
                </a:lnTo>
                <a:lnTo>
                  <a:pt x="3513" y="14800"/>
                </a:lnTo>
                <a:lnTo>
                  <a:pt x="3615" y="14828"/>
                </a:lnTo>
                <a:lnTo>
                  <a:pt x="3728" y="14857"/>
                </a:lnTo>
                <a:lnTo>
                  <a:pt x="3807" y="14913"/>
                </a:lnTo>
                <a:lnTo>
                  <a:pt x="3920" y="14998"/>
                </a:lnTo>
                <a:lnTo>
                  <a:pt x="4010" y="15097"/>
                </a:lnTo>
                <a:lnTo>
                  <a:pt x="4089" y="15238"/>
                </a:lnTo>
                <a:lnTo>
                  <a:pt x="4179" y="15408"/>
                </a:lnTo>
                <a:lnTo>
                  <a:pt x="4247" y="15620"/>
                </a:lnTo>
                <a:lnTo>
                  <a:pt x="4326" y="15860"/>
                </a:lnTo>
                <a:lnTo>
                  <a:pt x="4394" y="16129"/>
                </a:lnTo>
                <a:lnTo>
                  <a:pt x="4439" y="16440"/>
                </a:lnTo>
                <a:lnTo>
                  <a:pt x="4507" y="16737"/>
                </a:lnTo>
                <a:lnTo>
                  <a:pt x="4552" y="17090"/>
                </a:lnTo>
                <a:lnTo>
                  <a:pt x="4575" y="17443"/>
                </a:lnTo>
                <a:lnTo>
                  <a:pt x="4586" y="17825"/>
                </a:lnTo>
                <a:lnTo>
                  <a:pt x="4586" y="18193"/>
                </a:lnTo>
                <a:lnTo>
                  <a:pt x="4586" y="18574"/>
                </a:lnTo>
                <a:lnTo>
                  <a:pt x="4586" y="18984"/>
                </a:lnTo>
                <a:lnTo>
                  <a:pt x="4552" y="19366"/>
                </a:lnTo>
                <a:lnTo>
                  <a:pt x="4507" y="19748"/>
                </a:lnTo>
                <a:lnTo>
                  <a:pt x="4462" y="20129"/>
                </a:lnTo>
                <a:lnTo>
                  <a:pt x="4371" y="20483"/>
                </a:lnTo>
                <a:lnTo>
                  <a:pt x="4292" y="20836"/>
                </a:lnTo>
                <a:lnTo>
                  <a:pt x="4202" y="21161"/>
                </a:lnTo>
                <a:lnTo>
                  <a:pt x="4744" y="21161"/>
                </a:lnTo>
                <a:lnTo>
                  <a:pt x="5264" y="21161"/>
                </a:lnTo>
                <a:lnTo>
                  <a:pt x="5784" y="21161"/>
                </a:lnTo>
                <a:lnTo>
                  <a:pt x="6235" y="21161"/>
                </a:lnTo>
                <a:lnTo>
                  <a:pt x="6676" y="21161"/>
                </a:lnTo>
                <a:lnTo>
                  <a:pt x="7060" y="21161"/>
                </a:lnTo>
                <a:lnTo>
                  <a:pt x="7410" y="21161"/>
                </a:lnTo>
                <a:lnTo>
                  <a:pt x="7670" y="21161"/>
                </a:lnTo>
                <a:lnTo>
                  <a:pt x="8020" y="21020"/>
                </a:lnTo>
                <a:lnTo>
                  <a:pt x="8303" y="20893"/>
                </a:lnTo>
                <a:lnTo>
                  <a:pt x="8563" y="20695"/>
                </a:lnTo>
                <a:lnTo>
                  <a:pt x="8800" y="20511"/>
                </a:lnTo>
                <a:lnTo>
                  <a:pt x="8969" y="20285"/>
                </a:lnTo>
                <a:lnTo>
                  <a:pt x="9150" y="20045"/>
                </a:lnTo>
                <a:lnTo>
                  <a:pt x="9252" y="19804"/>
                </a:lnTo>
                <a:lnTo>
                  <a:pt x="9342" y="19550"/>
                </a:lnTo>
                <a:lnTo>
                  <a:pt x="9410" y="19281"/>
                </a:lnTo>
                <a:lnTo>
                  <a:pt x="9433" y="19013"/>
                </a:lnTo>
                <a:lnTo>
                  <a:pt x="9433" y="18744"/>
                </a:lnTo>
                <a:lnTo>
                  <a:pt x="9387" y="18504"/>
                </a:lnTo>
                <a:lnTo>
                  <a:pt x="9320" y="18221"/>
                </a:lnTo>
                <a:lnTo>
                  <a:pt x="9207" y="17981"/>
                </a:lnTo>
                <a:lnTo>
                  <a:pt x="9105" y="17740"/>
                </a:lnTo>
                <a:lnTo>
                  <a:pt x="8924" y="17514"/>
                </a:lnTo>
                <a:lnTo>
                  <a:pt x="8777" y="17274"/>
                </a:lnTo>
                <a:lnTo>
                  <a:pt x="8642" y="17034"/>
                </a:lnTo>
                <a:lnTo>
                  <a:pt x="8563" y="16765"/>
                </a:lnTo>
                <a:lnTo>
                  <a:pt x="8472" y="16468"/>
                </a:lnTo>
                <a:lnTo>
                  <a:pt x="8450" y="16157"/>
                </a:lnTo>
                <a:lnTo>
                  <a:pt x="8450" y="15860"/>
                </a:lnTo>
                <a:lnTo>
                  <a:pt x="8472" y="15563"/>
                </a:lnTo>
                <a:lnTo>
                  <a:pt x="8540" y="15267"/>
                </a:lnTo>
                <a:lnTo>
                  <a:pt x="8642" y="14998"/>
                </a:lnTo>
                <a:lnTo>
                  <a:pt x="8777" y="14729"/>
                </a:lnTo>
                <a:lnTo>
                  <a:pt x="8868" y="14616"/>
                </a:lnTo>
                <a:lnTo>
                  <a:pt x="8969" y="14475"/>
                </a:lnTo>
                <a:lnTo>
                  <a:pt x="9060" y="14376"/>
                </a:lnTo>
                <a:lnTo>
                  <a:pt x="9184" y="14291"/>
                </a:lnTo>
                <a:lnTo>
                  <a:pt x="9297" y="14206"/>
                </a:lnTo>
                <a:lnTo>
                  <a:pt x="9433" y="14121"/>
                </a:lnTo>
                <a:lnTo>
                  <a:pt x="9579" y="14051"/>
                </a:lnTo>
                <a:lnTo>
                  <a:pt x="9726" y="13994"/>
                </a:lnTo>
                <a:lnTo>
                  <a:pt x="9884" y="13938"/>
                </a:lnTo>
                <a:lnTo>
                  <a:pt x="10054" y="13909"/>
                </a:lnTo>
                <a:lnTo>
                  <a:pt x="10257" y="13881"/>
                </a:lnTo>
                <a:lnTo>
                  <a:pt x="10449" y="13881"/>
                </a:lnTo>
                <a:lnTo>
                  <a:pt x="10664" y="13881"/>
                </a:lnTo>
                <a:lnTo>
                  <a:pt x="10856" y="13909"/>
                </a:lnTo>
                <a:lnTo>
                  <a:pt x="11037" y="13966"/>
                </a:lnTo>
                <a:lnTo>
                  <a:pt x="11206" y="14023"/>
                </a:lnTo>
                <a:lnTo>
                  <a:pt x="11353" y="14093"/>
                </a:lnTo>
                <a:lnTo>
                  <a:pt x="11511" y="14178"/>
                </a:lnTo>
                <a:lnTo>
                  <a:pt x="11635" y="14263"/>
                </a:lnTo>
                <a:lnTo>
                  <a:pt x="11748" y="14376"/>
                </a:lnTo>
                <a:lnTo>
                  <a:pt x="11861" y="14475"/>
                </a:lnTo>
                <a:lnTo>
                  <a:pt x="11941" y="14616"/>
                </a:lnTo>
                <a:lnTo>
                  <a:pt x="12031" y="14758"/>
                </a:lnTo>
                <a:lnTo>
                  <a:pt x="12099" y="14885"/>
                </a:lnTo>
                <a:lnTo>
                  <a:pt x="12200" y="15210"/>
                </a:lnTo>
                <a:lnTo>
                  <a:pt x="12268" y="15507"/>
                </a:lnTo>
                <a:lnTo>
                  <a:pt x="12291" y="15832"/>
                </a:lnTo>
                <a:lnTo>
                  <a:pt x="12291" y="16157"/>
                </a:lnTo>
                <a:lnTo>
                  <a:pt x="12246" y="16482"/>
                </a:lnTo>
                <a:lnTo>
                  <a:pt x="12178" y="16807"/>
                </a:lnTo>
                <a:lnTo>
                  <a:pt x="12099" y="17090"/>
                </a:lnTo>
                <a:lnTo>
                  <a:pt x="12008" y="17330"/>
                </a:lnTo>
                <a:lnTo>
                  <a:pt x="11884" y="17542"/>
                </a:lnTo>
                <a:lnTo>
                  <a:pt x="11748" y="17712"/>
                </a:lnTo>
                <a:lnTo>
                  <a:pt x="11613" y="17839"/>
                </a:lnTo>
                <a:lnTo>
                  <a:pt x="11489" y="18037"/>
                </a:lnTo>
                <a:lnTo>
                  <a:pt x="11398" y="18221"/>
                </a:lnTo>
                <a:lnTo>
                  <a:pt x="11319" y="18447"/>
                </a:lnTo>
                <a:lnTo>
                  <a:pt x="11251" y="18659"/>
                </a:lnTo>
                <a:lnTo>
                  <a:pt x="11206" y="18900"/>
                </a:lnTo>
                <a:lnTo>
                  <a:pt x="11184" y="19154"/>
                </a:lnTo>
                <a:lnTo>
                  <a:pt x="11184" y="19423"/>
                </a:lnTo>
                <a:lnTo>
                  <a:pt x="11229" y="19663"/>
                </a:lnTo>
                <a:lnTo>
                  <a:pt x="11297" y="19903"/>
                </a:lnTo>
                <a:lnTo>
                  <a:pt x="11376" y="20158"/>
                </a:lnTo>
                <a:lnTo>
                  <a:pt x="11511" y="20398"/>
                </a:lnTo>
                <a:lnTo>
                  <a:pt x="11681" y="20610"/>
                </a:lnTo>
                <a:lnTo>
                  <a:pt x="11884" y="20808"/>
                </a:lnTo>
                <a:lnTo>
                  <a:pt x="12121" y="20992"/>
                </a:lnTo>
                <a:lnTo>
                  <a:pt x="12404" y="21161"/>
                </a:lnTo>
                <a:lnTo>
                  <a:pt x="12528" y="21190"/>
                </a:lnTo>
                <a:lnTo>
                  <a:pt x="12856" y="21274"/>
                </a:lnTo>
                <a:lnTo>
                  <a:pt x="13330" y="21373"/>
                </a:lnTo>
                <a:lnTo>
                  <a:pt x="13963" y="21486"/>
                </a:lnTo>
                <a:lnTo>
                  <a:pt x="14313" y="21543"/>
                </a:lnTo>
                <a:lnTo>
                  <a:pt x="14652" y="21571"/>
                </a:lnTo>
                <a:lnTo>
                  <a:pt x="15025" y="21600"/>
                </a:lnTo>
                <a:lnTo>
                  <a:pt x="15409" y="21600"/>
                </a:lnTo>
                <a:lnTo>
                  <a:pt x="15782" y="21600"/>
                </a:lnTo>
                <a:lnTo>
                  <a:pt x="16177" y="21571"/>
                </a:lnTo>
                <a:lnTo>
                  <a:pt x="16516" y="21486"/>
                </a:lnTo>
                <a:lnTo>
                  <a:pt x="16889" y="21402"/>
                </a:lnTo>
                <a:lnTo>
                  <a:pt x="16821" y="21190"/>
                </a:lnTo>
                <a:lnTo>
                  <a:pt x="16776" y="20935"/>
                </a:lnTo>
                <a:lnTo>
                  <a:pt x="16742" y="20667"/>
                </a:lnTo>
                <a:lnTo>
                  <a:pt x="16719" y="20370"/>
                </a:lnTo>
                <a:lnTo>
                  <a:pt x="16697" y="19719"/>
                </a:lnTo>
                <a:lnTo>
                  <a:pt x="16697" y="19013"/>
                </a:lnTo>
                <a:lnTo>
                  <a:pt x="16719" y="18306"/>
                </a:lnTo>
                <a:lnTo>
                  <a:pt x="16753" y="17599"/>
                </a:lnTo>
                <a:lnTo>
                  <a:pt x="16821" y="16949"/>
                </a:lnTo>
                <a:lnTo>
                  <a:pt x="16889" y="16383"/>
                </a:lnTo>
                <a:lnTo>
                  <a:pt x="16934" y="16129"/>
                </a:lnTo>
                <a:lnTo>
                  <a:pt x="17002" y="15945"/>
                </a:lnTo>
                <a:lnTo>
                  <a:pt x="17081" y="15790"/>
                </a:lnTo>
                <a:lnTo>
                  <a:pt x="17194" y="15648"/>
                </a:lnTo>
                <a:lnTo>
                  <a:pt x="17318" y="15563"/>
                </a:lnTo>
                <a:lnTo>
                  <a:pt x="17453" y="15507"/>
                </a:lnTo>
                <a:lnTo>
                  <a:pt x="17600" y="15450"/>
                </a:lnTo>
                <a:lnTo>
                  <a:pt x="17758" y="15450"/>
                </a:lnTo>
                <a:lnTo>
                  <a:pt x="17905" y="15479"/>
                </a:lnTo>
                <a:lnTo>
                  <a:pt x="18064" y="15535"/>
                </a:lnTo>
                <a:lnTo>
                  <a:pt x="18233" y="15620"/>
                </a:lnTo>
                <a:lnTo>
                  <a:pt x="18380" y="15733"/>
                </a:lnTo>
                <a:lnTo>
                  <a:pt x="18561" y="15832"/>
                </a:lnTo>
                <a:lnTo>
                  <a:pt x="18707" y="15973"/>
                </a:lnTo>
                <a:lnTo>
                  <a:pt x="18866" y="16129"/>
                </a:lnTo>
                <a:lnTo>
                  <a:pt x="18990" y="16327"/>
                </a:lnTo>
                <a:lnTo>
                  <a:pt x="19125" y="16482"/>
                </a:lnTo>
                <a:lnTo>
                  <a:pt x="19295" y="16624"/>
                </a:lnTo>
                <a:lnTo>
                  <a:pt x="19464" y="16737"/>
                </a:lnTo>
                <a:lnTo>
                  <a:pt x="19668" y="16807"/>
                </a:lnTo>
                <a:lnTo>
                  <a:pt x="19860" y="16836"/>
                </a:lnTo>
                <a:lnTo>
                  <a:pt x="20052" y="16864"/>
                </a:lnTo>
                <a:lnTo>
                  <a:pt x="20266" y="16836"/>
                </a:lnTo>
                <a:lnTo>
                  <a:pt x="20470" y="16793"/>
                </a:lnTo>
                <a:lnTo>
                  <a:pt x="20662" y="16708"/>
                </a:lnTo>
                <a:lnTo>
                  <a:pt x="20854" y="16567"/>
                </a:lnTo>
                <a:lnTo>
                  <a:pt x="21035" y="16412"/>
                </a:lnTo>
                <a:lnTo>
                  <a:pt x="21182" y="16214"/>
                </a:lnTo>
                <a:lnTo>
                  <a:pt x="21340" y="16002"/>
                </a:lnTo>
                <a:lnTo>
                  <a:pt x="21441" y="15733"/>
                </a:lnTo>
                <a:lnTo>
                  <a:pt x="21532" y="15436"/>
                </a:lnTo>
                <a:lnTo>
                  <a:pt x="21600" y="15083"/>
                </a:lnTo>
                <a:lnTo>
                  <a:pt x="21600" y="14885"/>
                </a:lnTo>
                <a:lnTo>
                  <a:pt x="21600" y="14729"/>
                </a:lnTo>
                <a:lnTo>
                  <a:pt x="21600" y="14531"/>
                </a:lnTo>
                <a:lnTo>
                  <a:pt x="21577" y="14376"/>
                </a:lnTo>
                <a:lnTo>
                  <a:pt x="21532" y="14206"/>
                </a:lnTo>
                <a:lnTo>
                  <a:pt x="21487" y="14051"/>
                </a:lnTo>
                <a:lnTo>
                  <a:pt x="21419" y="13909"/>
                </a:lnTo>
                <a:lnTo>
                  <a:pt x="21351" y="13768"/>
                </a:lnTo>
                <a:lnTo>
                  <a:pt x="21204" y="13500"/>
                </a:lnTo>
                <a:lnTo>
                  <a:pt x="21035" y="13287"/>
                </a:lnTo>
                <a:lnTo>
                  <a:pt x="20809" y="13090"/>
                </a:lnTo>
                <a:lnTo>
                  <a:pt x="20594" y="12962"/>
                </a:lnTo>
                <a:lnTo>
                  <a:pt x="20357" y="12821"/>
                </a:lnTo>
                <a:lnTo>
                  <a:pt x="20120" y="12764"/>
                </a:lnTo>
                <a:lnTo>
                  <a:pt x="19882" y="12708"/>
                </a:lnTo>
                <a:lnTo>
                  <a:pt x="19645" y="12736"/>
                </a:lnTo>
                <a:lnTo>
                  <a:pt x="19430" y="12793"/>
                </a:lnTo>
                <a:lnTo>
                  <a:pt x="19227" y="12906"/>
                </a:lnTo>
                <a:lnTo>
                  <a:pt x="19148" y="12962"/>
                </a:lnTo>
                <a:lnTo>
                  <a:pt x="19058" y="13047"/>
                </a:lnTo>
                <a:lnTo>
                  <a:pt x="18990" y="13146"/>
                </a:lnTo>
                <a:lnTo>
                  <a:pt x="18911" y="13259"/>
                </a:lnTo>
                <a:lnTo>
                  <a:pt x="18775" y="13471"/>
                </a:lnTo>
                <a:lnTo>
                  <a:pt x="18628" y="13641"/>
                </a:lnTo>
                <a:lnTo>
                  <a:pt x="18470" y="13740"/>
                </a:lnTo>
                <a:lnTo>
                  <a:pt x="18301" y="13825"/>
                </a:lnTo>
                <a:lnTo>
                  <a:pt x="18143" y="13853"/>
                </a:lnTo>
                <a:lnTo>
                  <a:pt x="17973" y="13881"/>
                </a:lnTo>
                <a:lnTo>
                  <a:pt x="17804" y="13853"/>
                </a:lnTo>
                <a:lnTo>
                  <a:pt x="17646" y="13796"/>
                </a:lnTo>
                <a:lnTo>
                  <a:pt x="17499" y="13726"/>
                </a:lnTo>
                <a:lnTo>
                  <a:pt x="17341" y="13641"/>
                </a:lnTo>
                <a:lnTo>
                  <a:pt x="17216" y="13528"/>
                </a:lnTo>
                <a:lnTo>
                  <a:pt x="17103" y="13386"/>
                </a:lnTo>
                <a:lnTo>
                  <a:pt x="17024" y="13259"/>
                </a:lnTo>
                <a:lnTo>
                  <a:pt x="16934" y="13118"/>
                </a:lnTo>
                <a:lnTo>
                  <a:pt x="16889" y="12991"/>
                </a:lnTo>
                <a:lnTo>
                  <a:pt x="16889" y="12849"/>
                </a:lnTo>
                <a:lnTo>
                  <a:pt x="16889" y="12383"/>
                </a:lnTo>
                <a:lnTo>
                  <a:pt x="16889" y="11662"/>
                </a:lnTo>
                <a:lnTo>
                  <a:pt x="16889" y="10701"/>
                </a:lnTo>
                <a:lnTo>
                  <a:pt x="16889" y="9640"/>
                </a:lnTo>
                <a:lnTo>
                  <a:pt x="16889" y="8566"/>
                </a:lnTo>
                <a:lnTo>
                  <a:pt x="16889" y="7478"/>
                </a:lnTo>
                <a:lnTo>
                  <a:pt x="16889" y="6502"/>
                </a:lnTo>
                <a:lnTo>
                  <a:pt x="16889" y="5739"/>
                </a:lnTo>
                <a:lnTo>
                  <a:pt x="16674" y="5894"/>
                </a:lnTo>
                <a:lnTo>
                  <a:pt x="16414" y="6036"/>
                </a:lnTo>
                <a:lnTo>
                  <a:pt x="16154" y="6177"/>
                </a:lnTo>
                <a:lnTo>
                  <a:pt x="15849" y="6248"/>
                </a:lnTo>
                <a:lnTo>
                  <a:pt x="15544" y="6304"/>
                </a:lnTo>
                <a:lnTo>
                  <a:pt x="15217" y="6332"/>
                </a:lnTo>
                <a:lnTo>
                  <a:pt x="14866" y="6361"/>
                </a:lnTo>
                <a:lnTo>
                  <a:pt x="14550" y="6361"/>
                </a:lnTo>
                <a:lnTo>
                  <a:pt x="14200" y="6332"/>
                </a:lnTo>
                <a:lnTo>
                  <a:pt x="13850" y="6276"/>
                </a:lnTo>
                <a:lnTo>
                  <a:pt x="13522" y="6219"/>
                </a:lnTo>
                <a:lnTo>
                  <a:pt x="13206" y="6149"/>
                </a:lnTo>
                <a:lnTo>
                  <a:pt x="12901" y="6064"/>
                </a:lnTo>
                <a:lnTo>
                  <a:pt x="12618" y="5951"/>
                </a:lnTo>
                <a:lnTo>
                  <a:pt x="12358" y="5838"/>
                </a:lnTo>
                <a:lnTo>
                  <a:pt x="12121" y="5739"/>
                </a:lnTo>
                <a:lnTo>
                  <a:pt x="11941" y="5626"/>
                </a:lnTo>
                <a:lnTo>
                  <a:pt x="11794" y="5513"/>
                </a:lnTo>
                <a:lnTo>
                  <a:pt x="11658" y="5414"/>
                </a:lnTo>
                <a:lnTo>
                  <a:pt x="11556" y="5301"/>
                </a:lnTo>
                <a:lnTo>
                  <a:pt x="11466" y="5187"/>
                </a:lnTo>
                <a:lnTo>
                  <a:pt x="11398" y="5089"/>
                </a:lnTo>
                <a:lnTo>
                  <a:pt x="11376" y="4947"/>
                </a:lnTo>
                <a:lnTo>
                  <a:pt x="11353" y="4834"/>
                </a:lnTo>
                <a:lnTo>
                  <a:pt x="11353" y="4707"/>
                </a:lnTo>
                <a:lnTo>
                  <a:pt x="11376" y="4565"/>
                </a:lnTo>
                <a:lnTo>
                  <a:pt x="11443" y="4410"/>
                </a:lnTo>
                <a:lnTo>
                  <a:pt x="11511" y="4240"/>
                </a:lnTo>
                <a:lnTo>
                  <a:pt x="11703" y="3887"/>
                </a:lnTo>
                <a:lnTo>
                  <a:pt x="11986" y="3505"/>
                </a:lnTo>
                <a:lnTo>
                  <a:pt x="12144" y="3265"/>
                </a:lnTo>
                <a:lnTo>
                  <a:pt x="12246" y="3025"/>
                </a:lnTo>
                <a:lnTo>
                  <a:pt x="12336" y="2756"/>
                </a:lnTo>
                <a:lnTo>
                  <a:pt x="12404" y="2445"/>
                </a:lnTo>
                <a:lnTo>
                  <a:pt x="12438" y="2176"/>
                </a:lnTo>
                <a:lnTo>
                  <a:pt x="12438" y="1880"/>
                </a:lnTo>
                <a:lnTo>
                  <a:pt x="12404" y="1583"/>
                </a:lnTo>
                <a:lnTo>
                  <a:pt x="12336" y="1314"/>
                </a:lnTo>
                <a:lnTo>
                  <a:pt x="12246" y="1046"/>
                </a:lnTo>
                <a:lnTo>
                  <a:pt x="12099" y="791"/>
                </a:lnTo>
                <a:lnTo>
                  <a:pt x="12008" y="692"/>
                </a:lnTo>
                <a:lnTo>
                  <a:pt x="11918" y="579"/>
                </a:lnTo>
                <a:lnTo>
                  <a:pt x="11816" y="466"/>
                </a:lnTo>
                <a:lnTo>
                  <a:pt x="11703" y="381"/>
                </a:lnTo>
                <a:lnTo>
                  <a:pt x="11579" y="310"/>
                </a:lnTo>
                <a:lnTo>
                  <a:pt x="11443" y="226"/>
                </a:lnTo>
                <a:lnTo>
                  <a:pt x="11297" y="169"/>
                </a:lnTo>
                <a:lnTo>
                  <a:pt x="11138" y="113"/>
                </a:lnTo>
                <a:lnTo>
                  <a:pt x="10969" y="56"/>
                </a:lnTo>
                <a:lnTo>
                  <a:pt x="10800" y="28"/>
                </a:lnTo>
                <a:lnTo>
                  <a:pt x="10619" y="28"/>
                </a:lnTo>
                <a:lnTo>
                  <a:pt x="10404" y="28"/>
                </a:lnTo>
                <a:lnTo>
                  <a:pt x="10257" y="28"/>
                </a:lnTo>
                <a:lnTo>
                  <a:pt x="10076" y="56"/>
                </a:lnTo>
                <a:lnTo>
                  <a:pt x="9952" y="84"/>
                </a:lnTo>
                <a:lnTo>
                  <a:pt x="9794" y="141"/>
                </a:lnTo>
                <a:lnTo>
                  <a:pt x="9692" y="226"/>
                </a:lnTo>
                <a:lnTo>
                  <a:pt x="9557" y="282"/>
                </a:lnTo>
                <a:lnTo>
                  <a:pt x="9455" y="381"/>
                </a:lnTo>
                <a:lnTo>
                  <a:pt x="9365" y="466"/>
                </a:lnTo>
                <a:lnTo>
                  <a:pt x="9274" y="579"/>
                </a:lnTo>
                <a:lnTo>
                  <a:pt x="9184" y="692"/>
                </a:lnTo>
                <a:lnTo>
                  <a:pt x="9128" y="791"/>
                </a:lnTo>
                <a:lnTo>
                  <a:pt x="9060" y="932"/>
                </a:lnTo>
                <a:lnTo>
                  <a:pt x="8969" y="1201"/>
                </a:lnTo>
                <a:lnTo>
                  <a:pt x="8913" y="1498"/>
                </a:lnTo>
                <a:lnTo>
                  <a:pt x="8890" y="1795"/>
                </a:lnTo>
                <a:lnTo>
                  <a:pt x="8890" y="2120"/>
                </a:lnTo>
                <a:lnTo>
                  <a:pt x="8913" y="2445"/>
                </a:lnTo>
                <a:lnTo>
                  <a:pt x="8969" y="2756"/>
                </a:lnTo>
                <a:lnTo>
                  <a:pt x="9060" y="3081"/>
                </a:lnTo>
                <a:lnTo>
                  <a:pt x="9173" y="3378"/>
                </a:lnTo>
                <a:lnTo>
                  <a:pt x="9297" y="3647"/>
                </a:lnTo>
                <a:lnTo>
                  <a:pt x="9466" y="3887"/>
                </a:lnTo>
                <a:lnTo>
                  <a:pt x="9579" y="4085"/>
                </a:lnTo>
                <a:lnTo>
                  <a:pt x="9670" y="4269"/>
                </a:lnTo>
                <a:lnTo>
                  <a:pt x="9726" y="4467"/>
                </a:lnTo>
                <a:lnTo>
                  <a:pt x="9771" y="4650"/>
                </a:lnTo>
                <a:lnTo>
                  <a:pt x="9771" y="4834"/>
                </a:lnTo>
                <a:lnTo>
                  <a:pt x="9749" y="5032"/>
                </a:lnTo>
                <a:lnTo>
                  <a:pt x="9715" y="5216"/>
                </a:lnTo>
                <a:lnTo>
                  <a:pt x="9625" y="5385"/>
                </a:lnTo>
                <a:lnTo>
                  <a:pt x="9534" y="5513"/>
                </a:lnTo>
                <a:lnTo>
                  <a:pt x="9410" y="5626"/>
                </a:lnTo>
                <a:lnTo>
                  <a:pt x="9229" y="5710"/>
                </a:lnTo>
                <a:lnTo>
                  <a:pt x="9060" y="5767"/>
                </a:lnTo>
                <a:lnTo>
                  <a:pt x="8845" y="5767"/>
                </a:lnTo>
                <a:lnTo>
                  <a:pt x="8585" y="5739"/>
                </a:lnTo>
                <a:lnTo>
                  <a:pt x="8325" y="5654"/>
                </a:lnTo>
                <a:lnTo>
                  <a:pt x="8020" y="5513"/>
                </a:lnTo>
                <a:lnTo>
                  <a:pt x="7840" y="5442"/>
                </a:lnTo>
                <a:lnTo>
                  <a:pt x="7648" y="5385"/>
                </a:lnTo>
                <a:lnTo>
                  <a:pt x="7433" y="5329"/>
                </a:lnTo>
                <a:lnTo>
                  <a:pt x="7241" y="5301"/>
                </a:lnTo>
                <a:lnTo>
                  <a:pt x="6755" y="5301"/>
                </a:lnTo>
                <a:lnTo>
                  <a:pt x="6281" y="5329"/>
                </a:lnTo>
                <a:lnTo>
                  <a:pt x="5784" y="5385"/>
                </a:lnTo>
                <a:lnTo>
                  <a:pt x="5264" y="5498"/>
                </a:lnTo>
                <a:lnTo>
                  <a:pt x="4744" y="5597"/>
                </a:lnTo>
                <a:lnTo>
                  <a:pt x="4247" y="5739"/>
                </a:lnTo>
                <a:lnTo>
                  <a:pt x="4202" y="5894"/>
                </a:lnTo>
                <a:lnTo>
                  <a:pt x="4202" y="6191"/>
                </a:lnTo>
                <a:lnTo>
                  <a:pt x="4202" y="6545"/>
                </a:lnTo>
                <a:lnTo>
                  <a:pt x="4225" y="6954"/>
                </a:lnTo>
                <a:lnTo>
                  <a:pt x="4315" y="7930"/>
                </a:lnTo>
                <a:lnTo>
                  <a:pt x="4394" y="9018"/>
                </a:lnTo>
                <a:lnTo>
                  <a:pt x="4439" y="9570"/>
                </a:lnTo>
                <a:lnTo>
                  <a:pt x="4462" y="10107"/>
                </a:lnTo>
                <a:lnTo>
                  <a:pt x="4484" y="10630"/>
                </a:lnTo>
                <a:lnTo>
                  <a:pt x="4507" y="11082"/>
                </a:lnTo>
                <a:lnTo>
                  <a:pt x="4484" y="11520"/>
                </a:lnTo>
                <a:lnTo>
                  <a:pt x="4439" y="11874"/>
                </a:lnTo>
                <a:lnTo>
                  <a:pt x="4394" y="12029"/>
                </a:lnTo>
                <a:lnTo>
                  <a:pt x="4349" y="12171"/>
                </a:lnTo>
                <a:lnTo>
                  <a:pt x="4315" y="12284"/>
                </a:lnTo>
                <a:lnTo>
                  <a:pt x="4247" y="12354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" name="Puzzle4"/>
          <p:cNvSpPr>
            <a:spLocks noEditPoints="1" noChangeArrowheads="1"/>
          </p:cNvSpPr>
          <p:nvPr/>
        </p:nvSpPr>
        <p:spPr bwMode="auto">
          <a:xfrm>
            <a:off x="3554749" y="3531224"/>
            <a:ext cx="1015261" cy="1650376"/>
          </a:xfrm>
          <a:custGeom>
            <a:avLst/>
            <a:gdLst>
              <a:gd name="T0" fmla="*/ 8307 w 21600"/>
              <a:gd name="T1" fmla="*/ 11593 h 21600"/>
              <a:gd name="T2" fmla="*/ 453 w 21600"/>
              <a:gd name="T3" fmla="*/ 16938 h 21600"/>
              <a:gd name="T4" fmla="*/ 11500 w 21600"/>
              <a:gd name="T5" fmla="*/ 21600 h 21600"/>
              <a:gd name="T6" fmla="*/ 20920 w 21600"/>
              <a:gd name="T7" fmla="*/ 16751 h 21600"/>
              <a:gd name="T8" fmla="*/ 13972 w 21600"/>
              <a:gd name="T9" fmla="*/ 10888 h 21600"/>
              <a:gd name="T10" fmla="*/ 21033 w 21600"/>
              <a:gd name="T11" fmla="*/ 4716 h 21600"/>
              <a:gd name="T12" fmla="*/ 11102 w 21600"/>
              <a:gd name="T13" fmla="*/ 11 h 21600"/>
              <a:gd name="T14" fmla="*/ 453 w 21600"/>
              <a:gd name="T15" fmla="*/ 4716 h 21600"/>
              <a:gd name="T16" fmla="*/ 2076 w 21600"/>
              <a:gd name="T17" fmla="*/ 5664 h 21600"/>
              <a:gd name="T18" fmla="*/ 20203 w 21600"/>
              <a:gd name="T19" fmla="*/ 1598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3813" y="10590"/>
                </a:moveTo>
                <a:lnTo>
                  <a:pt x="3927" y="10513"/>
                </a:lnTo>
                <a:lnTo>
                  <a:pt x="4078" y="10425"/>
                </a:lnTo>
                <a:lnTo>
                  <a:pt x="4210" y="10359"/>
                </a:lnTo>
                <a:lnTo>
                  <a:pt x="4361" y="10315"/>
                </a:lnTo>
                <a:lnTo>
                  <a:pt x="4682" y="10237"/>
                </a:lnTo>
                <a:lnTo>
                  <a:pt x="5041" y="10193"/>
                </a:lnTo>
                <a:lnTo>
                  <a:pt x="5456" y="10171"/>
                </a:lnTo>
                <a:lnTo>
                  <a:pt x="5853" y="10193"/>
                </a:lnTo>
                <a:lnTo>
                  <a:pt x="6249" y="10260"/>
                </a:lnTo>
                <a:lnTo>
                  <a:pt x="6646" y="10337"/>
                </a:lnTo>
                <a:lnTo>
                  <a:pt x="7004" y="10469"/>
                </a:lnTo>
                <a:lnTo>
                  <a:pt x="7363" y="10612"/>
                </a:lnTo>
                <a:lnTo>
                  <a:pt x="7665" y="10788"/>
                </a:lnTo>
                <a:lnTo>
                  <a:pt x="7911" y="10998"/>
                </a:lnTo>
                <a:lnTo>
                  <a:pt x="8024" y="11097"/>
                </a:lnTo>
                <a:lnTo>
                  <a:pt x="8137" y="11207"/>
                </a:lnTo>
                <a:lnTo>
                  <a:pt x="8194" y="11340"/>
                </a:lnTo>
                <a:lnTo>
                  <a:pt x="8269" y="11461"/>
                </a:lnTo>
                <a:lnTo>
                  <a:pt x="8307" y="11593"/>
                </a:lnTo>
                <a:lnTo>
                  <a:pt x="8307" y="11714"/>
                </a:lnTo>
                <a:lnTo>
                  <a:pt x="8307" y="11868"/>
                </a:lnTo>
                <a:lnTo>
                  <a:pt x="8307" y="12012"/>
                </a:lnTo>
                <a:lnTo>
                  <a:pt x="8194" y="12265"/>
                </a:lnTo>
                <a:lnTo>
                  <a:pt x="8062" y="12519"/>
                </a:lnTo>
                <a:lnTo>
                  <a:pt x="7873" y="12706"/>
                </a:lnTo>
                <a:lnTo>
                  <a:pt x="7627" y="12904"/>
                </a:lnTo>
                <a:lnTo>
                  <a:pt x="7363" y="13048"/>
                </a:lnTo>
                <a:lnTo>
                  <a:pt x="7080" y="13180"/>
                </a:lnTo>
                <a:lnTo>
                  <a:pt x="6759" y="13257"/>
                </a:lnTo>
                <a:lnTo>
                  <a:pt x="6419" y="13345"/>
                </a:lnTo>
                <a:lnTo>
                  <a:pt x="6098" y="13389"/>
                </a:lnTo>
                <a:lnTo>
                  <a:pt x="5739" y="13389"/>
                </a:lnTo>
                <a:lnTo>
                  <a:pt x="5418" y="13389"/>
                </a:lnTo>
                <a:lnTo>
                  <a:pt x="5079" y="13345"/>
                </a:lnTo>
                <a:lnTo>
                  <a:pt x="4758" y="13301"/>
                </a:lnTo>
                <a:lnTo>
                  <a:pt x="4474" y="13213"/>
                </a:lnTo>
                <a:lnTo>
                  <a:pt x="4172" y="13114"/>
                </a:lnTo>
                <a:lnTo>
                  <a:pt x="3965" y="12982"/>
                </a:lnTo>
                <a:lnTo>
                  <a:pt x="3738" y="12838"/>
                </a:lnTo>
                <a:lnTo>
                  <a:pt x="3493" y="12706"/>
                </a:lnTo>
                <a:lnTo>
                  <a:pt x="3228" y="12607"/>
                </a:lnTo>
                <a:lnTo>
                  <a:pt x="2945" y="12519"/>
                </a:lnTo>
                <a:lnTo>
                  <a:pt x="2700" y="12431"/>
                </a:lnTo>
                <a:lnTo>
                  <a:pt x="2397" y="12375"/>
                </a:lnTo>
                <a:lnTo>
                  <a:pt x="2152" y="12331"/>
                </a:lnTo>
                <a:lnTo>
                  <a:pt x="1888" y="12309"/>
                </a:lnTo>
                <a:lnTo>
                  <a:pt x="1642" y="12309"/>
                </a:lnTo>
                <a:lnTo>
                  <a:pt x="1397" y="12331"/>
                </a:lnTo>
                <a:lnTo>
                  <a:pt x="1170" y="12397"/>
                </a:lnTo>
                <a:lnTo>
                  <a:pt x="962" y="12453"/>
                </a:lnTo>
                <a:lnTo>
                  <a:pt x="774" y="12563"/>
                </a:lnTo>
                <a:lnTo>
                  <a:pt x="623" y="12684"/>
                </a:lnTo>
                <a:lnTo>
                  <a:pt x="528" y="12838"/>
                </a:lnTo>
                <a:lnTo>
                  <a:pt x="453" y="13026"/>
                </a:lnTo>
                <a:lnTo>
                  <a:pt x="339" y="13477"/>
                </a:lnTo>
                <a:lnTo>
                  <a:pt x="226" y="13984"/>
                </a:lnTo>
                <a:lnTo>
                  <a:pt x="151" y="14535"/>
                </a:lnTo>
                <a:lnTo>
                  <a:pt x="113" y="15075"/>
                </a:lnTo>
                <a:lnTo>
                  <a:pt x="113" y="15626"/>
                </a:lnTo>
                <a:lnTo>
                  <a:pt x="151" y="16133"/>
                </a:lnTo>
                <a:lnTo>
                  <a:pt x="188" y="16376"/>
                </a:lnTo>
                <a:lnTo>
                  <a:pt x="264" y="16585"/>
                </a:lnTo>
                <a:lnTo>
                  <a:pt x="339" y="16773"/>
                </a:lnTo>
                <a:lnTo>
                  <a:pt x="453" y="16938"/>
                </a:lnTo>
                <a:lnTo>
                  <a:pt x="1095" y="16883"/>
                </a:lnTo>
                <a:lnTo>
                  <a:pt x="1963" y="16795"/>
                </a:lnTo>
                <a:lnTo>
                  <a:pt x="2945" y="16751"/>
                </a:lnTo>
                <a:lnTo>
                  <a:pt x="3965" y="16706"/>
                </a:lnTo>
                <a:lnTo>
                  <a:pt x="5022" y="16684"/>
                </a:lnTo>
                <a:lnTo>
                  <a:pt x="5947" y="16684"/>
                </a:lnTo>
                <a:lnTo>
                  <a:pt x="6759" y="16706"/>
                </a:lnTo>
                <a:lnTo>
                  <a:pt x="7363" y="16751"/>
                </a:lnTo>
                <a:lnTo>
                  <a:pt x="7948" y="16839"/>
                </a:lnTo>
                <a:lnTo>
                  <a:pt x="8458" y="16916"/>
                </a:lnTo>
                <a:lnTo>
                  <a:pt x="8893" y="17026"/>
                </a:lnTo>
                <a:lnTo>
                  <a:pt x="9289" y="17158"/>
                </a:lnTo>
                <a:lnTo>
                  <a:pt x="9572" y="17280"/>
                </a:lnTo>
                <a:lnTo>
                  <a:pt x="9799" y="17412"/>
                </a:lnTo>
                <a:lnTo>
                  <a:pt x="9969" y="17555"/>
                </a:lnTo>
                <a:lnTo>
                  <a:pt x="10120" y="17687"/>
                </a:lnTo>
                <a:lnTo>
                  <a:pt x="10158" y="17831"/>
                </a:lnTo>
                <a:lnTo>
                  <a:pt x="10195" y="17974"/>
                </a:lnTo>
                <a:lnTo>
                  <a:pt x="10158" y="18128"/>
                </a:lnTo>
                <a:lnTo>
                  <a:pt x="10082" y="18271"/>
                </a:lnTo>
                <a:lnTo>
                  <a:pt x="9969" y="18426"/>
                </a:lnTo>
                <a:lnTo>
                  <a:pt x="9837" y="18569"/>
                </a:lnTo>
                <a:lnTo>
                  <a:pt x="9648" y="18701"/>
                </a:lnTo>
                <a:lnTo>
                  <a:pt x="9440" y="18822"/>
                </a:lnTo>
                <a:lnTo>
                  <a:pt x="9213" y="18999"/>
                </a:lnTo>
                <a:lnTo>
                  <a:pt x="9044" y="19186"/>
                </a:lnTo>
                <a:lnTo>
                  <a:pt x="8893" y="19395"/>
                </a:lnTo>
                <a:lnTo>
                  <a:pt x="8817" y="19627"/>
                </a:lnTo>
                <a:lnTo>
                  <a:pt x="8779" y="19858"/>
                </a:lnTo>
                <a:lnTo>
                  <a:pt x="8779" y="20112"/>
                </a:lnTo>
                <a:lnTo>
                  <a:pt x="8855" y="20354"/>
                </a:lnTo>
                <a:lnTo>
                  <a:pt x="8968" y="20586"/>
                </a:lnTo>
                <a:lnTo>
                  <a:pt x="9138" y="20817"/>
                </a:lnTo>
                <a:lnTo>
                  <a:pt x="9365" y="21026"/>
                </a:lnTo>
                <a:lnTo>
                  <a:pt x="9610" y="21192"/>
                </a:lnTo>
                <a:lnTo>
                  <a:pt x="9950" y="21368"/>
                </a:lnTo>
                <a:lnTo>
                  <a:pt x="10120" y="21445"/>
                </a:lnTo>
                <a:lnTo>
                  <a:pt x="10346" y="21511"/>
                </a:lnTo>
                <a:lnTo>
                  <a:pt x="10516" y="21555"/>
                </a:lnTo>
                <a:lnTo>
                  <a:pt x="10743" y="21600"/>
                </a:lnTo>
                <a:lnTo>
                  <a:pt x="10988" y="21644"/>
                </a:lnTo>
                <a:lnTo>
                  <a:pt x="11215" y="21666"/>
                </a:lnTo>
                <a:lnTo>
                  <a:pt x="11498" y="21666"/>
                </a:lnTo>
                <a:lnTo>
                  <a:pt x="11762" y="21666"/>
                </a:lnTo>
                <a:lnTo>
                  <a:pt x="12253" y="21644"/>
                </a:lnTo>
                <a:lnTo>
                  <a:pt x="12763" y="21577"/>
                </a:lnTo>
                <a:lnTo>
                  <a:pt x="13197" y="21467"/>
                </a:lnTo>
                <a:lnTo>
                  <a:pt x="13556" y="21346"/>
                </a:lnTo>
                <a:lnTo>
                  <a:pt x="13896" y="21192"/>
                </a:lnTo>
                <a:lnTo>
                  <a:pt x="14179" y="21026"/>
                </a:lnTo>
                <a:lnTo>
                  <a:pt x="14444" y="20839"/>
                </a:lnTo>
                <a:lnTo>
                  <a:pt x="14576" y="20641"/>
                </a:lnTo>
                <a:lnTo>
                  <a:pt x="14727" y="20431"/>
                </a:lnTo>
                <a:lnTo>
                  <a:pt x="14765" y="20200"/>
                </a:lnTo>
                <a:lnTo>
                  <a:pt x="14802" y="19991"/>
                </a:lnTo>
                <a:lnTo>
                  <a:pt x="14727" y="19759"/>
                </a:lnTo>
                <a:lnTo>
                  <a:pt x="14613" y="19550"/>
                </a:lnTo>
                <a:lnTo>
                  <a:pt x="14444" y="19307"/>
                </a:lnTo>
                <a:lnTo>
                  <a:pt x="14217" y="19098"/>
                </a:lnTo>
                <a:lnTo>
                  <a:pt x="13934" y="18911"/>
                </a:lnTo>
                <a:lnTo>
                  <a:pt x="13669" y="18745"/>
                </a:lnTo>
                <a:lnTo>
                  <a:pt x="13462" y="18547"/>
                </a:lnTo>
                <a:lnTo>
                  <a:pt x="13311" y="18337"/>
                </a:lnTo>
                <a:lnTo>
                  <a:pt x="13197" y="18150"/>
                </a:lnTo>
                <a:lnTo>
                  <a:pt x="13122" y="17941"/>
                </a:lnTo>
                <a:lnTo>
                  <a:pt x="13122" y="17720"/>
                </a:lnTo>
                <a:lnTo>
                  <a:pt x="13122" y="17533"/>
                </a:lnTo>
                <a:lnTo>
                  <a:pt x="13197" y="17346"/>
                </a:lnTo>
                <a:lnTo>
                  <a:pt x="13273" y="17158"/>
                </a:lnTo>
                <a:lnTo>
                  <a:pt x="13386" y="16982"/>
                </a:lnTo>
                <a:lnTo>
                  <a:pt x="13537" y="16839"/>
                </a:lnTo>
                <a:lnTo>
                  <a:pt x="13707" y="16706"/>
                </a:lnTo>
                <a:lnTo>
                  <a:pt x="13896" y="16607"/>
                </a:lnTo>
                <a:lnTo>
                  <a:pt x="14104" y="16519"/>
                </a:lnTo>
                <a:lnTo>
                  <a:pt x="14330" y="16453"/>
                </a:lnTo>
                <a:lnTo>
                  <a:pt x="14538" y="16431"/>
                </a:lnTo>
                <a:lnTo>
                  <a:pt x="14897" y="16453"/>
                </a:lnTo>
                <a:lnTo>
                  <a:pt x="15406" y="16497"/>
                </a:lnTo>
                <a:lnTo>
                  <a:pt x="16105" y="16541"/>
                </a:lnTo>
                <a:lnTo>
                  <a:pt x="16898" y="16607"/>
                </a:lnTo>
                <a:lnTo>
                  <a:pt x="17804" y="16651"/>
                </a:lnTo>
                <a:lnTo>
                  <a:pt x="18786" y="16684"/>
                </a:lnTo>
                <a:lnTo>
                  <a:pt x="19844" y="16728"/>
                </a:lnTo>
                <a:lnTo>
                  <a:pt x="20920" y="16751"/>
                </a:lnTo>
                <a:lnTo>
                  <a:pt x="21109" y="16497"/>
                </a:lnTo>
                <a:lnTo>
                  <a:pt x="21241" y="16222"/>
                </a:lnTo>
                <a:lnTo>
                  <a:pt x="21392" y="15946"/>
                </a:lnTo>
                <a:lnTo>
                  <a:pt x="21467" y="15648"/>
                </a:lnTo>
                <a:lnTo>
                  <a:pt x="21543" y="15351"/>
                </a:lnTo>
                <a:lnTo>
                  <a:pt x="21618" y="15042"/>
                </a:lnTo>
                <a:lnTo>
                  <a:pt x="21618" y="14745"/>
                </a:lnTo>
                <a:lnTo>
                  <a:pt x="21618" y="14447"/>
                </a:lnTo>
                <a:lnTo>
                  <a:pt x="21618" y="14150"/>
                </a:lnTo>
                <a:lnTo>
                  <a:pt x="21581" y="13852"/>
                </a:lnTo>
                <a:lnTo>
                  <a:pt x="21505" y="13577"/>
                </a:lnTo>
                <a:lnTo>
                  <a:pt x="21430" y="13301"/>
                </a:lnTo>
                <a:lnTo>
                  <a:pt x="21354" y="13048"/>
                </a:lnTo>
                <a:lnTo>
                  <a:pt x="21241" y="12816"/>
                </a:lnTo>
                <a:lnTo>
                  <a:pt x="21146" y="12607"/>
                </a:lnTo>
                <a:lnTo>
                  <a:pt x="21033" y="12431"/>
                </a:lnTo>
                <a:lnTo>
                  <a:pt x="20920" y="12265"/>
                </a:lnTo>
                <a:lnTo>
                  <a:pt x="20769" y="12144"/>
                </a:lnTo>
                <a:lnTo>
                  <a:pt x="20637" y="12034"/>
                </a:lnTo>
                <a:lnTo>
                  <a:pt x="20486" y="11946"/>
                </a:lnTo>
                <a:lnTo>
                  <a:pt x="20297" y="11891"/>
                </a:lnTo>
                <a:lnTo>
                  <a:pt x="20165" y="11846"/>
                </a:lnTo>
                <a:lnTo>
                  <a:pt x="19976" y="11824"/>
                </a:lnTo>
                <a:lnTo>
                  <a:pt x="19806" y="11802"/>
                </a:lnTo>
                <a:lnTo>
                  <a:pt x="19390" y="11824"/>
                </a:lnTo>
                <a:lnTo>
                  <a:pt x="18956" y="11891"/>
                </a:lnTo>
                <a:lnTo>
                  <a:pt x="18503" y="11968"/>
                </a:lnTo>
                <a:lnTo>
                  <a:pt x="17993" y="12078"/>
                </a:lnTo>
                <a:lnTo>
                  <a:pt x="17653" y="12144"/>
                </a:lnTo>
                <a:lnTo>
                  <a:pt x="17332" y="12199"/>
                </a:lnTo>
                <a:lnTo>
                  <a:pt x="17049" y="12221"/>
                </a:lnTo>
                <a:lnTo>
                  <a:pt x="16747" y="12243"/>
                </a:lnTo>
                <a:lnTo>
                  <a:pt x="16464" y="12243"/>
                </a:lnTo>
                <a:lnTo>
                  <a:pt x="16218" y="12243"/>
                </a:lnTo>
                <a:lnTo>
                  <a:pt x="15992" y="12221"/>
                </a:lnTo>
                <a:lnTo>
                  <a:pt x="15746" y="12199"/>
                </a:lnTo>
                <a:lnTo>
                  <a:pt x="15520" y="12155"/>
                </a:lnTo>
                <a:lnTo>
                  <a:pt x="15350" y="12122"/>
                </a:lnTo>
                <a:lnTo>
                  <a:pt x="15161" y="12056"/>
                </a:lnTo>
                <a:lnTo>
                  <a:pt x="14972" y="11990"/>
                </a:lnTo>
                <a:lnTo>
                  <a:pt x="14689" y="11846"/>
                </a:lnTo>
                <a:lnTo>
                  <a:pt x="14444" y="11670"/>
                </a:lnTo>
                <a:lnTo>
                  <a:pt x="14255" y="11483"/>
                </a:lnTo>
                <a:lnTo>
                  <a:pt x="14104" y="11295"/>
                </a:lnTo>
                <a:lnTo>
                  <a:pt x="14028" y="11086"/>
                </a:lnTo>
                <a:lnTo>
                  <a:pt x="13972" y="10888"/>
                </a:lnTo>
                <a:lnTo>
                  <a:pt x="13972" y="10700"/>
                </a:lnTo>
                <a:lnTo>
                  <a:pt x="14009" y="10513"/>
                </a:lnTo>
                <a:lnTo>
                  <a:pt x="14066" y="10359"/>
                </a:lnTo>
                <a:lnTo>
                  <a:pt x="14179" y="10215"/>
                </a:lnTo>
                <a:lnTo>
                  <a:pt x="14406" y="10006"/>
                </a:lnTo>
                <a:lnTo>
                  <a:pt x="14651" y="9830"/>
                </a:lnTo>
                <a:lnTo>
                  <a:pt x="14878" y="9686"/>
                </a:lnTo>
                <a:lnTo>
                  <a:pt x="15123" y="9554"/>
                </a:lnTo>
                <a:lnTo>
                  <a:pt x="15350" y="9477"/>
                </a:lnTo>
                <a:lnTo>
                  <a:pt x="15558" y="9411"/>
                </a:lnTo>
                <a:lnTo>
                  <a:pt x="15803" y="9345"/>
                </a:lnTo>
                <a:lnTo>
                  <a:pt x="16030" y="9323"/>
                </a:lnTo>
                <a:lnTo>
                  <a:pt x="16256" y="9301"/>
                </a:lnTo>
                <a:lnTo>
                  <a:pt x="16464" y="9323"/>
                </a:lnTo>
                <a:lnTo>
                  <a:pt x="16690" y="9345"/>
                </a:lnTo>
                <a:lnTo>
                  <a:pt x="16898" y="9367"/>
                </a:lnTo>
                <a:lnTo>
                  <a:pt x="17332" y="9477"/>
                </a:lnTo>
                <a:lnTo>
                  <a:pt x="17767" y="9598"/>
                </a:lnTo>
                <a:lnTo>
                  <a:pt x="18163" y="9731"/>
                </a:lnTo>
                <a:lnTo>
                  <a:pt x="18597" y="9874"/>
                </a:lnTo>
                <a:lnTo>
                  <a:pt x="18994" y="10006"/>
                </a:lnTo>
                <a:lnTo>
                  <a:pt x="19428" y="10083"/>
                </a:lnTo>
                <a:lnTo>
                  <a:pt x="19617" y="10127"/>
                </a:lnTo>
                <a:lnTo>
                  <a:pt x="19844" y="10149"/>
                </a:lnTo>
                <a:lnTo>
                  <a:pt x="20013" y="10149"/>
                </a:lnTo>
                <a:lnTo>
                  <a:pt x="20240" y="10127"/>
                </a:lnTo>
                <a:lnTo>
                  <a:pt x="20410" y="10105"/>
                </a:lnTo>
                <a:lnTo>
                  <a:pt x="20637" y="10061"/>
                </a:lnTo>
                <a:lnTo>
                  <a:pt x="20844" y="9984"/>
                </a:lnTo>
                <a:lnTo>
                  <a:pt x="21033" y="9896"/>
                </a:lnTo>
                <a:lnTo>
                  <a:pt x="21146" y="9830"/>
                </a:lnTo>
                <a:lnTo>
                  <a:pt x="21203" y="9753"/>
                </a:lnTo>
                <a:lnTo>
                  <a:pt x="21279" y="9642"/>
                </a:lnTo>
                <a:lnTo>
                  <a:pt x="21354" y="9521"/>
                </a:lnTo>
                <a:lnTo>
                  <a:pt x="21430" y="9246"/>
                </a:lnTo>
                <a:lnTo>
                  <a:pt x="21430" y="8904"/>
                </a:lnTo>
                <a:lnTo>
                  <a:pt x="21430" y="8540"/>
                </a:lnTo>
                <a:lnTo>
                  <a:pt x="21392" y="8144"/>
                </a:lnTo>
                <a:lnTo>
                  <a:pt x="21354" y="7714"/>
                </a:lnTo>
                <a:lnTo>
                  <a:pt x="21279" y="7295"/>
                </a:lnTo>
                <a:lnTo>
                  <a:pt x="21146" y="6446"/>
                </a:lnTo>
                <a:lnTo>
                  <a:pt x="20995" y="5686"/>
                </a:lnTo>
                <a:lnTo>
                  <a:pt x="20958" y="5366"/>
                </a:lnTo>
                <a:lnTo>
                  <a:pt x="20958" y="5091"/>
                </a:lnTo>
                <a:lnTo>
                  <a:pt x="20958" y="4860"/>
                </a:lnTo>
                <a:lnTo>
                  <a:pt x="21033" y="4716"/>
                </a:lnTo>
                <a:lnTo>
                  <a:pt x="20637" y="4860"/>
                </a:lnTo>
                <a:lnTo>
                  <a:pt x="20127" y="4992"/>
                </a:lnTo>
                <a:lnTo>
                  <a:pt x="19617" y="5069"/>
                </a:lnTo>
                <a:lnTo>
                  <a:pt x="19032" y="5157"/>
                </a:lnTo>
                <a:lnTo>
                  <a:pt x="18465" y="5201"/>
                </a:lnTo>
                <a:lnTo>
                  <a:pt x="17842" y="5245"/>
                </a:lnTo>
                <a:lnTo>
                  <a:pt x="17219" y="5267"/>
                </a:lnTo>
                <a:lnTo>
                  <a:pt x="16615" y="5267"/>
                </a:lnTo>
                <a:lnTo>
                  <a:pt x="15992" y="5245"/>
                </a:lnTo>
                <a:lnTo>
                  <a:pt x="15369" y="5201"/>
                </a:lnTo>
                <a:lnTo>
                  <a:pt x="14840" y="5157"/>
                </a:lnTo>
                <a:lnTo>
                  <a:pt x="14293" y="5091"/>
                </a:lnTo>
                <a:lnTo>
                  <a:pt x="13783" y="5014"/>
                </a:lnTo>
                <a:lnTo>
                  <a:pt x="13386" y="4926"/>
                </a:lnTo>
                <a:lnTo>
                  <a:pt x="13027" y="4815"/>
                </a:lnTo>
                <a:lnTo>
                  <a:pt x="12725" y="4716"/>
                </a:lnTo>
                <a:lnTo>
                  <a:pt x="12480" y="4606"/>
                </a:lnTo>
                <a:lnTo>
                  <a:pt x="12291" y="4496"/>
                </a:lnTo>
                <a:lnTo>
                  <a:pt x="12197" y="4397"/>
                </a:lnTo>
                <a:lnTo>
                  <a:pt x="12083" y="4286"/>
                </a:lnTo>
                <a:lnTo>
                  <a:pt x="12046" y="4187"/>
                </a:lnTo>
                <a:lnTo>
                  <a:pt x="12008" y="4077"/>
                </a:lnTo>
                <a:lnTo>
                  <a:pt x="12046" y="3967"/>
                </a:lnTo>
                <a:lnTo>
                  <a:pt x="12121" y="3868"/>
                </a:lnTo>
                <a:lnTo>
                  <a:pt x="12197" y="3735"/>
                </a:lnTo>
                <a:lnTo>
                  <a:pt x="12291" y="3614"/>
                </a:lnTo>
                <a:lnTo>
                  <a:pt x="12442" y="3482"/>
                </a:lnTo>
                <a:lnTo>
                  <a:pt x="12631" y="3361"/>
                </a:lnTo>
                <a:lnTo>
                  <a:pt x="13065" y="3085"/>
                </a:lnTo>
                <a:lnTo>
                  <a:pt x="13537" y="2766"/>
                </a:lnTo>
                <a:lnTo>
                  <a:pt x="13783" y="2578"/>
                </a:lnTo>
                <a:lnTo>
                  <a:pt x="13934" y="2380"/>
                </a:lnTo>
                <a:lnTo>
                  <a:pt x="14028" y="2171"/>
                </a:lnTo>
                <a:lnTo>
                  <a:pt x="14104" y="1961"/>
                </a:lnTo>
                <a:lnTo>
                  <a:pt x="14104" y="1730"/>
                </a:lnTo>
                <a:lnTo>
                  <a:pt x="14066" y="1498"/>
                </a:lnTo>
                <a:lnTo>
                  <a:pt x="13972" y="1267"/>
                </a:lnTo>
                <a:lnTo>
                  <a:pt x="13820" y="1057"/>
                </a:lnTo>
                <a:lnTo>
                  <a:pt x="13594" y="837"/>
                </a:lnTo>
                <a:lnTo>
                  <a:pt x="13386" y="628"/>
                </a:lnTo>
                <a:lnTo>
                  <a:pt x="13103" y="462"/>
                </a:lnTo>
                <a:lnTo>
                  <a:pt x="12763" y="308"/>
                </a:lnTo>
                <a:lnTo>
                  <a:pt x="12404" y="187"/>
                </a:lnTo>
                <a:lnTo>
                  <a:pt x="12008" y="77"/>
                </a:lnTo>
                <a:lnTo>
                  <a:pt x="11574" y="33"/>
                </a:lnTo>
                <a:lnTo>
                  <a:pt x="11102" y="11"/>
                </a:lnTo>
                <a:lnTo>
                  <a:pt x="10667" y="11"/>
                </a:lnTo>
                <a:lnTo>
                  <a:pt x="10233" y="77"/>
                </a:lnTo>
                <a:lnTo>
                  <a:pt x="9837" y="187"/>
                </a:lnTo>
                <a:lnTo>
                  <a:pt x="9440" y="286"/>
                </a:lnTo>
                <a:lnTo>
                  <a:pt x="9062" y="462"/>
                </a:lnTo>
                <a:lnTo>
                  <a:pt x="8741" y="628"/>
                </a:lnTo>
                <a:lnTo>
                  <a:pt x="8458" y="815"/>
                </a:lnTo>
                <a:lnTo>
                  <a:pt x="8232" y="1035"/>
                </a:lnTo>
                <a:lnTo>
                  <a:pt x="8062" y="1245"/>
                </a:lnTo>
                <a:lnTo>
                  <a:pt x="7911" y="1476"/>
                </a:lnTo>
                <a:lnTo>
                  <a:pt x="7835" y="1708"/>
                </a:lnTo>
                <a:lnTo>
                  <a:pt x="7797" y="1961"/>
                </a:lnTo>
                <a:lnTo>
                  <a:pt x="7835" y="2193"/>
                </a:lnTo>
                <a:lnTo>
                  <a:pt x="7948" y="2402"/>
                </a:lnTo>
                <a:lnTo>
                  <a:pt x="8062" y="2534"/>
                </a:lnTo>
                <a:lnTo>
                  <a:pt x="8175" y="2644"/>
                </a:lnTo>
                <a:lnTo>
                  <a:pt x="8269" y="2744"/>
                </a:lnTo>
                <a:lnTo>
                  <a:pt x="8420" y="2832"/>
                </a:lnTo>
                <a:lnTo>
                  <a:pt x="8704" y="3019"/>
                </a:lnTo>
                <a:lnTo>
                  <a:pt x="8968" y="3206"/>
                </a:lnTo>
                <a:lnTo>
                  <a:pt x="9138" y="3405"/>
                </a:lnTo>
                <a:lnTo>
                  <a:pt x="9327" y="3570"/>
                </a:lnTo>
                <a:lnTo>
                  <a:pt x="9440" y="3735"/>
                </a:lnTo>
                <a:lnTo>
                  <a:pt x="9516" y="3890"/>
                </a:lnTo>
                <a:lnTo>
                  <a:pt x="9534" y="4033"/>
                </a:lnTo>
                <a:lnTo>
                  <a:pt x="9534" y="4165"/>
                </a:lnTo>
                <a:lnTo>
                  <a:pt x="9516" y="4286"/>
                </a:lnTo>
                <a:lnTo>
                  <a:pt x="9440" y="4397"/>
                </a:lnTo>
                <a:lnTo>
                  <a:pt x="9327" y="4496"/>
                </a:lnTo>
                <a:lnTo>
                  <a:pt x="9176" y="4562"/>
                </a:lnTo>
                <a:lnTo>
                  <a:pt x="9006" y="4628"/>
                </a:lnTo>
                <a:lnTo>
                  <a:pt x="8779" y="4694"/>
                </a:lnTo>
                <a:lnTo>
                  <a:pt x="8534" y="4716"/>
                </a:lnTo>
                <a:lnTo>
                  <a:pt x="8232" y="4716"/>
                </a:lnTo>
                <a:lnTo>
                  <a:pt x="7118" y="4738"/>
                </a:lnTo>
                <a:lnTo>
                  <a:pt x="5947" y="4771"/>
                </a:lnTo>
                <a:lnTo>
                  <a:pt x="4795" y="4815"/>
                </a:lnTo>
                <a:lnTo>
                  <a:pt x="3681" y="4860"/>
                </a:lnTo>
                <a:lnTo>
                  <a:pt x="2662" y="4882"/>
                </a:lnTo>
                <a:lnTo>
                  <a:pt x="1755" y="4882"/>
                </a:lnTo>
                <a:lnTo>
                  <a:pt x="1359" y="4860"/>
                </a:lnTo>
                <a:lnTo>
                  <a:pt x="981" y="4837"/>
                </a:lnTo>
                <a:lnTo>
                  <a:pt x="698" y="4771"/>
                </a:lnTo>
                <a:lnTo>
                  <a:pt x="453" y="4716"/>
                </a:lnTo>
                <a:lnTo>
                  <a:pt x="453" y="5322"/>
                </a:lnTo>
                <a:lnTo>
                  <a:pt x="453" y="6083"/>
                </a:lnTo>
                <a:lnTo>
                  <a:pt x="453" y="6909"/>
                </a:lnTo>
                <a:lnTo>
                  <a:pt x="453" y="7780"/>
                </a:lnTo>
                <a:lnTo>
                  <a:pt x="453" y="8606"/>
                </a:lnTo>
                <a:lnTo>
                  <a:pt x="453" y="9345"/>
                </a:lnTo>
                <a:lnTo>
                  <a:pt x="453" y="9918"/>
                </a:lnTo>
                <a:lnTo>
                  <a:pt x="453" y="10282"/>
                </a:lnTo>
                <a:lnTo>
                  <a:pt x="490" y="10381"/>
                </a:lnTo>
                <a:lnTo>
                  <a:pt x="547" y="10491"/>
                </a:lnTo>
                <a:lnTo>
                  <a:pt x="660" y="10590"/>
                </a:lnTo>
                <a:lnTo>
                  <a:pt x="811" y="10700"/>
                </a:lnTo>
                <a:lnTo>
                  <a:pt x="981" y="10811"/>
                </a:lnTo>
                <a:lnTo>
                  <a:pt x="1208" y="10888"/>
                </a:lnTo>
                <a:lnTo>
                  <a:pt x="1453" y="10954"/>
                </a:lnTo>
                <a:lnTo>
                  <a:pt x="1718" y="11020"/>
                </a:lnTo>
                <a:lnTo>
                  <a:pt x="1963" y="11064"/>
                </a:lnTo>
                <a:lnTo>
                  <a:pt x="2265" y="11086"/>
                </a:lnTo>
                <a:lnTo>
                  <a:pt x="2548" y="11064"/>
                </a:lnTo>
                <a:lnTo>
                  <a:pt x="2794" y="11042"/>
                </a:lnTo>
                <a:lnTo>
                  <a:pt x="3096" y="10976"/>
                </a:lnTo>
                <a:lnTo>
                  <a:pt x="3341" y="10888"/>
                </a:lnTo>
                <a:lnTo>
                  <a:pt x="3606" y="10766"/>
                </a:lnTo>
                <a:lnTo>
                  <a:pt x="3813" y="1059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" name="Puzzle1"/>
          <p:cNvSpPr>
            <a:spLocks noEditPoints="1" noChangeArrowheads="1"/>
          </p:cNvSpPr>
          <p:nvPr/>
        </p:nvSpPr>
        <p:spPr bwMode="auto">
          <a:xfrm>
            <a:off x="3206227" y="2943342"/>
            <a:ext cx="1704730" cy="983860"/>
          </a:xfrm>
          <a:custGeom>
            <a:avLst/>
            <a:gdLst>
              <a:gd name="T0" fmla="*/ 16740 w 21600"/>
              <a:gd name="T1" fmla="*/ 21078 h 21600"/>
              <a:gd name="T2" fmla="*/ 16976 w 21600"/>
              <a:gd name="T3" fmla="*/ 521 h 21600"/>
              <a:gd name="T4" fmla="*/ 4725 w 21600"/>
              <a:gd name="T5" fmla="*/ 856 h 21600"/>
              <a:gd name="T6" fmla="*/ 5040 w 21600"/>
              <a:gd name="T7" fmla="*/ 21004 h 21600"/>
              <a:gd name="T8" fmla="*/ 10811 w 21600"/>
              <a:gd name="T9" fmla="*/ 12885 h 21600"/>
              <a:gd name="T10" fmla="*/ 10845 w 21600"/>
              <a:gd name="T11" fmla="*/ 8714 h 21600"/>
              <a:gd name="T12" fmla="*/ 21600 w 21600"/>
              <a:gd name="T13" fmla="*/ 10000 h 21600"/>
              <a:gd name="T14" fmla="*/ 56 w 21600"/>
              <a:gd name="T15" fmla="*/ 10000 h 21600"/>
              <a:gd name="T16" fmla="*/ 6086 w 21600"/>
              <a:gd name="T17" fmla="*/ 2569 h 21600"/>
              <a:gd name="T18" fmla="*/ 16132 w 21600"/>
              <a:gd name="T19" fmla="*/ 19552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9360" y="20836"/>
                </a:moveTo>
                <a:lnTo>
                  <a:pt x="9528" y="20836"/>
                </a:lnTo>
                <a:lnTo>
                  <a:pt x="9686" y="20762"/>
                </a:lnTo>
                <a:lnTo>
                  <a:pt x="9810" y="20687"/>
                </a:lnTo>
                <a:lnTo>
                  <a:pt x="9922" y="20575"/>
                </a:lnTo>
                <a:lnTo>
                  <a:pt x="10012" y="20426"/>
                </a:lnTo>
                <a:lnTo>
                  <a:pt x="10068" y="20296"/>
                </a:lnTo>
                <a:lnTo>
                  <a:pt x="10113" y="20110"/>
                </a:lnTo>
                <a:lnTo>
                  <a:pt x="10136" y="19905"/>
                </a:lnTo>
                <a:lnTo>
                  <a:pt x="10136" y="19682"/>
                </a:lnTo>
                <a:lnTo>
                  <a:pt x="10113" y="19440"/>
                </a:lnTo>
                <a:lnTo>
                  <a:pt x="10068" y="19142"/>
                </a:lnTo>
                <a:lnTo>
                  <a:pt x="10012" y="18900"/>
                </a:lnTo>
                <a:lnTo>
                  <a:pt x="9900" y="18620"/>
                </a:lnTo>
                <a:lnTo>
                  <a:pt x="9787" y="18285"/>
                </a:lnTo>
                <a:lnTo>
                  <a:pt x="9641" y="17968"/>
                </a:lnTo>
                <a:lnTo>
                  <a:pt x="9472" y="17652"/>
                </a:lnTo>
                <a:lnTo>
                  <a:pt x="9382" y="17466"/>
                </a:lnTo>
                <a:lnTo>
                  <a:pt x="9315" y="17298"/>
                </a:lnTo>
                <a:lnTo>
                  <a:pt x="9258" y="17112"/>
                </a:lnTo>
                <a:lnTo>
                  <a:pt x="9191" y="16926"/>
                </a:lnTo>
                <a:lnTo>
                  <a:pt x="9123" y="16535"/>
                </a:lnTo>
                <a:lnTo>
                  <a:pt x="9101" y="16144"/>
                </a:lnTo>
                <a:lnTo>
                  <a:pt x="9101" y="15753"/>
                </a:lnTo>
                <a:lnTo>
                  <a:pt x="9168" y="15362"/>
                </a:lnTo>
                <a:lnTo>
                  <a:pt x="9236" y="14971"/>
                </a:lnTo>
                <a:lnTo>
                  <a:pt x="9360" y="14580"/>
                </a:lnTo>
                <a:lnTo>
                  <a:pt x="9495" y="14244"/>
                </a:lnTo>
                <a:lnTo>
                  <a:pt x="9663" y="13891"/>
                </a:lnTo>
                <a:lnTo>
                  <a:pt x="9855" y="13611"/>
                </a:lnTo>
                <a:lnTo>
                  <a:pt x="10068" y="13351"/>
                </a:lnTo>
                <a:lnTo>
                  <a:pt x="10293" y="13146"/>
                </a:lnTo>
                <a:lnTo>
                  <a:pt x="10552" y="12997"/>
                </a:lnTo>
                <a:lnTo>
                  <a:pt x="10811" y="12885"/>
                </a:lnTo>
                <a:lnTo>
                  <a:pt x="11069" y="12866"/>
                </a:lnTo>
                <a:lnTo>
                  <a:pt x="11351" y="12885"/>
                </a:lnTo>
                <a:lnTo>
                  <a:pt x="11610" y="12997"/>
                </a:lnTo>
                <a:lnTo>
                  <a:pt x="11846" y="13183"/>
                </a:lnTo>
                <a:lnTo>
                  <a:pt x="12060" y="13388"/>
                </a:lnTo>
                <a:lnTo>
                  <a:pt x="12251" y="13648"/>
                </a:lnTo>
                <a:lnTo>
                  <a:pt x="12419" y="13928"/>
                </a:lnTo>
                <a:lnTo>
                  <a:pt x="12555" y="14244"/>
                </a:lnTo>
                <a:lnTo>
                  <a:pt x="12690" y="14617"/>
                </a:lnTo>
                <a:lnTo>
                  <a:pt x="12768" y="15008"/>
                </a:lnTo>
                <a:lnTo>
                  <a:pt x="12836" y="15399"/>
                </a:lnTo>
                <a:lnTo>
                  <a:pt x="12858" y="15753"/>
                </a:lnTo>
                <a:lnTo>
                  <a:pt x="12858" y="16144"/>
                </a:lnTo>
                <a:lnTo>
                  <a:pt x="12813" y="16535"/>
                </a:lnTo>
                <a:lnTo>
                  <a:pt x="12746" y="16888"/>
                </a:lnTo>
                <a:lnTo>
                  <a:pt x="12667" y="17224"/>
                </a:lnTo>
                <a:lnTo>
                  <a:pt x="12510" y="17503"/>
                </a:lnTo>
                <a:lnTo>
                  <a:pt x="12228" y="18043"/>
                </a:lnTo>
                <a:lnTo>
                  <a:pt x="11970" y="18546"/>
                </a:lnTo>
                <a:lnTo>
                  <a:pt x="11868" y="18751"/>
                </a:lnTo>
                <a:lnTo>
                  <a:pt x="11778" y="18974"/>
                </a:lnTo>
                <a:lnTo>
                  <a:pt x="11711" y="19179"/>
                </a:lnTo>
                <a:lnTo>
                  <a:pt x="11666" y="19365"/>
                </a:lnTo>
                <a:lnTo>
                  <a:pt x="11632" y="19570"/>
                </a:lnTo>
                <a:lnTo>
                  <a:pt x="11632" y="19756"/>
                </a:lnTo>
                <a:lnTo>
                  <a:pt x="11632" y="19942"/>
                </a:lnTo>
                <a:lnTo>
                  <a:pt x="11643" y="20110"/>
                </a:lnTo>
                <a:lnTo>
                  <a:pt x="11711" y="20296"/>
                </a:lnTo>
                <a:lnTo>
                  <a:pt x="11801" y="20464"/>
                </a:lnTo>
                <a:lnTo>
                  <a:pt x="11891" y="20650"/>
                </a:lnTo>
                <a:lnTo>
                  <a:pt x="12037" y="20836"/>
                </a:lnTo>
                <a:lnTo>
                  <a:pt x="12206" y="21004"/>
                </a:lnTo>
                <a:lnTo>
                  <a:pt x="12419" y="21190"/>
                </a:lnTo>
                <a:lnTo>
                  <a:pt x="12667" y="21320"/>
                </a:lnTo>
                <a:lnTo>
                  <a:pt x="12960" y="21432"/>
                </a:lnTo>
                <a:lnTo>
                  <a:pt x="13286" y="21544"/>
                </a:lnTo>
                <a:lnTo>
                  <a:pt x="13612" y="21655"/>
                </a:lnTo>
                <a:lnTo>
                  <a:pt x="13983" y="21693"/>
                </a:lnTo>
                <a:lnTo>
                  <a:pt x="14343" y="21730"/>
                </a:lnTo>
                <a:lnTo>
                  <a:pt x="14715" y="21730"/>
                </a:lnTo>
                <a:lnTo>
                  <a:pt x="15075" y="21730"/>
                </a:lnTo>
                <a:lnTo>
                  <a:pt x="15446" y="21655"/>
                </a:lnTo>
                <a:lnTo>
                  <a:pt x="15794" y="21581"/>
                </a:lnTo>
                <a:lnTo>
                  <a:pt x="16132" y="21432"/>
                </a:lnTo>
                <a:lnTo>
                  <a:pt x="16458" y="21302"/>
                </a:lnTo>
                <a:lnTo>
                  <a:pt x="16740" y="21078"/>
                </a:lnTo>
                <a:lnTo>
                  <a:pt x="16976" y="20836"/>
                </a:lnTo>
                <a:lnTo>
                  <a:pt x="17043" y="20650"/>
                </a:lnTo>
                <a:lnTo>
                  <a:pt x="17088" y="20426"/>
                </a:lnTo>
                <a:lnTo>
                  <a:pt x="17133" y="20222"/>
                </a:lnTo>
                <a:lnTo>
                  <a:pt x="17156" y="19980"/>
                </a:lnTo>
                <a:lnTo>
                  <a:pt x="17167" y="19477"/>
                </a:lnTo>
                <a:lnTo>
                  <a:pt x="17167" y="18974"/>
                </a:lnTo>
                <a:lnTo>
                  <a:pt x="17156" y="18397"/>
                </a:lnTo>
                <a:lnTo>
                  <a:pt x="17111" y="17820"/>
                </a:lnTo>
                <a:lnTo>
                  <a:pt x="17066" y="17261"/>
                </a:lnTo>
                <a:lnTo>
                  <a:pt x="16998" y="16646"/>
                </a:lnTo>
                <a:lnTo>
                  <a:pt x="16852" y="15511"/>
                </a:lnTo>
                <a:lnTo>
                  <a:pt x="16740" y="14393"/>
                </a:lnTo>
                <a:lnTo>
                  <a:pt x="16717" y="13928"/>
                </a:lnTo>
                <a:lnTo>
                  <a:pt x="16695" y="13462"/>
                </a:lnTo>
                <a:lnTo>
                  <a:pt x="16717" y="13071"/>
                </a:lnTo>
                <a:lnTo>
                  <a:pt x="16785" y="12755"/>
                </a:lnTo>
                <a:lnTo>
                  <a:pt x="16852" y="12419"/>
                </a:lnTo>
                <a:lnTo>
                  <a:pt x="16953" y="12140"/>
                </a:lnTo>
                <a:lnTo>
                  <a:pt x="17088" y="11898"/>
                </a:lnTo>
                <a:lnTo>
                  <a:pt x="17212" y="11675"/>
                </a:lnTo>
                <a:lnTo>
                  <a:pt x="17370" y="11470"/>
                </a:lnTo>
                <a:lnTo>
                  <a:pt x="17516" y="11284"/>
                </a:lnTo>
                <a:lnTo>
                  <a:pt x="17696" y="11135"/>
                </a:lnTo>
                <a:lnTo>
                  <a:pt x="17865" y="11042"/>
                </a:lnTo>
                <a:lnTo>
                  <a:pt x="18033" y="10930"/>
                </a:lnTo>
                <a:lnTo>
                  <a:pt x="18213" y="10893"/>
                </a:lnTo>
                <a:lnTo>
                  <a:pt x="18382" y="10893"/>
                </a:lnTo>
                <a:lnTo>
                  <a:pt x="18551" y="10967"/>
                </a:lnTo>
                <a:lnTo>
                  <a:pt x="18708" y="11042"/>
                </a:lnTo>
                <a:lnTo>
                  <a:pt x="18855" y="11172"/>
                </a:lnTo>
                <a:lnTo>
                  <a:pt x="19012" y="11358"/>
                </a:lnTo>
                <a:lnTo>
                  <a:pt x="19136" y="11600"/>
                </a:lnTo>
                <a:lnTo>
                  <a:pt x="19271" y="11861"/>
                </a:lnTo>
                <a:lnTo>
                  <a:pt x="19440" y="12028"/>
                </a:lnTo>
                <a:lnTo>
                  <a:pt x="19608" y="12177"/>
                </a:lnTo>
                <a:lnTo>
                  <a:pt x="19822" y="12289"/>
                </a:lnTo>
                <a:lnTo>
                  <a:pt x="20025" y="12289"/>
                </a:lnTo>
                <a:lnTo>
                  <a:pt x="20238" y="12289"/>
                </a:lnTo>
                <a:lnTo>
                  <a:pt x="20452" y="12215"/>
                </a:lnTo>
                <a:lnTo>
                  <a:pt x="20643" y="12103"/>
                </a:lnTo>
                <a:lnTo>
                  <a:pt x="20846" y="11973"/>
                </a:lnTo>
                <a:lnTo>
                  <a:pt x="21037" y="11786"/>
                </a:lnTo>
                <a:lnTo>
                  <a:pt x="21206" y="11563"/>
                </a:lnTo>
                <a:lnTo>
                  <a:pt x="21363" y="11321"/>
                </a:lnTo>
                <a:lnTo>
                  <a:pt x="21465" y="11079"/>
                </a:lnTo>
                <a:lnTo>
                  <a:pt x="21577" y="10744"/>
                </a:lnTo>
                <a:lnTo>
                  <a:pt x="21622" y="10427"/>
                </a:lnTo>
                <a:lnTo>
                  <a:pt x="21645" y="10111"/>
                </a:lnTo>
                <a:lnTo>
                  <a:pt x="21622" y="9608"/>
                </a:lnTo>
                <a:lnTo>
                  <a:pt x="21577" y="9142"/>
                </a:lnTo>
                <a:lnTo>
                  <a:pt x="21465" y="8751"/>
                </a:lnTo>
                <a:lnTo>
                  <a:pt x="21363" y="8397"/>
                </a:lnTo>
                <a:lnTo>
                  <a:pt x="21206" y="8062"/>
                </a:lnTo>
                <a:lnTo>
                  <a:pt x="21037" y="7820"/>
                </a:lnTo>
                <a:lnTo>
                  <a:pt x="20846" y="7597"/>
                </a:lnTo>
                <a:lnTo>
                  <a:pt x="20643" y="7429"/>
                </a:lnTo>
                <a:lnTo>
                  <a:pt x="20452" y="7317"/>
                </a:lnTo>
                <a:lnTo>
                  <a:pt x="20238" y="7206"/>
                </a:lnTo>
                <a:lnTo>
                  <a:pt x="20025" y="7168"/>
                </a:lnTo>
                <a:lnTo>
                  <a:pt x="19822" y="7206"/>
                </a:lnTo>
                <a:lnTo>
                  <a:pt x="19608" y="7243"/>
                </a:lnTo>
                <a:lnTo>
                  <a:pt x="19440" y="7355"/>
                </a:lnTo>
                <a:lnTo>
                  <a:pt x="19271" y="7504"/>
                </a:lnTo>
                <a:lnTo>
                  <a:pt x="19136" y="7708"/>
                </a:lnTo>
                <a:lnTo>
                  <a:pt x="19012" y="7895"/>
                </a:lnTo>
                <a:lnTo>
                  <a:pt x="18832" y="8025"/>
                </a:lnTo>
                <a:lnTo>
                  <a:pt x="18663" y="8174"/>
                </a:lnTo>
                <a:lnTo>
                  <a:pt x="18472" y="8248"/>
                </a:lnTo>
                <a:lnTo>
                  <a:pt x="18270" y="8286"/>
                </a:lnTo>
                <a:lnTo>
                  <a:pt x="18078" y="8323"/>
                </a:lnTo>
                <a:lnTo>
                  <a:pt x="17887" y="8323"/>
                </a:lnTo>
                <a:lnTo>
                  <a:pt x="17696" y="8248"/>
                </a:lnTo>
                <a:lnTo>
                  <a:pt x="17493" y="8174"/>
                </a:lnTo>
                <a:lnTo>
                  <a:pt x="17302" y="8062"/>
                </a:lnTo>
                <a:lnTo>
                  <a:pt x="17133" y="7969"/>
                </a:lnTo>
                <a:lnTo>
                  <a:pt x="16976" y="7783"/>
                </a:lnTo>
                <a:lnTo>
                  <a:pt x="16852" y="7597"/>
                </a:lnTo>
                <a:lnTo>
                  <a:pt x="16740" y="7429"/>
                </a:lnTo>
                <a:lnTo>
                  <a:pt x="16672" y="7168"/>
                </a:lnTo>
                <a:lnTo>
                  <a:pt x="16638" y="6926"/>
                </a:lnTo>
                <a:lnTo>
                  <a:pt x="16616" y="6498"/>
                </a:lnTo>
                <a:lnTo>
                  <a:pt x="16616" y="5772"/>
                </a:lnTo>
                <a:lnTo>
                  <a:pt x="16650" y="4915"/>
                </a:lnTo>
                <a:lnTo>
                  <a:pt x="16695" y="3928"/>
                </a:lnTo>
                <a:lnTo>
                  <a:pt x="16762" y="2960"/>
                </a:lnTo>
                <a:lnTo>
                  <a:pt x="16830" y="1992"/>
                </a:lnTo>
                <a:lnTo>
                  <a:pt x="16908" y="1173"/>
                </a:lnTo>
                <a:lnTo>
                  <a:pt x="16976" y="521"/>
                </a:lnTo>
                <a:lnTo>
                  <a:pt x="16953" y="521"/>
                </a:lnTo>
                <a:lnTo>
                  <a:pt x="16931" y="521"/>
                </a:lnTo>
                <a:lnTo>
                  <a:pt x="16267" y="484"/>
                </a:lnTo>
                <a:lnTo>
                  <a:pt x="15637" y="428"/>
                </a:lnTo>
                <a:lnTo>
                  <a:pt x="15063" y="353"/>
                </a:lnTo>
                <a:lnTo>
                  <a:pt x="14523" y="279"/>
                </a:lnTo>
                <a:lnTo>
                  <a:pt x="14040" y="167"/>
                </a:lnTo>
                <a:lnTo>
                  <a:pt x="13635" y="93"/>
                </a:lnTo>
                <a:lnTo>
                  <a:pt x="13331" y="18"/>
                </a:lnTo>
                <a:lnTo>
                  <a:pt x="13117" y="18"/>
                </a:lnTo>
                <a:lnTo>
                  <a:pt x="12982" y="18"/>
                </a:lnTo>
                <a:lnTo>
                  <a:pt x="12858" y="130"/>
                </a:lnTo>
                <a:lnTo>
                  <a:pt x="12723" y="279"/>
                </a:lnTo>
                <a:lnTo>
                  <a:pt x="12622" y="446"/>
                </a:lnTo>
                <a:lnTo>
                  <a:pt x="12510" y="670"/>
                </a:lnTo>
                <a:lnTo>
                  <a:pt x="12419" y="912"/>
                </a:lnTo>
                <a:lnTo>
                  <a:pt x="12363" y="1210"/>
                </a:lnTo>
                <a:lnTo>
                  <a:pt x="12318" y="1526"/>
                </a:lnTo>
                <a:lnTo>
                  <a:pt x="12273" y="1843"/>
                </a:lnTo>
                <a:lnTo>
                  <a:pt x="12251" y="2215"/>
                </a:lnTo>
                <a:lnTo>
                  <a:pt x="12273" y="2532"/>
                </a:lnTo>
                <a:lnTo>
                  <a:pt x="12318" y="2886"/>
                </a:lnTo>
                <a:lnTo>
                  <a:pt x="12386" y="3240"/>
                </a:lnTo>
                <a:lnTo>
                  <a:pt x="12464" y="3556"/>
                </a:lnTo>
                <a:lnTo>
                  <a:pt x="12577" y="3891"/>
                </a:lnTo>
                <a:lnTo>
                  <a:pt x="12746" y="4171"/>
                </a:lnTo>
                <a:lnTo>
                  <a:pt x="12926" y="4487"/>
                </a:lnTo>
                <a:lnTo>
                  <a:pt x="13050" y="4860"/>
                </a:lnTo>
                <a:lnTo>
                  <a:pt x="13162" y="5251"/>
                </a:lnTo>
                <a:lnTo>
                  <a:pt x="13218" y="5604"/>
                </a:lnTo>
                <a:lnTo>
                  <a:pt x="13263" y="5995"/>
                </a:lnTo>
                <a:lnTo>
                  <a:pt x="13241" y="6386"/>
                </a:lnTo>
                <a:lnTo>
                  <a:pt x="13218" y="6740"/>
                </a:lnTo>
                <a:lnTo>
                  <a:pt x="13139" y="7094"/>
                </a:lnTo>
                <a:lnTo>
                  <a:pt x="13050" y="7429"/>
                </a:lnTo>
                <a:lnTo>
                  <a:pt x="12903" y="7746"/>
                </a:lnTo>
                <a:lnTo>
                  <a:pt x="12723" y="8025"/>
                </a:lnTo>
                <a:lnTo>
                  <a:pt x="12532" y="8286"/>
                </a:lnTo>
                <a:lnTo>
                  <a:pt x="12318" y="8491"/>
                </a:lnTo>
                <a:lnTo>
                  <a:pt x="12060" y="8677"/>
                </a:lnTo>
                <a:lnTo>
                  <a:pt x="11756" y="8788"/>
                </a:lnTo>
                <a:lnTo>
                  <a:pt x="11452" y="8826"/>
                </a:lnTo>
                <a:lnTo>
                  <a:pt x="11283" y="8826"/>
                </a:lnTo>
                <a:lnTo>
                  <a:pt x="11126" y="8826"/>
                </a:lnTo>
                <a:lnTo>
                  <a:pt x="11002" y="8788"/>
                </a:lnTo>
                <a:lnTo>
                  <a:pt x="10845" y="8714"/>
                </a:lnTo>
                <a:lnTo>
                  <a:pt x="10721" y="8640"/>
                </a:lnTo>
                <a:lnTo>
                  <a:pt x="10608" y="8565"/>
                </a:lnTo>
                <a:lnTo>
                  <a:pt x="10485" y="8453"/>
                </a:lnTo>
                <a:lnTo>
                  <a:pt x="10372" y="8323"/>
                </a:lnTo>
                <a:lnTo>
                  <a:pt x="10181" y="8062"/>
                </a:lnTo>
                <a:lnTo>
                  <a:pt x="10035" y="7746"/>
                </a:lnTo>
                <a:lnTo>
                  <a:pt x="9900" y="7392"/>
                </a:lnTo>
                <a:lnTo>
                  <a:pt x="9787" y="7001"/>
                </a:lnTo>
                <a:lnTo>
                  <a:pt x="9731" y="6610"/>
                </a:lnTo>
                <a:lnTo>
                  <a:pt x="9686" y="6219"/>
                </a:lnTo>
                <a:lnTo>
                  <a:pt x="9663" y="5772"/>
                </a:lnTo>
                <a:lnTo>
                  <a:pt x="9686" y="5381"/>
                </a:lnTo>
                <a:lnTo>
                  <a:pt x="9753" y="4990"/>
                </a:lnTo>
                <a:lnTo>
                  <a:pt x="9832" y="4636"/>
                </a:lnTo>
                <a:lnTo>
                  <a:pt x="9945" y="4320"/>
                </a:lnTo>
                <a:lnTo>
                  <a:pt x="10068" y="4022"/>
                </a:lnTo>
                <a:lnTo>
                  <a:pt x="10203" y="3817"/>
                </a:lnTo>
                <a:lnTo>
                  <a:pt x="10316" y="3593"/>
                </a:lnTo>
                <a:lnTo>
                  <a:pt x="10395" y="3351"/>
                </a:lnTo>
                <a:lnTo>
                  <a:pt x="10462" y="3109"/>
                </a:lnTo>
                <a:lnTo>
                  <a:pt x="10507" y="2848"/>
                </a:lnTo>
                <a:lnTo>
                  <a:pt x="10530" y="2606"/>
                </a:lnTo>
                <a:lnTo>
                  <a:pt x="10507" y="2346"/>
                </a:lnTo>
                <a:lnTo>
                  <a:pt x="10462" y="2141"/>
                </a:lnTo>
                <a:lnTo>
                  <a:pt x="10395" y="1880"/>
                </a:lnTo>
                <a:lnTo>
                  <a:pt x="10293" y="1638"/>
                </a:lnTo>
                <a:lnTo>
                  <a:pt x="10158" y="1415"/>
                </a:lnTo>
                <a:lnTo>
                  <a:pt x="9967" y="1210"/>
                </a:lnTo>
                <a:lnTo>
                  <a:pt x="9753" y="986"/>
                </a:lnTo>
                <a:lnTo>
                  <a:pt x="9495" y="819"/>
                </a:lnTo>
                <a:lnTo>
                  <a:pt x="9191" y="670"/>
                </a:lnTo>
                <a:lnTo>
                  <a:pt x="8842" y="521"/>
                </a:lnTo>
                <a:lnTo>
                  <a:pt x="8471" y="446"/>
                </a:lnTo>
                <a:lnTo>
                  <a:pt x="7998" y="428"/>
                </a:lnTo>
                <a:lnTo>
                  <a:pt x="7413" y="428"/>
                </a:lnTo>
                <a:lnTo>
                  <a:pt x="6817" y="446"/>
                </a:lnTo>
                <a:lnTo>
                  <a:pt x="6187" y="521"/>
                </a:lnTo>
                <a:lnTo>
                  <a:pt x="5602" y="633"/>
                </a:lnTo>
                <a:lnTo>
                  <a:pt x="5107" y="744"/>
                </a:lnTo>
                <a:lnTo>
                  <a:pt x="4725" y="856"/>
                </a:lnTo>
                <a:lnTo>
                  <a:pt x="4848" y="1564"/>
                </a:lnTo>
                <a:lnTo>
                  <a:pt x="5028" y="2495"/>
                </a:lnTo>
                <a:lnTo>
                  <a:pt x="5175" y="3556"/>
                </a:lnTo>
                <a:lnTo>
                  <a:pt x="5298" y="4673"/>
                </a:lnTo>
                <a:lnTo>
                  <a:pt x="5343" y="5213"/>
                </a:lnTo>
                <a:lnTo>
                  <a:pt x="5388" y="5753"/>
                </a:lnTo>
                <a:lnTo>
                  <a:pt x="5411" y="6275"/>
                </a:lnTo>
                <a:lnTo>
                  <a:pt x="5411" y="6740"/>
                </a:lnTo>
                <a:lnTo>
                  <a:pt x="5366" y="7168"/>
                </a:lnTo>
                <a:lnTo>
                  <a:pt x="5321" y="7541"/>
                </a:lnTo>
                <a:lnTo>
                  <a:pt x="5287" y="7708"/>
                </a:lnTo>
                <a:lnTo>
                  <a:pt x="5242" y="7857"/>
                </a:lnTo>
                <a:lnTo>
                  <a:pt x="5197" y="7969"/>
                </a:lnTo>
                <a:lnTo>
                  <a:pt x="5130" y="8062"/>
                </a:lnTo>
                <a:lnTo>
                  <a:pt x="5006" y="8248"/>
                </a:lnTo>
                <a:lnTo>
                  <a:pt x="4848" y="8397"/>
                </a:lnTo>
                <a:lnTo>
                  <a:pt x="4725" y="8528"/>
                </a:lnTo>
                <a:lnTo>
                  <a:pt x="4567" y="8640"/>
                </a:lnTo>
                <a:lnTo>
                  <a:pt x="4421" y="8714"/>
                </a:lnTo>
                <a:lnTo>
                  <a:pt x="4263" y="8751"/>
                </a:lnTo>
                <a:lnTo>
                  <a:pt x="4095" y="8788"/>
                </a:lnTo>
                <a:lnTo>
                  <a:pt x="3948" y="8788"/>
                </a:lnTo>
                <a:lnTo>
                  <a:pt x="3791" y="8751"/>
                </a:lnTo>
                <a:lnTo>
                  <a:pt x="3667" y="8714"/>
                </a:lnTo>
                <a:lnTo>
                  <a:pt x="3510" y="8677"/>
                </a:lnTo>
                <a:lnTo>
                  <a:pt x="3386" y="8602"/>
                </a:lnTo>
                <a:lnTo>
                  <a:pt x="3251" y="8491"/>
                </a:lnTo>
                <a:lnTo>
                  <a:pt x="3127" y="8360"/>
                </a:lnTo>
                <a:lnTo>
                  <a:pt x="3015" y="8248"/>
                </a:lnTo>
                <a:lnTo>
                  <a:pt x="2925" y="8062"/>
                </a:lnTo>
                <a:lnTo>
                  <a:pt x="2778" y="7857"/>
                </a:lnTo>
                <a:lnTo>
                  <a:pt x="2610" y="7671"/>
                </a:lnTo>
                <a:lnTo>
                  <a:pt x="2407" y="7541"/>
                </a:lnTo>
                <a:lnTo>
                  <a:pt x="2171" y="7466"/>
                </a:lnTo>
                <a:lnTo>
                  <a:pt x="1957" y="7429"/>
                </a:lnTo>
                <a:lnTo>
                  <a:pt x="1698" y="7429"/>
                </a:lnTo>
                <a:lnTo>
                  <a:pt x="1462" y="7466"/>
                </a:lnTo>
                <a:lnTo>
                  <a:pt x="1226" y="7559"/>
                </a:lnTo>
                <a:lnTo>
                  <a:pt x="989" y="7708"/>
                </a:lnTo>
                <a:lnTo>
                  <a:pt x="776" y="7932"/>
                </a:lnTo>
                <a:lnTo>
                  <a:pt x="551" y="8211"/>
                </a:lnTo>
                <a:lnTo>
                  <a:pt x="382" y="8528"/>
                </a:lnTo>
                <a:lnTo>
                  <a:pt x="315" y="8714"/>
                </a:lnTo>
                <a:lnTo>
                  <a:pt x="236" y="8919"/>
                </a:lnTo>
                <a:lnTo>
                  <a:pt x="191" y="9142"/>
                </a:lnTo>
                <a:lnTo>
                  <a:pt x="123" y="9347"/>
                </a:lnTo>
                <a:lnTo>
                  <a:pt x="78" y="9608"/>
                </a:lnTo>
                <a:lnTo>
                  <a:pt x="56" y="9887"/>
                </a:lnTo>
                <a:lnTo>
                  <a:pt x="33" y="10185"/>
                </a:lnTo>
                <a:lnTo>
                  <a:pt x="33" y="10464"/>
                </a:lnTo>
                <a:lnTo>
                  <a:pt x="33" y="10706"/>
                </a:lnTo>
                <a:lnTo>
                  <a:pt x="56" y="10967"/>
                </a:lnTo>
                <a:lnTo>
                  <a:pt x="78" y="11172"/>
                </a:lnTo>
                <a:lnTo>
                  <a:pt x="123" y="11395"/>
                </a:lnTo>
                <a:lnTo>
                  <a:pt x="168" y="11600"/>
                </a:lnTo>
                <a:lnTo>
                  <a:pt x="236" y="11786"/>
                </a:lnTo>
                <a:lnTo>
                  <a:pt x="292" y="11973"/>
                </a:lnTo>
                <a:lnTo>
                  <a:pt x="382" y="12140"/>
                </a:lnTo>
                <a:lnTo>
                  <a:pt x="540" y="12419"/>
                </a:lnTo>
                <a:lnTo>
                  <a:pt x="731" y="12680"/>
                </a:lnTo>
                <a:lnTo>
                  <a:pt x="944" y="12866"/>
                </a:lnTo>
                <a:lnTo>
                  <a:pt x="1158" y="12997"/>
                </a:lnTo>
                <a:lnTo>
                  <a:pt x="1395" y="13108"/>
                </a:lnTo>
                <a:lnTo>
                  <a:pt x="1608" y="13183"/>
                </a:lnTo>
                <a:lnTo>
                  <a:pt x="1856" y="13183"/>
                </a:lnTo>
                <a:lnTo>
                  <a:pt x="2070" y="13146"/>
                </a:lnTo>
                <a:lnTo>
                  <a:pt x="2261" y="13071"/>
                </a:lnTo>
                <a:lnTo>
                  <a:pt x="2430" y="12960"/>
                </a:lnTo>
                <a:lnTo>
                  <a:pt x="2587" y="12792"/>
                </a:lnTo>
                <a:lnTo>
                  <a:pt x="2688" y="12606"/>
                </a:lnTo>
                <a:lnTo>
                  <a:pt x="2801" y="12419"/>
                </a:lnTo>
                <a:lnTo>
                  <a:pt x="2925" y="12289"/>
                </a:lnTo>
                <a:lnTo>
                  <a:pt x="3082" y="12177"/>
                </a:lnTo>
                <a:lnTo>
                  <a:pt x="3228" y="12103"/>
                </a:lnTo>
                <a:lnTo>
                  <a:pt x="3408" y="12103"/>
                </a:lnTo>
                <a:lnTo>
                  <a:pt x="3577" y="12103"/>
                </a:lnTo>
                <a:lnTo>
                  <a:pt x="3723" y="12177"/>
                </a:lnTo>
                <a:lnTo>
                  <a:pt x="3903" y="12252"/>
                </a:lnTo>
                <a:lnTo>
                  <a:pt x="4072" y="12364"/>
                </a:lnTo>
                <a:lnTo>
                  <a:pt x="4230" y="12494"/>
                </a:lnTo>
                <a:lnTo>
                  <a:pt x="4353" y="12643"/>
                </a:lnTo>
                <a:lnTo>
                  <a:pt x="4488" y="12829"/>
                </a:lnTo>
                <a:lnTo>
                  <a:pt x="4567" y="13034"/>
                </a:lnTo>
                <a:lnTo>
                  <a:pt x="4657" y="13257"/>
                </a:lnTo>
                <a:lnTo>
                  <a:pt x="4702" y="13462"/>
                </a:lnTo>
                <a:lnTo>
                  <a:pt x="4725" y="13686"/>
                </a:lnTo>
                <a:lnTo>
                  <a:pt x="4702" y="14282"/>
                </a:lnTo>
                <a:lnTo>
                  <a:pt x="4657" y="15045"/>
                </a:lnTo>
                <a:lnTo>
                  <a:pt x="4612" y="15976"/>
                </a:lnTo>
                <a:lnTo>
                  <a:pt x="4590" y="16926"/>
                </a:lnTo>
                <a:lnTo>
                  <a:pt x="4567" y="17968"/>
                </a:lnTo>
                <a:lnTo>
                  <a:pt x="4567" y="19011"/>
                </a:lnTo>
                <a:lnTo>
                  <a:pt x="4590" y="19514"/>
                </a:lnTo>
                <a:lnTo>
                  <a:pt x="4612" y="19980"/>
                </a:lnTo>
                <a:lnTo>
                  <a:pt x="4657" y="20426"/>
                </a:lnTo>
                <a:lnTo>
                  <a:pt x="4725" y="20836"/>
                </a:lnTo>
                <a:lnTo>
                  <a:pt x="4848" y="20929"/>
                </a:lnTo>
                <a:lnTo>
                  <a:pt x="5040" y="21004"/>
                </a:lnTo>
                <a:lnTo>
                  <a:pt x="5265" y="21078"/>
                </a:lnTo>
                <a:lnTo>
                  <a:pt x="5478" y="21115"/>
                </a:lnTo>
                <a:lnTo>
                  <a:pt x="6041" y="21115"/>
                </a:lnTo>
                <a:lnTo>
                  <a:pt x="6637" y="21078"/>
                </a:lnTo>
                <a:lnTo>
                  <a:pt x="7312" y="21004"/>
                </a:lnTo>
                <a:lnTo>
                  <a:pt x="7998" y="20929"/>
                </a:lnTo>
                <a:lnTo>
                  <a:pt x="8696" y="20855"/>
                </a:lnTo>
                <a:lnTo>
                  <a:pt x="9360" y="20836"/>
                </a:lnTo>
                <a:close/>
              </a:path>
            </a:pathLst>
          </a:cu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en-US" sz="1600" dirty="0"/>
          </a:p>
        </p:txBody>
      </p:sp>
      <p:sp>
        <p:nvSpPr>
          <p:cNvPr id="23" name="Rounded Rectangle 22"/>
          <p:cNvSpPr/>
          <p:nvPr/>
        </p:nvSpPr>
        <p:spPr>
          <a:xfrm>
            <a:off x="345282" y="2661637"/>
            <a:ext cx="2626518" cy="538763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Minimal footprint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6" name="Rounded Rectangular Callout 5"/>
          <p:cNvSpPr/>
          <p:nvPr/>
        </p:nvSpPr>
        <p:spPr>
          <a:xfrm>
            <a:off x="685800" y="838200"/>
            <a:ext cx="4427470" cy="990600"/>
          </a:xfrm>
          <a:prstGeom prst="wedgeRoundRectCallout">
            <a:avLst>
              <a:gd name="adj1" fmla="val -51692"/>
              <a:gd name="adj2" fmla="val 88006"/>
              <a:gd name="adj3" fmla="val 16667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 can an API affect application scalability?</a:t>
            </a:r>
            <a:endParaRPr lang="en-US" sz="2800" b="1" i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ounded Rectangular Callout 6"/>
          <p:cNvSpPr/>
          <p:nvPr/>
        </p:nvSpPr>
        <p:spPr>
          <a:xfrm>
            <a:off x="4571998" y="5257800"/>
            <a:ext cx="3486661" cy="717716"/>
          </a:xfrm>
          <a:prstGeom prst="wedgeRoundRectCallout">
            <a:avLst>
              <a:gd name="adj1" fmla="val 67877"/>
              <a:gd name="adj2" fmla="val 118370"/>
              <a:gd name="adj3" fmla="val 16667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I’m glad I asked.</a:t>
            </a:r>
            <a:endParaRPr lang="en-US" sz="2800" b="1" i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80840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7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7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75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3" grpId="0" animBg="1"/>
      <p:bldP spid="6" grpId="0" animBg="1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Communication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09600" y="2209801"/>
            <a:ext cx="8229600" cy="4114800"/>
          </a:xfrm>
        </p:spPr>
        <p:txBody>
          <a:bodyPr/>
          <a:lstStyle/>
          <a:p>
            <a:pPr marL="0" indent="0">
              <a:buNone/>
            </a:pP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rdma_route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{</a:t>
            </a:r>
            <a:endParaRPr lang="en-US" sz="16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rdma_addr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  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addr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sz="16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ibv_sa_path_rec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*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path_rec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sz="16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...</a:t>
            </a:r>
            <a:endParaRPr lang="en-US" sz="16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};</a:t>
            </a:r>
          </a:p>
          <a:p>
            <a:pPr marL="0" indent="0">
              <a:buNone/>
            </a:pPr>
            <a:endParaRPr lang="en-US" sz="16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rdma_cm_id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{...};</a:t>
            </a:r>
            <a:endParaRPr lang="en-US" sz="16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rdma_create_id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0" indent="0">
              <a:buNone/>
            </a:pP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rdma_resolve_addr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0" indent="0">
              <a:buNone/>
            </a:pP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rdma_resolve_route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0" indent="0">
              <a:buNone/>
            </a:pP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rdma_connect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()</a:t>
            </a:r>
            <a:endParaRPr lang="en-US" sz="1600" dirty="0">
              <a:latin typeface="Courier New" pitchFamily="49" charset="0"/>
              <a:cs typeface="Courier New" pitchFamily="49" charset="0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4800600" y="2209800"/>
            <a:ext cx="4070684" cy="663662"/>
            <a:chOff x="4800600" y="2209800"/>
            <a:chExt cx="4070684" cy="663662"/>
          </a:xfrm>
        </p:grpSpPr>
        <p:cxnSp>
          <p:nvCxnSpPr>
            <p:cNvPr id="45" name="Straight Arrow Connector 44"/>
            <p:cNvCxnSpPr>
              <a:stCxn id="63" idx="1"/>
            </p:cNvCxnSpPr>
            <p:nvPr/>
          </p:nvCxnSpPr>
          <p:spPr>
            <a:xfrm flipH="1">
              <a:off x="4800600" y="2541631"/>
              <a:ext cx="755410" cy="125369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5"/>
            </a:lnRef>
            <a:fillRef idx="0">
              <a:schemeClr val="accent5"/>
            </a:fillRef>
            <a:effectRef idx="1">
              <a:schemeClr val="accent5"/>
            </a:effectRef>
            <a:fontRef idx="minor">
              <a:schemeClr val="tx1"/>
            </a:fontRef>
          </p:style>
        </p:cxnSp>
        <p:grpSp>
          <p:nvGrpSpPr>
            <p:cNvPr id="61" name="Group 60"/>
            <p:cNvGrpSpPr/>
            <p:nvPr/>
          </p:nvGrpSpPr>
          <p:grpSpPr>
            <a:xfrm>
              <a:off x="5556010" y="2209800"/>
              <a:ext cx="3315274" cy="663662"/>
              <a:chOff x="0" y="7195"/>
              <a:chExt cx="3479132" cy="795600"/>
            </a:xfrm>
          </p:grpSpPr>
          <p:sp>
            <p:nvSpPr>
              <p:cNvPr id="63" name="Rounded Rectangle 62"/>
              <p:cNvSpPr/>
              <p:nvPr/>
            </p:nvSpPr>
            <p:spPr>
              <a:xfrm>
                <a:off x="0" y="7195"/>
                <a:ext cx="3479132" cy="795600"/>
              </a:xfrm>
              <a:prstGeom prst="roundRect">
                <a:avLst/>
              </a:prstGeom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65" name="Rounded Rectangle 4"/>
              <p:cNvSpPr/>
              <p:nvPr/>
            </p:nvSpPr>
            <p:spPr>
              <a:xfrm>
                <a:off x="38838" y="46033"/>
                <a:ext cx="3401456" cy="717924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76200" tIns="76200" rIns="76200" bIns="76200" numCol="1" spcCol="1270" anchor="ctr" anchorCtr="0">
                <a:noAutofit/>
              </a:bodyPr>
              <a:lstStyle/>
              <a:p>
                <a:pPr lvl="0" algn="ctr" defTabSz="889000" rtl="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2000" dirty="0" err="1" smtClean="0"/>
                  <a:t>Src</a:t>
                </a:r>
                <a:r>
                  <a:rPr lang="en-US" sz="2000" dirty="0" smtClean="0"/>
                  <a:t>/</a:t>
                </a:r>
                <a:r>
                  <a:rPr lang="en-US" sz="2000" dirty="0" err="1" smtClean="0"/>
                  <a:t>dst</a:t>
                </a:r>
                <a:r>
                  <a:rPr lang="en-US" sz="2000" dirty="0" smtClean="0"/>
                  <a:t> addresses stored per endpoint</a:t>
                </a:r>
                <a:endParaRPr lang="en-US" sz="2000" kern="1200" dirty="0"/>
              </a:p>
            </p:txBody>
          </p:sp>
        </p:grpSp>
      </p:grpSp>
      <p:grpSp>
        <p:nvGrpSpPr>
          <p:cNvPr id="12" name="Group 11"/>
          <p:cNvGrpSpPr/>
          <p:nvPr/>
        </p:nvGrpSpPr>
        <p:grpSpPr>
          <a:xfrm>
            <a:off x="5181600" y="2303530"/>
            <a:ext cx="3689684" cy="1963670"/>
            <a:chOff x="5181600" y="2303530"/>
            <a:chExt cx="3689684" cy="1963670"/>
          </a:xfrm>
        </p:grpSpPr>
        <p:grpSp>
          <p:nvGrpSpPr>
            <p:cNvPr id="42" name="Group 41"/>
            <p:cNvGrpSpPr/>
            <p:nvPr/>
          </p:nvGrpSpPr>
          <p:grpSpPr>
            <a:xfrm>
              <a:off x="5556010" y="3048000"/>
              <a:ext cx="3315274" cy="475466"/>
              <a:chOff x="0" y="7195"/>
              <a:chExt cx="3479132" cy="795600"/>
            </a:xfrm>
            <a:solidFill>
              <a:schemeClr val="accent4"/>
            </a:solidFill>
          </p:grpSpPr>
          <p:sp>
            <p:nvSpPr>
              <p:cNvPr id="43" name="Rounded Rectangle 42"/>
              <p:cNvSpPr/>
              <p:nvPr/>
            </p:nvSpPr>
            <p:spPr>
              <a:xfrm>
                <a:off x="0" y="7195"/>
                <a:ext cx="3479132" cy="795600"/>
              </a:xfrm>
              <a:prstGeom prst="roundRect">
                <a:avLst/>
              </a:prstGeom>
              <a:grpFill/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44" name="Rounded Rectangle 4"/>
              <p:cNvSpPr/>
              <p:nvPr/>
            </p:nvSpPr>
            <p:spPr>
              <a:xfrm>
                <a:off x="38838" y="46033"/>
                <a:ext cx="3401456" cy="717924"/>
              </a:xfrm>
              <a:prstGeom prst="rect">
                <a:avLst/>
              </a:prstGeom>
              <a:grpFill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76200" tIns="76200" rIns="76200" bIns="76200" numCol="1" spcCol="1270" anchor="ctr" anchorCtr="0">
                <a:noAutofit/>
              </a:bodyPr>
              <a:lstStyle/>
              <a:p>
                <a:pPr lvl="0" algn="ctr" defTabSz="889000" rtl="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2000" dirty="0" smtClean="0"/>
                  <a:t>456 bytes per endpoint</a:t>
                </a:r>
                <a:endParaRPr lang="en-US" sz="2000" kern="1200" dirty="0"/>
              </a:p>
            </p:txBody>
          </p:sp>
        </p:grpSp>
        <p:sp>
          <p:nvSpPr>
            <p:cNvPr id="68" name="Right Brace 67"/>
            <p:cNvSpPr/>
            <p:nvPr/>
          </p:nvSpPr>
          <p:spPr>
            <a:xfrm>
              <a:off x="5181600" y="2303530"/>
              <a:ext cx="231702" cy="1963670"/>
            </a:xfrm>
            <a:prstGeom prst="rightBrace">
              <a:avLst/>
            </a:prstGeom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4800601" y="3200401"/>
            <a:ext cx="4077273" cy="914399"/>
            <a:chOff x="4800601" y="3200401"/>
            <a:chExt cx="4077273" cy="914399"/>
          </a:xfrm>
        </p:grpSpPr>
        <p:grpSp>
          <p:nvGrpSpPr>
            <p:cNvPr id="69" name="Group 68"/>
            <p:cNvGrpSpPr/>
            <p:nvPr/>
          </p:nvGrpSpPr>
          <p:grpSpPr>
            <a:xfrm>
              <a:off x="5562600" y="3635935"/>
              <a:ext cx="3315274" cy="478865"/>
              <a:chOff x="0" y="7195"/>
              <a:chExt cx="3479132" cy="795600"/>
            </a:xfrm>
          </p:grpSpPr>
          <p:sp>
            <p:nvSpPr>
              <p:cNvPr id="71" name="Rounded Rectangle 70"/>
              <p:cNvSpPr/>
              <p:nvPr/>
            </p:nvSpPr>
            <p:spPr>
              <a:xfrm>
                <a:off x="0" y="7195"/>
                <a:ext cx="3479132" cy="795600"/>
              </a:xfrm>
              <a:prstGeom prst="roundRect">
                <a:avLst/>
              </a:prstGeom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72" name="Rounded Rectangle 4"/>
              <p:cNvSpPr/>
              <p:nvPr/>
            </p:nvSpPr>
            <p:spPr>
              <a:xfrm>
                <a:off x="38838" y="46033"/>
                <a:ext cx="3401456" cy="717924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76200" tIns="76200" rIns="76200" bIns="76200" numCol="1" spcCol="1270" anchor="ctr" anchorCtr="0">
                <a:noAutofit/>
              </a:bodyPr>
              <a:lstStyle/>
              <a:p>
                <a:pPr lvl="0" algn="ctr" defTabSz="889000" rtl="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2000" dirty="0" smtClean="0"/>
                  <a:t>Path record per endpoint</a:t>
                </a:r>
                <a:endParaRPr lang="en-US" sz="2000" kern="1200" dirty="0"/>
              </a:p>
            </p:txBody>
          </p:sp>
        </p:grpSp>
        <p:cxnSp>
          <p:nvCxnSpPr>
            <p:cNvPr id="73" name="Straight Arrow Connector 72"/>
            <p:cNvCxnSpPr/>
            <p:nvPr/>
          </p:nvCxnSpPr>
          <p:spPr>
            <a:xfrm flipH="1" flipV="1">
              <a:off x="4800601" y="3200401"/>
              <a:ext cx="755409" cy="533399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5"/>
            </a:lnRef>
            <a:fillRef idx="0">
              <a:schemeClr val="accent5"/>
            </a:fillRef>
            <a:effectRef idx="1">
              <a:schemeClr val="accent5"/>
            </a:effectRef>
            <a:fontRef idx="minor">
              <a:schemeClr val="tx1"/>
            </a:fontRef>
          </p:style>
        </p:cxnSp>
      </p:grpSp>
      <p:grpSp>
        <p:nvGrpSpPr>
          <p:cNvPr id="14" name="Group 13"/>
          <p:cNvGrpSpPr/>
          <p:nvPr/>
        </p:nvGrpSpPr>
        <p:grpSpPr>
          <a:xfrm>
            <a:off x="3200400" y="4724400"/>
            <a:ext cx="5677474" cy="663662"/>
            <a:chOff x="3200400" y="4724400"/>
            <a:chExt cx="5677474" cy="663662"/>
          </a:xfrm>
        </p:grpSpPr>
        <p:grpSp>
          <p:nvGrpSpPr>
            <p:cNvPr id="74" name="Group 73"/>
            <p:cNvGrpSpPr/>
            <p:nvPr/>
          </p:nvGrpSpPr>
          <p:grpSpPr>
            <a:xfrm>
              <a:off x="5562600" y="4724400"/>
              <a:ext cx="3315274" cy="663662"/>
              <a:chOff x="0" y="7195"/>
              <a:chExt cx="3479132" cy="795600"/>
            </a:xfrm>
          </p:grpSpPr>
          <p:sp>
            <p:nvSpPr>
              <p:cNvPr id="75" name="Rounded Rectangle 74"/>
              <p:cNvSpPr/>
              <p:nvPr/>
            </p:nvSpPr>
            <p:spPr>
              <a:xfrm>
                <a:off x="0" y="7195"/>
                <a:ext cx="3479132" cy="795600"/>
              </a:xfrm>
              <a:prstGeom prst="roundRect">
                <a:avLst/>
              </a:prstGeom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76" name="Rounded Rectangle 4"/>
              <p:cNvSpPr/>
              <p:nvPr/>
            </p:nvSpPr>
            <p:spPr>
              <a:xfrm>
                <a:off x="38838" y="46033"/>
                <a:ext cx="3401456" cy="717924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76200" tIns="76200" rIns="76200" bIns="76200" numCol="1" spcCol="1270" anchor="ctr" anchorCtr="0">
                <a:noAutofit/>
              </a:bodyPr>
              <a:lstStyle/>
              <a:p>
                <a:pPr lvl="0" algn="ctr" defTabSz="889000" rtl="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2000" dirty="0" smtClean="0"/>
                  <a:t>Resolve single address and path at a time</a:t>
                </a:r>
                <a:endParaRPr lang="en-US" sz="2000" kern="1200" dirty="0"/>
              </a:p>
            </p:txBody>
          </p:sp>
        </p:grpSp>
        <p:cxnSp>
          <p:nvCxnSpPr>
            <p:cNvPr id="77" name="Straight Arrow Connector 76"/>
            <p:cNvCxnSpPr/>
            <p:nvPr/>
          </p:nvCxnSpPr>
          <p:spPr>
            <a:xfrm flipH="1" flipV="1">
              <a:off x="3200400" y="5092327"/>
              <a:ext cx="2362202" cy="1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5"/>
            </a:lnRef>
            <a:fillRef idx="0">
              <a:schemeClr val="accent5"/>
            </a:fillRef>
            <a:effectRef idx="1">
              <a:schemeClr val="accent5"/>
            </a:effectRef>
            <a:fontRef idx="minor">
              <a:schemeClr val="tx1"/>
            </a:fontRef>
          </p:style>
        </p:cxnSp>
      </p:grpSp>
      <p:grpSp>
        <p:nvGrpSpPr>
          <p:cNvPr id="15" name="Group 14"/>
          <p:cNvGrpSpPr/>
          <p:nvPr/>
        </p:nvGrpSpPr>
        <p:grpSpPr>
          <a:xfrm>
            <a:off x="2514600" y="5486400"/>
            <a:ext cx="6356684" cy="685800"/>
            <a:chOff x="2514600" y="5486400"/>
            <a:chExt cx="6356684" cy="685800"/>
          </a:xfrm>
        </p:grpSpPr>
        <p:grpSp>
          <p:nvGrpSpPr>
            <p:cNvPr id="78" name="Group 77"/>
            <p:cNvGrpSpPr/>
            <p:nvPr/>
          </p:nvGrpSpPr>
          <p:grpSpPr>
            <a:xfrm>
              <a:off x="5556010" y="5486400"/>
              <a:ext cx="3315274" cy="685800"/>
              <a:chOff x="0" y="7195"/>
              <a:chExt cx="3479132" cy="795600"/>
            </a:xfrm>
            <a:solidFill>
              <a:schemeClr val="accent4"/>
            </a:solidFill>
          </p:grpSpPr>
          <p:sp>
            <p:nvSpPr>
              <p:cNvPr id="82" name="Rounded Rectangle 81"/>
              <p:cNvSpPr/>
              <p:nvPr/>
            </p:nvSpPr>
            <p:spPr>
              <a:xfrm>
                <a:off x="0" y="7195"/>
                <a:ext cx="3479132" cy="795600"/>
              </a:xfrm>
              <a:prstGeom prst="roundRect">
                <a:avLst/>
              </a:prstGeom>
              <a:grpFill/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83" name="Rounded Rectangle 4"/>
              <p:cNvSpPr/>
              <p:nvPr/>
            </p:nvSpPr>
            <p:spPr>
              <a:xfrm>
                <a:off x="38838" y="46033"/>
                <a:ext cx="3401456" cy="717924"/>
              </a:xfrm>
              <a:prstGeom prst="rect">
                <a:avLst/>
              </a:prstGeom>
              <a:grpFill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76200" tIns="76200" rIns="76200" bIns="76200" numCol="1" spcCol="1270" anchor="ctr" anchorCtr="0">
                <a:noAutofit/>
              </a:bodyPr>
              <a:lstStyle/>
              <a:p>
                <a:pPr lvl="0" algn="ctr" defTabSz="889000" rtl="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2000" dirty="0" smtClean="0"/>
                  <a:t>All to all connected model for best performance</a:t>
                </a:r>
                <a:endParaRPr lang="en-US" sz="2000" kern="1200" dirty="0"/>
              </a:p>
            </p:txBody>
          </p:sp>
        </p:grpSp>
        <p:cxnSp>
          <p:nvCxnSpPr>
            <p:cNvPr id="84" name="Straight Arrow Connector 83"/>
            <p:cNvCxnSpPr/>
            <p:nvPr/>
          </p:nvCxnSpPr>
          <p:spPr>
            <a:xfrm flipH="1">
              <a:off x="2514600" y="5638800"/>
              <a:ext cx="304141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</p:grpSp>
      <p:sp>
        <p:nvSpPr>
          <p:cNvPr id="86" name="Rounded Rectangle 85"/>
          <p:cNvSpPr/>
          <p:nvPr/>
        </p:nvSpPr>
        <p:spPr>
          <a:xfrm>
            <a:off x="764643" y="1219200"/>
            <a:ext cx="3807357" cy="682656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</p:sp>
      <p:sp>
        <p:nvSpPr>
          <p:cNvPr id="87" name="Rounded Rectangle 4"/>
          <p:cNvSpPr/>
          <p:nvPr/>
        </p:nvSpPr>
        <p:spPr>
          <a:xfrm>
            <a:off x="807145" y="1252525"/>
            <a:ext cx="3722353" cy="616007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76200" tIns="76200" rIns="76200" bIns="76200" numCol="1" spcCol="1270" anchor="ctr" anchorCtr="0">
            <a:noAutofit/>
          </a:bodyPr>
          <a:lstStyle/>
          <a:p>
            <a:pPr lvl="0" algn="ctr" defTabSz="88900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000" kern="1200" dirty="0" smtClean="0">
                <a:solidFill>
                  <a:schemeClr val="tx1"/>
                </a:solidFill>
              </a:rPr>
              <a:t>Reliable data transfers, zer</a:t>
            </a:r>
            <a:r>
              <a:rPr lang="en-US" sz="2000" dirty="0" smtClean="0">
                <a:solidFill>
                  <a:schemeClr val="tx1"/>
                </a:solidFill>
              </a:rPr>
              <a:t>o copies to thousands of processes</a:t>
            </a:r>
            <a:endParaRPr lang="en-US" sz="2000" kern="1200" dirty="0">
              <a:solidFill>
                <a:schemeClr val="tx1"/>
              </a:solidFill>
            </a:endParaRPr>
          </a:p>
        </p:txBody>
      </p:sp>
      <p:cxnSp>
        <p:nvCxnSpPr>
          <p:cNvPr id="22" name="Straight Connector 21"/>
          <p:cNvCxnSpPr>
            <a:stCxn id="18" idx="6"/>
            <a:endCxn id="89" idx="2"/>
          </p:cNvCxnSpPr>
          <p:nvPr/>
        </p:nvCxnSpPr>
        <p:spPr>
          <a:xfrm>
            <a:off x="6239938" y="720632"/>
            <a:ext cx="1034231" cy="0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grpSp>
        <p:nvGrpSpPr>
          <p:cNvPr id="7" name="Group 6"/>
          <p:cNvGrpSpPr/>
          <p:nvPr/>
        </p:nvGrpSpPr>
        <p:grpSpPr>
          <a:xfrm>
            <a:off x="6019800" y="317250"/>
            <a:ext cx="1468948" cy="514413"/>
            <a:chOff x="6019800" y="317250"/>
            <a:chExt cx="1468948" cy="514413"/>
          </a:xfrm>
        </p:grpSpPr>
        <p:sp>
          <p:nvSpPr>
            <p:cNvPr id="88" name="Flowchart: Connector 87"/>
            <p:cNvSpPr/>
            <p:nvPr/>
          </p:nvSpPr>
          <p:spPr>
            <a:xfrm>
              <a:off x="6652529" y="317250"/>
              <a:ext cx="228600" cy="228600"/>
            </a:xfrm>
            <a:prstGeom prst="flowChartConnector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Flowchart: Connector 88"/>
            <p:cNvSpPr/>
            <p:nvPr/>
          </p:nvSpPr>
          <p:spPr>
            <a:xfrm>
              <a:off x="7274169" y="609600"/>
              <a:ext cx="214579" cy="222063"/>
            </a:xfrm>
            <a:prstGeom prst="flowChartConnector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lowchart: Connector 17"/>
            <p:cNvSpPr/>
            <p:nvPr/>
          </p:nvSpPr>
          <p:spPr>
            <a:xfrm>
              <a:off x="6019800" y="609600"/>
              <a:ext cx="220138" cy="222063"/>
            </a:xfrm>
            <a:prstGeom prst="flowChartConnector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0" name="Straight Connector 19"/>
            <p:cNvCxnSpPr>
              <a:stCxn id="18" idx="7"/>
              <a:endCxn id="88" idx="2"/>
            </p:cNvCxnSpPr>
            <p:nvPr/>
          </p:nvCxnSpPr>
          <p:spPr>
            <a:xfrm flipV="1">
              <a:off x="6207700" y="431550"/>
              <a:ext cx="444829" cy="210570"/>
            </a:xfrm>
            <a:prstGeom prst="line">
              <a:avLst/>
            </a:prstGeom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106" name="Straight Connector 105"/>
            <p:cNvCxnSpPr>
              <a:stCxn id="88" idx="6"/>
              <a:endCxn id="89" idx="1"/>
            </p:cNvCxnSpPr>
            <p:nvPr/>
          </p:nvCxnSpPr>
          <p:spPr>
            <a:xfrm>
              <a:off x="6881129" y="431550"/>
              <a:ext cx="424464" cy="210570"/>
            </a:xfrm>
            <a:prstGeom prst="line">
              <a:avLst/>
            </a:prstGeom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</p:grpSp>
      <p:grpSp>
        <p:nvGrpSpPr>
          <p:cNvPr id="10" name="Group 9"/>
          <p:cNvGrpSpPr/>
          <p:nvPr/>
        </p:nvGrpSpPr>
        <p:grpSpPr>
          <a:xfrm>
            <a:off x="6207700" y="799143"/>
            <a:ext cx="1097893" cy="343857"/>
            <a:chOff x="6207700" y="799143"/>
            <a:chExt cx="1097893" cy="343857"/>
          </a:xfrm>
        </p:grpSpPr>
        <p:sp>
          <p:nvSpPr>
            <p:cNvPr id="90" name="Flowchart: Connector 89"/>
            <p:cNvSpPr/>
            <p:nvPr/>
          </p:nvSpPr>
          <p:spPr>
            <a:xfrm>
              <a:off x="6659540" y="914400"/>
              <a:ext cx="214579" cy="228600"/>
            </a:xfrm>
            <a:prstGeom prst="flowChartConnector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6" name="Straight Connector 25"/>
            <p:cNvCxnSpPr>
              <a:stCxn id="18" idx="5"/>
              <a:endCxn id="90" idx="2"/>
            </p:cNvCxnSpPr>
            <p:nvPr/>
          </p:nvCxnSpPr>
          <p:spPr>
            <a:xfrm>
              <a:off x="6207700" y="799143"/>
              <a:ext cx="451840" cy="229557"/>
            </a:xfrm>
            <a:prstGeom prst="line">
              <a:avLst/>
            </a:prstGeom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109" name="Straight Connector 108"/>
            <p:cNvCxnSpPr>
              <a:stCxn id="90" idx="6"/>
              <a:endCxn id="89" idx="3"/>
            </p:cNvCxnSpPr>
            <p:nvPr/>
          </p:nvCxnSpPr>
          <p:spPr>
            <a:xfrm flipV="1">
              <a:off x="6874119" y="799143"/>
              <a:ext cx="431474" cy="229557"/>
            </a:xfrm>
            <a:prstGeom prst="line">
              <a:avLst/>
            </a:prstGeom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</p:grp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76229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" dur="25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750"/>
                            </p:stCondLst>
                            <p:childTnLst>
                              <p:par>
                                <p:cTn id="1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/>
      <p:bldP spid="8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Scalable Communication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8229600" cy="4646613"/>
          </a:xfrm>
        </p:spPr>
        <p:txBody>
          <a:bodyPr>
            <a:noAutofit/>
          </a:bodyPr>
          <a:lstStyle/>
          <a:p>
            <a:r>
              <a:rPr lang="en-US" i="1" dirty="0" smtClean="0"/>
              <a:t>Application</a:t>
            </a:r>
            <a:r>
              <a:rPr lang="en-US" dirty="0" smtClean="0"/>
              <a:t> driven communication models</a:t>
            </a:r>
            <a:endParaRPr lang="en-US" dirty="0"/>
          </a:p>
          <a:p>
            <a:r>
              <a:rPr lang="en-US" dirty="0" smtClean="0"/>
              <a:t>Reliable unconnected transfers</a:t>
            </a:r>
          </a:p>
          <a:p>
            <a:pPr lvl="1"/>
            <a:r>
              <a:rPr lang="en-US" dirty="0" smtClean="0"/>
              <a:t>Abstract hardware features</a:t>
            </a:r>
          </a:p>
          <a:p>
            <a:pPr lvl="2"/>
            <a:r>
              <a:rPr lang="en-US" dirty="0" smtClean="0"/>
              <a:t>SRQ, XRC, dynamic connections</a:t>
            </a:r>
          </a:p>
          <a:p>
            <a:r>
              <a:rPr lang="en-US" dirty="0" smtClean="0"/>
              <a:t>Optimize addressing</a:t>
            </a:r>
          </a:p>
          <a:p>
            <a:pPr lvl="1"/>
            <a:r>
              <a:rPr lang="en-US" dirty="0" smtClean="0"/>
              <a:t>Resolve multiple resolution requests at once</a:t>
            </a:r>
          </a:p>
          <a:p>
            <a:pPr lvl="1"/>
            <a:r>
              <a:rPr lang="en-US" dirty="0" smtClean="0"/>
              <a:t>Compact address data storage</a:t>
            </a:r>
          </a:p>
          <a:p>
            <a:pPr lvl="2"/>
            <a:r>
              <a:rPr lang="en-US" dirty="0" smtClean="0"/>
              <a:t>Compressed address ranges, path data</a:t>
            </a:r>
          </a:p>
          <a:p>
            <a:r>
              <a:rPr lang="en-US" dirty="0" smtClean="0"/>
              <a:t>Support multiple resolution mechanisms</a:t>
            </a:r>
          </a:p>
          <a:p>
            <a:pPr lvl="1"/>
            <a:r>
              <a:rPr lang="en-US" dirty="0" smtClean="0"/>
              <a:t>Optimized for different topologies and fabric sizes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62342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SFI - Address Vectors</a:t>
            </a:r>
            <a:endParaRPr lang="en-US" dirty="0"/>
          </a:p>
        </p:txBody>
      </p:sp>
      <p:grpSp>
        <p:nvGrpSpPr>
          <p:cNvPr id="26" name="Group 25"/>
          <p:cNvGrpSpPr/>
          <p:nvPr/>
        </p:nvGrpSpPr>
        <p:grpSpPr>
          <a:xfrm>
            <a:off x="257502" y="1673007"/>
            <a:ext cx="4189822" cy="841594"/>
            <a:chOff x="0" y="7195"/>
            <a:chExt cx="3479132" cy="795600"/>
          </a:xfrm>
        </p:grpSpPr>
        <p:sp>
          <p:nvSpPr>
            <p:cNvPr id="31" name="Rounded Rectangle 30"/>
            <p:cNvSpPr/>
            <p:nvPr/>
          </p:nvSpPr>
          <p:spPr>
            <a:xfrm>
              <a:off x="0" y="7195"/>
              <a:ext cx="3479132" cy="79560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2" name="Rounded Rectangle 4"/>
            <p:cNvSpPr/>
            <p:nvPr/>
          </p:nvSpPr>
          <p:spPr>
            <a:xfrm>
              <a:off x="38838" y="46033"/>
              <a:ext cx="3401456" cy="71792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lvl="0" defTabSz="889000" rtl="0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</a:pPr>
              <a:r>
                <a:rPr lang="en-US" sz="2000" kern="1200" dirty="0" smtClean="0"/>
                <a:t>Store addresses/host names</a:t>
              </a:r>
            </a:p>
            <a:p>
              <a:pPr lvl="0" defTabSz="889000" rtl="0">
                <a:spcBef>
                  <a:spcPct val="0"/>
                </a:spcBef>
                <a:spcAft>
                  <a:spcPts val="0"/>
                </a:spcAft>
              </a:pPr>
              <a:r>
                <a:rPr lang="en-US" kern="1200" dirty="0" smtClean="0"/>
                <a:t>- Insert range of addresses with single call</a:t>
              </a:r>
            </a:p>
          </p:txBody>
        </p:sp>
      </p:grp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029080"/>
              </p:ext>
            </p:extLst>
          </p:nvPr>
        </p:nvGraphicFramePr>
        <p:xfrm>
          <a:off x="3697015" y="3227889"/>
          <a:ext cx="4031108" cy="1112520"/>
        </p:xfrm>
        <a:graphic>
          <a:graphicData uri="http://schemas.openxmlformats.org/drawingml/2006/table">
            <a:tbl>
              <a:tblPr firstRow="1" bandRow="1">
                <a:tableStyleId>{08FB837D-C827-4EFA-A057-4D05807E0F7C}</a:tableStyleId>
              </a:tblPr>
              <a:tblGrid>
                <a:gridCol w="1329119"/>
                <a:gridCol w="1226566"/>
                <a:gridCol w="1035368"/>
                <a:gridCol w="440055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Start</a:t>
                      </a:r>
                      <a:r>
                        <a:rPr lang="en-US" baseline="0" dirty="0" smtClean="0"/>
                        <a:t> Range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End Range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Base LID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SL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host10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host1000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host1001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host4999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10" name="Group 9"/>
          <p:cNvGrpSpPr/>
          <p:nvPr/>
        </p:nvGrpSpPr>
        <p:grpSpPr>
          <a:xfrm>
            <a:off x="5486400" y="1693339"/>
            <a:ext cx="2895600" cy="1470781"/>
            <a:chOff x="5486400" y="1693339"/>
            <a:chExt cx="2895600" cy="1470781"/>
          </a:xfrm>
        </p:grpSpPr>
        <p:grpSp>
          <p:nvGrpSpPr>
            <p:cNvPr id="23" name="Group 22"/>
            <p:cNvGrpSpPr/>
            <p:nvPr/>
          </p:nvGrpSpPr>
          <p:grpSpPr>
            <a:xfrm>
              <a:off x="5486400" y="1693339"/>
              <a:ext cx="2895600" cy="592661"/>
              <a:chOff x="0" y="7195"/>
              <a:chExt cx="3479132" cy="795600"/>
            </a:xfrm>
          </p:grpSpPr>
          <p:sp>
            <p:nvSpPr>
              <p:cNvPr id="24" name="Rounded Rectangle 23"/>
              <p:cNvSpPr/>
              <p:nvPr/>
            </p:nvSpPr>
            <p:spPr>
              <a:xfrm>
                <a:off x="0" y="7195"/>
                <a:ext cx="3479132" cy="795600"/>
              </a:xfrm>
              <a:prstGeom prst="roundRect">
                <a:avLst/>
              </a:prstGeom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25" name="Rounded Rectangle 4"/>
              <p:cNvSpPr/>
              <p:nvPr/>
            </p:nvSpPr>
            <p:spPr>
              <a:xfrm>
                <a:off x="38838" y="46033"/>
                <a:ext cx="3401456" cy="717924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76200" tIns="76200" rIns="76200" bIns="76200" numCol="1" spcCol="1270" anchor="ctr" anchorCtr="0">
                <a:noAutofit/>
              </a:bodyPr>
              <a:lstStyle/>
              <a:p>
                <a:pPr lvl="0" algn="ctr" defTabSz="889000" rtl="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2000" kern="1200" dirty="0" smtClean="0"/>
                  <a:t>Share between processes</a:t>
                </a:r>
                <a:endParaRPr lang="en-US" kern="1200" dirty="0"/>
              </a:p>
            </p:txBody>
          </p:sp>
        </p:grpSp>
        <p:cxnSp>
          <p:nvCxnSpPr>
            <p:cNvPr id="9" name="Straight Arrow Connector 8"/>
            <p:cNvCxnSpPr/>
            <p:nvPr/>
          </p:nvCxnSpPr>
          <p:spPr>
            <a:xfrm flipV="1">
              <a:off x="6197348" y="2305086"/>
              <a:ext cx="0" cy="846221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38" name="Straight Arrow Connector 37"/>
            <p:cNvCxnSpPr/>
            <p:nvPr/>
          </p:nvCxnSpPr>
          <p:spPr>
            <a:xfrm flipV="1">
              <a:off x="7390147" y="2292274"/>
              <a:ext cx="0" cy="871846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</p:grpSp>
      <p:grpSp>
        <p:nvGrpSpPr>
          <p:cNvPr id="8" name="Group 7"/>
          <p:cNvGrpSpPr/>
          <p:nvPr/>
        </p:nvGrpSpPr>
        <p:grpSpPr>
          <a:xfrm>
            <a:off x="3293981" y="4572000"/>
            <a:ext cx="4478419" cy="1403175"/>
            <a:chOff x="3293981" y="4572000"/>
            <a:chExt cx="4478419" cy="1403175"/>
          </a:xfrm>
        </p:grpSpPr>
        <p:grpSp>
          <p:nvGrpSpPr>
            <p:cNvPr id="70" name="Group 69"/>
            <p:cNvGrpSpPr/>
            <p:nvPr/>
          </p:nvGrpSpPr>
          <p:grpSpPr>
            <a:xfrm>
              <a:off x="3293981" y="5035449"/>
              <a:ext cx="4478419" cy="939726"/>
              <a:chOff x="0" y="7195"/>
              <a:chExt cx="3479132" cy="795600"/>
            </a:xfrm>
          </p:grpSpPr>
          <p:sp>
            <p:nvSpPr>
              <p:cNvPr id="71" name="Rounded Rectangle 70"/>
              <p:cNvSpPr/>
              <p:nvPr/>
            </p:nvSpPr>
            <p:spPr>
              <a:xfrm>
                <a:off x="0" y="7195"/>
                <a:ext cx="3479132" cy="795600"/>
              </a:xfrm>
              <a:prstGeom prst="roundRect">
                <a:avLst/>
              </a:prstGeom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72" name="Rounded Rectangle 4"/>
              <p:cNvSpPr/>
              <p:nvPr/>
            </p:nvSpPr>
            <p:spPr>
              <a:xfrm>
                <a:off x="38838" y="46033"/>
                <a:ext cx="3401456" cy="717924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76200" tIns="76200" rIns="76200" bIns="76200" numCol="1" spcCol="1270" anchor="ctr" anchorCtr="0">
                <a:noAutofit/>
              </a:bodyPr>
              <a:lstStyle/>
              <a:p>
                <a:pPr lvl="0" defTabSz="889000" rtl="0">
                  <a:lnSpc>
                    <a:spcPct val="90000"/>
                  </a:lnSpc>
                  <a:spcBef>
                    <a:spcPct val="0"/>
                  </a:spcBef>
                  <a:spcAft>
                    <a:spcPts val="0"/>
                  </a:spcAft>
                </a:pPr>
                <a:r>
                  <a:rPr lang="en-US" sz="2000" kern="1200" dirty="0" smtClean="0"/>
                  <a:t>Enable provider optimization techniques</a:t>
                </a:r>
              </a:p>
              <a:p>
                <a:pPr lvl="0" defTabSz="889000" rtl="0">
                  <a:spcBef>
                    <a:spcPct val="0"/>
                  </a:spcBef>
                  <a:spcAft>
                    <a:spcPts val="0"/>
                  </a:spcAft>
                </a:pPr>
                <a:r>
                  <a:rPr lang="en-US" kern="1200" dirty="0" smtClean="0"/>
                  <a:t>- Greatly reduce storage requirements</a:t>
                </a:r>
              </a:p>
            </p:txBody>
          </p:sp>
        </p:grpSp>
        <p:sp>
          <p:nvSpPr>
            <p:cNvPr id="15" name="Left Brace 14"/>
            <p:cNvSpPr/>
            <p:nvPr/>
          </p:nvSpPr>
          <p:spPr>
            <a:xfrm rot="16200000">
              <a:off x="5304906" y="2952077"/>
              <a:ext cx="389118" cy="3628964"/>
            </a:xfrm>
            <a:prstGeom prst="leftBrace">
              <a:avLst/>
            </a:prstGeom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333701" y="2861743"/>
            <a:ext cx="3363314" cy="1938857"/>
            <a:chOff x="333701" y="2861743"/>
            <a:chExt cx="3363314" cy="1938857"/>
          </a:xfrm>
        </p:grpSpPr>
        <p:grpSp>
          <p:nvGrpSpPr>
            <p:cNvPr id="35" name="Group 34"/>
            <p:cNvGrpSpPr/>
            <p:nvPr/>
          </p:nvGrpSpPr>
          <p:grpSpPr>
            <a:xfrm>
              <a:off x="333701" y="2861743"/>
              <a:ext cx="2866699" cy="1938857"/>
              <a:chOff x="0" y="7195"/>
              <a:chExt cx="3479132" cy="795600"/>
            </a:xfrm>
          </p:grpSpPr>
          <p:sp>
            <p:nvSpPr>
              <p:cNvPr id="36" name="Rounded Rectangle 35"/>
              <p:cNvSpPr/>
              <p:nvPr/>
            </p:nvSpPr>
            <p:spPr>
              <a:xfrm>
                <a:off x="0" y="7195"/>
                <a:ext cx="3479132" cy="795600"/>
              </a:xfrm>
              <a:prstGeom prst="roundRect">
                <a:avLst/>
              </a:prstGeom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37" name="Rounded Rectangle 4"/>
              <p:cNvSpPr/>
              <p:nvPr/>
            </p:nvSpPr>
            <p:spPr>
              <a:xfrm>
                <a:off x="38838" y="46033"/>
                <a:ext cx="3401456" cy="717924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76200" tIns="76200" rIns="76200" bIns="76200" numCol="1" spcCol="1270" anchor="ctr" anchorCtr="0">
                <a:noAutofit/>
              </a:bodyPr>
              <a:lstStyle/>
              <a:p>
                <a:pPr lvl="0" defTabSz="889000" rtl="0">
                  <a:lnSpc>
                    <a:spcPct val="90000"/>
                  </a:lnSpc>
                  <a:spcBef>
                    <a:spcPct val="0"/>
                  </a:spcBef>
                  <a:spcAft>
                    <a:spcPts val="0"/>
                  </a:spcAft>
                </a:pPr>
                <a:r>
                  <a:rPr lang="en-US" sz="2000" dirty="0" smtClean="0"/>
                  <a:t>Reference entries by handle or index</a:t>
                </a:r>
              </a:p>
              <a:p>
                <a:pPr lvl="0" defTabSz="889000" rtl="0">
                  <a:lnSpc>
                    <a:spcPct val="90000"/>
                  </a:lnSpc>
                  <a:spcBef>
                    <a:spcPct val="0"/>
                  </a:spcBef>
                  <a:spcAft>
                    <a:spcPts val="0"/>
                  </a:spcAft>
                </a:pPr>
                <a:r>
                  <a:rPr lang="en-US" kern="1200" dirty="0" smtClean="0"/>
                  <a:t>- Handl</a:t>
                </a:r>
                <a:r>
                  <a:rPr lang="en-US" dirty="0" smtClean="0"/>
                  <a:t>e may be encoded</a:t>
                </a:r>
                <a:br>
                  <a:rPr lang="en-US" dirty="0" smtClean="0"/>
                </a:br>
                <a:r>
                  <a:rPr lang="en-US" dirty="0" smtClean="0"/>
                  <a:t>   fabric address</a:t>
                </a:r>
              </a:p>
              <a:p>
                <a:pPr defTabSz="889000">
                  <a:lnSpc>
                    <a:spcPct val="90000"/>
                  </a:lnSpc>
                  <a:spcAft>
                    <a:spcPts val="0"/>
                  </a:spcAft>
                </a:pPr>
                <a:r>
                  <a:rPr lang="en-US" sz="2000" dirty="0" smtClean="0"/>
                  <a:t>Reference vector for group communication</a:t>
                </a:r>
                <a:endParaRPr lang="en-US" sz="2000" dirty="0"/>
              </a:p>
            </p:txBody>
          </p:sp>
        </p:grpSp>
        <p:cxnSp>
          <p:nvCxnSpPr>
            <p:cNvPr id="39" name="Straight Arrow Connector 38"/>
            <p:cNvCxnSpPr>
              <a:stCxn id="36" idx="3"/>
            </p:cNvCxnSpPr>
            <p:nvPr/>
          </p:nvCxnSpPr>
          <p:spPr>
            <a:xfrm>
              <a:off x="3200400" y="3831172"/>
              <a:ext cx="496615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</p:grpSp>
      <p:sp>
        <p:nvSpPr>
          <p:cNvPr id="6" name="TextBox 5"/>
          <p:cNvSpPr txBox="1"/>
          <p:nvPr/>
        </p:nvSpPr>
        <p:spPr>
          <a:xfrm>
            <a:off x="3684983" y="2861743"/>
            <a:ext cx="1725217" cy="3661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6D6E71"/>
                </a:solidFill>
              </a:rPr>
              <a:t>Example only</a:t>
            </a: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24018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Diamond 16"/>
          <p:cNvSpPr/>
          <p:nvPr/>
        </p:nvSpPr>
        <p:spPr>
          <a:xfrm>
            <a:off x="2286000" y="1873854"/>
            <a:ext cx="4108973" cy="3993546"/>
          </a:xfrm>
          <a:prstGeom prst="diamond">
            <a:avLst/>
          </a:prstGeom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9" name="Puzzle3"/>
          <p:cNvSpPr>
            <a:spLocks noEditPoints="1" noChangeArrowheads="1"/>
          </p:cNvSpPr>
          <p:nvPr/>
        </p:nvSpPr>
        <p:spPr bwMode="auto">
          <a:xfrm>
            <a:off x="4278759" y="2514600"/>
            <a:ext cx="1055038" cy="1417283"/>
          </a:xfrm>
          <a:custGeom>
            <a:avLst/>
            <a:gdLst>
              <a:gd name="T0" fmla="*/ 10391 w 21600"/>
              <a:gd name="T1" fmla="*/ 15806 h 21600"/>
              <a:gd name="T2" fmla="*/ 20551 w 21600"/>
              <a:gd name="T3" fmla="*/ 21088 h 21600"/>
              <a:gd name="T4" fmla="*/ 13180 w 21600"/>
              <a:gd name="T5" fmla="*/ 13801 h 21600"/>
              <a:gd name="T6" fmla="*/ 20551 w 21600"/>
              <a:gd name="T7" fmla="*/ 7025 h 21600"/>
              <a:gd name="T8" fmla="*/ 10500 w 21600"/>
              <a:gd name="T9" fmla="*/ 52 h 21600"/>
              <a:gd name="T10" fmla="*/ 692 w 21600"/>
              <a:gd name="T11" fmla="*/ 6802 h 21600"/>
              <a:gd name="T12" fmla="*/ 8064 w 21600"/>
              <a:gd name="T13" fmla="*/ 13526 h 21600"/>
              <a:gd name="T14" fmla="*/ 692 w 21600"/>
              <a:gd name="T15" fmla="*/ 21088 h 21600"/>
              <a:gd name="T16" fmla="*/ 2273 w 21600"/>
              <a:gd name="T17" fmla="*/ 7719 h 21600"/>
              <a:gd name="T18" fmla="*/ 19149 w 21600"/>
              <a:gd name="T19" fmla="*/ 202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6625" y="20892"/>
                </a:moveTo>
                <a:lnTo>
                  <a:pt x="7105" y="21023"/>
                </a:lnTo>
                <a:lnTo>
                  <a:pt x="7513" y="21088"/>
                </a:lnTo>
                <a:lnTo>
                  <a:pt x="7922" y="21115"/>
                </a:lnTo>
                <a:lnTo>
                  <a:pt x="8242" y="21115"/>
                </a:lnTo>
                <a:lnTo>
                  <a:pt x="8544" y="21062"/>
                </a:lnTo>
                <a:lnTo>
                  <a:pt x="8810" y="20997"/>
                </a:lnTo>
                <a:lnTo>
                  <a:pt x="9023" y="20892"/>
                </a:lnTo>
                <a:lnTo>
                  <a:pt x="9148" y="20761"/>
                </a:lnTo>
                <a:lnTo>
                  <a:pt x="9290" y="20616"/>
                </a:lnTo>
                <a:lnTo>
                  <a:pt x="9361" y="20459"/>
                </a:lnTo>
                <a:lnTo>
                  <a:pt x="9396" y="20289"/>
                </a:lnTo>
                <a:lnTo>
                  <a:pt x="9396" y="20092"/>
                </a:lnTo>
                <a:lnTo>
                  <a:pt x="9325" y="19909"/>
                </a:lnTo>
                <a:lnTo>
                  <a:pt x="9219" y="19738"/>
                </a:lnTo>
                <a:lnTo>
                  <a:pt x="9094" y="19555"/>
                </a:lnTo>
                <a:lnTo>
                  <a:pt x="8917" y="19384"/>
                </a:lnTo>
                <a:lnTo>
                  <a:pt x="8650" y="19162"/>
                </a:lnTo>
                <a:lnTo>
                  <a:pt x="8437" y="18900"/>
                </a:lnTo>
                <a:lnTo>
                  <a:pt x="8277" y="18624"/>
                </a:lnTo>
                <a:lnTo>
                  <a:pt x="8135" y="18349"/>
                </a:lnTo>
                <a:lnTo>
                  <a:pt x="8028" y="18048"/>
                </a:lnTo>
                <a:lnTo>
                  <a:pt x="7993" y="17746"/>
                </a:lnTo>
                <a:lnTo>
                  <a:pt x="7993" y="17471"/>
                </a:lnTo>
                <a:lnTo>
                  <a:pt x="8028" y="17169"/>
                </a:lnTo>
                <a:lnTo>
                  <a:pt x="8135" y="16920"/>
                </a:lnTo>
                <a:lnTo>
                  <a:pt x="8277" y="16671"/>
                </a:lnTo>
                <a:lnTo>
                  <a:pt x="8366" y="16540"/>
                </a:lnTo>
                <a:lnTo>
                  <a:pt x="8473" y="16409"/>
                </a:lnTo>
                <a:lnTo>
                  <a:pt x="8615" y="16317"/>
                </a:lnTo>
                <a:lnTo>
                  <a:pt x="8739" y="16213"/>
                </a:lnTo>
                <a:lnTo>
                  <a:pt x="8881" y="16134"/>
                </a:lnTo>
                <a:lnTo>
                  <a:pt x="9059" y="16055"/>
                </a:lnTo>
                <a:lnTo>
                  <a:pt x="9254" y="15990"/>
                </a:lnTo>
                <a:lnTo>
                  <a:pt x="9432" y="15911"/>
                </a:lnTo>
                <a:lnTo>
                  <a:pt x="9663" y="15885"/>
                </a:lnTo>
                <a:lnTo>
                  <a:pt x="9876" y="15833"/>
                </a:lnTo>
                <a:lnTo>
                  <a:pt x="10142" y="15806"/>
                </a:lnTo>
                <a:lnTo>
                  <a:pt x="10391" y="15806"/>
                </a:lnTo>
                <a:lnTo>
                  <a:pt x="10728" y="15806"/>
                </a:lnTo>
                <a:lnTo>
                  <a:pt x="10995" y="15806"/>
                </a:lnTo>
                <a:lnTo>
                  <a:pt x="11279" y="15833"/>
                </a:lnTo>
                <a:lnTo>
                  <a:pt x="11546" y="15885"/>
                </a:lnTo>
                <a:lnTo>
                  <a:pt x="11776" y="15937"/>
                </a:lnTo>
                <a:lnTo>
                  <a:pt x="12025" y="15990"/>
                </a:lnTo>
                <a:lnTo>
                  <a:pt x="12221" y="16055"/>
                </a:lnTo>
                <a:lnTo>
                  <a:pt x="12434" y="16134"/>
                </a:lnTo>
                <a:lnTo>
                  <a:pt x="12611" y="16213"/>
                </a:lnTo>
                <a:lnTo>
                  <a:pt x="12771" y="16317"/>
                </a:lnTo>
                <a:lnTo>
                  <a:pt x="12913" y="16409"/>
                </a:lnTo>
                <a:lnTo>
                  <a:pt x="13038" y="16514"/>
                </a:lnTo>
                <a:lnTo>
                  <a:pt x="13251" y="16737"/>
                </a:lnTo>
                <a:lnTo>
                  <a:pt x="13428" y="16986"/>
                </a:lnTo>
                <a:lnTo>
                  <a:pt x="13517" y="17248"/>
                </a:lnTo>
                <a:lnTo>
                  <a:pt x="13588" y="17523"/>
                </a:lnTo>
                <a:lnTo>
                  <a:pt x="13588" y="17799"/>
                </a:lnTo>
                <a:lnTo>
                  <a:pt x="13517" y="18074"/>
                </a:lnTo>
                <a:lnTo>
                  <a:pt x="13428" y="18323"/>
                </a:lnTo>
                <a:lnTo>
                  <a:pt x="13286" y="18572"/>
                </a:lnTo>
                <a:lnTo>
                  <a:pt x="13109" y="18808"/>
                </a:lnTo>
                <a:lnTo>
                  <a:pt x="12878" y="19031"/>
                </a:lnTo>
                <a:lnTo>
                  <a:pt x="12434" y="19411"/>
                </a:lnTo>
                <a:lnTo>
                  <a:pt x="12132" y="19738"/>
                </a:lnTo>
                <a:lnTo>
                  <a:pt x="12025" y="19856"/>
                </a:lnTo>
                <a:lnTo>
                  <a:pt x="11919" y="20014"/>
                </a:lnTo>
                <a:lnTo>
                  <a:pt x="11883" y="20132"/>
                </a:lnTo>
                <a:lnTo>
                  <a:pt x="11883" y="20263"/>
                </a:lnTo>
                <a:lnTo>
                  <a:pt x="11883" y="20394"/>
                </a:lnTo>
                <a:lnTo>
                  <a:pt x="11954" y="20485"/>
                </a:lnTo>
                <a:lnTo>
                  <a:pt x="12061" y="20590"/>
                </a:lnTo>
                <a:lnTo>
                  <a:pt x="12185" y="20695"/>
                </a:lnTo>
                <a:lnTo>
                  <a:pt x="12327" y="20787"/>
                </a:lnTo>
                <a:lnTo>
                  <a:pt x="12540" y="20892"/>
                </a:lnTo>
                <a:lnTo>
                  <a:pt x="12771" y="20997"/>
                </a:lnTo>
                <a:lnTo>
                  <a:pt x="13073" y="21088"/>
                </a:lnTo>
                <a:lnTo>
                  <a:pt x="13428" y="21193"/>
                </a:lnTo>
                <a:lnTo>
                  <a:pt x="13873" y="21298"/>
                </a:lnTo>
                <a:lnTo>
                  <a:pt x="14317" y="21390"/>
                </a:lnTo>
                <a:lnTo>
                  <a:pt x="14778" y="21468"/>
                </a:lnTo>
                <a:lnTo>
                  <a:pt x="15294" y="21547"/>
                </a:lnTo>
                <a:lnTo>
                  <a:pt x="15809" y="21600"/>
                </a:lnTo>
                <a:lnTo>
                  <a:pt x="16359" y="21652"/>
                </a:lnTo>
                <a:lnTo>
                  <a:pt x="16875" y="21678"/>
                </a:lnTo>
                <a:lnTo>
                  <a:pt x="17407" y="21678"/>
                </a:lnTo>
                <a:lnTo>
                  <a:pt x="17958" y="21678"/>
                </a:lnTo>
                <a:lnTo>
                  <a:pt x="18473" y="21652"/>
                </a:lnTo>
                <a:lnTo>
                  <a:pt x="18953" y="21573"/>
                </a:lnTo>
                <a:lnTo>
                  <a:pt x="19397" y="21495"/>
                </a:lnTo>
                <a:lnTo>
                  <a:pt x="19841" y="21390"/>
                </a:lnTo>
                <a:lnTo>
                  <a:pt x="20214" y="21272"/>
                </a:lnTo>
                <a:lnTo>
                  <a:pt x="20551" y="21088"/>
                </a:lnTo>
                <a:lnTo>
                  <a:pt x="20480" y="20787"/>
                </a:lnTo>
                <a:lnTo>
                  <a:pt x="20409" y="20485"/>
                </a:lnTo>
                <a:lnTo>
                  <a:pt x="20356" y="20158"/>
                </a:lnTo>
                <a:lnTo>
                  <a:pt x="20356" y="19804"/>
                </a:lnTo>
                <a:lnTo>
                  <a:pt x="20321" y="19083"/>
                </a:lnTo>
                <a:lnTo>
                  <a:pt x="20356" y="18349"/>
                </a:lnTo>
                <a:lnTo>
                  <a:pt x="20409" y="17641"/>
                </a:lnTo>
                <a:lnTo>
                  <a:pt x="20480" y="17012"/>
                </a:lnTo>
                <a:lnTo>
                  <a:pt x="20551" y="16488"/>
                </a:lnTo>
                <a:lnTo>
                  <a:pt x="20551" y="16055"/>
                </a:lnTo>
                <a:lnTo>
                  <a:pt x="20551" y="15911"/>
                </a:lnTo>
                <a:lnTo>
                  <a:pt x="20445" y="15754"/>
                </a:lnTo>
                <a:lnTo>
                  <a:pt x="20356" y="15610"/>
                </a:lnTo>
                <a:lnTo>
                  <a:pt x="20178" y="15452"/>
                </a:lnTo>
                <a:lnTo>
                  <a:pt x="20001" y="15334"/>
                </a:lnTo>
                <a:lnTo>
                  <a:pt x="19770" y="15230"/>
                </a:lnTo>
                <a:lnTo>
                  <a:pt x="19521" y="15125"/>
                </a:lnTo>
                <a:lnTo>
                  <a:pt x="19290" y="15059"/>
                </a:lnTo>
                <a:lnTo>
                  <a:pt x="19024" y="15007"/>
                </a:lnTo>
                <a:lnTo>
                  <a:pt x="18740" y="14954"/>
                </a:lnTo>
                <a:lnTo>
                  <a:pt x="18509" y="14954"/>
                </a:lnTo>
                <a:lnTo>
                  <a:pt x="18225" y="14954"/>
                </a:lnTo>
                <a:lnTo>
                  <a:pt x="17994" y="15007"/>
                </a:lnTo>
                <a:lnTo>
                  <a:pt x="17763" y="15085"/>
                </a:lnTo>
                <a:lnTo>
                  <a:pt x="17550" y="15177"/>
                </a:lnTo>
                <a:lnTo>
                  <a:pt x="17372" y="15308"/>
                </a:lnTo>
                <a:lnTo>
                  <a:pt x="17176" y="15426"/>
                </a:lnTo>
                <a:lnTo>
                  <a:pt x="16928" y="15557"/>
                </a:lnTo>
                <a:lnTo>
                  <a:pt x="16661" y="15636"/>
                </a:lnTo>
                <a:lnTo>
                  <a:pt x="16359" y="15688"/>
                </a:lnTo>
                <a:lnTo>
                  <a:pt x="16022" y="15715"/>
                </a:lnTo>
                <a:lnTo>
                  <a:pt x="15667" y="15688"/>
                </a:lnTo>
                <a:lnTo>
                  <a:pt x="15294" y="15662"/>
                </a:lnTo>
                <a:lnTo>
                  <a:pt x="14956" y="15583"/>
                </a:lnTo>
                <a:lnTo>
                  <a:pt x="14619" y="15479"/>
                </a:lnTo>
                <a:lnTo>
                  <a:pt x="14281" y="15334"/>
                </a:lnTo>
                <a:lnTo>
                  <a:pt x="13961" y="15177"/>
                </a:lnTo>
                <a:lnTo>
                  <a:pt x="13695" y="14981"/>
                </a:lnTo>
                <a:lnTo>
                  <a:pt x="13588" y="14850"/>
                </a:lnTo>
                <a:lnTo>
                  <a:pt x="13482" y="14732"/>
                </a:lnTo>
                <a:lnTo>
                  <a:pt x="13393" y="14600"/>
                </a:lnTo>
                <a:lnTo>
                  <a:pt x="13322" y="14456"/>
                </a:lnTo>
                <a:lnTo>
                  <a:pt x="13251" y="14299"/>
                </a:lnTo>
                <a:lnTo>
                  <a:pt x="13215" y="14155"/>
                </a:lnTo>
                <a:lnTo>
                  <a:pt x="13180" y="13971"/>
                </a:lnTo>
                <a:lnTo>
                  <a:pt x="13180" y="13801"/>
                </a:lnTo>
                <a:lnTo>
                  <a:pt x="13180" y="13591"/>
                </a:lnTo>
                <a:lnTo>
                  <a:pt x="13215" y="13395"/>
                </a:lnTo>
                <a:lnTo>
                  <a:pt x="13251" y="13198"/>
                </a:lnTo>
                <a:lnTo>
                  <a:pt x="13322" y="13015"/>
                </a:lnTo>
                <a:lnTo>
                  <a:pt x="13393" y="12870"/>
                </a:lnTo>
                <a:lnTo>
                  <a:pt x="13482" y="12713"/>
                </a:lnTo>
                <a:lnTo>
                  <a:pt x="13588" y="12569"/>
                </a:lnTo>
                <a:lnTo>
                  <a:pt x="13730" y="12438"/>
                </a:lnTo>
                <a:lnTo>
                  <a:pt x="13997" y="12215"/>
                </a:lnTo>
                <a:lnTo>
                  <a:pt x="14334" y="12005"/>
                </a:lnTo>
                <a:lnTo>
                  <a:pt x="14690" y="11861"/>
                </a:lnTo>
                <a:lnTo>
                  <a:pt x="15063" y="11756"/>
                </a:lnTo>
                <a:lnTo>
                  <a:pt x="15436" y="11678"/>
                </a:lnTo>
                <a:lnTo>
                  <a:pt x="15809" y="11638"/>
                </a:lnTo>
                <a:lnTo>
                  <a:pt x="16182" y="11638"/>
                </a:lnTo>
                <a:lnTo>
                  <a:pt x="16555" y="11678"/>
                </a:lnTo>
                <a:lnTo>
                  <a:pt x="16910" y="11730"/>
                </a:lnTo>
                <a:lnTo>
                  <a:pt x="17248" y="11835"/>
                </a:lnTo>
                <a:lnTo>
                  <a:pt x="17514" y="11966"/>
                </a:lnTo>
                <a:lnTo>
                  <a:pt x="17763" y="12110"/>
                </a:lnTo>
                <a:lnTo>
                  <a:pt x="17887" y="12215"/>
                </a:lnTo>
                <a:lnTo>
                  <a:pt x="18065" y="12307"/>
                </a:lnTo>
                <a:lnTo>
                  <a:pt x="18260" y="12412"/>
                </a:lnTo>
                <a:lnTo>
                  <a:pt x="18438" y="12464"/>
                </a:lnTo>
                <a:lnTo>
                  <a:pt x="18669" y="12543"/>
                </a:lnTo>
                <a:lnTo>
                  <a:pt x="18882" y="12569"/>
                </a:lnTo>
                <a:lnTo>
                  <a:pt x="19113" y="12595"/>
                </a:lnTo>
                <a:lnTo>
                  <a:pt x="19361" y="12608"/>
                </a:lnTo>
                <a:lnTo>
                  <a:pt x="19592" y="12608"/>
                </a:lnTo>
                <a:lnTo>
                  <a:pt x="19841" y="12595"/>
                </a:lnTo>
                <a:lnTo>
                  <a:pt x="20072" y="12543"/>
                </a:lnTo>
                <a:lnTo>
                  <a:pt x="20321" y="12490"/>
                </a:lnTo>
                <a:lnTo>
                  <a:pt x="20551" y="12438"/>
                </a:lnTo>
                <a:lnTo>
                  <a:pt x="20800" y="12333"/>
                </a:lnTo>
                <a:lnTo>
                  <a:pt x="20996" y="12241"/>
                </a:lnTo>
                <a:lnTo>
                  <a:pt x="21244" y="12110"/>
                </a:lnTo>
                <a:lnTo>
                  <a:pt x="21298" y="12032"/>
                </a:lnTo>
                <a:lnTo>
                  <a:pt x="21404" y="11966"/>
                </a:lnTo>
                <a:lnTo>
                  <a:pt x="21475" y="11861"/>
                </a:lnTo>
                <a:lnTo>
                  <a:pt x="21511" y="11730"/>
                </a:lnTo>
                <a:lnTo>
                  <a:pt x="21617" y="11481"/>
                </a:lnTo>
                <a:lnTo>
                  <a:pt x="21653" y="11180"/>
                </a:lnTo>
                <a:lnTo>
                  <a:pt x="21653" y="10826"/>
                </a:lnTo>
                <a:lnTo>
                  <a:pt x="21653" y="10472"/>
                </a:lnTo>
                <a:lnTo>
                  <a:pt x="21582" y="10092"/>
                </a:lnTo>
                <a:lnTo>
                  <a:pt x="21511" y="9725"/>
                </a:lnTo>
                <a:lnTo>
                  <a:pt x="21298" y="8912"/>
                </a:lnTo>
                <a:lnTo>
                  <a:pt x="21067" y="8191"/>
                </a:lnTo>
                <a:lnTo>
                  <a:pt x="20800" y="7536"/>
                </a:lnTo>
                <a:lnTo>
                  <a:pt x="20551" y="7025"/>
                </a:lnTo>
                <a:lnTo>
                  <a:pt x="20001" y="7103"/>
                </a:lnTo>
                <a:lnTo>
                  <a:pt x="19432" y="7156"/>
                </a:lnTo>
                <a:lnTo>
                  <a:pt x="18846" y="7208"/>
                </a:lnTo>
                <a:lnTo>
                  <a:pt x="18225" y="7208"/>
                </a:lnTo>
                <a:lnTo>
                  <a:pt x="17656" y="7208"/>
                </a:lnTo>
                <a:lnTo>
                  <a:pt x="17070" y="7182"/>
                </a:lnTo>
                <a:lnTo>
                  <a:pt x="16484" y="7156"/>
                </a:lnTo>
                <a:lnTo>
                  <a:pt x="15986" y="7103"/>
                </a:lnTo>
                <a:lnTo>
                  <a:pt x="14992" y="6999"/>
                </a:lnTo>
                <a:lnTo>
                  <a:pt x="14210" y="6907"/>
                </a:lnTo>
                <a:lnTo>
                  <a:pt x="13695" y="6828"/>
                </a:lnTo>
                <a:lnTo>
                  <a:pt x="13517" y="6802"/>
                </a:lnTo>
                <a:lnTo>
                  <a:pt x="13073" y="6645"/>
                </a:lnTo>
                <a:lnTo>
                  <a:pt x="12700" y="6474"/>
                </a:lnTo>
                <a:lnTo>
                  <a:pt x="12363" y="6304"/>
                </a:lnTo>
                <a:lnTo>
                  <a:pt x="12132" y="6094"/>
                </a:lnTo>
                <a:lnTo>
                  <a:pt x="11919" y="5871"/>
                </a:lnTo>
                <a:lnTo>
                  <a:pt x="11776" y="5649"/>
                </a:lnTo>
                <a:lnTo>
                  <a:pt x="11688" y="5413"/>
                </a:lnTo>
                <a:lnTo>
                  <a:pt x="11617" y="5190"/>
                </a:lnTo>
                <a:lnTo>
                  <a:pt x="11617" y="4941"/>
                </a:lnTo>
                <a:lnTo>
                  <a:pt x="11652" y="4718"/>
                </a:lnTo>
                <a:lnTo>
                  <a:pt x="11723" y="4482"/>
                </a:lnTo>
                <a:lnTo>
                  <a:pt x="11812" y="4285"/>
                </a:lnTo>
                <a:lnTo>
                  <a:pt x="11919" y="4089"/>
                </a:lnTo>
                <a:lnTo>
                  <a:pt x="12096" y="3905"/>
                </a:lnTo>
                <a:lnTo>
                  <a:pt x="12292" y="3735"/>
                </a:lnTo>
                <a:lnTo>
                  <a:pt x="12505" y="3604"/>
                </a:lnTo>
                <a:lnTo>
                  <a:pt x="12700" y="3460"/>
                </a:lnTo>
                <a:lnTo>
                  <a:pt x="12878" y="3250"/>
                </a:lnTo>
                <a:lnTo>
                  <a:pt x="13038" y="3027"/>
                </a:lnTo>
                <a:lnTo>
                  <a:pt x="13180" y="2752"/>
                </a:lnTo>
                <a:lnTo>
                  <a:pt x="13286" y="2477"/>
                </a:lnTo>
                <a:lnTo>
                  <a:pt x="13322" y="2175"/>
                </a:lnTo>
                <a:lnTo>
                  <a:pt x="13357" y="1874"/>
                </a:lnTo>
                <a:lnTo>
                  <a:pt x="13286" y="1572"/>
                </a:lnTo>
                <a:lnTo>
                  <a:pt x="13180" y="1271"/>
                </a:lnTo>
                <a:lnTo>
                  <a:pt x="13038" y="983"/>
                </a:lnTo>
                <a:lnTo>
                  <a:pt x="12949" y="865"/>
                </a:lnTo>
                <a:lnTo>
                  <a:pt x="12807" y="733"/>
                </a:lnTo>
                <a:lnTo>
                  <a:pt x="12665" y="616"/>
                </a:lnTo>
                <a:lnTo>
                  <a:pt x="12505" y="511"/>
                </a:lnTo>
                <a:lnTo>
                  <a:pt x="12327" y="406"/>
                </a:lnTo>
                <a:lnTo>
                  <a:pt x="12132" y="314"/>
                </a:lnTo>
                <a:lnTo>
                  <a:pt x="11883" y="235"/>
                </a:lnTo>
                <a:lnTo>
                  <a:pt x="11652" y="183"/>
                </a:lnTo>
                <a:lnTo>
                  <a:pt x="11368" y="104"/>
                </a:lnTo>
                <a:lnTo>
                  <a:pt x="11101" y="78"/>
                </a:lnTo>
                <a:lnTo>
                  <a:pt x="10800" y="52"/>
                </a:lnTo>
                <a:lnTo>
                  <a:pt x="10444" y="52"/>
                </a:lnTo>
                <a:lnTo>
                  <a:pt x="10142" y="52"/>
                </a:lnTo>
                <a:lnTo>
                  <a:pt x="9840" y="78"/>
                </a:lnTo>
                <a:lnTo>
                  <a:pt x="9574" y="104"/>
                </a:lnTo>
                <a:lnTo>
                  <a:pt x="9325" y="157"/>
                </a:lnTo>
                <a:lnTo>
                  <a:pt x="9094" y="209"/>
                </a:lnTo>
                <a:lnTo>
                  <a:pt x="8846" y="262"/>
                </a:lnTo>
                <a:lnTo>
                  <a:pt x="8650" y="340"/>
                </a:lnTo>
                <a:lnTo>
                  <a:pt x="8437" y="432"/>
                </a:lnTo>
                <a:lnTo>
                  <a:pt x="8277" y="511"/>
                </a:lnTo>
                <a:lnTo>
                  <a:pt x="8100" y="616"/>
                </a:lnTo>
                <a:lnTo>
                  <a:pt x="7957" y="707"/>
                </a:lnTo>
                <a:lnTo>
                  <a:pt x="7833" y="838"/>
                </a:lnTo>
                <a:lnTo>
                  <a:pt x="7620" y="1061"/>
                </a:lnTo>
                <a:lnTo>
                  <a:pt x="7442" y="1336"/>
                </a:lnTo>
                <a:lnTo>
                  <a:pt x="7353" y="1599"/>
                </a:lnTo>
                <a:lnTo>
                  <a:pt x="7318" y="1900"/>
                </a:lnTo>
                <a:lnTo>
                  <a:pt x="7318" y="2175"/>
                </a:lnTo>
                <a:lnTo>
                  <a:pt x="7353" y="2450"/>
                </a:lnTo>
                <a:lnTo>
                  <a:pt x="7442" y="2726"/>
                </a:lnTo>
                <a:lnTo>
                  <a:pt x="7620" y="2975"/>
                </a:lnTo>
                <a:lnTo>
                  <a:pt x="7833" y="3198"/>
                </a:lnTo>
                <a:lnTo>
                  <a:pt x="8064" y="3433"/>
                </a:lnTo>
                <a:lnTo>
                  <a:pt x="8295" y="3630"/>
                </a:lnTo>
                <a:lnTo>
                  <a:pt x="8508" y="3853"/>
                </a:lnTo>
                <a:lnTo>
                  <a:pt x="8686" y="4089"/>
                </a:lnTo>
                <a:lnTo>
                  <a:pt x="8775" y="4312"/>
                </a:lnTo>
                <a:lnTo>
                  <a:pt x="8846" y="4561"/>
                </a:lnTo>
                <a:lnTo>
                  <a:pt x="8846" y="4810"/>
                </a:lnTo>
                <a:lnTo>
                  <a:pt x="8810" y="5059"/>
                </a:lnTo>
                <a:lnTo>
                  <a:pt x="8721" y="5295"/>
                </a:lnTo>
                <a:lnTo>
                  <a:pt x="8579" y="5544"/>
                </a:lnTo>
                <a:lnTo>
                  <a:pt x="8366" y="5766"/>
                </a:lnTo>
                <a:lnTo>
                  <a:pt x="8135" y="5976"/>
                </a:lnTo>
                <a:lnTo>
                  <a:pt x="7833" y="6199"/>
                </a:lnTo>
                <a:lnTo>
                  <a:pt x="7478" y="6369"/>
                </a:lnTo>
                <a:lnTo>
                  <a:pt x="7069" y="6527"/>
                </a:lnTo>
                <a:lnTo>
                  <a:pt x="6590" y="6671"/>
                </a:lnTo>
                <a:lnTo>
                  <a:pt x="6092" y="6802"/>
                </a:lnTo>
                <a:lnTo>
                  <a:pt x="5684" y="6802"/>
                </a:lnTo>
                <a:lnTo>
                  <a:pt x="5133" y="6802"/>
                </a:lnTo>
                <a:lnTo>
                  <a:pt x="4547" y="6802"/>
                </a:lnTo>
                <a:lnTo>
                  <a:pt x="3872" y="6802"/>
                </a:lnTo>
                <a:lnTo>
                  <a:pt x="3144" y="6802"/>
                </a:lnTo>
                <a:lnTo>
                  <a:pt x="2362" y="6802"/>
                </a:lnTo>
                <a:lnTo>
                  <a:pt x="1545" y="6802"/>
                </a:lnTo>
                <a:lnTo>
                  <a:pt x="692" y="6802"/>
                </a:lnTo>
                <a:lnTo>
                  <a:pt x="586" y="7234"/>
                </a:lnTo>
                <a:lnTo>
                  <a:pt x="461" y="7837"/>
                </a:lnTo>
                <a:lnTo>
                  <a:pt x="355" y="8493"/>
                </a:lnTo>
                <a:lnTo>
                  <a:pt x="248" y="9187"/>
                </a:lnTo>
                <a:lnTo>
                  <a:pt x="142" y="9869"/>
                </a:lnTo>
                <a:lnTo>
                  <a:pt x="106" y="10498"/>
                </a:lnTo>
                <a:lnTo>
                  <a:pt x="106" y="10983"/>
                </a:lnTo>
                <a:lnTo>
                  <a:pt x="106" y="11311"/>
                </a:lnTo>
                <a:lnTo>
                  <a:pt x="213" y="11481"/>
                </a:lnTo>
                <a:lnTo>
                  <a:pt x="319" y="11651"/>
                </a:lnTo>
                <a:lnTo>
                  <a:pt x="497" y="11783"/>
                </a:lnTo>
                <a:lnTo>
                  <a:pt x="692" y="11914"/>
                </a:lnTo>
                <a:lnTo>
                  <a:pt x="941" y="12032"/>
                </a:lnTo>
                <a:lnTo>
                  <a:pt x="1207" y="12110"/>
                </a:lnTo>
                <a:lnTo>
                  <a:pt x="1509" y="12189"/>
                </a:lnTo>
                <a:lnTo>
                  <a:pt x="1794" y="12241"/>
                </a:lnTo>
                <a:lnTo>
                  <a:pt x="2131" y="12267"/>
                </a:lnTo>
                <a:lnTo>
                  <a:pt x="2433" y="12281"/>
                </a:lnTo>
                <a:lnTo>
                  <a:pt x="2735" y="12267"/>
                </a:lnTo>
                <a:lnTo>
                  <a:pt x="3055" y="12241"/>
                </a:lnTo>
                <a:lnTo>
                  <a:pt x="3357" y="12189"/>
                </a:lnTo>
                <a:lnTo>
                  <a:pt x="3623" y="12084"/>
                </a:lnTo>
                <a:lnTo>
                  <a:pt x="3872" y="11979"/>
                </a:lnTo>
                <a:lnTo>
                  <a:pt x="4103" y="11861"/>
                </a:lnTo>
                <a:lnTo>
                  <a:pt x="4316" y="11704"/>
                </a:lnTo>
                <a:lnTo>
                  <a:pt x="4582" y="11612"/>
                </a:lnTo>
                <a:lnTo>
                  <a:pt x="4849" y="11533"/>
                </a:lnTo>
                <a:lnTo>
                  <a:pt x="5169" y="11507"/>
                </a:lnTo>
                <a:lnTo>
                  <a:pt x="5506" y="11481"/>
                </a:lnTo>
                <a:lnTo>
                  <a:pt x="5808" y="11507"/>
                </a:lnTo>
                <a:lnTo>
                  <a:pt x="6146" y="11560"/>
                </a:lnTo>
                <a:lnTo>
                  <a:pt x="6501" y="11651"/>
                </a:lnTo>
                <a:lnTo>
                  <a:pt x="6803" y="11783"/>
                </a:lnTo>
                <a:lnTo>
                  <a:pt x="7105" y="11940"/>
                </a:lnTo>
                <a:lnTo>
                  <a:pt x="7353" y="12110"/>
                </a:lnTo>
                <a:lnTo>
                  <a:pt x="7584" y="12333"/>
                </a:lnTo>
                <a:lnTo>
                  <a:pt x="7798" y="12595"/>
                </a:lnTo>
                <a:lnTo>
                  <a:pt x="7922" y="12870"/>
                </a:lnTo>
                <a:lnTo>
                  <a:pt x="8028" y="13198"/>
                </a:lnTo>
                <a:lnTo>
                  <a:pt x="8064" y="13526"/>
                </a:lnTo>
                <a:lnTo>
                  <a:pt x="8028" y="13775"/>
                </a:lnTo>
                <a:lnTo>
                  <a:pt x="7922" y="13998"/>
                </a:lnTo>
                <a:lnTo>
                  <a:pt x="7798" y="14220"/>
                </a:lnTo>
                <a:lnTo>
                  <a:pt x="7584" y="14404"/>
                </a:lnTo>
                <a:lnTo>
                  <a:pt x="7353" y="14574"/>
                </a:lnTo>
                <a:lnTo>
                  <a:pt x="7105" y="14732"/>
                </a:lnTo>
                <a:lnTo>
                  <a:pt x="6803" y="14850"/>
                </a:lnTo>
                <a:lnTo>
                  <a:pt x="6501" y="14954"/>
                </a:lnTo>
                <a:lnTo>
                  <a:pt x="6146" y="15033"/>
                </a:lnTo>
                <a:lnTo>
                  <a:pt x="5808" y="15085"/>
                </a:lnTo>
                <a:lnTo>
                  <a:pt x="5506" y="15085"/>
                </a:lnTo>
                <a:lnTo>
                  <a:pt x="5169" y="15059"/>
                </a:lnTo>
                <a:lnTo>
                  <a:pt x="4849" y="15007"/>
                </a:lnTo>
                <a:lnTo>
                  <a:pt x="4582" y="14902"/>
                </a:lnTo>
                <a:lnTo>
                  <a:pt x="4316" y="14784"/>
                </a:lnTo>
                <a:lnTo>
                  <a:pt x="4103" y="14600"/>
                </a:lnTo>
                <a:lnTo>
                  <a:pt x="3907" y="14430"/>
                </a:lnTo>
                <a:lnTo>
                  <a:pt x="3659" y="14299"/>
                </a:lnTo>
                <a:lnTo>
                  <a:pt x="3428" y="14194"/>
                </a:lnTo>
                <a:lnTo>
                  <a:pt x="3179" y="14129"/>
                </a:lnTo>
                <a:lnTo>
                  <a:pt x="2913" y="14102"/>
                </a:lnTo>
                <a:lnTo>
                  <a:pt x="2646" y="14102"/>
                </a:lnTo>
                <a:lnTo>
                  <a:pt x="2362" y="14129"/>
                </a:lnTo>
                <a:lnTo>
                  <a:pt x="2096" y="14168"/>
                </a:lnTo>
                <a:lnTo>
                  <a:pt x="1811" y="14273"/>
                </a:lnTo>
                <a:lnTo>
                  <a:pt x="1545" y="14378"/>
                </a:lnTo>
                <a:lnTo>
                  <a:pt x="1314" y="14496"/>
                </a:lnTo>
                <a:lnTo>
                  <a:pt x="1065" y="14653"/>
                </a:lnTo>
                <a:lnTo>
                  <a:pt x="870" y="14797"/>
                </a:lnTo>
                <a:lnTo>
                  <a:pt x="657" y="14981"/>
                </a:lnTo>
                <a:lnTo>
                  <a:pt x="497" y="15177"/>
                </a:lnTo>
                <a:lnTo>
                  <a:pt x="390" y="15413"/>
                </a:lnTo>
                <a:lnTo>
                  <a:pt x="284" y="15636"/>
                </a:lnTo>
                <a:lnTo>
                  <a:pt x="248" y="15911"/>
                </a:lnTo>
                <a:lnTo>
                  <a:pt x="284" y="16239"/>
                </a:lnTo>
                <a:lnTo>
                  <a:pt x="319" y="16566"/>
                </a:lnTo>
                <a:lnTo>
                  <a:pt x="497" y="17340"/>
                </a:lnTo>
                <a:lnTo>
                  <a:pt x="692" y="18152"/>
                </a:lnTo>
                <a:lnTo>
                  <a:pt x="799" y="18559"/>
                </a:lnTo>
                <a:lnTo>
                  <a:pt x="905" y="18978"/>
                </a:lnTo>
                <a:lnTo>
                  <a:pt x="959" y="19384"/>
                </a:lnTo>
                <a:lnTo>
                  <a:pt x="994" y="19791"/>
                </a:lnTo>
                <a:lnTo>
                  <a:pt x="994" y="20132"/>
                </a:lnTo>
                <a:lnTo>
                  <a:pt x="959" y="20485"/>
                </a:lnTo>
                <a:lnTo>
                  <a:pt x="941" y="20669"/>
                </a:lnTo>
                <a:lnTo>
                  <a:pt x="870" y="20813"/>
                </a:lnTo>
                <a:lnTo>
                  <a:pt x="799" y="20970"/>
                </a:lnTo>
                <a:lnTo>
                  <a:pt x="692" y="21088"/>
                </a:lnTo>
                <a:lnTo>
                  <a:pt x="1474" y="20997"/>
                </a:lnTo>
                <a:lnTo>
                  <a:pt x="2291" y="20866"/>
                </a:lnTo>
                <a:lnTo>
                  <a:pt x="3108" y="20787"/>
                </a:lnTo>
                <a:lnTo>
                  <a:pt x="3907" y="20721"/>
                </a:lnTo>
                <a:lnTo>
                  <a:pt x="4653" y="20695"/>
                </a:lnTo>
                <a:lnTo>
                  <a:pt x="5364" y="20695"/>
                </a:lnTo>
                <a:lnTo>
                  <a:pt x="5701" y="20721"/>
                </a:lnTo>
                <a:lnTo>
                  <a:pt x="6057" y="20761"/>
                </a:lnTo>
                <a:lnTo>
                  <a:pt x="6323" y="20813"/>
                </a:lnTo>
                <a:lnTo>
                  <a:pt x="6625" y="20892"/>
                </a:lnTo>
                <a:close/>
              </a:path>
            </a:pathLst>
          </a:cu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" name="Puzzle1"/>
          <p:cNvSpPr>
            <a:spLocks noEditPoints="1" noChangeArrowheads="1"/>
          </p:cNvSpPr>
          <p:nvPr/>
        </p:nvSpPr>
        <p:spPr bwMode="auto">
          <a:xfrm>
            <a:off x="2971800" y="2943342"/>
            <a:ext cx="1704730" cy="983860"/>
          </a:xfrm>
          <a:custGeom>
            <a:avLst/>
            <a:gdLst>
              <a:gd name="T0" fmla="*/ 16740 w 21600"/>
              <a:gd name="T1" fmla="*/ 21078 h 21600"/>
              <a:gd name="T2" fmla="*/ 16976 w 21600"/>
              <a:gd name="T3" fmla="*/ 521 h 21600"/>
              <a:gd name="T4" fmla="*/ 4725 w 21600"/>
              <a:gd name="T5" fmla="*/ 856 h 21600"/>
              <a:gd name="T6" fmla="*/ 5040 w 21600"/>
              <a:gd name="T7" fmla="*/ 21004 h 21600"/>
              <a:gd name="T8" fmla="*/ 10811 w 21600"/>
              <a:gd name="T9" fmla="*/ 12885 h 21600"/>
              <a:gd name="T10" fmla="*/ 10845 w 21600"/>
              <a:gd name="T11" fmla="*/ 8714 h 21600"/>
              <a:gd name="T12" fmla="*/ 21600 w 21600"/>
              <a:gd name="T13" fmla="*/ 10000 h 21600"/>
              <a:gd name="T14" fmla="*/ 56 w 21600"/>
              <a:gd name="T15" fmla="*/ 10000 h 21600"/>
              <a:gd name="T16" fmla="*/ 6086 w 21600"/>
              <a:gd name="T17" fmla="*/ 2569 h 21600"/>
              <a:gd name="T18" fmla="*/ 16132 w 21600"/>
              <a:gd name="T19" fmla="*/ 19552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9360" y="20836"/>
                </a:moveTo>
                <a:lnTo>
                  <a:pt x="9528" y="20836"/>
                </a:lnTo>
                <a:lnTo>
                  <a:pt x="9686" y="20762"/>
                </a:lnTo>
                <a:lnTo>
                  <a:pt x="9810" y="20687"/>
                </a:lnTo>
                <a:lnTo>
                  <a:pt x="9922" y="20575"/>
                </a:lnTo>
                <a:lnTo>
                  <a:pt x="10012" y="20426"/>
                </a:lnTo>
                <a:lnTo>
                  <a:pt x="10068" y="20296"/>
                </a:lnTo>
                <a:lnTo>
                  <a:pt x="10113" y="20110"/>
                </a:lnTo>
                <a:lnTo>
                  <a:pt x="10136" y="19905"/>
                </a:lnTo>
                <a:lnTo>
                  <a:pt x="10136" y="19682"/>
                </a:lnTo>
                <a:lnTo>
                  <a:pt x="10113" y="19440"/>
                </a:lnTo>
                <a:lnTo>
                  <a:pt x="10068" y="19142"/>
                </a:lnTo>
                <a:lnTo>
                  <a:pt x="10012" y="18900"/>
                </a:lnTo>
                <a:lnTo>
                  <a:pt x="9900" y="18620"/>
                </a:lnTo>
                <a:lnTo>
                  <a:pt x="9787" y="18285"/>
                </a:lnTo>
                <a:lnTo>
                  <a:pt x="9641" y="17968"/>
                </a:lnTo>
                <a:lnTo>
                  <a:pt x="9472" y="17652"/>
                </a:lnTo>
                <a:lnTo>
                  <a:pt x="9382" y="17466"/>
                </a:lnTo>
                <a:lnTo>
                  <a:pt x="9315" y="17298"/>
                </a:lnTo>
                <a:lnTo>
                  <a:pt x="9258" y="17112"/>
                </a:lnTo>
                <a:lnTo>
                  <a:pt x="9191" y="16926"/>
                </a:lnTo>
                <a:lnTo>
                  <a:pt x="9123" y="16535"/>
                </a:lnTo>
                <a:lnTo>
                  <a:pt x="9101" y="16144"/>
                </a:lnTo>
                <a:lnTo>
                  <a:pt x="9101" y="15753"/>
                </a:lnTo>
                <a:lnTo>
                  <a:pt x="9168" y="15362"/>
                </a:lnTo>
                <a:lnTo>
                  <a:pt x="9236" y="14971"/>
                </a:lnTo>
                <a:lnTo>
                  <a:pt x="9360" y="14580"/>
                </a:lnTo>
                <a:lnTo>
                  <a:pt x="9495" y="14244"/>
                </a:lnTo>
                <a:lnTo>
                  <a:pt x="9663" y="13891"/>
                </a:lnTo>
                <a:lnTo>
                  <a:pt x="9855" y="13611"/>
                </a:lnTo>
                <a:lnTo>
                  <a:pt x="10068" y="13351"/>
                </a:lnTo>
                <a:lnTo>
                  <a:pt x="10293" y="13146"/>
                </a:lnTo>
                <a:lnTo>
                  <a:pt x="10552" y="12997"/>
                </a:lnTo>
                <a:lnTo>
                  <a:pt x="10811" y="12885"/>
                </a:lnTo>
                <a:lnTo>
                  <a:pt x="11069" y="12866"/>
                </a:lnTo>
                <a:lnTo>
                  <a:pt x="11351" y="12885"/>
                </a:lnTo>
                <a:lnTo>
                  <a:pt x="11610" y="12997"/>
                </a:lnTo>
                <a:lnTo>
                  <a:pt x="11846" y="13183"/>
                </a:lnTo>
                <a:lnTo>
                  <a:pt x="12060" y="13388"/>
                </a:lnTo>
                <a:lnTo>
                  <a:pt x="12251" y="13648"/>
                </a:lnTo>
                <a:lnTo>
                  <a:pt x="12419" y="13928"/>
                </a:lnTo>
                <a:lnTo>
                  <a:pt x="12555" y="14244"/>
                </a:lnTo>
                <a:lnTo>
                  <a:pt x="12690" y="14617"/>
                </a:lnTo>
                <a:lnTo>
                  <a:pt x="12768" y="15008"/>
                </a:lnTo>
                <a:lnTo>
                  <a:pt x="12836" y="15399"/>
                </a:lnTo>
                <a:lnTo>
                  <a:pt x="12858" y="15753"/>
                </a:lnTo>
                <a:lnTo>
                  <a:pt x="12858" y="16144"/>
                </a:lnTo>
                <a:lnTo>
                  <a:pt x="12813" y="16535"/>
                </a:lnTo>
                <a:lnTo>
                  <a:pt x="12746" y="16888"/>
                </a:lnTo>
                <a:lnTo>
                  <a:pt x="12667" y="17224"/>
                </a:lnTo>
                <a:lnTo>
                  <a:pt x="12510" y="17503"/>
                </a:lnTo>
                <a:lnTo>
                  <a:pt x="12228" y="18043"/>
                </a:lnTo>
                <a:lnTo>
                  <a:pt x="11970" y="18546"/>
                </a:lnTo>
                <a:lnTo>
                  <a:pt x="11868" y="18751"/>
                </a:lnTo>
                <a:lnTo>
                  <a:pt x="11778" y="18974"/>
                </a:lnTo>
                <a:lnTo>
                  <a:pt x="11711" y="19179"/>
                </a:lnTo>
                <a:lnTo>
                  <a:pt x="11666" y="19365"/>
                </a:lnTo>
                <a:lnTo>
                  <a:pt x="11632" y="19570"/>
                </a:lnTo>
                <a:lnTo>
                  <a:pt x="11632" y="19756"/>
                </a:lnTo>
                <a:lnTo>
                  <a:pt x="11632" y="19942"/>
                </a:lnTo>
                <a:lnTo>
                  <a:pt x="11643" y="20110"/>
                </a:lnTo>
                <a:lnTo>
                  <a:pt x="11711" y="20296"/>
                </a:lnTo>
                <a:lnTo>
                  <a:pt x="11801" y="20464"/>
                </a:lnTo>
                <a:lnTo>
                  <a:pt x="11891" y="20650"/>
                </a:lnTo>
                <a:lnTo>
                  <a:pt x="12037" y="20836"/>
                </a:lnTo>
                <a:lnTo>
                  <a:pt x="12206" y="21004"/>
                </a:lnTo>
                <a:lnTo>
                  <a:pt x="12419" y="21190"/>
                </a:lnTo>
                <a:lnTo>
                  <a:pt x="12667" y="21320"/>
                </a:lnTo>
                <a:lnTo>
                  <a:pt x="12960" y="21432"/>
                </a:lnTo>
                <a:lnTo>
                  <a:pt x="13286" y="21544"/>
                </a:lnTo>
                <a:lnTo>
                  <a:pt x="13612" y="21655"/>
                </a:lnTo>
                <a:lnTo>
                  <a:pt x="13983" y="21693"/>
                </a:lnTo>
                <a:lnTo>
                  <a:pt x="14343" y="21730"/>
                </a:lnTo>
                <a:lnTo>
                  <a:pt x="14715" y="21730"/>
                </a:lnTo>
                <a:lnTo>
                  <a:pt x="15075" y="21730"/>
                </a:lnTo>
                <a:lnTo>
                  <a:pt x="15446" y="21655"/>
                </a:lnTo>
                <a:lnTo>
                  <a:pt x="15794" y="21581"/>
                </a:lnTo>
                <a:lnTo>
                  <a:pt x="16132" y="21432"/>
                </a:lnTo>
                <a:lnTo>
                  <a:pt x="16458" y="21302"/>
                </a:lnTo>
                <a:lnTo>
                  <a:pt x="16740" y="21078"/>
                </a:lnTo>
                <a:lnTo>
                  <a:pt x="16976" y="20836"/>
                </a:lnTo>
                <a:lnTo>
                  <a:pt x="17043" y="20650"/>
                </a:lnTo>
                <a:lnTo>
                  <a:pt x="17088" y="20426"/>
                </a:lnTo>
                <a:lnTo>
                  <a:pt x="17133" y="20222"/>
                </a:lnTo>
                <a:lnTo>
                  <a:pt x="17156" y="19980"/>
                </a:lnTo>
                <a:lnTo>
                  <a:pt x="17167" y="19477"/>
                </a:lnTo>
                <a:lnTo>
                  <a:pt x="17167" y="18974"/>
                </a:lnTo>
                <a:lnTo>
                  <a:pt x="17156" y="18397"/>
                </a:lnTo>
                <a:lnTo>
                  <a:pt x="17111" y="17820"/>
                </a:lnTo>
                <a:lnTo>
                  <a:pt x="17066" y="17261"/>
                </a:lnTo>
                <a:lnTo>
                  <a:pt x="16998" y="16646"/>
                </a:lnTo>
                <a:lnTo>
                  <a:pt x="16852" y="15511"/>
                </a:lnTo>
                <a:lnTo>
                  <a:pt x="16740" y="14393"/>
                </a:lnTo>
                <a:lnTo>
                  <a:pt x="16717" y="13928"/>
                </a:lnTo>
                <a:lnTo>
                  <a:pt x="16695" y="13462"/>
                </a:lnTo>
                <a:lnTo>
                  <a:pt x="16717" y="13071"/>
                </a:lnTo>
                <a:lnTo>
                  <a:pt x="16785" y="12755"/>
                </a:lnTo>
                <a:lnTo>
                  <a:pt x="16852" y="12419"/>
                </a:lnTo>
                <a:lnTo>
                  <a:pt x="16953" y="12140"/>
                </a:lnTo>
                <a:lnTo>
                  <a:pt x="17088" y="11898"/>
                </a:lnTo>
                <a:lnTo>
                  <a:pt x="17212" y="11675"/>
                </a:lnTo>
                <a:lnTo>
                  <a:pt x="17370" y="11470"/>
                </a:lnTo>
                <a:lnTo>
                  <a:pt x="17516" y="11284"/>
                </a:lnTo>
                <a:lnTo>
                  <a:pt x="17696" y="11135"/>
                </a:lnTo>
                <a:lnTo>
                  <a:pt x="17865" y="11042"/>
                </a:lnTo>
                <a:lnTo>
                  <a:pt x="18033" y="10930"/>
                </a:lnTo>
                <a:lnTo>
                  <a:pt x="18213" y="10893"/>
                </a:lnTo>
                <a:lnTo>
                  <a:pt x="18382" y="10893"/>
                </a:lnTo>
                <a:lnTo>
                  <a:pt x="18551" y="10967"/>
                </a:lnTo>
                <a:lnTo>
                  <a:pt x="18708" y="11042"/>
                </a:lnTo>
                <a:lnTo>
                  <a:pt x="18855" y="11172"/>
                </a:lnTo>
                <a:lnTo>
                  <a:pt x="19012" y="11358"/>
                </a:lnTo>
                <a:lnTo>
                  <a:pt x="19136" y="11600"/>
                </a:lnTo>
                <a:lnTo>
                  <a:pt x="19271" y="11861"/>
                </a:lnTo>
                <a:lnTo>
                  <a:pt x="19440" y="12028"/>
                </a:lnTo>
                <a:lnTo>
                  <a:pt x="19608" y="12177"/>
                </a:lnTo>
                <a:lnTo>
                  <a:pt x="19822" y="12289"/>
                </a:lnTo>
                <a:lnTo>
                  <a:pt x="20025" y="12289"/>
                </a:lnTo>
                <a:lnTo>
                  <a:pt x="20238" y="12289"/>
                </a:lnTo>
                <a:lnTo>
                  <a:pt x="20452" y="12215"/>
                </a:lnTo>
                <a:lnTo>
                  <a:pt x="20643" y="12103"/>
                </a:lnTo>
                <a:lnTo>
                  <a:pt x="20846" y="11973"/>
                </a:lnTo>
                <a:lnTo>
                  <a:pt x="21037" y="11786"/>
                </a:lnTo>
                <a:lnTo>
                  <a:pt x="21206" y="11563"/>
                </a:lnTo>
                <a:lnTo>
                  <a:pt x="21363" y="11321"/>
                </a:lnTo>
                <a:lnTo>
                  <a:pt x="21465" y="11079"/>
                </a:lnTo>
                <a:lnTo>
                  <a:pt x="21577" y="10744"/>
                </a:lnTo>
                <a:lnTo>
                  <a:pt x="21622" y="10427"/>
                </a:lnTo>
                <a:lnTo>
                  <a:pt x="21645" y="10111"/>
                </a:lnTo>
                <a:lnTo>
                  <a:pt x="21622" y="9608"/>
                </a:lnTo>
                <a:lnTo>
                  <a:pt x="21577" y="9142"/>
                </a:lnTo>
                <a:lnTo>
                  <a:pt x="21465" y="8751"/>
                </a:lnTo>
                <a:lnTo>
                  <a:pt x="21363" y="8397"/>
                </a:lnTo>
                <a:lnTo>
                  <a:pt x="21206" y="8062"/>
                </a:lnTo>
                <a:lnTo>
                  <a:pt x="21037" y="7820"/>
                </a:lnTo>
                <a:lnTo>
                  <a:pt x="20846" y="7597"/>
                </a:lnTo>
                <a:lnTo>
                  <a:pt x="20643" y="7429"/>
                </a:lnTo>
                <a:lnTo>
                  <a:pt x="20452" y="7317"/>
                </a:lnTo>
                <a:lnTo>
                  <a:pt x="20238" y="7206"/>
                </a:lnTo>
                <a:lnTo>
                  <a:pt x="20025" y="7168"/>
                </a:lnTo>
                <a:lnTo>
                  <a:pt x="19822" y="7206"/>
                </a:lnTo>
                <a:lnTo>
                  <a:pt x="19608" y="7243"/>
                </a:lnTo>
                <a:lnTo>
                  <a:pt x="19440" y="7355"/>
                </a:lnTo>
                <a:lnTo>
                  <a:pt x="19271" y="7504"/>
                </a:lnTo>
                <a:lnTo>
                  <a:pt x="19136" y="7708"/>
                </a:lnTo>
                <a:lnTo>
                  <a:pt x="19012" y="7895"/>
                </a:lnTo>
                <a:lnTo>
                  <a:pt x="18832" y="8025"/>
                </a:lnTo>
                <a:lnTo>
                  <a:pt x="18663" y="8174"/>
                </a:lnTo>
                <a:lnTo>
                  <a:pt x="18472" y="8248"/>
                </a:lnTo>
                <a:lnTo>
                  <a:pt x="18270" y="8286"/>
                </a:lnTo>
                <a:lnTo>
                  <a:pt x="18078" y="8323"/>
                </a:lnTo>
                <a:lnTo>
                  <a:pt x="17887" y="8323"/>
                </a:lnTo>
                <a:lnTo>
                  <a:pt x="17696" y="8248"/>
                </a:lnTo>
                <a:lnTo>
                  <a:pt x="17493" y="8174"/>
                </a:lnTo>
                <a:lnTo>
                  <a:pt x="17302" y="8062"/>
                </a:lnTo>
                <a:lnTo>
                  <a:pt x="17133" y="7969"/>
                </a:lnTo>
                <a:lnTo>
                  <a:pt x="16976" y="7783"/>
                </a:lnTo>
                <a:lnTo>
                  <a:pt x="16852" y="7597"/>
                </a:lnTo>
                <a:lnTo>
                  <a:pt x="16740" y="7429"/>
                </a:lnTo>
                <a:lnTo>
                  <a:pt x="16672" y="7168"/>
                </a:lnTo>
                <a:lnTo>
                  <a:pt x="16638" y="6926"/>
                </a:lnTo>
                <a:lnTo>
                  <a:pt x="16616" y="6498"/>
                </a:lnTo>
                <a:lnTo>
                  <a:pt x="16616" y="5772"/>
                </a:lnTo>
                <a:lnTo>
                  <a:pt x="16650" y="4915"/>
                </a:lnTo>
                <a:lnTo>
                  <a:pt x="16695" y="3928"/>
                </a:lnTo>
                <a:lnTo>
                  <a:pt x="16762" y="2960"/>
                </a:lnTo>
                <a:lnTo>
                  <a:pt x="16830" y="1992"/>
                </a:lnTo>
                <a:lnTo>
                  <a:pt x="16908" y="1173"/>
                </a:lnTo>
                <a:lnTo>
                  <a:pt x="16976" y="521"/>
                </a:lnTo>
                <a:lnTo>
                  <a:pt x="16953" y="521"/>
                </a:lnTo>
                <a:lnTo>
                  <a:pt x="16931" y="521"/>
                </a:lnTo>
                <a:lnTo>
                  <a:pt x="16267" y="484"/>
                </a:lnTo>
                <a:lnTo>
                  <a:pt x="15637" y="428"/>
                </a:lnTo>
                <a:lnTo>
                  <a:pt x="15063" y="353"/>
                </a:lnTo>
                <a:lnTo>
                  <a:pt x="14523" y="279"/>
                </a:lnTo>
                <a:lnTo>
                  <a:pt x="14040" y="167"/>
                </a:lnTo>
                <a:lnTo>
                  <a:pt x="13635" y="93"/>
                </a:lnTo>
                <a:lnTo>
                  <a:pt x="13331" y="18"/>
                </a:lnTo>
                <a:lnTo>
                  <a:pt x="13117" y="18"/>
                </a:lnTo>
                <a:lnTo>
                  <a:pt x="12982" y="18"/>
                </a:lnTo>
                <a:lnTo>
                  <a:pt x="12858" y="130"/>
                </a:lnTo>
                <a:lnTo>
                  <a:pt x="12723" y="279"/>
                </a:lnTo>
                <a:lnTo>
                  <a:pt x="12622" y="446"/>
                </a:lnTo>
                <a:lnTo>
                  <a:pt x="12510" y="670"/>
                </a:lnTo>
                <a:lnTo>
                  <a:pt x="12419" y="912"/>
                </a:lnTo>
                <a:lnTo>
                  <a:pt x="12363" y="1210"/>
                </a:lnTo>
                <a:lnTo>
                  <a:pt x="12318" y="1526"/>
                </a:lnTo>
                <a:lnTo>
                  <a:pt x="12273" y="1843"/>
                </a:lnTo>
                <a:lnTo>
                  <a:pt x="12251" y="2215"/>
                </a:lnTo>
                <a:lnTo>
                  <a:pt x="12273" y="2532"/>
                </a:lnTo>
                <a:lnTo>
                  <a:pt x="12318" y="2886"/>
                </a:lnTo>
                <a:lnTo>
                  <a:pt x="12386" y="3240"/>
                </a:lnTo>
                <a:lnTo>
                  <a:pt x="12464" y="3556"/>
                </a:lnTo>
                <a:lnTo>
                  <a:pt x="12577" y="3891"/>
                </a:lnTo>
                <a:lnTo>
                  <a:pt x="12746" y="4171"/>
                </a:lnTo>
                <a:lnTo>
                  <a:pt x="12926" y="4487"/>
                </a:lnTo>
                <a:lnTo>
                  <a:pt x="13050" y="4860"/>
                </a:lnTo>
                <a:lnTo>
                  <a:pt x="13162" y="5251"/>
                </a:lnTo>
                <a:lnTo>
                  <a:pt x="13218" y="5604"/>
                </a:lnTo>
                <a:lnTo>
                  <a:pt x="13263" y="5995"/>
                </a:lnTo>
                <a:lnTo>
                  <a:pt x="13241" y="6386"/>
                </a:lnTo>
                <a:lnTo>
                  <a:pt x="13218" y="6740"/>
                </a:lnTo>
                <a:lnTo>
                  <a:pt x="13139" y="7094"/>
                </a:lnTo>
                <a:lnTo>
                  <a:pt x="13050" y="7429"/>
                </a:lnTo>
                <a:lnTo>
                  <a:pt x="12903" y="7746"/>
                </a:lnTo>
                <a:lnTo>
                  <a:pt x="12723" y="8025"/>
                </a:lnTo>
                <a:lnTo>
                  <a:pt x="12532" y="8286"/>
                </a:lnTo>
                <a:lnTo>
                  <a:pt x="12318" y="8491"/>
                </a:lnTo>
                <a:lnTo>
                  <a:pt x="12060" y="8677"/>
                </a:lnTo>
                <a:lnTo>
                  <a:pt x="11756" y="8788"/>
                </a:lnTo>
                <a:lnTo>
                  <a:pt x="11452" y="8826"/>
                </a:lnTo>
                <a:lnTo>
                  <a:pt x="11283" y="8826"/>
                </a:lnTo>
                <a:lnTo>
                  <a:pt x="11126" y="8826"/>
                </a:lnTo>
                <a:lnTo>
                  <a:pt x="11002" y="8788"/>
                </a:lnTo>
                <a:lnTo>
                  <a:pt x="10845" y="8714"/>
                </a:lnTo>
                <a:lnTo>
                  <a:pt x="10721" y="8640"/>
                </a:lnTo>
                <a:lnTo>
                  <a:pt x="10608" y="8565"/>
                </a:lnTo>
                <a:lnTo>
                  <a:pt x="10485" y="8453"/>
                </a:lnTo>
                <a:lnTo>
                  <a:pt x="10372" y="8323"/>
                </a:lnTo>
                <a:lnTo>
                  <a:pt x="10181" y="8062"/>
                </a:lnTo>
                <a:lnTo>
                  <a:pt x="10035" y="7746"/>
                </a:lnTo>
                <a:lnTo>
                  <a:pt x="9900" y="7392"/>
                </a:lnTo>
                <a:lnTo>
                  <a:pt x="9787" y="7001"/>
                </a:lnTo>
                <a:lnTo>
                  <a:pt x="9731" y="6610"/>
                </a:lnTo>
                <a:lnTo>
                  <a:pt x="9686" y="6219"/>
                </a:lnTo>
                <a:lnTo>
                  <a:pt x="9663" y="5772"/>
                </a:lnTo>
                <a:lnTo>
                  <a:pt x="9686" y="5381"/>
                </a:lnTo>
                <a:lnTo>
                  <a:pt x="9753" y="4990"/>
                </a:lnTo>
                <a:lnTo>
                  <a:pt x="9832" y="4636"/>
                </a:lnTo>
                <a:lnTo>
                  <a:pt x="9945" y="4320"/>
                </a:lnTo>
                <a:lnTo>
                  <a:pt x="10068" y="4022"/>
                </a:lnTo>
                <a:lnTo>
                  <a:pt x="10203" y="3817"/>
                </a:lnTo>
                <a:lnTo>
                  <a:pt x="10316" y="3593"/>
                </a:lnTo>
                <a:lnTo>
                  <a:pt x="10395" y="3351"/>
                </a:lnTo>
                <a:lnTo>
                  <a:pt x="10462" y="3109"/>
                </a:lnTo>
                <a:lnTo>
                  <a:pt x="10507" y="2848"/>
                </a:lnTo>
                <a:lnTo>
                  <a:pt x="10530" y="2606"/>
                </a:lnTo>
                <a:lnTo>
                  <a:pt x="10507" y="2346"/>
                </a:lnTo>
                <a:lnTo>
                  <a:pt x="10462" y="2141"/>
                </a:lnTo>
                <a:lnTo>
                  <a:pt x="10395" y="1880"/>
                </a:lnTo>
                <a:lnTo>
                  <a:pt x="10293" y="1638"/>
                </a:lnTo>
                <a:lnTo>
                  <a:pt x="10158" y="1415"/>
                </a:lnTo>
                <a:lnTo>
                  <a:pt x="9967" y="1210"/>
                </a:lnTo>
                <a:lnTo>
                  <a:pt x="9753" y="986"/>
                </a:lnTo>
                <a:lnTo>
                  <a:pt x="9495" y="819"/>
                </a:lnTo>
                <a:lnTo>
                  <a:pt x="9191" y="670"/>
                </a:lnTo>
                <a:lnTo>
                  <a:pt x="8842" y="521"/>
                </a:lnTo>
                <a:lnTo>
                  <a:pt x="8471" y="446"/>
                </a:lnTo>
                <a:lnTo>
                  <a:pt x="7998" y="428"/>
                </a:lnTo>
                <a:lnTo>
                  <a:pt x="7413" y="428"/>
                </a:lnTo>
                <a:lnTo>
                  <a:pt x="6817" y="446"/>
                </a:lnTo>
                <a:lnTo>
                  <a:pt x="6187" y="521"/>
                </a:lnTo>
                <a:lnTo>
                  <a:pt x="5602" y="633"/>
                </a:lnTo>
                <a:lnTo>
                  <a:pt x="5107" y="744"/>
                </a:lnTo>
                <a:lnTo>
                  <a:pt x="4725" y="856"/>
                </a:lnTo>
                <a:lnTo>
                  <a:pt x="4848" y="1564"/>
                </a:lnTo>
                <a:lnTo>
                  <a:pt x="5028" y="2495"/>
                </a:lnTo>
                <a:lnTo>
                  <a:pt x="5175" y="3556"/>
                </a:lnTo>
                <a:lnTo>
                  <a:pt x="5298" y="4673"/>
                </a:lnTo>
                <a:lnTo>
                  <a:pt x="5343" y="5213"/>
                </a:lnTo>
                <a:lnTo>
                  <a:pt x="5388" y="5753"/>
                </a:lnTo>
                <a:lnTo>
                  <a:pt x="5411" y="6275"/>
                </a:lnTo>
                <a:lnTo>
                  <a:pt x="5411" y="6740"/>
                </a:lnTo>
                <a:lnTo>
                  <a:pt x="5366" y="7168"/>
                </a:lnTo>
                <a:lnTo>
                  <a:pt x="5321" y="7541"/>
                </a:lnTo>
                <a:lnTo>
                  <a:pt x="5287" y="7708"/>
                </a:lnTo>
                <a:lnTo>
                  <a:pt x="5242" y="7857"/>
                </a:lnTo>
                <a:lnTo>
                  <a:pt x="5197" y="7969"/>
                </a:lnTo>
                <a:lnTo>
                  <a:pt x="5130" y="8062"/>
                </a:lnTo>
                <a:lnTo>
                  <a:pt x="5006" y="8248"/>
                </a:lnTo>
                <a:lnTo>
                  <a:pt x="4848" y="8397"/>
                </a:lnTo>
                <a:lnTo>
                  <a:pt x="4725" y="8528"/>
                </a:lnTo>
                <a:lnTo>
                  <a:pt x="4567" y="8640"/>
                </a:lnTo>
                <a:lnTo>
                  <a:pt x="4421" y="8714"/>
                </a:lnTo>
                <a:lnTo>
                  <a:pt x="4263" y="8751"/>
                </a:lnTo>
                <a:lnTo>
                  <a:pt x="4095" y="8788"/>
                </a:lnTo>
                <a:lnTo>
                  <a:pt x="3948" y="8788"/>
                </a:lnTo>
                <a:lnTo>
                  <a:pt x="3791" y="8751"/>
                </a:lnTo>
                <a:lnTo>
                  <a:pt x="3667" y="8714"/>
                </a:lnTo>
                <a:lnTo>
                  <a:pt x="3510" y="8677"/>
                </a:lnTo>
                <a:lnTo>
                  <a:pt x="3386" y="8602"/>
                </a:lnTo>
                <a:lnTo>
                  <a:pt x="3251" y="8491"/>
                </a:lnTo>
                <a:lnTo>
                  <a:pt x="3127" y="8360"/>
                </a:lnTo>
                <a:lnTo>
                  <a:pt x="3015" y="8248"/>
                </a:lnTo>
                <a:lnTo>
                  <a:pt x="2925" y="8062"/>
                </a:lnTo>
                <a:lnTo>
                  <a:pt x="2778" y="7857"/>
                </a:lnTo>
                <a:lnTo>
                  <a:pt x="2610" y="7671"/>
                </a:lnTo>
                <a:lnTo>
                  <a:pt x="2407" y="7541"/>
                </a:lnTo>
                <a:lnTo>
                  <a:pt x="2171" y="7466"/>
                </a:lnTo>
                <a:lnTo>
                  <a:pt x="1957" y="7429"/>
                </a:lnTo>
                <a:lnTo>
                  <a:pt x="1698" y="7429"/>
                </a:lnTo>
                <a:lnTo>
                  <a:pt x="1462" y="7466"/>
                </a:lnTo>
                <a:lnTo>
                  <a:pt x="1226" y="7559"/>
                </a:lnTo>
                <a:lnTo>
                  <a:pt x="989" y="7708"/>
                </a:lnTo>
                <a:lnTo>
                  <a:pt x="776" y="7932"/>
                </a:lnTo>
                <a:lnTo>
                  <a:pt x="551" y="8211"/>
                </a:lnTo>
                <a:lnTo>
                  <a:pt x="382" y="8528"/>
                </a:lnTo>
                <a:lnTo>
                  <a:pt x="315" y="8714"/>
                </a:lnTo>
                <a:lnTo>
                  <a:pt x="236" y="8919"/>
                </a:lnTo>
                <a:lnTo>
                  <a:pt x="191" y="9142"/>
                </a:lnTo>
                <a:lnTo>
                  <a:pt x="123" y="9347"/>
                </a:lnTo>
                <a:lnTo>
                  <a:pt x="78" y="9608"/>
                </a:lnTo>
                <a:lnTo>
                  <a:pt x="56" y="9887"/>
                </a:lnTo>
                <a:lnTo>
                  <a:pt x="33" y="10185"/>
                </a:lnTo>
                <a:lnTo>
                  <a:pt x="33" y="10464"/>
                </a:lnTo>
                <a:lnTo>
                  <a:pt x="33" y="10706"/>
                </a:lnTo>
                <a:lnTo>
                  <a:pt x="56" y="10967"/>
                </a:lnTo>
                <a:lnTo>
                  <a:pt x="78" y="11172"/>
                </a:lnTo>
                <a:lnTo>
                  <a:pt x="123" y="11395"/>
                </a:lnTo>
                <a:lnTo>
                  <a:pt x="168" y="11600"/>
                </a:lnTo>
                <a:lnTo>
                  <a:pt x="236" y="11786"/>
                </a:lnTo>
                <a:lnTo>
                  <a:pt x="292" y="11973"/>
                </a:lnTo>
                <a:lnTo>
                  <a:pt x="382" y="12140"/>
                </a:lnTo>
                <a:lnTo>
                  <a:pt x="540" y="12419"/>
                </a:lnTo>
                <a:lnTo>
                  <a:pt x="731" y="12680"/>
                </a:lnTo>
                <a:lnTo>
                  <a:pt x="944" y="12866"/>
                </a:lnTo>
                <a:lnTo>
                  <a:pt x="1158" y="12997"/>
                </a:lnTo>
                <a:lnTo>
                  <a:pt x="1395" y="13108"/>
                </a:lnTo>
                <a:lnTo>
                  <a:pt x="1608" y="13183"/>
                </a:lnTo>
                <a:lnTo>
                  <a:pt x="1856" y="13183"/>
                </a:lnTo>
                <a:lnTo>
                  <a:pt x="2070" y="13146"/>
                </a:lnTo>
                <a:lnTo>
                  <a:pt x="2261" y="13071"/>
                </a:lnTo>
                <a:lnTo>
                  <a:pt x="2430" y="12960"/>
                </a:lnTo>
                <a:lnTo>
                  <a:pt x="2587" y="12792"/>
                </a:lnTo>
                <a:lnTo>
                  <a:pt x="2688" y="12606"/>
                </a:lnTo>
                <a:lnTo>
                  <a:pt x="2801" y="12419"/>
                </a:lnTo>
                <a:lnTo>
                  <a:pt x="2925" y="12289"/>
                </a:lnTo>
                <a:lnTo>
                  <a:pt x="3082" y="12177"/>
                </a:lnTo>
                <a:lnTo>
                  <a:pt x="3228" y="12103"/>
                </a:lnTo>
                <a:lnTo>
                  <a:pt x="3408" y="12103"/>
                </a:lnTo>
                <a:lnTo>
                  <a:pt x="3577" y="12103"/>
                </a:lnTo>
                <a:lnTo>
                  <a:pt x="3723" y="12177"/>
                </a:lnTo>
                <a:lnTo>
                  <a:pt x="3903" y="12252"/>
                </a:lnTo>
                <a:lnTo>
                  <a:pt x="4072" y="12364"/>
                </a:lnTo>
                <a:lnTo>
                  <a:pt x="4230" y="12494"/>
                </a:lnTo>
                <a:lnTo>
                  <a:pt x="4353" y="12643"/>
                </a:lnTo>
                <a:lnTo>
                  <a:pt x="4488" y="12829"/>
                </a:lnTo>
                <a:lnTo>
                  <a:pt x="4567" y="13034"/>
                </a:lnTo>
                <a:lnTo>
                  <a:pt x="4657" y="13257"/>
                </a:lnTo>
                <a:lnTo>
                  <a:pt x="4702" y="13462"/>
                </a:lnTo>
                <a:lnTo>
                  <a:pt x="4725" y="13686"/>
                </a:lnTo>
                <a:lnTo>
                  <a:pt x="4702" y="14282"/>
                </a:lnTo>
                <a:lnTo>
                  <a:pt x="4657" y="15045"/>
                </a:lnTo>
                <a:lnTo>
                  <a:pt x="4612" y="15976"/>
                </a:lnTo>
                <a:lnTo>
                  <a:pt x="4590" y="16926"/>
                </a:lnTo>
                <a:lnTo>
                  <a:pt x="4567" y="17968"/>
                </a:lnTo>
                <a:lnTo>
                  <a:pt x="4567" y="19011"/>
                </a:lnTo>
                <a:lnTo>
                  <a:pt x="4590" y="19514"/>
                </a:lnTo>
                <a:lnTo>
                  <a:pt x="4612" y="19980"/>
                </a:lnTo>
                <a:lnTo>
                  <a:pt x="4657" y="20426"/>
                </a:lnTo>
                <a:lnTo>
                  <a:pt x="4725" y="20836"/>
                </a:lnTo>
                <a:lnTo>
                  <a:pt x="4848" y="20929"/>
                </a:lnTo>
                <a:lnTo>
                  <a:pt x="5040" y="21004"/>
                </a:lnTo>
                <a:lnTo>
                  <a:pt x="5265" y="21078"/>
                </a:lnTo>
                <a:lnTo>
                  <a:pt x="5478" y="21115"/>
                </a:lnTo>
                <a:lnTo>
                  <a:pt x="6041" y="21115"/>
                </a:lnTo>
                <a:lnTo>
                  <a:pt x="6637" y="21078"/>
                </a:lnTo>
                <a:lnTo>
                  <a:pt x="7312" y="21004"/>
                </a:lnTo>
                <a:lnTo>
                  <a:pt x="7998" y="20929"/>
                </a:lnTo>
                <a:lnTo>
                  <a:pt x="8696" y="20855"/>
                </a:lnTo>
                <a:lnTo>
                  <a:pt x="9360" y="20836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en-US" sz="1600" dirty="0"/>
          </a:p>
        </p:txBody>
      </p:sp>
      <p:sp>
        <p:nvSpPr>
          <p:cNvPr id="21" name="Puzzle4"/>
          <p:cNvSpPr>
            <a:spLocks noEditPoints="1" noChangeArrowheads="1"/>
          </p:cNvSpPr>
          <p:nvPr/>
        </p:nvSpPr>
        <p:spPr bwMode="auto">
          <a:xfrm>
            <a:off x="3320322" y="3531224"/>
            <a:ext cx="1015261" cy="1650376"/>
          </a:xfrm>
          <a:custGeom>
            <a:avLst/>
            <a:gdLst>
              <a:gd name="T0" fmla="*/ 8307 w 21600"/>
              <a:gd name="T1" fmla="*/ 11593 h 21600"/>
              <a:gd name="T2" fmla="*/ 453 w 21600"/>
              <a:gd name="T3" fmla="*/ 16938 h 21600"/>
              <a:gd name="T4" fmla="*/ 11500 w 21600"/>
              <a:gd name="T5" fmla="*/ 21600 h 21600"/>
              <a:gd name="T6" fmla="*/ 20920 w 21600"/>
              <a:gd name="T7" fmla="*/ 16751 h 21600"/>
              <a:gd name="T8" fmla="*/ 13972 w 21600"/>
              <a:gd name="T9" fmla="*/ 10888 h 21600"/>
              <a:gd name="T10" fmla="*/ 21033 w 21600"/>
              <a:gd name="T11" fmla="*/ 4716 h 21600"/>
              <a:gd name="T12" fmla="*/ 11102 w 21600"/>
              <a:gd name="T13" fmla="*/ 11 h 21600"/>
              <a:gd name="T14" fmla="*/ 453 w 21600"/>
              <a:gd name="T15" fmla="*/ 4716 h 21600"/>
              <a:gd name="T16" fmla="*/ 2076 w 21600"/>
              <a:gd name="T17" fmla="*/ 5664 h 21600"/>
              <a:gd name="T18" fmla="*/ 20203 w 21600"/>
              <a:gd name="T19" fmla="*/ 1598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3813" y="10590"/>
                </a:moveTo>
                <a:lnTo>
                  <a:pt x="3927" y="10513"/>
                </a:lnTo>
                <a:lnTo>
                  <a:pt x="4078" y="10425"/>
                </a:lnTo>
                <a:lnTo>
                  <a:pt x="4210" y="10359"/>
                </a:lnTo>
                <a:lnTo>
                  <a:pt x="4361" y="10315"/>
                </a:lnTo>
                <a:lnTo>
                  <a:pt x="4682" y="10237"/>
                </a:lnTo>
                <a:lnTo>
                  <a:pt x="5041" y="10193"/>
                </a:lnTo>
                <a:lnTo>
                  <a:pt x="5456" y="10171"/>
                </a:lnTo>
                <a:lnTo>
                  <a:pt x="5853" y="10193"/>
                </a:lnTo>
                <a:lnTo>
                  <a:pt x="6249" y="10260"/>
                </a:lnTo>
                <a:lnTo>
                  <a:pt x="6646" y="10337"/>
                </a:lnTo>
                <a:lnTo>
                  <a:pt x="7004" y="10469"/>
                </a:lnTo>
                <a:lnTo>
                  <a:pt x="7363" y="10612"/>
                </a:lnTo>
                <a:lnTo>
                  <a:pt x="7665" y="10788"/>
                </a:lnTo>
                <a:lnTo>
                  <a:pt x="7911" y="10998"/>
                </a:lnTo>
                <a:lnTo>
                  <a:pt x="8024" y="11097"/>
                </a:lnTo>
                <a:lnTo>
                  <a:pt x="8137" y="11207"/>
                </a:lnTo>
                <a:lnTo>
                  <a:pt x="8194" y="11340"/>
                </a:lnTo>
                <a:lnTo>
                  <a:pt x="8269" y="11461"/>
                </a:lnTo>
                <a:lnTo>
                  <a:pt x="8307" y="11593"/>
                </a:lnTo>
                <a:lnTo>
                  <a:pt x="8307" y="11714"/>
                </a:lnTo>
                <a:lnTo>
                  <a:pt x="8307" y="11868"/>
                </a:lnTo>
                <a:lnTo>
                  <a:pt x="8307" y="12012"/>
                </a:lnTo>
                <a:lnTo>
                  <a:pt x="8194" y="12265"/>
                </a:lnTo>
                <a:lnTo>
                  <a:pt x="8062" y="12519"/>
                </a:lnTo>
                <a:lnTo>
                  <a:pt x="7873" y="12706"/>
                </a:lnTo>
                <a:lnTo>
                  <a:pt x="7627" y="12904"/>
                </a:lnTo>
                <a:lnTo>
                  <a:pt x="7363" y="13048"/>
                </a:lnTo>
                <a:lnTo>
                  <a:pt x="7080" y="13180"/>
                </a:lnTo>
                <a:lnTo>
                  <a:pt x="6759" y="13257"/>
                </a:lnTo>
                <a:lnTo>
                  <a:pt x="6419" y="13345"/>
                </a:lnTo>
                <a:lnTo>
                  <a:pt x="6098" y="13389"/>
                </a:lnTo>
                <a:lnTo>
                  <a:pt x="5739" y="13389"/>
                </a:lnTo>
                <a:lnTo>
                  <a:pt x="5418" y="13389"/>
                </a:lnTo>
                <a:lnTo>
                  <a:pt x="5079" y="13345"/>
                </a:lnTo>
                <a:lnTo>
                  <a:pt x="4758" y="13301"/>
                </a:lnTo>
                <a:lnTo>
                  <a:pt x="4474" y="13213"/>
                </a:lnTo>
                <a:lnTo>
                  <a:pt x="4172" y="13114"/>
                </a:lnTo>
                <a:lnTo>
                  <a:pt x="3965" y="12982"/>
                </a:lnTo>
                <a:lnTo>
                  <a:pt x="3738" y="12838"/>
                </a:lnTo>
                <a:lnTo>
                  <a:pt x="3493" y="12706"/>
                </a:lnTo>
                <a:lnTo>
                  <a:pt x="3228" y="12607"/>
                </a:lnTo>
                <a:lnTo>
                  <a:pt x="2945" y="12519"/>
                </a:lnTo>
                <a:lnTo>
                  <a:pt x="2700" y="12431"/>
                </a:lnTo>
                <a:lnTo>
                  <a:pt x="2397" y="12375"/>
                </a:lnTo>
                <a:lnTo>
                  <a:pt x="2152" y="12331"/>
                </a:lnTo>
                <a:lnTo>
                  <a:pt x="1888" y="12309"/>
                </a:lnTo>
                <a:lnTo>
                  <a:pt x="1642" y="12309"/>
                </a:lnTo>
                <a:lnTo>
                  <a:pt x="1397" y="12331"/>
                </a:lnTo>
                <a:lnTo>
                  <a:pt x="1170" y="12397"/>
                </a:lnTo>
                <a:lnTo>
                  <a:pt x="962" y="12453"/>
                </a:lnTo>
                <a:lnTo>
                  <a:pt x="774" y="12563"/>
                </a:lnTo>
                <a:lnTo>
                  <a:pt x="623" y="12684"/>
                </a:lnTo>
                <a:lnTo>
                  <a:pt x="528" y="12838"/>
                </a:lnTo>
                <a:lnTo>
                  <a:pt x="453" y="13026"/>
                </a:lnTo>
                <a:lnTo>
                  <a:pt x="339" y="13477"/>
                </a:lnTo>
                <a:lnTo>
                  <a:pt x="226" y="13984"/>
                </a:lnTo>
                <a:lnTo>
                  <a:pt x="151" y="14535"/>
                </a:lnTo>
                <a:lnTo>
                  <a:pt x="113" y="15075"/>
                </a:lnTo>
                <a:lnTo>
                  <a:pt x="113" y="15626"/>
                </a:lnTo>
                <a:lnTo>
                  <a:pt x="151" y="16133"/>
                </a:lnTo>
                <a:lnTo>
                  <a:pt x="188" y="16376"/>
                </a:lnTo>
                <a:lnTo>
                  <a:pt x="264" y="16585"/>
                </a:lnTo>
                <a:lnTo>
                  <a:pt x="339" y="16773"/>
                </a:lnTo>
                <a:lnTo>
                  <a:pt x="453" y="16938"/>
                </a:lnTo>
                <a:lnTo>
                  <a:pt x="1095" y="16883"/>
                </a:lnTo>
                <a:lnTo>
                  <a:pt x="1963" y="16795"/>
                </a:lnTo>
                <a:lnTo>
                  <a:pt x="2945" y="16751"/>
                </a:lnTo>
                <a:lnTo>
                  <a:pt x="3965" y="16706"/>
                </a:lnTo>
                <a:lnTo>
                  <a:pt x="5022" y="16684"/>
                </a:lnTo>
                <a:lnTo>
                  <a:pt x="5947" y="16684"/>
                </a:lnTo>
                <a:lnTo>
                  <a:pt x="6759" y="16706"/>
                </a:lnTo>
                <a:lnTo>
                  <a:pt x="7363" y="16751"/>
                </a:lnTo>
                <a:lnTo>
                  <a:pt x="7948" y="16839"/>
                </a:lnTo>
                <a:lnTo>
                  <a:pt x="8458" y="16916"/>
                </a:lnTo>
                <a:lnTo>
                  <a:pt x="8893" y="17026"/>
                </a:lnTo>
                <a:lnTo>
                  <a:pt x="9289" y="17158"/>
                </a:lnTo>
                <a:lnTo>
                  <a:pt x="9572" y="17280"/>
                </a:lnTo>
                <a:lnTo>
                  <a:pt x="9799" y="17412"/>
                </a:lnTo>
                <a:lnTo>
                  <a:pt x="9969" y="17555"/>
                </a:lnTo>
                <a:lnTo>
                  <a:pt x="10120" y="17687"/>
                </a:lnTo>
                <a:lnTo>
                  <a:pt x="10158" y="17831"/>
                </a:lnTo>
                <a:lnTo>
                  <a:pt x="10195" y="17974"/>
                </a:lnTo>
                <a:lnTo>
                  <a:pt x="10158" y="18128"/>
                </a:lnTo>
                <a:lnTo>
                  <a:pt x="10082" y="18271"/>
                </a:lnTo>
                <a:lnTo>
                  <a:pt x="9969" y="18426"/>
                </a:lnTo>
                <a:lnTo>
                  <a:pt x="9837" y="18569"/>
                </a:lnTo>
                <a:lnTo>
                  <a:pt x="9648" y="18701"/>
                </a:lnTo>
                <a:lnTo>
                  <a:pt x="9440" y="18822"/>
                </a:lnTo>
                <a:lnTo>
                  <a:pt x="9213" y="18999"/>
                </a:lnTo>
                <a:lnTo>
                  <a:pt x="9044" y="19186"/>
                </a:lnTo>
                <a:lnTo>
                  <a:pt x="8893" y="19395"/>
                </a:lnTo>
                <a:lnTo>
                  <a:pt x="8817" y="19627"/>
                </a:lnTo>
                <a:lnTo>
                  <a:pt x="8779" y="19858"/>
                </a:lnTo>
                <a:lnTo>
                  <a:pt x="8779" y="20112"/>
                </a:lnTo>
                <a:lnTo>
                  <a:pt x="8855" y="20354"/>
                </a:lnTo>
                <a:lnTo>
                  <a:pt x="8968" y="20586"/>
                </a:lnTo>
                <a:lnTo>
                  <a:pt x="9138" y="20817"/>
                </a:lnTo>
                <a:lnTo>
                  <a:pt x="9365" y="21026"/>
                </a:lnTo>
                <a:lnTo>
                  <a:pt x="9610" y="21192"/>
                </a:lnTo>
                <a:lnTo>
                  <a:pt x="9950" y="21368"/>
                </a:lnTo>
                <a:lnTo>
                  <a:pt x="10120" y="21445"/>
                </a:lnTo>
                <a:lnTo>
                  <a:pt x="10346" y="21511"/>
                </a:lnTo>
                <a:lnTo>
                  <a:pt x="10516" y="21555"/>
                </a:lnTo>
                <a:lnTo>
                  <a:pt x="10743" y="21600"/>
                </a:lnTo>
                <a:lnTo>
                  <a:pt x="10988" y="21644"/>
                </a:lnTo>
                <a:lnTo>
                  <a:pt x="11215" y="21666"/>
                </a:lnTo>
                <a:lnTo>
                  <a:pt x="11498" y="21666"/>
                </a:lnTo>
                <a:lnTo>
                  <a:pt x="11762" y="21666"/>
                </a:lnTo>
                <a:lnTo>
                  <a:pt x="12253" y="21644"/>
                </a:lnTo>
                <a:lnTo>
                  <a:pt x="12763" y="21577"/>
                </a:lnTo>
                <a:lnTo>
                  <a:pt x="13197" y="21467"/>
                </a:lnTo>
                <a:lnTo>
                  <a:pt x="13556" y="21346"/>
                </a:lnTo>
                <a:lnTo>
                  <a:pt x="13896" y="21192"/>
                </a:lnTo>
                <a:lnTo>
                  <a:pt x="14179" y="21026"/>
                </a:lnTo>
                <a:lnTo>
                  <a:pt x="14444" y="20839"/>
                </a:lnTo>
                <a:lnTo>
                  <a:pt x="14576" y="20641"/>
                </a:lnTo>
                <a:lnTo>
                  <a:pt x="14727" y="20431"/>
                </a:lnTo>
                <a:lnTo>
                  <a:pt x="14765" y="20200"/>
                </a:lnTo>
                <a:lnTo>
                  <a:pt x="14802" y="19991"/>
                </a:lnTo>
                <a:lnTo>
                  <a:pt x="14727" y="19759"/>
                </a:lnTo>
                <a:lnTo>
                  <a:pt x="14613" y="19550"/>
                </a:lnTo>
                <a:lnTo>
                  <a:pt x="14444" y="19307"/>
                </a:lnTo>
                <a:lnTo>
                  <a:pt x="14217" y="19098"/>
                </a:lnTo>
                <a:lnTo>
                  <a:pt x="13934" y="18911"/>
                </a:lnTo>
                <a:lnTo>
                  <a:pt x="13669" y="18745"/>
                </a:lnTo>
                <a:lnTo>
                  <a:pt x="13462" y="18547"/>
                </a:lnTo>
                <a:lnTo>
                  <a:pt x="13311" y="18337"/>
                </a:lnTo>
                <a:lnTo>
                  <a:pt x="13197" y="18150"/>
                </a:lnTo>
                <a:lnTo>
                  <a:pt x="13122" y="17941"/>
                </a:lnTo>
                <a:lnTo>
                  <a:pt x="13122" y="17720"/>
                </a:lnTo>
                <a:lnTo>
                  <a:pt x="13122" y="17533"/>
                </a:lnTo>
                <a:lnTo>
                  <a:pt x="13197" y="17346"/>
                </a:lnTo>
                <a:lnTo>
                  <a:pt x="13273" y="17158"/>
                </a:lnTo>
                <a:lnTo>
                  <a:pt x="13386" y="16982"/>
                </a:lnTo>
                <a:lnTo>
                  <a:pt x="13537" y="16839"/>
                </a:lnTo>
                <a:lnTo>
                  <a:pt x="13707" y="16706"/>
                </a:lnTo>
                <a:lnTo>
                  <a:pt x="13896" y="16607"/>
                </a:lnTo>
                <a:lnTo>
                  <a:pt x="14104" y="16519"/>
                </a:lnTo>
                <a:lnTo>
                  <a:pt x="14330" y="16453"/>
                </a:lnTo>
                <a:lnTo>
                  <a:pt x="14538" y="16431"/>
                </a:lnTo>
                <a:lnTo>
                  <a:pt x="14897" y="16453"/>
                </a:lnTo>
                <a:lnTo>
                  <a:pt x="15406" y="16497"/>
                </a:lnTo>
                <a:lnTo>
                  <a:pt x="16105" y="16541"/>
                </a:lnTo>
                <a:lnTo>
                  <a:pt x="16898" y="16607"/>
                </a:lnTo>
                <a:lnTo>
                  <a:pt x="17804" y="16651"/>
                </a:lnTo>
                <a:lnTo>
                  <a:pt x="18786" y="16684"/>
                </a:lnTo>
                <a:lnTo>
                  <a:pt x="19844" y="16728"/>
                </a:lnTo>
                <a:lnTo>
                  <a:pt x="20920" y="16751"/>
                </a:lnTo>
                <a:lnTo>
                  <a:pt x="21109" y="16497"/>
                </a:lnTo>
                <a:lnTo>
                  <a:pt x="21241" y="16222"/>
                </a:lnTo>
                <a:lnTo>
                  <a:pt x="21392" y="15946"/>
                </a:lnTo>
                <a:lnTo>
                  <a:pt x="21467" y="15648"/>
                </a:lnTo>
                <a:lnTo>
                  <a:pt x="21543" y="15351"/>
                </a:lnTo>
                <a:lnTo>
                  <a:pt x="21618" y="15042"/>
                </a:lnTo>
                <a:lnTo>
                  <a:pt x="21618" y="14745"/>
                </a:lnTo>
                <a:lnTo>
                  <a:pt x="21618" y="14447"/>
                </a:lnTo>
                <a:lnTo>
                  <a:pt x="21618" y="14150"/>
                </a:lnTo>
                <a:lnTo>
                  <a:pt x="21581" y="13852"/>
                </a:lnTo>
                <a:lnTo>
                  <a:pt x="21505" y="13577"/>
                </a:lnTo>
                <a:lnTo>
                  <a:pt x="21430" y="13301"/>
                </a:lnTo>
                <a:lnTo>
                  <a:pt x="21354" y="13048"/>
                </a:lnTo>
                <a:lnTo>
                  <a:pt x="21241" y="12816"/>
                </a:lnTo>
                <a:lnTo>
                  <a:pt x="21146" y="12607"/>
                </a:lnTo>
                <a:lnTo>
                  <a:pt x="21033" y="12431"/>
                </a:lnTo>
                <a:lnTo>
                  <a:pt x="20920" y="12265"/>
                </a:lnTo>
                <a:lnTo>
                  <a:pt x="20769" y="12144"/>
                </a:lnTo>
                <a:lnTo>
                  <a:pt x="20637" y="12034"/>
                </a:lnTo>
                <a:lnTo>
                  <a:pt x="20486" y="11946"/>
                </a:lnTo>
                <a:lnTo>
                  <a:pt x="20297" y="11891"/>
                </a:lnTo>
                <a:lnTo>
                  <a:pt x="20165" y="11846"/>
                </a:lnTo>
                <a:lnTo>
                  <a:pt x="19976" y="11824"/>
                </a:lnTo>
                <a:lnTo>
                  <a:pt x="19806" y="11802"/>
                </a:lnTo>
                <a:lnTo>
                  <a:pt x="19390" y="11824"/>
                </a:lnTo>
                <a:lnTo>
                  <a:pt x="18956" y="11891"/>
                </a:lnTo>
                <a:lnTo>
                  <a:pt x="18503" y="11968"/>
                </a:lnTo>
                <a:lnTo>
                  <a:pt x="17993" y="12078"/>
                </a:lnTo>
                <a:lnTo>
                  <a:pt x="17653" y="12144"/>
                </a:lnTo>
                <a:lnTo>
                  <a:pt x="17332" y="12199"/>
                </a:lnTo>
                <a:lnTo>
                  <a:pt x="17049" y="12221"/>
                </a:lnTo>
                <a:lnTo>
                  <a:pt x="16747" y="12243"/>
                </a:lnTo>
                <a:lnTo>
                  <a:pt x="16464" y="12243"/>
                </a:lnTo>
                <a:lnTo>
                  <a:pt x="16218" y="12243"/>
                </a:lnTo>
                <a:lnTo>
                  <a:pt x="15992" y="12221"/>
                </a:lnTo>
                <a:lnTo>
                  <a:pt x="15746" y="12199"/>
                </a:lnTo>
                <a:lnTo>
                  <a:pt x="15520" y="12155"/>
                </a:lnTo>
                <a:lnTo>
                  <a:pt x="15350" y="12122"/>
                </a:lnTo>
                <a:lnTo>
                  <a:pt x="15161" y="12056"/>
                </a:lnTo>
                <a:lnTo>
                  <a:pt x="14972" y="11990"/>
                </a:lnTo>
                <a:lnTo>
                  <a:pt x="14689" y="11846"/>
                </a:lnTo>
                <a:lnTo>
                  <a:pt x="14444" y="11670"/>
                </a:lnTo>
                <a:lnTo>
                  <a:pt x="14255" y="11483"/>
                </a:lnTo>
                <a:lnTo>
                  <a:pt x="14104" y="11295"/>
                </a:lnTo>
                <a:lnTo>
                  <a:pt x="14028" y="11086"/>
                </a:lnTo>
                <a:lnTo>
                  <a:pt x="13972" y="10888"/>
                </a:lnTo>
                <a:lnTo>
                  <a:pt x="13972" y="10700"/>
                </a:lnTo>
                <a:lnTo>
                  <a:pt x="14009" y="10513"/>
                </a:lnTo>
                <a:lnTo>
                  <a:pt x="14066" y="10359"/>
                </a:lnTo>
                <a:lnTo>
                  <a:pt x="14179" y="10215"/>
                </a:lnTo>
                <a:lnTo>
                  <a:pt x="14406" y="10006"/>
                </a:lnTo>
                <a:lnTo>
                  <a:pt x="14651" y="9830"/>
                </a:lnTo>
                <a:lnTo>
                  <a:pt x="14878" y="9686"/>
                </a:lnTo>
                <a:lnTo>
                  <a:pt x="15123" y="9554"/>
                </a:lnTo>
                <a:lnTo>
                  <a:pt x="15350" y="9477"/>
                </a:lnTo>
                <a:lnTo>
                  <a:pt x="15558" y="9411"/>
                </a:lnTo>
                <a:lnTo>
                  <a:pt x="15803" y="9345"/>
                </a:lnTo>
                <a:lnTo>
                  <a:pt x="16030" y="9323"/>
                </a:lnTo>
                <a:lnTo>
                  <a:pt x="16256" y="9301"/>
                </a:lnTo>
                <a:lnTo>
                  <a:pt x="16464" y="9323"/>
                </a:lnTo>
                <a:lnTo>
                  <a:pt x="16690" y="9345"/>
                </a:lnTo>
                <a:lnTo>
                  <a:pt x="16898" y="9367"/>
                </a:lnTo>
                <a:lnTo>
                  <a:pt x="17332" y="9477"/>
                </a:lnTo>
                <a:lnTo>
                  <a:pt x="17767" y="9598"/>
                </a:lnTo>
                <a:lnTo>
                  <a:pt x="18163" y="9731"/>
                </a:lnTo>
                <a:lnTo>
                  <a:pt x="18597" y="9874"/>
                </a:lnTo>
                <a:lnTo>
                  <a:pt x="18994" y="10006"/>
                </a:lnTo>
                <a:lnTo>
                  <a:pt x="19428" y="10083"/>
                </a:lnTo>
                <a:lnTo>
                  <a:pt x="19617" y="10127"/>
                </a:lnTo>
                <a:lnTo>
                  <a:pt x="19844" y="10149"/>
                </a:lnTo>
                <a:lnTo>
                  <a:pt x="20013" y="10149"/>
                </a:lnTo>
                <a:lnTo>
                  <a:pt x="20240" y="10127"/>
                </a:lnTo>
                <a:lnTo>
                  <a:pt x="20410" y="10105"/>
                </a:lnTo>
                <a:lnTo>
                  <a:pt x="20637" y="10061"/>
                </a:lnTo>
                <a:lnTo>
                  <a:pt x="20844" y="9984"/>
                </a:lnTo>
                <a:lnTo>
                  <a:pt x="21033" y="9896"/>
                </a:lnTo>
                <a:lnTo>
                  <a:pt x="21146" y="9830"/>
                </a:lnTo>
                <a:lnTo>
                  <a:pt x="21203" y="9753"/>
                </a:lnTo>
                <a:lnTo>
                  <a:pt x="21279" y="9642"/>
                </a:lnTo>
                <a:lnTo>
                  <a:pt x="21354" y="9521"/>
                </a:lnTo>
                <a:lnTo>
                  <a:pt x="21430" y="9246"/>
                </a:lnTo>
                <a:lnTo>
                  <a:pt x="21430" y="8904"/>
                </a:lnTo>
                <a:lnTo>
                  <a:pt x="21430" y="8540"/>
                </a:lnTo>
                <a:lnTo>
                  <a:pt x="21392" y="8144"/>
                </a:lnTo>
                <a:lnTo>
                  <a:pt x="21354" y="7714"/>
                </a:lnTo>
                <a:lnTo>
                  <a:pt x="21279" y="7295"/>
                </a:lnTo>
                <a:lnTo>
                  <a:pt x="21146" y="6446"/>
                </a:lnTo>
                <a:lnTo>
                  <a:pt x="20995" y="5686"/>
                </a:lnTo>
                <a:lnTo>
                  <a:pt x="20958" y="5366"/>
                </a:lnTo>
                <a:lnTo>
                  <a:pt x="20958" y="5091"/>
                </a:lnTo>
                <a:lnTo>
                  <a:pt x="20958" y="4860"/>
                </a:lnTo>
                <a:lnTo>
                  <a:pt x="21033" y="4716"/>
                </a:lnTo>
                <a:lnTo>
                  <a:pt x="20637" y="4860"/>
                </a:lnTo>
                <a:lnTo>
                  <a:pt x="20127" y="4992"/>
                </a:lnTo>
                <a:lnTo>
                  <a:pt x="19617" y="5069"/>
                </a:lnTo>
                <a:lnTo>
                  <a:pt x="19032" y="5157"/>
                </a:lnTo>
                <a:lnTo>
                  <a:pt x="18465" y="5201"/>
                </a:lnTo>
                <a:lnTo>
                  <a:pt x="17842" y="5245"/>
                </a:lnTo>
                <a:lnTo>
                  <a:pt x="17219" y="5267"/>
                </a:lnTo>
                <a:lnTo>
                  <a:pt x="16615" y="5267"/>
                </a:lnTo>
                <a:lnTo>
                  <a:pt x="15992" y="5245"/>
                </a:lnTo>
                <a:lnTo>
                  <a:pt x="15369" y="5201"/>
                </a:lnTo>
                <a:lnTo>
                  <a:pt x="14840" y="5157"/>
                </a:lnTo>
                <a:lnTo>
                  <a:pt x="14293" y="5091"/>
                </a:lnTo>
                <a:lnTo>
                  <a:pt x="13783" y="5014"/>
                </a:lnTo>
                <a:lnTo>
                  <a:pt x="13386" y="4926"/>
                </a:lnTo>
                <a:lnTo>
                  <a:pt x="13027" y="4815"/>
                </a:lnTo>
                <a:lnTo>
                  <a:pt x="12725" y="4716"/>
                </a:lnTo>
                <a:lnTo>
                  <a:pt x="12480" y="4606"/>
                </a:lnTo>
                <a:lnTo>
                  <a:pt x="12291" y="4496"/>
                </a:lnTo>
                <a:lnTo>
                  <a:pt x="12197" y="4397"/>
                </a:lnTo>
                <a:lnTo>
                  <a:pt x="12083" y="4286"/>
                </a:lnTo>
                <a:lnTo>
                  <a:pt x="12046" y="4187"/>
                </a:lnTo>
                <a:lnTo>
                  <a:pt x="12008" y="4077"/>
                </a:lnTo>
                <a:lnTo>
                  <a:pt x="12046" y="3967"/>
                </a:lnTo>
                <a:lnTo>
                  <a:pt x="12121" y="3868"/>
                </a:lnTo>
                <a:lnTo>
                  <a:pt x="12197" y="3735"/>
                </a:lnTo>
                <a:lnTo>
                  <a:pt x="12291" y="3614"/>
                </a:lnTo>
                <a:lnTo>
                  <a:pt x="12442" y="3482"/>
                </a:lnTo>
                <a:lnTo>
                  <a:pt x="12631" y="3361"/>
                </a:lnTo>
                <a:lnTo>
                  <a:pt x="13065" y="3085"/>
                </a:lnTo>
                <a:lnTo>
                  <a:pt x="13537" y="2766"/>
                </a:lnTo>
                <a:lnTo>
                  <a:pt x="13783" y="2578"/>
                </a:lnTo>
                <a:lnTo>
                  <a:pt x="13934" y="2380"/>
                </a:lnTo>
                <a:lnTo>
                  <a:pt x="14028" y="2171"/>
                </a:lnTo>
                <a:lnTo>
                  <a:pt x="14104" y="1961"/>
                </a:lnTo>
                <a:lnTo>
                  <a:pt x="14104" y="1730"/>
                </a:lnTo>
                <a:lnTo>
                  <a:pt x="14066" y="1498"/>
                </a:lnTo>
                <a:lnTo>
                  <a:pt x="13972" y="1267"/>
                </a:lnTo>
                <a:lnTo>
                  <a:pt x="13820" y="1057"/>
                </a:lnTo>
                <a:lnTo>
                  <a:pt x="13594" y="837"/>
                </a:lnTo>
                <a:lnTo>
                  <a:pt x="13386" y="628"/>
                </a:lnTo>
                <a:lnTo>
                  <a:pt x="13103" y="462"/>
                </a:lnTo>
                <a:lnTo>
                  <a:pt x="12763" y="308"/>
                </a:lnTo>
                <a:lnTo>
                  <a:pt x="12404" y="187"/>
                </a:lnTo>
                <a:lnTo>
                  <a:pt x="12008" y="77"/>
                </a:lnTo>
                <a:lnTo>
                  <a:pt x="11574" y="33"/>
                </a:lnTo>
                <a:lnTo>
                  <a:pt x="11102" y="11"/>
                </a:lnTo>
                <a:lnTo>
                  <a:pt x="10667" y="11"/>
                </a:lnTo>
                <a:lnTo>
                  <a:pt x="10233" y="77"/>
                </a:lnTo>
                <a:lnTo>
                  <a:pt x="9837" y="187"/>
                </a:lnTo>
                <a:lnTo>
                  <a:pt x="9440" y="286"/>
                </a:lnTo>
                <a:lnTo>
                  <a:pt x="9062" y="462"/>
                </a:lnTo>
                <a:lnTo>
                  <a:pt x="8741" y="628"/>
                </a:lnTo>
                <a:lnTo>
                  <a:pt x="8458" y="815"/>
                </a:lnTo>
                <a:lnTo>
                  <a:pt x="8232" y="1035"/>
                </a:lnTo>
                <a:lnTo>
                  <a:pt x="8062" y="1245"/>
                </a:lnTo>
                <a:lnTo>
                  <a:pt x="7911" y="1476"/>
                </a:lnTo>
                <a:lnTo>
                  <a:pt x="7835" y="1708"/>
                </a:lnTo>
                <a:lnTo>
                  <a:pt x="7797" y="1961"/>
                </a:lnTo>
                <a:lnTo>
                  <a:pt x="7835" y="2193"/>
                </a:lnTo>
                <a:lnTo>
                  <a:pt x="7948" y="2402"/>
                </a:lnTo>
                <a:lnTo>
                  <a:pt x="8062" y="2534"/>
                </a:lnTo>
                <a:lnTo>
                  <a:pt x="8175" y="2644"/>
                </a:lnTo>
                <a:lnTo>
                  <a:pt x="8269" y="2744"/>
                </a:lnTo>
                <a:lnTo>
                  <a:pt x="8420" y="2832"/>
                </a:lnTo>
                <a:lnTo>
                  <a:pt x="8704" y="3019"/>
                </a:lnTo>
                <a:lnTo>
                  <a:pt x="8968" y="3206"/>
                </a:lnTo>
                <a:lnTo>
                  <a:pt x="9138" y="3405"/>
                </a:lnTo>
                <a:lnTo>
                  <a:pt x="9327" y="3570"/>
                </a:lnTo>
                <a:lnTo>
                  <a:pt x="9440" y="3735"/>
                </a:lnTo>
                <a:lnTo>
                  <a:pt x="9516" y="3890"/>
                </a:lnTo>
                <a:lnTo>
                  <a:pt x="9534" y="4033"/>
                </a:lnTo>
                <a:lnTo>
                  <a:pt x="9534" y="4165"/>
                </a:lnTo>
                <a:lnTo>
                  <a:pt x="9516" y="4286"/>
                </a:lnTo>
                <a:lnTo>
                  <a:pt x="9440" y="4397"/>
                </a:lnTo>
                <a:lnTo>
                  <a:pt x="9327" y="4496"/>
                </a:lnTo>
                <a:lnTo>
                  <a:pt x="9176" y="4562"/>
                </a:lnTo>
                <a:lnTo>
                  <a:pt x="9006" y="4628"/>
                </a:lnTo>
                <a:lnTo>
                  <a:pt x="8779" y="4694"/>
                </a:lnTo>
                <a:lnTo>
                  <a:pt x="8534" y="4716"/>
                </a:lnTo>
                <a:lnTo>
                  <a:pt x="8232" y="4716"/>
                </a:lnTo>
                <a:lnTo>
                  <a:pt x="7118" y="4738"/>
                </a:lnTo>
                <a:lnTo>
                  <a:pt x="5947" y="4771"/>
                </a:lnTo>
                <a:lnTo>
                  <a:pt x="4795" y="4815"/>
                </a:lnTo>
                <a:lnTo>
                  <a:pt x="3681" y="4860"/>
                </a:lnTo>
                <a:lnTo>
                  <a:pt x="2662" y="4882"/>
                </a:lnTo>
                <a:lnTo>
                  <a:pt x="1755" y="4882"/>
                </a:lnTo>
                <a:lnTo>
                  <a:pt x="1359" y="4860"/>
                </a:lnTo>
                <a:lnTo>
                  <a:pt x="981" y="4837"/>
                </a:lnTo>
                <a:lnTo>
                  <a:pt x="698" y="4771"/>
                </a:lnTo>
                <a:lnTo>
                  <a:pt x="453" y="4716"/>
                </a:lnTo>
                <a:lnTo>
                  <a:pt x="453" y="5322"/>
                </a:lnTo>
                <a:lnTo>
                  <a:pt x="453" y="6083"/>
                </a:lnTo>
                <a:lnTo>
                  <a:pt x="453" y="6909"/>
                </a:lnTo>
                <a:lnTo>
                  <a:pt x="453" y="7780"/>
                </a:lnTo>
                <a:lnTo>
                  <a:pt x="453" y="8606"/>
                </a:lnTo>
                <a:lnTo>
                  <a:pt x="453" y="9345"/>
                </a:lnTo>
                <a:lnTo>
                  <a:pt x="453" y="9918"/>
                </a:lnTo>
                <a:lnTo>
                  <a:pt x="453" y="10282"/>
                </a:lnTo>
                <a:lnTo>
                  <a:pt x="490" y="10381"/>
                </a:lnTo>
                <a:lnTo>
                  <a:pt x="547" y="10491"/>
                </a:lnTo>
                <a:lnTo>
                  <a:pt x="660" y="10590"/>
                </a:lnTo>
                <a:lnTo>
                  <a:pt x="811" y="10700"/>
                </a:lnTo>
                <a:lnTo>
                  <a:pt x="981" y="10811"/>
                </a:lnTo>
                <a:lnTo>
                  <a:pt x="1208" y="10888"/>
                </a:lnTo>
                <a:lnTo>
                  <a:pt x="1453" y="10954"/>
                </a:lnTo>
                <a:lnTo>
                  <a:pt x="1718" y="11020"/>
                </a:lnTo>
                <a:lnTo>
                  <a:pt x="1963" y="11064"/>
                </a:lnTo>
                <a:lnTo>
                  <a:pt x="2265" y="11086"/>
                </a:lnTo>
                <a:lnTo>
                  <a:pt x="2548" y="11064"/>
                </a:lnTo>
                <a:lnTo>
                  <a:pt x="2794" y="11042"/>
                </a:lnTo>
                <a:lnTo>
                  <a:pt x="3096" y="10976"/>
                </a:lnTo>
                <a:lnTo>
                  <a:pt x="3341" y="10888"/>
                </a:lnTo>
                <a:lnTo>
                  <a:pt x="3606" y="10766"/>
                </a:lnTo>
                <a:lnTo>
                  <a:pt x="3813" y="1059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Puzzle2"/>
          <p:cNvSpPr>
            <a:spLocks noEditPoints="1" noChangeArrowheads="1"/>
          </p:cNvSpPr>
          <p:nvPr/>
        </p:nvSpPr>
        <p:spPr bwMode="auto">
          <a:xfrm>
            <a:off x="3971908" y="3547138"/>
            <a:ext cx="1683894" cy="1290907"/>
          </a:xfrm>
          <a:custGeom>
            <a:avLst/>
            <a:gdLst>
              <a:gd name="T0" fmla="*/ 11 w 21600"/>
              <a:gd name="T1" fmla="*/ 13386 h 21600"/>
              <a:gd name="T2" fmla="*/ 4202 w 21600"/>
              <a:gd name="T3" fmla="*/ 21161 h 21600"/>
              <a:gd name="T4" fmla="*/ 10400 w 21600"/>
              <a:gd name="T5" fmla="*/ 13909 h 21600"/>
              <a:gd name="T6" fmla="*/ 16821 w 21600"/>
              <a:gd name="T7" fmla="*/ 21190 h 21600"/>
              <a:gd name="T8" fmla="*/ 21600 w 21600"/>
              <a:gd name="T9" fmla="*/ 15083 h 21600"/>
              <a:gd name="T10" fmla="*/ 16889 w 21600"/>
              <a:gd name="T11" fmla="*/ 5739 h 21600"/>
              <a:gd name="T12" fmla="*/ 10800 w 21600"/>
              <a:gd name="T13" fmla="*/ 28 h 21600"/>
              <a:gd name="T14" fmla="*/ 4202 w 21600"/>
              <a:gd name="T15" fmla="*/ 5894 h 21600"/>
              <a:gd name="T16" fmla="*/ 5388 w 21600"/>
              <a:gd name="T17" fmla="*/ 6742 h 21600"/>
              <a:gd name="T18" fmla="*/ 16177 w 21600"/>
              <a:gd name="T19" fmla="*/ 20441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4247" y="12354"/>
                </a:moveTo>
                <a:lnTo>
                  <a:pt x="4134" y="12468"/>
                </a:lnTo>
                <a:lnTo>
                  <a:pt x="4010" y="12581"/>
                </a:lnTo>
                <a:lnTo>
                  <a:pt x="3897" y="12637"/>
                </a:lnTo>
                <a:lnTo>
                  <a:pt x="3773" y="12694"/>
                </a:lnTo>
                <a:lnTo>
                  <a:pt x="3637" y="12694"/>
                </a:lnTo>
                <a:lnTo>
                  <a:pt x="3524" y="12694"/>
                </a:lnTo>
                <a:lnTo>
                  <a:pt x="3400" y="12665"/>
                </a:lnTo>
                <a:lnTo>
                  <a:pt x="3287" y="12609"/>
                </a:lnTo>
                <a:lnTo>
                  <a:pt x="3027" y="12496"/>
                </a:lnTo>
                <a:lnTo>
                  <a:pt x="2790" y="12340"/>
                </a:lnTo>
                <a:lnTo>
                  <a:pt x="2530" y="12142"/>
                </a:lnTo>
                <a:lnTo>
                  <a:pt x="2293" y="11987"/>
                </a:lnTo>
                <a:lnTo>
                  <a:pt x="2033" y="11817"/>
                </a:lnTo>
                <a:lnTo>
                  <a:pt x="1773" y="11676"/>
                </a:lnTo>
                <a:lnTo>
                  <a:pt x="1638" y="11662"/>
                </a:lnTo>
                <a:lnTo>
                  <a:pt x="1513" y="11634"/>
                </a:lnTo>
                <a:lnTo>
                  <a:pt x="1378" y="11634"/>
                </a:lnTo>
                <a:lnTo>
                  <a:pt x="1253" y="11634"/>
                </a:lnTo>
                <a:lnTo>
                  <a:pt x="1118" y="11662"/>
                </a:lnTo>
                <a:lnTo>
                  <a:pt x="971" y="11732"/>
                </a:lnTo>
                <a:lnTo>
                  <a:pt x="835" y="11817"/>
                </a:lnTo>
                <a:lnTo>
                  <a:pt x="711" y="11959"/>
                </a:lnTo>
                <a:lnTo>
                  <a:pt x="553" y="12086"/>
                </a:lnTo>
                <a:lnTo>
                  <a:pt x="429" y="12284"/>
                </a:lnTo>
                <a:lnTo>
                  <a:pt x="271" y="12524"/>
                </a:lnTo>
                <a:lnTo>
                  <a:pt x="146" y="12793"/>
                </a:lnTo>
                <a:lnTo>
                  <a:pt x="79" y="12962"/>
                </a:lnTo>
                <a:lnTo>
                  <a:pt x="33" y="13146"/>
                </a:lnTo>
                <a:lnTo>
                  <a:pt x="11" y="13386"/>
                </a:lnTo>
                <a:lnTo>
                  <a:pt x="11" y="13641"/>
                </a:lnTo>
                <a:lnTo>
                  <a:pt x="33" y="13881"/>
                </a:lnTo>
                <a:lnTo>
                  <a:pt x="101" y="14150"/>
                </a:lnTo>
                <a:lnTo>
                  <a:pt x="192" y="14404"/>
                </a:lnTo>
                <a:lnTo>
                  <a:pt x="293" y="14645"/>
                </a:lnTo>
                <a:lnTo>
                  <a:pt x="451" y="14857"/>
                </a:lnTo>
                <a:lnTo>
                  <a:pt x="621" y="15054"/>
                </a:lnTo>
                <a:lnTo>
                  <a:pt x="734" y="15125"/>
                </a:lnTo>
                <a:lnTo>
                  <a:pt x="835" y="15210"/>
                </a:lnTo>
                <a:lnTo>
                  <a:pt x="948" y="15267"/>
                </a:lnTo>
                <a:lnTo>
                  <a:pt x="1084" y="15323"/>
                </a:lnTo>
                <a:lnTo>
                  <a:pt x="1208" y="15351"/>
                </a:lnTo>
                <a:lnTo>
                  <a:pt x="1355" y="15380"/>
                </a:lnTo>
                <a:lnTo>
                  <a:pt x="1513" y="15380"/>
                </a:lnTo>
                <a:lnTo>
                  <a:pt x="1683" y="15380"/>
                </a:lnTo>
                <a:lnTo>
                  <a:pt x="1864" y="15351"/>
                </a:lnTo>
                <a:lnTo>
                  <a:pt x="2033" y="15323"/>
                </a:lnTo>
                <a:lnTo>
                  <a:pt x="2225" y="15238"/>
                </a:lnTo>
                <a:lnTo>
                  <a:pt x="2428" y="15153"/>
                </a:lnTo>
                <a:lnTo>
                  <a:pt x="2745" y="15026"/>
                </a:lnTo>
                <a:lnTo>
                  <a:pt x="3005" y="14913"/>
                </a:lnTo>
                <a:lnTo>
                  <a:pt x="3264" y="14828"/>
                </a:lnTo>
                <a:lnTo>
                  <a:pt x="3513" y="14800"/>
                </a:lnTo>
                <a:lnTo>
                  <a:pt x="3615" y="14828"/>
                </a:lnTo>
                <a:lnTo>
                  <a:pt x="3728" y="14857"/>
                </a:lnTo>
                <a:lnTo>
                  <a:pt x="3807" y="14913"/>
                </a:lnTo>
                <a:lnTo>
                  <a:pt x="3920" y="14998"/>
                </a:lnTo>
                <a:lnTo>
                  <a:pt x="4010" y="15097"/>
                </a:lnTo>
                <a:lnTo>
                  <a:pt x="4089" y="15238"/>
                </a:lnTo>
                <a:lnTo>
                  <a:pt x="4179" y="15408"/>
                </a:lnTo>
                <a:lnTo>
                  <a:pt x="4247" y="15620"/>
                </a:lnTo>
                <a:lnTo>
                  <a:pt x="4326" y="15860"/>
                </a:lnTo>
                <a:lnTo>
                  <a:pt x="4394" y="16129"/>
                </a:lnTo>
                <a:lnTo>
                  <a:pt x="4439" y="16440"/>
                </a:lnTo>
                <a:lnTo>
                  <a:pt x="4507" y="16737"/>
                </a:lnTo>
                <a:lnTo>
                  <a:pt x="4552" y="17090"/>
                </a:lnTo>
                <a:lnTo>
                  <a:pt x="4575" y="17443"/>
                </a:lnTo>
                <a:lnTo>
                  <a:pt x="4586" y="17825"/>
                </a:lnTo>
                <a:lnTo>
                  <a:pt x="4586" y="18193"/>
                </a:lnTo>
                <a:lnTo>
                  <a:pt x="4586" y="18574"/>
                </a:lnTo>
                <a:lnTo>
                  <a:pt x="4586" y="18984"/>
                </a:lnTo>
                <a:lnTo>
                  <a:pt x="4552" y="19366"/>
                </a:lnTo>
                <a:lnTo>
                  <a:pt x="4507" y="19748"/>
                </a:lnTo>
                <a:lnTo>
                  <a:pt x="4462" y="20129"/>
                </a:lnTo>
                <a:lnTo>
                  <a:pt x="4371" y="20483"/>
                </a:lnTo>
                <a:lnTo>
                  <a:pt x="4292" y="20836"/>
                </a:lnTo>
                <a:lnTo>
                  <a:pt x="4202" y="21161"/>
                </a:lnTo>
                <a:lnTo>
                  <a:pt x="4744" y="21161"/>
                </a:lnTo>
                <a:lnTo>
                  <a:pt x="5264" y="21161"/>
                </a:lnTo>
                <a:lnTo>
                  <a:pt x="5784" y="21161"/>
                </a:lnTo>
                <a:lnTo>
                  <a:pt x="6235" y="21161"/>
                </a:lnTo>
                <a:lnTo>
                  <a:pt x="6676" y="21161"/>
                </a:lnTo>
                <a:lnTo>
                  <a:pt x="7060" y="21161"/>
                </a:lnTo>
                <a:lnTo>
                  <a:pt x="7410" y="21161"/>
                </a:lnTo>
                <a:lnTo>
                  <a:pt x="7670" y="21161"/>
                </a:lnTo>
                <a:lnTo>
                  <a:pt x="8020" y="21020"/>
                </a:lnTo>
                <a:lnTo>
                  <a:pt x="8303" y="20893"/>
                </a:lnTo>
                <a:lnTo>
                  <a:pt x="8563" y="20695"/>
                </a:lnTo>
                <a:lnTo>
                  <a:pt x="8800" y="20511"/>
                </a:lnTo>
                <a:lnTo>
                  <a:pt x="8969" y="20285"/>
                </a:lnTo>
                <a:lnTo>
                  <a:pt x="9150" y="20045"/>
                </a:lnTo>
                <a:lnTo>
                  <a:pt x="9252" y="19804"/>
                </a:lnTo>
                <a:lnTo>
                  <a:pt x="9342" y="19550"/>
                </a:lnTo>
                <a:lnTo>
                  <a:pt x="9410" y="19281"/>
                </a:lnTo>
                <a:lnTo>
                  <a:pt x="9433" y="19013"/>
                </a:lnTo>
                <a:lnTo>
                  <a:pt x="9433" y="18744"/>
                </a:lnTo>
                <a:lnTo>
                  <a:pt x="9387" y="18504"/>
                </a:lnTo>
                <a:lnTo>
                  <a:pt x="9320" y="18221"/>
                </a:lnTo>
                <a:lnTo>
                  <a:pt x="9207" y="17981"/>
                </a:lnTo>
                <a:lnTo>
                  <a:pt x="9105" y="17740"/>
                </a:lnTo>
                <a:lnTo>
                  <a:pt x="8924" y="17514"/>
                </a:lnTo>
                <a:lnTo>
                  <a:pt x="8777" y="17274"/>
                </a:lnTo>
                <a:lnTo>
                  <a:pt x="8642" y="17034"/>
                </a:lnTo>
                <a:lnTo>
                  <a:pt x="8563" y="16765"/>
                </a:lnTo>
                <a:lnTo>
                  <a:pt x="8472" y="16468"/>
                </a:lnTo>
                <a:lnTo>
                  <a:pt x="8450" y="16157"/>
                </a:lnTo>
                <a:lnTo>
                  <a:pt x="8450" y="15860"/>
                </a:lnTo>
                <a:lnTo>
                  <a:pt x="8472" y="15563"/>
                </a:lnTo>
                <a:lnTo>
                  <a:pt x="8540" y="15267"/>
                </a:lnTo>
                <a:lnTo>
                  <a:pt x="8642" y="14998"/>
                </a:lnTo>
                <a:lnTo>
                  <a:pt x="8777" y="14729"/>
                </a:lnTo>
                <a:lnTo>
                  <a:pt x="8868" y="14616"/>
                </a:lnTo>
                <a:lnTo>
                  <a:pt x="8969" y="14475"/>
                </a:lnTo>
                <a:lnTo>
                  <a:pt x="9060" y="14376"/>
                </a:lnTo>
                <a:lnTo>
                  <a:pt x="9184" y="14291"/>
                </a:lnTo>
                <a:lnTo>
                  <a:pt x="9297" y="14206"/>
                </a:lnTo>
                <a:lnTo>
                  <a:pt x="9433" y="14121"/>
                </a:lnTo>
                <a:lnTo>
                  <a:pt x="9579" y="14051"/>
                </a:lnTo>
                <a:lnTo>
                  <a:pt x="9726" y="13994"/>
                </a:lnTo>
                <a:lnTo>
                  <a:pt x="9884" y="13938"/>
                </a:lnTo>
                <a:lnTo>
                  <a:pt x="10054" y="13909"/>
                </a:lnTo>
                <a:lnTo>
                  <a:pt x="10257" y="13881"/>
                </a:lnTo>
                <a:lnTo>
                  <a:pt x="10449" y="13881"/>
                </a:lnTo>
                <a:lnTo>
                  <a:pt x="10664" y="13881"/>
                </a:lnTo>
                <a:lnTo>
                  <a:pt x="10856" y="13909"/>
                </a:lnTo>
                <a:lnTo>
                  <a:pt x="11037" y="13966"/>
                </a:lnTo>
                <a:lnTo>
                  <a:pt x="11206" y="14023"/>
                </a:lnTo>
                <a:lnTo>
                  <a:pt x="11353" y="14093"/>
                </a:lnTo>
                <a:lnTo>
                  <a:pt x="11511" y="14178"/>
                </a:lnTo>
                <a:lnTo>
                  <a:pt x="11635" y="14263"/>
                </a:lnTo>
                <a:lnTo>
                  <a:pt x="11748" y="14376"/>
                </a:lnTo>
                <a:lnTo>
                  <a:pt x="11861" y="14475"/>
                </a:lnTo>
                <a:lnTo>
                  <a:pt x="11941" y="14616"/>
                </a:lnTo>
                <a:lnTo>
                  <a:pt x="12031" y="14758"/>
                </a:lnTo>
                <a:lnTo>
                  <a:pt x="12099" y="14885"/>
                </a:lnTo>
                <a:lnTo>
                  <a:pt x="12200" y="15210"/>
                </a:lnTo>
                <a:lnTo>
                  <a:pt x="12268" y="15507"/>
                </a:lnTo>
                <a:lnTo>
                  <a:pt x="12291" y="15832"/>
                </a:lnTo>
                <a:lnTo>
                  <a:pt x="12291" y="16157"/>
                </a:lnTo>
                <a:lnTo>
                  <a:pt x="12246" y="16482"/>
                </a:lnTo>
                <a:lnTo>
                  <a:pt x="12178" y="16807"/>
                </a:lnTo>
                <a:lnTo>
                  <a:pt x="12099" y="17090"/>
                </a:lnTo>
                <a:lnTo>
                  <a:pt x="12008" y="17330"/>
                </a:lnTo>
                <a:lnTo>
                  <a:pt x="11884" y="17542"/>
                </a:lnTo>
                <a:lnTo>
                  <a:pt x="11748" y="17712"/>
                </a:lnTo>
                <a:lnTo>
                  <a:pt x="11613" y="17839"/>
                </a:lnTo>
                <a:lnTo>
                  <a:pt x="11489" y="18037"/>
                </a:lnTo>
                <a:lnTo>
                  <a:pt x="11398" y="18221"/>
                </a:lnTo>
                <a:lnTo>
                  <a:pt x="11319" y="18447"/>
                </a:lnTo>
                <a:lnTo>
                  <a:pt x="11251" y="18659"/>
                </a:lnTo>
                <a:lnTo>
                  <a:pt x="11206" y="18900"/>
                </a:lnTo>
                <a:lnTo>
                  <a:pt x="11184" y="19154"/>
                </a:lnTo>
                <a:lnTo>
                  <a:pt x="11184" y="19423"/>
                </a:lnTo>
                <a:lnTo>
                  <a:pt x="11229" y="19663"/>
                </a:lnTo>
                <a:lnTo>
                  <a:pt x="11297" y="19903"/>
                </a:lnTo>
                <a:lnTo>
                  <a:pt x="11376" y="20158"/>
                </a:lnTo>
                <a:lnTo>
                  <a:pt x="11511" y="20398"/>
                </a:lnTo>
                <a:lnTo>
                  <a:pt x="11681" y="20610"/>
                </a:lnTo>
                <a:lnTo>
                  <a:pt x="11884" y="20808"/>
                </a:lnTo>
                <a:lnTo>
                  <a:pt x="12121" y="20992"/>
                </a:lnTo>
                <a:lnTo>
                  <a:pt x="12404" y="21161"/>
                </a:lnTo>
                <a:lnTo>
                  <a:pt x="12528" y="21190"/>
                </a:lnTo>
                <a:lnTo>
                  <a:pt x="12856" y="21274"/>
                </a:lnTo>
                <a:lnTo>
                  <a:pt x="13330" y="21373"/>
                </a:lnTo>
                <a:lnTo>
                  <a:pt x="13963" y="21486"/>
                </a:lnTo>
                <a:lnTo>
                  <a:pt x="14313" y="21543"/>
                </a:lnTo>
                <a:lnTo>
                  <a:pt x="14652" y="21571"/>
                </a:lnTo>
                <a:lnTo>
                  <a:pt x="15025" y="21600"/>
                </a:lnTo>
                <a:lnTo>
                  <a:pt x="15409" y="21600"/>
                </a:lnTo>
                <a:lnTo>
                  <a:pt x="15782" y="21600"/>
                </a:lnTo>
                <a:lnTo>
                  <a:pt x="16177" y="21571"/>
                </a:lnTo>
                <a:lnTo>
                  <a:pt x="16516" y="21486"/>
                </a:lnTo>
                <a:lnTo>
                  <a:pt x="16889" y="21402"/>
                </a:lnTo>
                <a:lnTo>
                  <a:pt x="16821" y="21190"/>
                </a:lnTo>
                <a:lnTo>
                  <a:pt x="16776" y="20935"/>
                </a:lnTo>
                <a:lnTo>
                  <a:pt x="16742" y="20667"/>
                </a:lnTo>
                <a:lnTo>
                  <a:pt x="16719" y="20370"/>
                </a:lnTo>
                <a:lnTo>
                  <a:pt x="16697" y="19719"/>
                </a:lnTo>
                <a:lnTo>
                  <a:pt x="16697" y="19013"/>
                </a:lnTo>
                <a:lnTo>
                  <a:pt x="16719" y="18306"/>
                </a:lnTo>
                <a:lnTo>
                  <a:pt x="16753" y="17599"/>
                </a:lnTo>
                <a:lnTo>
                  <a:pt x="16821" y="16949"/>
                </a:lnTo>
                <a:lnTo>
                  <a:pt x="16889" y="16383"/>
                </a:lnTo>
                <a:lnTo>
                  <a:pt x="16934" y="16129"/>
                </a:lnTo>
                <a:lnTo>
                  <a:pt x="17002" y="15945"/>
                </a:lnTo>
                <a:lnTo>
                  <a:pt x="17081" y="15790"/>
                </a:lnTo>
                <a:lnTo>
                  <a:pt x="17194" y="15648"/>
                </a:lnTo>
                <a:lnTo>
                  <a:pt x="17318" y="15563"/>
                </a:lnTo>
                <a:lnTo>
                  <a:pt x="17453" y="15507"/>
                </a:lnTo>
                <a:lnTo>
                  <a:pt x="17600" y="15450"/>
                </a:lnTo>
                <a:lnTo>
                  <a:pt x="17758" y="15450"/>
                </a:lnTo>
                <a:lnTo>
                  <a:pt x="17905" y="15479"/>
                </a:lnTo>
                <a:lnTo>
                  <a:pt x="18064" y="15535"/>
                </a:lnTo>
                <a:lnTo>
                  <a:pt x="18233" y="15620"/>
                </a:lnTo>
                <a:lnTo>
                  <a:pt x="18380" y="15733"/>
                </a:lnTo>
                <a:lnTo>
                  <a:pt x="18561" y="15832"/>
                </a:lnTo>
                <a:lnTo>
                  <a:pt x="18707" y="15973"/>
                </a:lnTo>
                <a:lnTo>
                  <a:pt x="18866" y="16129"/>
                </a:lnTo>
                <a:lnTo>
                  <a:pt x="18990" y="16327"/>
                </a:lnTo>
                <a:lnTo>
                  <a:pt x="19125" y="16482"/>
                </a:lnTo>
                <a:lnTo>
                  <a:pt x="19295" y="16624"/>
                </a:lnTo>
                <a:lnTo>
                  <a:pt x="19464" y="16737"/>
                </a:lnTo>
                <a:lnTo>
                  <a:pt x="19668" y="16807"/>
                </a:lnTo>
                <a:lnTo>
                  <a:pt x="19860" y="16836"/>
                </a:lnTo>
                <a:lnTo>
                  <a:pt x="20052" y="16864"/>
                </a:lnTo>
                <a:lnTo>
                  <a:pt x="20266" y="16836"/>
                </a:lnTo>
                <a:lnTo>
                  <a:pt x="20470" y="16793"/>
                </a:lnTo>
                <a:lnTo>
                  <a:pt x="20662" y="16708"/>
                </a:lnTo>
                <a:lnTo>
                  <a:pt x="20854" y="16567"/>
                </a:lnTo>
                <a:lnTo>
                  <a:pt x="21035" y="16412"/>
                </a:lnTo>
                <a:lnTo>
                  <a:pt x="21182" y="16214"/>
                </a:lnTo>
                <a:lnTo>
                  <a:pt x="21340" y="16002"/>
                </a:lnTo>
                <a:lnTo>
                  <a:pt x="21441" y="15733"/>
                </a:lnTo>
                <a:lnTo>
                  <a:pt x="21532" y="15436"/>
                </a:lnTo>
                <a:lnTo>
                  <a:pt x="21600" y="15083"/>
                </a:lnTo>
                <a:lnTo>
                  <a:pt x="21600" y="14885"/>
                </a:lnTo>
                <a:lnTo>
                  <a:pt x="21600" y="14729"/>
                </a:lnTo>
                <a:lnTo>
                  <a:pt x="21600" y="14531"/>
                </a:lnTo>
                <a:lnTo>
                  <a:pt x="21577" y="14376"/>
                </a:lnTo>
                <a:lnTo>
                  <a:pt x="21532" y="14206"/>
                </a:lnTo>
                <a:lnTo>
                  <a:pt x="21487" y="14051"/>
                </a:lnTo>
                <a:lnTo>
                  <a:pt x="21419" y="13909"/>
                </a:lnTo>
                <a:lnTo>
                  <a:pt x="21351" y="13768"/>
                </a:lnTo>
                <a:lnTo>
                  <a:pt x="21204" y="13500"/>
                </a:lnTo>
                <a:lnTo>
                  <a:pt x="21035" y="13287"/>
                </a:lnTo>
                <a:lnTo>
                  <a:pt x="20809" y="13090"/>
                </a:lnTo>
                <a:lnTo>
                  <a:pt x="20594" y="12962"/>
                </a:lnTo>
                <a:lnTo>
                  <a:pt x="20357" y="12821"/>
                </a:lnTo>
                <a:lnTo>
                  <a:pt x="20120" y="12764"/>
                </a:lnTo>
                <a:lnTo>
                  <a:pt x="19882" y="12708"/>
                </a:lnTo>
                <a:lnTo>
                  <a:pt x="19645" y="12736"/>
                </a:lnTo>
                <a:lnTo>
                  <a:pt x="19430" y="12793"/>
                </a:lnTo>
                <a:lnTo>
                  <a:pt x="19227" y="12906"/>
                </a:lnTo>
                <a:lnTo>
                  <a:pt x="19148" y="12962"/>
                </a:lnTo>
                <a:lnTo>
                  <a:pt x="19058" y="13047"/>
                </a:lnTo>
                <a:lnTo>
                  <a:pt x="18990" y="13146"/>
                </a:lnTo>
                <a:lnTo>
                  <a:pt x="18911" y="13259"/>
                </a:lnTo>
                <a:lnTo>
                  <a:pt x="18775" y="13471"/>
                </a:lnTo>
                <a:lnTo>
                  <a:pt x="18628" y="13641"/>
                </a:lnTo>
                <a:lnTo>
                  <a:pt x="18470" y="13740"/>
                </a:lnTo>
                <a:lnTo>
                  <a:pt x="18301" y="13825"/>
                </a:lnTo>
                <a:lnTo>
                  <a:pt x="18143" y="13853"/>
                </a:lnTo>
                <a:lnTo>
                  <a:pt x="17973" y="13881"/>
                </a:lnTo>
                <a:lnTo>
                  <a:pt x="17804" y="13853"/>
                </a:lnTo>
                <a:lnTo>
                  <a:pt x="17646" y="13796"/>
                </a:lnTo>
                <a:lnTo>
                  <a:pt x="17499" y="13726"/>
                </a:lnTo>
                <a:lnTo>
                  <a:pt x="17341" y="13641"/>
                </a:lnTo>
                <a:lnTo>
                  <a:pt x="17216" y="13528"/>
                </a:lnTo>
                <a:lnTo>
                  <a:pt x="17103" y="13386"/>
                </a:lnTo>
                <a:lnTo>
                  <a:pt x="17024" y="13259"/>
                </a:lnTo>
                <a:lnTo>
                  <a:pt x="16934" y="13118"/>
                </a:lnTo>
                <a:lnTo>
                  <a:pt x="16889" y="12991"/>
                </a:lnTo>
                <a:lnTo>
                  <a:pt x="16889" y="12849"/>
                </a:lnTo>
                <a:lnTo>
                  <a:pt x="16889" y="12383"/>
                </a:lnTo>
                <a:lnTo>
                  <a:pt x="16889" y="11662"/>
                </a:lnTo>
                <a:lnTo>
                  <a:pt x="16889" y="10701"/>
                </a:lnTo>
                <a:lnTo>
                  <a:pt x="16889" y="9640"/>
                </a:lnTo>
                <a:lnTo>
                  <a:pt x="16889" y="8566"/>
                </a:lnTo>
                <a:lnTo>
                  <a:pt x="16889" y="7478"/>
                </a:lnTo>
                <a:lnTo>
                  <a:pt x="16889" y="6502"/>
                </a:lnTo>
                <a:lnTo>
                  <a:pt x="16889" y="5739"/>
                </a:lnTo>
                <a:lnTo>
                  <a:pt x="16674" y="5894"/>
                </a:lnTo>
                <a:lnTo>
                  <a:pt x="16414" y="6036"/>
                </a:lnTo>
                <a:lnTo>
                  <a:pt x="16154" y="6177"/>
                </a:lnTo>
                <a:lnTo>
                  <a:pt x="15849" y="6248"/>
                </a:lnTo>
                <a:lnTo>
                  <a:pt x="15544" y="6304"/>
                </a:lnTo>
                <a:lnTo>
                  <a:pt x="15217" y="6332"/>
                </a:lnTo>
                <a:lnTo>
                  <a:pt x="14866" y="6361"/>
                </a:lnTo>
                <a:lnTo>
                  <a:pt x="14550" y="6361"/>
                </a:lnTo>
                <a:lnTo>
                  <a:pt x="14200" y="6332"/>
                </a:lnTo>
                <a:lnTo>
                  <a:pt x="13850" y="6276"/>
                </a:lnTo>
                <a:lnTo>
                  <a:pt x="13522" y="6219"/>
                </a:lnTo>
                <a:lnTo>
                  <a:pt x="13206" y="6149"/>
                </a:lnTo>
                <a:lnTo>
                  <a:pt x="12901" y="6064"/>
                </a:lnTo>
                <a:lnTo>
                  <a:pt x="12618" y="5951"/>
                </a:lnTo>
                <a:lnTo>
                  <a:pt x="12358" y="5838"/>
                </a:lnTo>
                <a:lnTo>
                  <a:pt x="12121" y="5739"/>
                </a:lnTo>
                <a:lnTo>
                  <a:pt x="11941" y="5626"/>
                </a:lnTo>
                <a:lnTo>
                  <a:pt x="11794" y="5513"/>
                </a:lnTo>
                <a:lnTo>
                  <a:pt x="11658" y="5414"/>
                </a:lnTo>
                <a:lnTo>
                  <a:pt x="11556" y="5301"/>
                </a:lnTo>
                <a:lnTo>
                  <a:pt x="11466" y="5187"/>
                </a:lnTo>
                <a:lnTo>
                  <a:pt x="11398" y="5089"/>
                </a:lnTo>
                <a:lnTo>
                  <a:pt x="11376" y="4947"/>
                </a:lnTo>
                <a:lnTo>
                  <a:pt x="11353" y="4834"/>
                </a:lnTo>
                <a:lnTo>
                  <a:pt x="11353" y="4707"/>
                </a:lnTo>
                <a:lnTo>
                  <a:pt x="11376" y="4565"/>
                </a:lnTo>
                <a:lnTo>
                  <a:pt x="11443" y="4410"/>
                </a:lnTo>
                <a:lnTo>
                  <a:pt x="11511" y="4240"/>
                </a:lnTo>
                <a:lnTo>
                  <a:pt x="11703" y="3887"/>
                </a:lnTo>
                <a:lnTo>
                  <a:pt x="11986" y="3505"/>
                </a:lnTo>
                <a:lnTo>
                  <a:pt x="12144" y="3265"/>
                </a:lnTo>
                <a:lnTo>
                  <a:pt x="12246" y="3025"/>
                </a:lnTo>
                <a:lnTo>
                  <a:pt x="12336" y="2756"/>
                </a:lnTo>
                <a:lnTo>
                  <a:pt x="12404" y="2445"/>
                </a:lnTo>
                <a:lnTo>
                  <a:pt x="12438" y="2176"/>
                </a:lnTo>
                <a:lnTo>
                  <a:pt x="12438" y="1880"/>
                </a:lnTo>
                <a:lnTo>
                  <a:pt x="12404" y="1583"/>
                </a:lnTo>
                <a:lnTo>
                  <a:pt x="12336" y="1314"/>
                </a:lnTo>
                <a:lnTo>
                  <a:pt x="12246" y="1046"/>
                </a:lnTo>
                <a:lnTo>
                  <a:pt x="12099" y="791"/>
                </a:lnTo>
                <a:lnTo>
                  <a:pt x="12008" y="692"/>
                </a:lnTo>
                <a:lnTo>
                  <a:pt x="11918" y="579"/>
                </a:lnTo>
                <a:lnTo>
                  <a:pt x="11816" y="466"/>
                </a:lnTo>
                <a:lnTo>
                  <a:pt x="11703" y="381"/>
                </a:lnTo>
                <a:lnTo>
                  <a:pt x="11579" y="310"/>
                </a:lnTo>
                <a:lnTo>
                  <a:pt x="11443" y="226"/>
                </a:lnTo>
                <a:lnTo>
                  <a:pt x="11297" y="169"/>
                </a:lnTo>
                <a:lnTo>
                  <a:pt x="11138" y="113"/>
                </a:lnTo>
                <a:lnTo>
                  <a:pt x="10969" y="56"/>
                </a:lnTo>
                <a:lnTo>
                  <a:pt x="10800" y="28"/>
                </a:lnTo>
                <a:lnTo>
                  <a:pt x="10619" y="28"/>
                </a:lnTo>
                <a:lnTo>
                  <a:pt x="10404" y="28"/>
                </a:lnTo>
                <a:lnTo>
                  <a:pt x="10257" y="28"/>
                </a:lnTo>
                <a:lnTo>
                  <a:pt x="10076" y="56"/>
                </a:lnTo>
                <a:lnTo>
                  <a:pt x="9952" y="84"/>
                </a:lnTo>
                <a:lnTo>
                  <a:pt x="9794" y="141"/>
                </a:lnTo>
                <a:lnTo>
                  <a:pt x="9692" y="226"/>
                </a:lnTo>
                <a:lnTo>
                  <a:pt x="9557" y="282"/>
                </a:lnTo>
                <a:lnTo>
                  <a:pt x="9455" y="381"/>
                </a:lnTo>
                <a:lnTo>
                  <a:pt x="9365" y="466"/>
                </a:lnTo>
                <a:lnTo>
                  <a:pt x="9274" y="579"/>
                </a:lnTo>
                <a:lnTo>
                  <a:pt x="9184" y="692"/>
                </a:lnTo>
                <a:lnTo>
                  <a:pt x="9128" y="791"/>
                </a:lnTo>
                <a:lnTo>
                  <a:pt x="9060" y="932"/>
                </a:lnTo>
                <a:lnTo>
                  <a:pt x="8969" y="1201"/>
                </a:lnTo>
                <a:lnTo>
                  <a:pt x="8913" y="1498"/>
                </a:lnTo>
                <a:lnTo>
                  <a:pt x="8890" y="1795"/>
                </a:lnTo>
                <a:lnTo>
                  <a:pt x="8890" y="2120"/>
                </a:lnTo>
                <a:lnTo>
                  <a:pt x="8913" y="2445"/>
                </a:lnTo>
                <a:lnTo>
                  <a:pt x="8969" y="2756"/>
                </a:lnTo>
                <a:lnTo>
                  <a:pt x="9060" y="3081"/>
                </a:lnTo>
                <a:lnTo>
                  <a:pt x="9173" y="3378"/>
                </a:lnTo>
                <a:lnTo>
                  <a:pt x="9297" y="3647"/>
                </a:lnTo>
                <a:lnTo>
                  <a:pt x="9466" y="3887"/>
                </a:lnTo>
                <a:lnTo>
                  <a:pt x="9579" y="4085"/>
                </a:lnTo>
                <a:lnTo>
                  <a:pt x="9670" y="4269"/>
                </a:lnTo>
                <a:lnTo>
                  <a:pt x="9726" y="4467"/>
                </a:lnTo>
                <a:lnTo>
                  <a:pt x="9771" y="4650"/>
                </a:lnTo>
                <a:lnTo>
                  <a:pt x="9771" y="4834"/>
                </a:lnTo>
                <a:lnTo>
                  <a:pt x="9749" y="5032"/>
                </a:lnTo>
                <a:lnTo>
                  <a:pt x="9715" y="5216"/>
                </a:lnTo>
                <a:lnTo>
                  <a:pt x="9625" y="5385"/>
                </a:lnTo>
                <a:lnTo>
                  <a:pt x="9534" y="5513"/>
                </a:lnTo>
                <a:lnTo>
                  <a:pt x="9410" y="5626"/>
                </a:lnTo>
                <a:lnTo>
                  <a:pt x="9229" y="5710"/>
                </a:lnTo>
                <a:lnTo>
                  <a:pt x="9060" y="5767"/>
                </a:lnTo>
                <a:lnTo>
                  <a:pt x="8845" y="5767"/>
                </a:lnTo>
                <a:lnTo>
                  <a:pt x="8585" y="5739"/>
                </a:lnTo>
                <a:lnTo>
                  <a:pt x="8325" y="5654"/>
                </a:lnTo>
                <a:lnTo>
                  <a:pt x="8020" y="5513"/>
                </a:lnTo>
                <a:lnTo>
                  <a:pt x="7840" y="5442"/>
                </a:lnTo>
                <a:lnTo>
                  <a:pt x="7648" y="5385"/>
                </a:lnTo>
                <a:lnTo>
                  <a:pt x="7433" y="5329"/>
                </a:lnTo>
                <a:lnTo>
                  <a:pt x="7241" y="5301"/>
                </a:lnTo>
                <a:lnTo>
                  <a:pt x="6755" y="5301"/>
                </a:lnTo>
                <a:lnTo>
                  <a:pt x="6281" y="5329"/>
                </a:lnTo>
                <a:lnTo>
                  <a:pt x="5784" y="5385"/>
                </a:lnTo>
                <a:lnTo>
                  <a:pt x="5264" y="5498"/>
                </a:lnTo>
                <a:lnTo>
                  <a:pt x="4744" y="5597"/>
                </a:lnTo>
                <a:lnTo>
                  <a:pt x="4247" y="5739"/>
                </a:lnTo>
                <a:lnTo>
                  <a:pt x="4202" y="5894"/>
                </a:lnTo>
                <a:lnTo>
                  <a:pt x="4202" y="6191"/>
                </a:lnTo>
                <a:lnTo>
                  <a:pt x="4202" y="6545"/>
                </a:lnTo>
                <a:lnTo>
                  <a:pt x="4225" y="6954"/>
                </a:lnTo>
                <a:lnTo>
                  <a:pt x="4315" y="7930"/>
                </a:lnTo>
                <a:lnTo>
                  <a:pt x="4394" y="9018"/>
                </a:lnTo>
                <a:lnTo>
                  <a:pt x="4439" y="9570"/>
                </a:lnTo>
                <a:lnTo>
                  <a:pt x="4462" y="10107"/>
                </a:lnTo>
                <a:lnTo>
                  <a:pt x="4484" y="10630"/>
                </a:lnTo>
                <a:lnTo>
                  <a:pt x="4507" y="11082"/>
                </a:lnTo>
                <a:lnTo>
                  <a:pt x="4484" y="11520"/>
                </a:lnTo>
                <a:lnTo>
                  <a:pt x="4439" y="11874"/>
                </a:lnTo>
                <a:lnTo>
                  <a:pt x="4394" y="12029"/>
                </a:lnTo>
                <a:lnTo>
                  <a:pt x="4349" y="12171"/>
                </a:lnTo>
                <a:lnTo>
                  <a:pt x="4315" y="12284"/>
                </a:lnTo>
                <a:lnTo>
                  <a:pt x="4247" y="12354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Rounded Rectangular Callout 5"/>
          <p:cNvSpPr/>
          <p:nvPr/>
        </p:nvSpPr>
        <p:spPr>
          <a:xfrm>
            <a:off x="685800" y="1143000"/>
            <a:ext cx="4427470" cy="990600"/>
          </a:xfrm>
          <a:prstGeom prst="wedgeRoundRectCallout">
            <a:avLst>
              <a:gd name="adj1" fmla="val -51692"/>
              <a:gd name="adj2" fmla="val 88006"/>
              <a:gd name="adj3" fmla="val 16667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Can API changes unlock higher performance?</a:t>
            </a:r>
            <a:endParaRPr lang="en-US" sz="2800" b="1" i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ounded Rectangular Callout 6"/>
          <p:cNvSpPr/>
          <p:nvPr/>
        </p:nvSpPr>
        <p:spPr>
          <a:xfrm>
            <a:off x="4590541" y="5073484"/>
            <a:ext cx="3867659" cy="946316"/>
          </a:xfrm>
          <a:prstGeom prst="wedgeRoundRectCallout">
            <a:avLst>
              <a:gd name="adj1" fmla="val 61412"/>
              <a:gd name="adj2" fmla="val 93458"/>
              <a:gd name="adj3" fmla="val 16667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Just a guess, but is the answer “yes”?</a:t>
            </a:r>
            <a:endParaRPr lang="en-US" sz="2800" b="1" i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5643770" y="2514600"/>
            <a:ext cx="2669304" cy="538763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High performance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91215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7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7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75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6" grpId="0" animBg="1"/>
      <p:bldP spid="7" grpId="0" animBg="1"/>
      <p:bldP spid="1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 Send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09600" y="1676400"/>
            <a:ext cx="8229600" cy="464661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ibv_sge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	uint64_t		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addr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	uint32_t		length;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	uint32_t		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lkey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};</a:t>
            </a:r>
          </a:p>
          <a:p>
            <a:pPr marL="0" indent="0">
              <a:buNone/>
            </a:pPr>
            <a:endParaRPr lang="en-US" sz="16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ibv_send_wr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	uint64_t		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wr_id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ibv_send_wr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*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next;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ibv_sge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	   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*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sg_list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num_sge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enum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ibv_wr_opcode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opcode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send_flags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	uint32_t		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imm_data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sz="16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...</a:t>
            </a:r>
            <a:endParaRPr lang="en-US" sz="16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};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3E5B563-F8B1-4269-BC3D-742FBA1155C2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grpSp>
        <p:nvGrpSpPr>
          <p:cNvPr id="3" name="Group 2"/>
          <p:cNvGrpSpPr/>
          <p:nvPr/>
        </p:nvGrpSpPr>
        <p:grpSpPr>
          <a:xfrm>
            <a:off x="4648200" y="1371600"/>
            <a:ext cx="4038600" cy="990600"/>
            <a:chOff x="4648200" y="1371600"/>
            <a:chExt cx="4038600" cy="990600"/>
          </a:xfrm>
        </p:grpSpPr>
        <p:sp>
          <p:nvSpPr>
            <p:cNvPr id="29" name="Rectangle 28"/>
            <p:cNvSpPr/>
            <p:nvPr/>
          </p:nvSpPr>
          <p:spPr>
            <a:xfrm>
              <a:off x="5251450" y="1916035"/>
              <a:ext cx="762000" cy="321841"/>
            </a:xfrm>
            <a:prstGeom prst="rect">
              <a:avLst/>
            </a:prstGeom>
            <a:ln>
              <a:noFill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6172200" y="1911767"/>
              <a:ext cx="815474" cy="321841"/>
            </a:xfrm>
            <a:prstGeom prst="rect">
              <a:avLst/>
            </a:prstGeom>
            <a:ln>
              <a:noFill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30"/>
            <p:cNvSpPr/>
            <p:nvPr/>
          </p:nvSpPr>
          <p:spPr>
            <a:xfrm>
              <a:off x="7162800" y="1911766"/>
              <a:ext cx="908050" cy="321841"/>
            </a:xfrm>
            <a:prstGeom prst="rect">
              <a:avLst/>
            </a:prstGeom>
            <a:ln>
              <a:noFill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5" name="Group 14"/>
            <p:cNvGrpSpPr/>
            <p:nvPr/>
          </p:nvGrpSpPr>
          <p:grpSpPr>
            <a:xfrm>
              <a:off x="5398838" y="1371600"/>
              <a:ext cx="2362200" cy="428807"/>
              <a:chOff x="0" y="7195"/>
              <a:chExt cx="3479132" cy="795600"/>
            </a:xfrm>
          </p:grpSpPr>
          <p:sp>
            <p:nvSpPr>
              <p:cNvPr id="16" name="Rounded Rectangle 15"/>
              <p:cNvSpPr/>
              <p:nvPr/>
            </p:nvSpPr>
            <p:spPr>
              <a:xfrm>
                <a:off x="0" y="7195"/>
                <a:ext cx="3479132" cy="795600"/>
              </a:xfrm>
              <a:prstGeom prst="roundRect">
                <a:avLst/>
              </a:prstGeom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</p:sp>
          <p:sp>
            <p:nvSpPr>
              <p:cNvPr id="17" name="Rounded Rectangle 4"/>
              <p:cNvSpPr/>
              <p:nvPr/>
            </p:nvSpPr>
            <p:spPr>
              <a:xfrm>
                <a:off x="38838" y="46033"/>
                <a:ext cx="3401456" cy="717924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76200" tIns="76200" rIns="76200" bIns="76200" numCol="1" spcCol="1270" anchor="ctr" anchorCtr="0">
                <a:noAutofit/>
              </a:bodyPr>
              <a:lstStyle/>
              <a:p>
                <a:pPr lvl="0" algn="ctr" defTabSz="889000" rtl="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2000" kern="1200" dirty="0" smtClean="0">
                    <a:solidFill>
                      <a:schemeClr val="tx1"/>
                    </a:solidFill>
                  </a:rPr>
                  <a:t>Application request</a:t>
                </a:r>
                <a:endParaRPr lang="en-US" sz="2000" kern="1200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23" name="Content Placeholder 3"/>
            <p:cNvSpPr txBox="1">
              <a:spLocks/>
            </p:cNvSpPr>
            <p:nvPr/>
          </p:nvSpPr>
          <p:spPr>
            <a:xfrm>
              <a:off x="4648200" y="1933076"/>
              <a:ext cx="4038600" cy="429124"/>
            </a:xfrm>
            <a:prstGeom prst="rect">
              <a:avLst/>
            </a:prstGeom>
          </p:spPr>
          <p:txBody>
            <a:bodyPr/>
            <a:lstStyle>
              <a:lvl1pPr marL="342900" indent="-342900" algn="l" defTabSz="457200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•"/>
                <a:defRPr sz="2800" kern="1200">
                  <a:solidFill>
                    <a:schemeClr val="tx1"/>
                  </a:solidFill>
                  <a:latin typeface="Arial"/>
                  <a:ea typeface="ＭＳ Ｐゴシック" pitchFamily="4" charset="-128"/>
                  <a:cs typeface="Arial"/>
                </a:defRPr>
              </a:lvl1pPr>
              <a:lvl2pPr marL="742950" indent="-285750" algn="l" defTabSz="457200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–"/>
                <a:defRPr sz="2400" kern="1200">
                  <a:solidFill>
                    <a:schemeClr val="tx1"/>
                  </a:solidFill>
                  <a:latin typeface="Arial"/>
                  <a:ea typeface="ＭＳ Ｐゴシック" pitchFamily="4" charset="-128"/>
                  <a:cs typeface="Arial"/>
                </a:defRPr>
              </a:lvl2pPr>
              <a:lvl3pPr marL="1143000" indent="-228600" algn="l" defTabSz="457200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•"/>
                <a:defRPr sz="2000" kern="1200">
                  <a:solidFill>
                    <a:schemeClr val="tx1"/>
                  </a:solidFill>
                  <a:latin typeface="Arial"/>
                  <a:ea typeface="ＭＳ Ｐゴシック" pitchFamily="4" charset="-128"/>
                  <a:cs typeface="Arial"/>
                </a:defRPr>
              </a:lvl3pPr>
              <a:lvl4pPr marL="1600200" indent="-228600" algn="l" defTabSz="457200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–"/>
                <a:defRPr kern="1200">
                  <a:solidFill>
                    <a:schemeClr val="tx1"/>
                  </a:solidFill>
                  <a:latin typeface="Arial"/>
                  <a:ea typeface="ＭＳ Ｐゴシック" pitchFamily="4" charset="-128"/>
                  <a:cs typeface="Arial"/>
                </a:defRPr>
              </a:lvl4pPr>
              <a:lvl5pPr marL="2057400" indent="-228600" algn="l" defTabSz="457200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ern="1200">
                  <a:solidFill>
                    <a:schemeClr val="tx1"/>
                  </a:solidFill>
                  <a:latin typeface="Arial"/>
                  <a:ea typeface="ＭＳ Ｐゴシック" pitchFamily="4" charset="-128"/>
                  <a:cs typeface="Arial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Font typeface="Arial" charset="0"/>
                <a:buNone/>
              </a:pPr>
              <a:r>
                <a:rPr lang="en-US" sz="1600" dirty="0" smtClean="0">
                  <a:latin typeface="Courier New" pitchFamily="49" charset="0"/>
                  <a:cs typeface="Courier New" pitchFamily="49" charset="0"/>
                </a:rPr>
                <a:t>&lt;buffer, length, context&gt;</a:t>
              </a:r>
              <a:endParaRPr lang="en-US" sz="1600" dirty="0">
                <a:latin typeface="Courier New" pitchFamily="49" charset="0"/>
                <a:cs typeface="Courier New" pitchFamily="49" charset="0"/>
              </a:endParaRPr>
            </a:p>
          </p:txBody>
        </p:sp>
      </p:grpSp>
      <p:cxnSp>
        <p:nvCxnSpPr>
          <p:cNvPr id="24" name="Elbow Connector 23"/>
          <p:cNvCxnSpPr/>
          <p:nvPr/>
        </p:nvCxnSpPr>
        <p:spPr>
          <a:xfrm flipH="1">
            <a:off x="4032925" y="2076954"/>
            <a:ext cx="1218528" cy="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34" name="Elbow Connector 33"/>
          <p:cNvCxnSpPr>
            <a:stCxn id="30" idx="2"/>
          </p:cNvCxnSpPr>
          <p:nvPr/>
        </p:nvCxnSpPr>
        <p:spPr>
          <a:xfrm rot="5400000">
            <a:off x="5195325" y="1071208"/>
            <a:ext cx="222213" cy="2547012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37" name="Elbow Connector 36"/>
          <p:cNvCxnSpPr>
            <a:stCxn id="31" idx="2"/>
          </p:cNvCxnSpPr>
          <p:nvPr/>
        </p:nvCxnSpPr>
        <p:spPr>
          <a:xfrm rot="5400000">
            <a:off x="5112543" y="1381917"/>
            <a:ext cx="1652592" cy="3355973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grpSp>
        <p:nvGrpSpPr>
          <p:cNvPr id="52" name="Group 51"/>
          <p:cNvGrpSpPr/>
          <p:nvPr/>
        </p:nvGrpSpPr>
        <p:grpSpPr>
          <a:xfrm>
            <a:off x="3899360" y="2667000"/>
            <a:ext cx="3568240" cy="739862"/>
            <a:chOff x="0" y="7195"/>
            <a:chExt cx="3479132" cy="795600"/>
          </a:xfrm>
        </p:grpSpPr>
        <p:sp>
          <p:nvSpPr>
            <p:cNvPr id="53" name="Rounded Rectangle 52"/>
            <p:cNvSpPr/>
            <p:nvPr/>
          </p:nvSpPr>
          <p:spPr>
            <a:xfrm>
              <a:off x="0" y="7195"/>
              <a:ext cx="3479132" cy="7956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</p:sp>
        <p:sp>
          <p:nvSpPr>
            <p:cNvPr id="54" name="Rounded Rectangle 4"/>
            <p:cNvSpPr/>
            <p:nvPr/>
          </p:nvSpPr>
          <p:spPr>
            <a:xfrm>
              <a:off x="38838" y="46033"/>
              <a:ext cx="3401456" cy="71792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lvl="0" algn="ctr" defTabSz="8890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dirty="0" smtClean="0"/>
                <a:t>3 x 8 = 24 bytes of data needed</a:t>
              </a:r>
            </a:p>
            <a:p>
              <a:pPr lvl="0" algn="ctr" defTabSz="8890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kern="1200" dirty="0" smtClean="0"/>
                <a:t>SGE + WR = 88 bytes allocated</a:t>
              </a:r>
              <a:endParaRPr lang="en-US" sz="2000" kern="1200" dirty="0"/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4343401" y="3962400"/>
            <a:ext cx="3981784" cy="663662"/>
            <a:chOff x="4343401" y="3962400"/>
            <a:chExt cx="3981784" cy="663662"/>
          </a:xfrm>
        </p:grpSpPr>
        <p:grpSp>
          <p:nvGrpSpPr>
            <p:cNvPr id="49" name="Group 48"/>
            <p:cNvGrpSpPr/>
            <p:nvPr/>
          </p:nvGrpSpPr>
          <p:grpSpPr>
            <a:xfrm>
              <a:off x="5327651" y="3962400"/>
              <a:ext cx="2997534" cy="663662"/>
              <a:chOff x="0" y="7195"/>
              <a:chExt cx="3479132" cy="795600"/>
            </a:xfrm>
          </p:grpSpPr>
          <p:sp>
            <p:nvSpPr>
              <p:cNvPr id="50" name="Rounded Rectangle 49"/>
              <p:cNvSpPr/>
              <p:nvPr/>
            </p:nvSpPr>
            <p:spPr>
              <a:xfrm>
                <a:off x="0" y="7195"/>
                <a:ext cx="3479132" cy="795600"/>
              </a:xfrm>
              <a:prstGeom prst="roundRect">
                <a:avLst/>
              </a:prstGeom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51" name="Rounded Rectangle 4"/>
              <p:cNvSpPr/>
              <p:nvPr/>
            </p:nvSpPr>
            <p:spPr>
              <a:xfrm>
                <a:off x="38838" y="46033"/>
                <a:ext cx="3401456" cy="717924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76200" tIns="76200" rIns="76200" bIns="76200" numCol="1" spcCol="1270" anchor="ctr" anchorCtr="0">
                <a:noAutofit/>
              </a:bodyPr>
              <a:lstStyle/>
              <a:p>
                <a:pPr lvl="0" algn="ctr" defTabSz="889000" rtl="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2000" dirty="0" smtClean="0"/>
                  <a:t>Requests may be linked - next must be set to NULL</a:t>
                </a:r>
                <a:endParaRPr lang="en-US" sz="2000" kern="1200" dirty="0"/>
              </a:p>
            </p:txBody>
          </p:sp>
        </p:grpSp>
        <p:cxnSp>
          <p:nvCxnSpPr>
            <p:cNvPr id="62" name="Straight Arrow Connector 61"/>
            <p:cNvCxnSpPr/>
            <p:nvPr/>
          </p:nvCxnSpPr>
          <p:spPr>
            <a:xfrm flipH="1">
              <a:off x="4343401" y="4191000"/>
              <a:ext cx="984251" cy="1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5"/>
            </a:lnRef>
            <a:fillRef idx="0">
              <a:schemeClr val="accent5"/>
            </a:fillRef>
            <a:effectRef idx="1">
              <a:schemeClr val="accent5"/>
            </a:effectRef>
            <a:fontRef idx="minor">
              <a:schemeClr val="tx1"/>
            </a:fontRef>
          </p:style>
        </p:cxnSp>
      </p:grpSp>
      <p:grpSp>
        <p:nvGrpSpPr>
          <p:cNvPr id="11" name="Group 10"/>
          <p:cNvGrpSpPr/>
          <p:nvPr/>
        </p:nvGrpSpPr>
        <p:grpSpPr>
          <a:xfrm>
            <a:off x="4430291" y="4593664"/>
            <a:ext cx="3894895" cy="710368"/>
            <a:chOff x="4430291" y="4593664"/>
            <a:chExt cx="3894895" cy="710368"/>
          </a:xfrm>
        </p:grpSpPr>
        <p:grpSp>
          <p:nvGrpSpPr>
            <p:cNvPr id="46" name="Group 45"/>
            <p:cNvGrpSpPr/>
            <p:nvPr/>
          </p:nvGrpSpPr>
          <p:grpSpPr>
            <a:xfrm>
              <a:off x="5327652" y="4648200"/>
              <a:ext cx="2997534" cy="655832"/>
              <a:chOff x="0" y="7195"/>
              <a:chExt cx="3479132" cy="795600"/>
            </a:xfrm>
          </p:grpSpPr>
          <p:sp>
            <p:nvSpPr>
              <p:cNvPr id="47" name="Rounded Rectangle 46"/>
              <p:cNvSpPr/>
              <p:nvPr/>
            </p:nvSpPr>
            <p:spPr>
              <a:xfrm>
                <a:off x="0" y="7195"/>
                <a:ext cx="3479132" cy="795600"/>
              </a:xfrm>
              <a:prstGeom prst="roundRect">
                <a:avLst/>
              </a:prstGeom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48" name="Rounded Rectangle 4"/>
              <p:cNvSpPr/>
              <p:nvPr/>
            </p:nvSpPr>
            <p:spPr>
              <a:xfrm>
                <a:off x="38838" y="46033"/>
                <a:ext cx="3401456" cy="717924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76200" tIns="76200" rIns="76200" bIns="76200" numCol="1" spcCol="1270" anchor="ctr" anchorCtr="0">
                <a:noAutofit/>
              </a:bodyPr>
              <a:lstStyle/>
              <a:p>
                <a:pPr lvl="0" algn="ctr" defTabSz="889000" rtl="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2000" kern="1200" dirty="0" smtClean="0"/>
                  <a:t>Must link to separate SGL and initialize count</a:t>
                </a:r>
                <a:endParaRPr lang="en-US" sz="2000" kern="1200" dirty="0"/>
              </a:p>
            </p:txBody>
          </p:sp>
        </p:grpSp>
        <p:cxnSp>
          <p:nvCxnSpPr>
            <p:cNvPr id="64" name="Straight Arrow Connector 63"/>
            <p:cNvCxnSpPr/>
            <p:nvPr/>
          </p:nvCxnSpPr>
          <p:spPr>
            <a:xfrm flipH="1" flipV="1">
              <a:off x="4572000" y="4593664"/>
              <a:ext cx="755653" cy="206936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5"/>
            </a:lnRef>
            <a:fillRef idx="0">
              <a:schemeClr val="accent5"/>
            </a:fillRef>
            <a:effectRef idx="1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66" name="Straight Arrow Connector 65"/>
            <p:cNvCxnSpPr/>
            <p:nvPr/>
          </p:nvCxnSpPr>
          <p:spPr>
            <a:xfrm flipH="1" flipV="1">
              <a:off x="4430291" y="4843466"/>
              <a:ext cx="897360" cy="22860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5"/>
            </a:lnRef>
            <a:fillRef idx="0">
              <a:schemeClr val="accent5"/>
            </a:fillRef>
            <a:effectRef idx="1">
              <a:schemeClr val="accent5"/>
            </a:effectRef>
            <a:fontRef idx="minor">
              <a:schemeClr val="tx1"/>
            </a:fontRef>
          </p:style>
        </p:cxnSp>
      </p:grpSp>
      <p:grpSp>
        <p:nvGrpSpPr>
          <p:cNvPr id="12" name="Group 11"/>
          <p:cNvGrpSpPr/>
          <p:nvPr/>
        </p:nvGrpSpPr>
        <p:grpSpPr>
          <a:xfrm>
            <a:off x="4343402" y="5105400"/>
            <a:ext cx="3981784" cy="884432"/>
            <a:chOff x="4343402" y="5105400"/>
            <a:chExt cx="3981784" cy="884432"/>
          </a:xfrm>
        </p:grpSpPr>
        <p:grpSp>
          <p:nvGrpSpPr>
            <p:cNvPr id="55" name="Group 54"/>
            <p:cNvGrpSpPr/>
            <p:nvPr/>
          </p:nvGrpSpPr>
          <p:grpSpPr>
            <a:xfrm>
              <a:off x="5327651" y="5334000"/>
              <a:ext cx="2997535" cy="655832"/>
              <a:chOff x="0" y="7195"/>
              <a:chExt cx="3479132" cy="795600"/>
            </a:xfrm>
          </p:grpSpPr>
          <p:sp>
            <p:nvSpPr>
              <p:cNvPr id="56" name="Rounded Rectangle 55"/>
              <p:cNvSpPr/>
              <p:nvPr/>
            </p:nvSpPr>
            <p:spPr>
              <a:xfrm>
                <a:off x="0" y="7195"/>
                <a:ext cx="3479132" cy="795600"/>
              </a:xfrm>
              <a:prstGeom prst="roundRect">
                <a:avLst/>
              </a:prstGeom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57" name="Rounded Rectangle 4"/>
              <p:cNvSpPr/>
              <p:nvPr/>
            </p:nvSpPr>
            <p:spPr>
              <a:xfrm>
                <a:off x="38838" y="46033"/>
                <a:ext cx="3401456" cy="717924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76200" tIns="76200" rIns="76200" bIns="76200" numCol="1" spcCol="1270" anchor="ctr" anchorCtr="0">
                <a:noAutofit/>
              </a:bodyPr>
              <a:lstStyle/>
              <a:p>
                <a:pPr lvl="0" algn="ctr" defTabSz="889000" rtl="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2000" dirty="0" smtClean="0"/>
                  <a:t>App must set and p</a:t>
                </a:r>
                <a:r>
                  <a:rPr lang="en-US" sz="2000" kern="1200" dirty="0" smtClean="0"/>
                  <a:t>rovider must switch on </a:t>
                </a:r>
                <a:r>
                  <a:rPr lang="en-US" sz="2000" kern="1200" dirty="0" err="1" smtClean="0"/>
                  <a:t>opcode</a:t>
                </a:r>
                <a:endParaRPr lang="en-US" sz="2000" kern="1200" dirty="0"/>
              </a:p>
            </p:txBody>
          </p:sp>
        </p:grpSp>
        <p:cxnSp>
          <p:nvCxnSpPr>
            <p:cNvPr id="67" name="Straight Arrow Connector 66"/>
            <p:cNvCxnSpPr/>
            <p:nvPr/>
          </p:nvCxnSpPr>
          <p:spPr>
            <a:xfrm flipH="1" flipV="1">
              <a:off x="4343402" y="5105400"/>
              <a:ext cx="984251" cy="27825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5"/>
            </a:lnRef>
            <a:fillRef idx="0">
              <a:schemeClr val="accent5"/>
            </a:fillRef>
            <a:effectRef idx="1">
              <a:schemeClr val="accent5"/>
            </a:effectRef>
            <a:fontRef idx="minor">
              <a:schemeClr val="tx1"/>
            </a:fontRef>
          </p:style>
        </p:cxnSp>
      </p:grpSp>
      <p:grpSp>
        <p:nvGrpSpPr>
          <p:cNvPr id="13" name="Group 12"/>
          <p:cNvGrpSpPr/>
          <p:nvPr/>
        </p:nvGrpSpPr>
        <p:grpSpPr>
          <a:xfrm>
            <a:off x="3098466" y="5486400"/>
            <a:ext cx="2006934" cy="836613"/>
            <a:chOff x="3098466" y="5486400"/>
            <a:chExt cx="2006934" cy="836613"/>
          </a:xfrm>
        </p:grpSpPr>
        <p:grpSp>
          <p:nvGrpSpPr>
            <p:cNvPr id="58" name="Group 57"/>
            <p:cNvGrpSpPr/>
            <p:nvPr/>
          </p:nvGrpSpPr>
          <p:grpSpPr>
            <a:xfrm>
              <a:off x="3098466" y="5943600"/>
              <a:ext cx="2006934" cy="379413"/>
              <a:chOff x="0" y="7195"/>
              <a:chExt cx="3479132" cy="795600"/>
            </a:xfrm>
          </p:grpSpPr>
          <p:sp>
            <p:nvSpPr>
              <p:cNvPr id="59" name="Rounded Rectangle 58"/>
              <p:cNvSpPr/>
              <p:nvPr/>
            </p:nvSpPr>
            <p:spPr>
              <a:xfrm>
                <a:off x="0" y="7195"/>
                <a:ext cx="3479132" cy="795600"/>
              </a:xfrm>
              <a:prstGeom prst="roundRect">
                <a:avLst/>
              </a:prstGeom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60" name="Rounded Rectangle 4"/>
              <p:cNvSpPr/>
              <p:nvPr/>
            </p:nvSpPr>
            <p:spPr>
              <a:xfrm>
                <a:off x="38838" y="46033"/>
                <a:ext cx="3401456" cy="717924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76200" tIns="76200" rIns="76200" bIns="76200" numCol="1" spcCol="1270" anchor="ctr" anchorCtr="0">
                <a:noAutofit/>
              </a:bodyPr>
              <a:lstStyle/>
              <a:p>
                <a:pPr lvl="0" algn="ctr" defTabSz="889000" rtl="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2000" dirty="0" smtClean="0"/>
                  <a:t>Must clear flags</a:t>
                </a:r>
                <a:endParaRPr lang="en-US" sz="2000" kern="1200" dirty="0"/>
              </a:p>
            </p:txBody>
          </p:sp>
        </p:grpSp>
        <p:cxnSp>
          <p:nvCxnSpPr>
            <p:cNvPr id="70" name="Straight Arrow Connector 69"/>
            <p:cNvCxnSpPr/>
            <p:nvPr/>
          </p:nvCxnSpPr>
          <p:spPr>
            <a:xfrm flipV="1">
              <a:off x="4586531" y="5486400"/>
              <a:ext cx="0" cy="45720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5"/>
            </a:lnRef>
            <a:fillRef idx="0">
              <a:schemeClr val="accent5"/>
            </a:fillRef>
            <a:effectRef idx="1">
              <a:schemeClr val="accent5"/>
            </a:effectRef>
            <a:fontRef idx="minor">
              <a:schemeClr val="tx1"/>
            </a:fontRef>
          </p:style>
        </p:cxnSp>
      </p:grpSp>
      <p:grpSp>
        <p:nvGrpSpPr>
          <p:cNvPr id="79" name="Group 78"/>
          <p:cNvGrpSpPr/>
          <p:nvPr/>
        </p:nvGrpSpPr>
        <p:grpSpPr>
          <a:xfrm>
            <a:off x="5181600" y="6072317"/>
            <a:ext cx="3271191" cy="369931"/>
            <a:chOff x="0" y="7195"/>
            <a:chExt cx="3479132" cy="795600"/>
          </a:xfrm>
        </p:grpSpPr>
        <p:sp>
          <p:nvSpPr>
            <p:cNvPr id="80" name="Rounded Rectangle 79"/>
            <p:cNvSpPr/>
            <p:nvPr/>
          </p:nvSpPr>
          <p:spPr>
            <a:xfrm>
              <a:off x="0" y="7195"/>
              <a:ext cx="3479132" cy="7956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</p:sp>
        <p:sp>
          <p:nvSpPr>
            <p:cNvPr id="81" name="Rounded Rectangle 4"/>
            <p:cNvSpPr/>
            <p:nvPr/>
          </p:nvSpPr>
          <p:spPr>
            <a:xfrm>
              <a:off x="38838" y="46033"/>
              <a:ext cx="3401456" cy="71792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lvl="0" algn="ctr" defTabSz="8890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kern="1200" dirty="0" smtClean="0"/>
                <a:t>28 additional bytes initialized</a:t>
              </a:r>
              <a:endParaRPr lang="en-US" sz="2000" kern="1200" dirty="0"/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1143000" y="1066800"/>
            <a:ext cx="2889925" cy="513347"/>
            <a:chOff x="0" y="7195"/>
            <a:chExt cx="3479132" cy="795600"/>
          </a:xfrm>
        </p:grpSpPr>
        <p:sp>
          <p:nvSpPr>
            <p:cNvPr id="40" name="Rounded Rectangle 39"/>
            <p:cNvSpPr/>
            <p:nvPr/>
          </p:nvSpPr>
          <p:spPr>
            <a:xfrm>
              <a:off x="0" y="7195"/>
              <a:ext cx="3479132" cy="79560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1" name="Rounded Rectangle 4"/>
            <p:cNvSpPr/>
            <p:nvPr/>
          </p:nvSpPr>
          <p:spPr>
            <a:xfrm>
              <a:off x="38838" y="46033"/>
              <a:ext cx="3401456" cy="71792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lvl="0" algn="ctr" defTabSz="8890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kern="1200" dirty="0" smtClean="0"/>
                <a:t>Significant SW overhead</a:t>
              </a:r>
              <a:endParaRPr lang="en-US" sz="2000" kern="1200" dirty="0"/>
            </a:p>
          </p:txBody>
        </p:sp>
      </p:grpSp>
      <p:sp>
        <p:nvSpPr>
          <p:cNvPr id="42" name="Flowchart: Connector 41"/>
          <p:cNvSpPr/>
          <p:nvPr/>
        </p:nvSpPr>
        <p:spPr>
          <a:xfrm>
            <a:off x="6019800" y="609600"/>
            <a:ext cx="220138" cy="222063"/>
          </a:xfrm>
          <a:prstGeom prst="flowChartConnector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Flowchart: Connector 42"/>
          <p:cNvSpPr/>
          <p:nvPr/>
        </p:nvSpPr>
        <p:spPr>
          <a:xfrm>
            <a:off x="6652529" y="317250"/>
            <a:ext cx="228600" cy="228600"/>
          </a:xfrm>
          <a:prstGeom prst="flowChartConnector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Flowchart: Connector 43"/>
          <p:cNvSpPr/>
          <p:nvPr/>
        </p:nvSpPr>
        <p:spPr>
          <a:xfrm>
            <a:off x="7274169" y="609600"/>
            <a:ext cx="214579" cy="222063"/>
          </a:xfrm>
          <a:prstGeom prst="flowChartConnector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Flowchart: Connector 44"/>
          <p:cNvSpPr/>
          <p:nvPr/>
        </p:nvSpPr>
        <p:spPr>
          <a:xfrm>
            <a:off x="6659540" y="914400"/>
            <a:ext cx="214579" cy="228600"/>
          </a:xfrm>
          <a:prstGeom prst="flowChartConnector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1" name="Straight Connector 60"/>
          <p:cNvCxnSpPr>
            <a:stCxn id="42" idx="7"/>
            <a:endCxn id="43" idx="2"/>
          </p:cNvCxnSpPr>
          <p:nvPr/>
        </p:nvCxnSpPr>
        <p:spPr>
          <a:xfrm flipV="1">
            <a:off x="6207700" y="431550"/>
            <a:ext cx="444829" cy="210570"/>
          </a:xfrm>
          <a:prstGeom prst="line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63" name="Straight Connector 62"/>
          <p:cNvCxnSpPr>
            <a:stCxn id="42" idx="6"/>
            <a:endCxn id="44" idx="2"/>
          </p:cNvCxnSpPr>
          <p:nvPr/>
        </p:nvCxnSpPr>
        <p:spPr>
          <a:xfrm>
            <a:off x="6239938" y="720632"/>
            <a:ext cx="1034231" cy="0"/>
          </a:xfrm>
          <a:prstGeom prst="line">
            <a:avLst/>
          </a:prstGeom>
          <a:ln>
            <a:tailEnd type="stealth" w="lg" len="lg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65" name="Straight Connector 64"/>
          <p:cNvCxnSpPr>
            <a:stCxn id="42" idx="5"/>
            <a:endCxn id="45" idx="2"/>
          </p:cNvCxnSpPr>
          <p:nvPr/>
        </p:nvCxnSpPr>
        <p:spPr>
          <a:xfrm>
            <a:off x="6207700" y="799143"/>
            <a:ext cx="451840" cy="229557"/>
          </a:xfrm>
          <a:prstGeom prst="line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68" name="Straight Connector 67"/>
          <p:cNvCxnSpPr>
            <a:stCxn id="43" idx="6"/>
            <a:endCxn id="44" idx="1"/>
          </p:cNvCxnSpPr>
          <p:nvPr/>
        </p:nvCxnSpPr>
        <p:spPr>
          <a:xfrm>
            <a:off x="6881129" y="431550"/>
            <a:ext cx="424464" cy="210570"/>
          </a:xfrm>
          <a:prstGeom prst="line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69" name="Straight Connector 68"/>
          <p:cNvCxnSpPr>
            <a:stCxn id="45" idx="6"/>
            <a:endCxn id="44" idx="3"/>
          </p:cNvCxnSpPr>
          <p:nvPr/>
        </p:nvCxnSpPr>
        <p:spPr>
          <a:xfrm flipV="1">
            <a:off x="6874119" y="799143"/>
            <a:ext cx="431474" cy="229557"/>
          </a:xfrm>
          <a:prstGeom prst="line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43760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"/>
                            </p:stCondLst>
                            <p:childTnLst>
                              <p:par>
                                <p:cTn id="5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OFA_Workshop_template">
  <a:themeElements>
    <a:clrScheme name="Custom 1">
      <a:dk1>
        <a:sysClr val="windowText" lastClr="000000"/>
      </a:dk1>
      <a:lt1>
        <a:sysClr val="window" lastClr="FFFFFF"/>
      </a:lt1>
      <a:dk2>
        <a:srgbClr val="005195"/>
      </a:dk2>
      <a:lt2>
        <a:srgbClr val="EEECE1"/>
      </a:lt2>
      <a:accent1>
        <a:srgbClr val="3C6FBD"/>
      </a:accent1>
      <a:accent2>
        <a:srgbClr val="E55302"/>
      </a:accent2>
      <a:accent3>
        <a:srgbClr val="78B9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dirty="0" smtClean="0">
            <a:solidFill>
              <a:srgbClr val="6D6E71"/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9746</TotalTime>
  <Words>1040</Words>
  <Application>Microsoft Office PowerPoint</Application>
  <PresentationFormat>On-screen Show (4:3)</PresentationFormat>
  <Paragraphs>296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OFA_Workshop_template</vt:lpstr>
      <vt:lpstr>Scalable Fabric Interfaces</vt:lpstr>
      <vt:lpstr>OFI WG Charter</vt:lpstr>
      <vt:lpstr>Enable..</vt:lpstr>
      <vt:lpstr>PowerPoint Presentation</vt:lpstr>
      <vt:lpstr>Communication</vt:lpstr>
      <vt:lpstr>Scalable Communication</vt:lpstr>
      <vt:lpstr>SFI - Address Vectors</vt:lpstr>
      <vt:lpstr>PowerPoint Presentation</vt:lpstr>
      <vt:lpstr>Application Send</vt:lpstr>
      <vt:lpstr>Provider Send</vt:lpstr>
      <vt:lpstr>Scalable Transfer Interfaces</vt:lpstr>
      <vt:lpstr>SFI – Send Message</vt:lpstr>
      <vt:lpstr>Completions</vt:lpstr>
      <vt:lpstr>Scalable Completion Interfaces</vt:lpstr>
      <vt:lpstr>SFI – Events</vt:lpstr>
      <vt:lpstr>PowerPoint Presentation</vt:lpstr>
      <vt:lpstr>Application Interface Mismatch</vt:lpstr>
      <vt:lpstr>Application-Centric Interfaces</vt:lpstr>
      <vt:lpstr>Application-Centric Interfaces</vt:lpstr>
      <vt:lpstr>Application Configured Interfaces</vt:lpstr>
      <vt:lpstr>PowerPoint Presentation</vt:lpstr>
      <vt:lpstr>Extensible Framework</vt:lpstr>
      <vt:lpstr>Future Extensions</vt:lpstr>
      <vt:lpstr>Claim</vt:lpstr>
      <vt:lpstr>Thank you!</vt:lpstr>
    </vt:vector>
  </TitlesOfParts>
  <Company>admin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apple admin</dc:creator>
  <cp:lastModifiedBy>Bill Lee</cp:lastModifiedBy>
  <cp:revision>763</cp:revision>
  <dcterms:created xsi:type="dcterms:W3CDTF">2009-09-15T00:09:16Z</dcterms:created>
  <dcterms:modified xsi:type="dcterms:W3CDTF">2014-03-31T21:00:18Z</dcterms:modified>
</cp:coreProperties>
</file>