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charts/chart7.xml" ContentType="application/vnd.openxmlformats-officedocument.drawingml.chart+xml"/>
  <Override PartName="/ppt/slides/slide49.xml" ContentType="application/vnd.openxmlformats-officedocument.presentationml.slide+xml"/>
  <Override PartName="/ppt/theme/themeOverride5.xml" ContentType="application/vnd.openxmlformats-officedocument.themeOverr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notesSlides/notesSlide29.xml" ContentType="application/vnd.openxmlformats-officedocument.presentationml.notesSlide+xml"/>
  <Override PartName="/ppt/drawings/drawing2.xml" ContentType="application/vnd.openxmlformats-officedocument.drawingml.chartshapes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ppt/charts/chart19.xml" ContentType="application/vnd.openxmlformats-officedocument.drawingml.chart+xml"/>
  <Override PartName="/ppt/notesSlides/notesSlide26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charts/chart9.xml" ContentType="application/vnd.openxmlformats-officedocument.drawingml.chart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Default Extension="xlsx" ContentType="application/vnd.openxmlformats-officedocument.spreadsheetml.shee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drawings/drawing4.xml" ContentType="application/vnd.openxmlformats-officedocument.drawingml.chartshapes+xml"/>
  <Override PartName="/ppt/slides/slide39.xml" ContentType="application/vnd.openxmlformats-officedocument.presentationml.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charts/chart6.xml" ContentType="application/vnd.openxmlformats-officedocument.drawingml.char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charts/chart3.xml" ContentType="application/vnd.openxmlformats-officedocument.drawingml.chart+xml"/>
  <Override PartName="/ppt/theme/themeOverride3.xml" ContentType="application/vnd.openxmlformats-officedocument.themeOverride+xml"/>
  <Default Extension="png" ContentType="image/png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672" r:id="rId2"/>
    <p:sldId id="1404" r:id="rId3"/>
    <p:sldId id="1406" r:id="rId4"/>
    <p:sldId id="1487" r:id="rId5"/>
    <p:sldId id="1408" r:id="rId6"/>
    <p:sldId id="1467" r:id="rId7"/>
    <p:sldId id="1412" r:id="rId8"/>
    <p:sldId id="1419" r:id="rId9"/>
    <p:sldId id="1483" r:id="rId10"/>
    <p:sldId id="1470" r:id="rId11"/>
    <p:sldId id="1473" r:id="rId12"/>
    <p:sldId id="1484" r:id="rId13"/>
    <p:sldId id="1477" r:id="rId14"/>
    <p:sldId id="1478" r:id="rId15"/>
    <p:sldId id="1486" r:id="rId16"/>
    <p:sldId id="1482" r:id="rId17"/>
    <p:sldId id="1454" r:id="rId18"/>
    <p:sldId id="1421" r:id="rId19"/>
    <p:sldId id="1422" r:id="rId20"/>
    <p:sldId id="1423" r:id="rId21"/>
    <p:sldId id="1426" r:id="rId22"/>
    <p:sldId id="1427" r:id="rId23"/>
    <p:sldId id="1456" r:id="rId24"/>
    <p:sldId id="1433" r:id="rId25"/>
    <p:sldId id="1435" r:id="rId26"/>
    <p:sldId id="1436" r:id="rId27"/>
    <p:sldId id="1457" r:id="rId28"/>
    <p:sldId id="1437" r:id="rId29"/>
    <p:sldId id="1438" r:id="rId30"/>
    <p:sldId id="1469" r:id="rId31"/>
    <p:sldId id="1439" r:id="rId32"/>
    <p:sldId id="1459" r:id="rId33"/>
    <p:sldId id="1440" r:id="rId34"/>
    <p:sldId id="1442" r:id="rId35"/>
    <p:sldId id="1460" r:id="rId36"/>
    <p:sldId id="1380" r:id="rId37"/>
    <p:sldId id="1448" r:id="rId38"/>
    <p:sldId id="1382" r:id="rId39"/>
    <p:sldId id="1392" r:id="rId40"/>
    <p:sldId id="1461" r:id="rId41"/>
    <p:sldId id="1488" r:id="rId42"/>
    <p:sldId id="1465" r:id="rId43"/>
    <p:sldId id="1485" r:id="rId44"/>
    <p:sldId id="1463" r:id="rId45"/>
    <p:sldId id="1491" r:id="rId46"/>
    <p:sldId id="1493" r:id="rId47"/>
    <p:sldId id="1490" r:id="rId48"/>
    <p:sldId id="1489" r:id="rId49"/>
    <p:sldId id="1219" r:id="rId50"/>
    <p:sldId id="1331" r:id="rId51"/>
    <p:sldId id="1330" r:id="rId5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E50530"/>
    <a:srgbClr val="008080"/>
    <a:srgbClr val="FFFFFF"/>
    <a:srgbClr val="F8F8F8"/>
    <a:srgbClr val="DCB9FF"/>
    <a:srgbClr val="B2B2B2"/>
    <a:srgbClr val="E57300"/>
    <a:srgbClr val="800000"/>
    <a:srgbClr val="CC0000"/>
    <a:srgbClr val="FFE7FF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4934" autoAdjust="0"/>
    <p:restoredTop sz="87241" autoAdjust="0"/>
  </p:normalViewPr>
  <p:slideViewPr>
    <p:cSldViewPr snapToGrid="0">
      <p:cViewPr>
        <p:scale>
          <a:sx n="60" d="100"/>
          <a:sy n="60" d="100"/>
        </p:scale>
        <p:origin x="-1664" y="-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923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endar\Documents\Book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Workbook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esktop:GDR-OFED-2.0.xlsx" TargetMode="External"/><Relationship Id="rId2" Type="http://schemas.openxmlformats.org/officeDocument/2006/relationships/chartUserShapes" Target="../drawings/drawing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esktop:GDR-OFED-2.0.xlsx" TargetMode="External"/><Relationship Id="rId2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8980712403951"/>
          <c:y val="0.0590591647198135"/>
          <c:w val="0.821085658526422"/>
          <c:h val="0.67118965572536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MVAPICH2-1.9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9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1.35</c:v>
                </c:pt>
                <c:pt idx="1">
                  <c:v>2.73</c:v>
                </c:pt>
                <c:pt idx="2">
                  <c:v>2.98</c:v>
                </c:pt>
                <c:pt idx="3">
                  <c:v>2.349999999999999</c:v>
                </c:pt>
                <c:pt idx="4">
                  <c:v>2.77</c:v>
                </c:pt>
                <c:pt idx="5">
                  <c:v>3.21</c:v>
                </c:pt>
                <c:pt idx="6">
                  <c:v>4.29</c:v>
                </c:pt>
                <c:pt idx="7">
                  <c:v>6.38</c:v>
                </c:pt>
                <c:pt idx="8">
                  <c:v>19.62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MVAPICH2-2.0</c:v>
                </c:pt>
              </c:strCache>
            </c:strRef>
          </c:tx>
          <c:spPr>
            <a:ln w="38100"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Sheet1!$A$2:$A$11</c:f>
              <c:strCache>
                <c:ptCount val="9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1.09</c:v>
                </c:pt>
                <c:pt idx="1">
                  <c:v>2.28</c:v>
                </c:pt>
                <c:pt idx="2">
                  <c:v>2.56</c:v>
                </c:pt>
                <c:pt idx="3">
                  <c:v>1.77</c:v>
                </c:pt>
                <c:pt idx="4">
                  <c:v>1.91</c:v>
                </c:pt>
                <c:pt idx="5">
                  <c:v>2.19</c:v>
                </c:pt>
                <c:pt idx="6">
                  <c:v>2.6</c:v>
                </c:pt>
                <c:pt idx="7">
                  <c:v>5.94</c:v>
                </c:pt>
                <c:pt idx="8">
                  <c:v>11.13</c:v>
                </c:pt>
              </c:numCache>
            </c:numRef>
          </c:val>
        </c:ser>
        <c:marker val="1"/>
        <c:axId val="199949800"/>
        <c:axId val="433912120"/>
      </c:lineChart>
      <c:catAx>
        <c:axId val="199949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7232260361626"/>
              <c:y val="0.849767700950899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433912120"/>
        <c:crosses val="autoZero"/>
        <c:auto val="1"/>
        <c:lblAlgn val="ctr"/>
        <c:lblOffset val="100"/>
        <c:tickLblSkip val="2"/>
      </c:catAx>
      <c:valAx>
        <c:axId val="433912120"/>
        <c:scaling>
          <c:orientation val="minMax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1999498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820966339088"/>
          <c:y val="0.0922757024317838"/>
          <c:w val="0.475863376203576"/>
          <c:h val="0.202956197468066"/>
        </c:manualLayout>
      </c:layout>
    </c:legend>
    <c:plotVisOnly val="1"/>
    <c:dispBlanksAs val="gap"/>
  </c:chart>
  <c:txPr>
    <a:bodyPr/>
    <a:lstStyle/>
    <a:p>
      <a:pPr>
        <a:defRPr sz="1600" b="1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plotArea>
      <c:layout>
        <c:manualLayout>
          <c:layoutTarget val="inner"/>
          <c:xMode val="edge"/>
          <c:yMode val="edge"/>
          <c:x val="0.18739172498738"/>
          <c:y val="0.070271479811774"/>
          <c:w val="0.756664916885407"/>
          <c:h val="0.66458389548850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MVAPICH2-RC</c:v>
                </c:pt>
              </c:strCache>
            </c:strRef>
          </c:tx>
          <c:spPr>
            <a:ln>
              <a:solidFill>
                <a:srgbClr val="BA001E"/>
              </a:solidFill>
            </a:ln>
          </c:spPr>
          <c:marker>
            <c:spPr>
              <a:solidFill>
                <a:srgbClr val="BA001E"/>
              </a:solidFill>
              <a:ln>
                <a:solidFill>
                  <a:srgbClr val="BA001E"/>
                </a:solidFill>
              </a:ln>
            </c:spPr>
          </c:marker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0.11</c:v>
                </c:pt>
                <c:pt idx="4">
                  <c:v>0.21</c:v>
                </c:pt>
                <c:pt idx="5">
                  <c:v>0.42</c:v>
                </c:pt>
                <c:pt idx="6">
                  <c:v>0.850000000000003</c:v>
                </c:pt>
                <c:pt idx="7">
                  <c:v>1.7</c:v>
                </c:pt>
                <c:pt idx="8">
                  <c:v>3.4</c:v>
                </c:pt>
                <c:pt idx="9">
                  <c:v>6.79</c:v>
                </c:pt>
                <c:pt idx="10">
                  <c:v>13.59</c:v>
                </c:pt>
                <c:pt idx="11">
                  <c:v>27.18</c:v>
                </c:pt>
                <c:pt idx="12">
                  <c:v>54.36</c:v>
                </c:pt>
                <c:pt idx="13">
                  <c:v>108.72</c:v>
                </c:pt>
                <c:pt idx="14">
                  <c:v>217.44</c:v>
                </c:pt>
                <c:pt idx="15">
                  <c:v>434.88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MVAPICH2-XRC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0.01</c:v>
                </c:pt>
                <c:pt idx="3">
                  <c:v>0.01</c:v>
                </c:pt>
                <c:pt idx="4">
                  <c:v>0.03</c:v>
                </c:pt>
                <c:pt idx="5">
                  <c:v>0.05</c:v>
                </c:pt>
                <c:pt idx="6">
                  <c:v>0.11</c:v>
                </c:pt>
                <c:pt idx="7">
                  <c:v>0.21</c:v>
                </c:pt>
                <c:pt idx="8">
                  <c:v>0.42</c:v>
                </c:pt>
                <c:pt idx="9">
                  <c:v>0.850000000000003</c:v>
                </c:pt>
                <c:pt idx="10">
                  <c:v>1.7</c:v>
                </c:pt>
                <c:pt idx="11">
                  <c:v>3.4</c:v>
                </c:pt>
                <c:pt idx="12">
                  <c:v>6.79</c:v>
                </c:pt>
                <c:pt idx="13">
                  <c:v>13.59</c:v>
                </c:pt>
                <c:pt idx="14">
                  <c:v>27.18</c:v>
                </c:pt>
                <c:pt idx="15">
                  <c:v>54.36</c:v>
                </c:pt>
              </c:numCache>
            </c:numRef>
          </c:val>
        </c:ser>
        <c:marker val="1"/>
        <c:axId val="436160712"/>
        <c:axId val="436170776"/>
      </c:lineChart>
      <c:catAx>
        <c:axId val="436160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Number of Connections</a:t>
                </a:r>
                <a:endParaRPr lang="en-US" sz="1400" dirty="0"/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36170776"/>
        <c:crosses val="autoZero"/>
        <c:auto val="1"/>
        <c:lblAlgn val="ctr"/>
        <c:lblOffset val="100"/>
        <c:tickLblSkip val="2"/>
        <c:tickMarkSkip val="1"/>
      </c:catAx>
      <c:valAx>
        <c:axId val="436170776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Memory (</a:t>
                </a:r>
                <a:r>
                  <a:rPr lang="en-US" sz="1400" dirty="0" smtClean="0"/>
                  <a:t>MB/Process</a:t>
                </a:r>
                <a:r>
                  <a:rPr lang="en-US" sz="1400" dirty="0"/>
                  <a:t>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36160712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204518584153239"/>
          <c:y val="0.0835828753825398"/>
          <c:w val="0.428115384675774"/>
          <c:h val="0.239152763609638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97585524847648"/>
          <c:y val="0.0463290381604824"/>
          <c:w val="0.768080668961158"/>
          <c:h val="0.663294053057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MVAPICH2-RC</c:v>
                </c:pt>
              </c:strCache>
            </c:strRef>
          </c:tx>
          <c:spPr>
            <a:solidFill>
              <a:srgbClr val="BA001E"/>
            </a:solidFill>
          </c:spPr>
          <c:cat>
            <c:strRef>
              <c:f>Sheet1!$A$2:$A$5</c:f>
              <c:strCache>
                <c:ptCount val="4"/>
                <c:pt idx="0">
                  <c:v>apoa1</c:v>
                </c:pt>
                <c:pt idx="1">
                  <c:v>er-gre</c:v>
                </c:pt>
                <c:pt idx="2">
                  <c:v>f1atpase</c:v>
                </c:pt>
                <c:pt idx="3">
                  <c:v>jac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MVAPICH2-XRC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Sheet1!$A$2:$A$5</c:f>
              <c:strCache>
                <c:ptCount val="4"/>
                <c:pt idx="0">
                  <c:v>apoa1</c:v>
                </c:pt>
                <c:pt idx="1">
                  <c:v>er-gre</c:v>
                </c:pt>
                <c:pt idx="2">
                  <c:v>f1atpase</c:v>
                </c:pt>
                <c:pt idx="3">
                  <c:v>jac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0.960000000000003</c:v>
                </c:pt>
                <c:pt idx="1">
                  <c:v>1.0</c:v>
                </c:pt>
                <c:pt idx="2">
                  <c:v>1.0</c:v>
                </c:pt>
                <c:pt idx="3">
                  <c:v>0.960000000000003</c:v>
                </c:pt>
              </c:numCache>
            </c:numRef>
          </c:val>
        </c:ser>
        <c:axId val="435907480"/>
        <c:axId val="435915064"/>
      </c:barChart>
      <c:catAx>
        <c:axId val="435907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Dataset</a:t>
                </a:r>
              </a:p>
            </c:rich>
          </c:tx>
        </c:title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435915064"/>
        <c:crosses val="autoZero"/>
        <c:auto val="1"/>
        <c:lblAlgn val="ctr"/>
        <c:lblOffset val="100"/>
      </c:catAx>
      <c:valAx>
        <c:axId val="43591506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Normalized Time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35907480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201713691938511"/>
          <c:y val="0.0759051518593988"/>
          <c:w val="0.746392861320915"/>
          <c:h val="0.12426202731646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Sheet1!$E$10</c:f>
              <c:strCache>
                <c:ptCount val="1"/>
                <c:pt idx="0">
                  <c:v>RC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Sheet1!$D$11:$D$15</c:f>
              <c:numCache>
                <c:formatCode>General</c:formatCode>
                <c:ptCount val="5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</c:numCache>
            </c:numRef>
          </c:cat>
          <c:val>
            <c:numRef>
              <c:f>Sheet1!$E$11:$E$15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Sheet1!$F$10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Sheet1!$D$11:$D$15</c:f>
              <c:numCache>
                <c:formatCode>General</c:formatCode>
                <c:ptCount val="5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</c:numCache>
            </c:numRef>
          </c:cat>
          <c:val>
            <c:numRef>
              <c:f>Sheet1!$F$11:$F$15</c:f>
              <c:numCache>
                <c:formatCode>General</c:formatCode>
                <c:ptCount val="5"/>
                <c:pt idx="0">
                  <c:v>0.747169811320762</c:v>
                </c:pt>
                <c:pt idx="1">
                  <c:v>0.767145135566202</c:v>
                </c:pt>
                <c:pt idx="2">
                  <c:v>0.683046683046684</c:v>
                </c:pt>
                <c:pt idx="3">
                  <c:v>0.660474716202281</c:v>
                </c:pt>
                <c:pt idx="4">
                  <c:v>0.594110115236877</c:v>
                </c:pt>
              </c:numCache>
            </c:numRef>
          </c:val>
        </c:ser>
        <c:axId val="422673496"/>
        <c:axId val="423252824"/>
      </c:barChart>
      <c:catAx>
        <c:axId val="422673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en-US" sz="1400" dirty="0" smtClean="0">
                    <a:latin typeface="+mn-lt"/>
                  </a:rPr>
                  <a:t>Number of Processes</a:t>
                </a:r>
                <a:endParaRPr lang="en-US" sz="14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87568980934332"/>
              <c:y val="0.79582211863569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423252824"/>
        <c:crosses val="autoZero"/>
        <c:auto val="1"/>
        <c:lblAlgn val="ctr"/>
        <c:lblOffset val="100"/>
      </c:catAx>
      <c:valAx>
        <c:axId val="423252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 dirty="0">
                    <a:latin typeface="+mj-lt"/>
                  </a:rPr>
                  <a:t>Normalized Time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422673496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340525578069389"/>
          <c:y val="0.0761485765909279"/>
          <c:w val="0.397540228418991"/>
          <c:h val="0.0896026500096667"/>
        </c:manualLayout>
      </c:layout>
      <c:overlay val="1"/>
      <c:txPr>
        <a:bodyPr/>
        <a:lstStyle/>
        <a:p>
          <a:pPr>
            <a:defRPr sz="1400" b="1">
              <a:latin typeface="+mn-lt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0141937036395"/>
          <c:y val="0.170180435007562"/>
          <c:w val="0.797891152125204"/>
          <c:h val="0.5424947712741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rgbClr val="53CBFF"/>
            </a:solidFill>
            <a:ln>
              <a:solidFill>
                <a:schemeClr val="tx1"/>
              </a:solidFill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3.2</c:v>
                </c:pt>
                <c:pt idx="2">
                  <c:v>3.6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3.4</c:v>
                </c:pt>
                <c:pt idx="1">
                  <c:v>3.2</c:v>
                </c:pt>
                <c:pt idx="2">
                  <c:v>3.5</c:v>
                </c:pt>
                <c:pt idx="3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</c:v>
                </c:pt>
              </c:strCache>
            </c:strRef>
          </c:tx>
          <c:spPr>
            <a:solidFill>
              <a:srgbClr val="FBFF9F"/>
            </a:solidFill>
            <a:ln>
              <a:solidFill>
                <a:schemeClr val="bg2"/>
              </a:solidFill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4.6</c:v>
                </c:pt>
                <c:pt idx="1">
                  <c:v>5.4</c:v>
                </c:pt>
                <c:pt idx="2">
                  <c:v>5.6</c:v>
                </c:pt>
                <c:pt idx="3">
                  <c:v>5.7</c:v>
                </c:pt>
              </c:numCache>
            </c:numRef>
          </c:val>
        </c:ser>
        <c:axId val="394400568"/>
        <c:axId val="394487592"/>
      </c:barChart>
      <c:catAx>
        <c:axId val="394400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45451108339259"/>
              <c:y val="0.906386186793737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394487592"/>
        <c:crosses val="autoZero"/>
        <c:auto val="1"/>
        <c:lblAlgn val="ctr"/>
        <c:lblOffset val="100"/>
      </c:catAx>
      <c:valAx>
        <c:axId val="394487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 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394400568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279166709007606"/>
          <c:y val="0.0333022557816738"/>
          <c:w val="0.500274904091097"/>
          <c:h val="0.11391939924000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  <a:latin typeface="Calibri (Body)"/>
              </a:rPr>
              <a:t>Impact </a:t>
            </a:r>
            <a:r>
              <a:rPr lang="en-US" dirty="0" smtClean="0">
                <a:solidFill>
                  <a:srgbClr val="C00000"/>
                </a:solidFill>
                <a:latin typeface="Calibri (Body)"/>
              </a:rPr>
              <a:t>of Default </a:t>
            </a:r>
            <a:r>
              <a:rPr lang="en-US" dirty="0">
                <a:solidFill>
                  <a:srgbClr val="C00000"/>
                </a:solidFill>
                <a:latin typeface="Calibri (Body)"/>
              </a:rPr>
              <a:t>Rail </a:t>
            </a:r>
            <a:r>
              <a:rPr lang="en-US" dirty="0" smtClean="0">
                <a:solidFill>
                  <a:srgbClr val="C00000"/>
                </a:solidFill>
                <a:latin typeface="Calibri (Body)"/>
              </a:rPr>
              <a:t>Binding  on Message Rate</a:t>
            </a:r>
            <a:endParaRPr lang="en-US" dirty="0">
              <a:solidFill>
                <a:srgbClr val="C00000"/>
              </a:solidFill>
              <a:latin typeface="Calibri (Body)"/>
            </a:endParaRPr>
          </a:p>
        </c:rich>
      </c:tx>
      <c:layout>
        <c:manualLayout>
          <c:xMode val="edge"/>
          <c:yMode val="edge"/>
          <c:x val="0.146748253320705"/>
          <c:y val="0.0112630049019565"/>
        </c:manualLayout>
      </c:layout>
    </c:title>
    <c:plotArea>
      <c:layout>
        <c:manualLayout>
          <c:layoutTarget val="inner"/>
          <c:xMode val="edge"/>
          <c:yMode val="edge"/>
          <c:x val="0.221432266130001"/>
          <c:y val="0.174764920908018"/>
          <c:w val="0.748888019488151"/>
          <c:h val="0.57322164743048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Single-Rail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2.73834561E6</c:v>
                </c:pt>
                <c:pt idx="1">
                  <c:v>2.76495294E6</c:v>
                </c:pt>
                <c:pt idx="2">
                  <c:v>2.78363764E6</c:v>
                </c:pt>
                <c:pt idx="3">
                  <c:v>2.82063841E6</c:v>
                </c:pt>
                <c:pt idx="4">
                  <c:v>2.64498831999999E6</c:v>
                </c:pt>
                <c:pt idx="5">
                  <c:v>2.76618761E6</c:v>
                </c:pt>
                <c:pt idx="6">
                  <c:v>2.61348554E6</c:v>
                </c:pt>
                <c:pt idx="7">
                  <c:v>2.48897038E6</c:v>
                </c:pt>
                <c:pt idx="8">
                  <c:v>2.29595543E6</c:v>
                </c:pt>
                <c:pt idx="9">
                  <c:v>2.16497666E6</c:v>
                </c:pt>
                <c:pt idx="10">
                  <c:v>1.85507445E6</c:v>
                </c:pt>
                <c:pt idx="11">
                  <c:v>1.15232254E6</c:v>
                </c:pt>
                <c:pt idx="12">
                  <c:v>624106.43</c:v>
                </c:pt>
                <c:pt idx="13">
                  <c:v>322266.9200000002</c:v>
                </c:pt>
                <c:pt idx="14">
                  <c:v>163268.67</c:v>
                </c:pt>
                <c:pt idx="15">
                  <c:v>85553.03</c:v>
                </c:pt>
                <c:pt idx="16">
                  <c:v>43775.87</c:v>
                </c:pt>
                <c:pt idx="17">
                  <c:v>22214.7</c:v>
                </c:pt>
                <c:pt idx="18">
                  <c:v>11181.5</c:v>
                </c:pt>
                <c:pt idx="19">
                  <c:v>5613.99</c:v>
                </c:pt>
                <c:pt idx="20">
                  <c:v>2811.74</c:v>
                </c:pt>
                <c:pt idx="21">
                  <c:v>1355.33</c:v>
                </c:pt>
                <c:pt idx="22">
                  <c:v>676.7900000000005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Dual-Rail</c:v>
                </c:pt>
              </c:strCache>
            </c:strRef>
          </c:tx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6.29391456E6</c:v>
                </c:pt>
                <c:pt idx="1">
                  <c:v>6.40326297E6</c:v>
                </c:pt>
                <c:pt idx="2">
                  <c:v>6.4063193E6</c:v>
                </c:pt>
                <c:pt idx="3">
                  <c:v>6.41371749E6</c:v>
                </c:pt>
                <c:pt idx="4">
                  <c:v>6.07686665E6</c:v>
                </c:pt>
                <c:pt idx="5">
                  <c:v>5.93227527E6</c:v>
                </c:pt>
                <c:pt idx="6">
                  <c:v>5.74418751E6</c:v>
                </c:pt>
                <c:pt idx="7">
                  <c:v>5.41928915E6</c:v>
                </c:pt>
                <c:pt idx="8">
                  <c:v>5.01295632E6</c:v>
                </c:pt>
                <c:pt idx="9">
                  <c:v>4.12016253E6</c:v>
                </c:pt>
                <c:pt idx="10">
                  <c:v>2.62417351E6</c:v>
                </c:pt>
                <c:pt idx="11">
                  <c:v>1.57298689E6</c:v>
                </c:pt>
                <c:pt idx="12">
                  <c:v>879947.9500000004</c:v>
                </c:pt>
                <c:pt idx="13">
                  <c:v>463219.08</c:v>
                </c:pt>
                <c:pt idx="14">
                  <c:v>241501.95</c:v>
                </c:pt>
                <c:pt idx="15">
                  <c:v>125754.94</c:v>
                </c:pt>
                <c:pt idx="16">
                  <c:v>65328.26</c:v>
                </c:pt>
                <c:pt idx="17">
                  <c:v>32429.14</c:v>
                </c:pt>
                <c:pt idx="18">
                  <c:v>15624.36999999993</c:v>
                </c:pt>
                <c:pt idx="19">
                  <c:v>8797.32</c:v>
                </c:pt>
                <c:pt idx="20">
                  <c:v>5323.820000000002</c:v>
                </c:pt>
                <c:pt idx="21">
                  <c:v>2801.44</c:v>
                </c:pt>
                <c:pt idx="22">
                  <c:v>1340.36</c:v>
                </c:pt>
              </c:numCache>
            </c:numRef>
          </c:val>
        </c:ser>
        <c:marker val="1"/>
        <c:axId val="260429224"/>
        <c:axId val="260442648"/>
      </c:lineChart>
      <c:catAx>
        <c:axId val="260429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62256457597379"/>
              <c:y val="0.89462202234564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-3000000" vert="horz"/>
          <a:lstStyle/>
          <a:p>
            <a:pPr>
              <a:defRPr/>
            </a:pPr>
            <a:endParaRPr lang="en-US"/>
          </a:p>
        </c:txPr>
        <c:crossAx val="260442648"/>
        <c:crosses val="autoZero"/>
        <c:auto val="1"/>
        <c:lblAlgn val="ctr"/>
        <c:lblOffset val="100"/>
        <c:tickLblSkip val="2"/>
        <c:tickMarkSkip val="2"/>
      </c:catAx>
      <c:valAx>
        <c:axId val="260442648"/>
        <c:scaling>
          <c:orientation val="minMax"/>
          <c:min val="0.0"/>
        </c:scaling>
        <c:axPos val="l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Message Rate </a:t>
                </a:r>
              </a:p>
              <a:p>
                <a:pPr>
                  <a:defRPr/>
                </a:pPr>
                <a:r>
                  <a:rPr lang="en-US" dirty="0">
                    <a:latin typeface="Calibri (Body)"/>
                  </a:rPr>
                  <a:t>(Millions of Messages / Sec)</a:t>
                </a:r>
              </a:p>
            </c:rich>
          </c:tx>
          <c:layout>
            <c:manualLayout>
              <c:xMode val="edge"/>
              <c:yMode val="edge"/>
              <c:x val="0.0"/>
              <c:y val="0.133968655536538"/>
            </c:manualLayout>
          </c:layout>
        </c:title>
        <c:numFmt formatCode="General" sourceLinked="0"/>
        <c:tickLblPos val="nextTo"/>
        <c:spPr>
          <a:ln>
            <a:solidFill>
              <a:srgbClr val="000000"/>
            </a:solidFill>
          </a:ln>
        </c:spPr>
        <c:crossAx val="260429224"/>
        <c:crosses val="autoZero"/>
        <c:crossBetween val="between"/>
        <c:dispUnits>
          <c:builtInUnit val="millions"/>
        </c:dispUnits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4651324777933"/>
          <c:y val="0.187075084667388"/>
          <c:w val="0.321590842139796"/>
          <c:h val="0.170533920511498"/>
        </c:manualLayout>
      </c:layout>
      <c:spPr>
        <a:ln>
          <a:solidFill>
            <a:srgbClr val="000000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 smtClean="0">
                <a:solidFill>
                  <a:srgbClr val="C00000"/>
                </a:solidFill>
                <a:latin typeface="Calibri (Body)"/>
              </a:rPr>
              <a:t>Impact of Advanced Multi-rail Tuning on Message</a:t>
            </a:r>
            <a:r>
              <a:rPr lang="en-US" baseline="0" dirty="0" smtClean="0">
                <a:solidFill>
                  <a:srgbClr val="C00000"/>
                </a:solidFill>
                <a:latin typeface="Calibri (Body)"/>
              </a:rPr>
              <a:t> Rate</a:t>
            </a:r>
            <a:endParaRPr lang="en-US" dirty="0">
              <a:solidFill>
                <a:srgbClr val="C00000"/>
              </a:solidFill>
              <a:latin typeface="Calibri (Body)"/>
            </a:endParaRPr>
          </a:p>
        </c:rich>
      </c:tx>
      <c:layout>
        <c:manualLayout>
          <c:xMode val="edge"/>
          <c:yMode val="edge"/>
          <c:x val="0.204113648689669"/>
          <c:y val="0.0280063917309655"/>
        </c:manualLayout>
      </c:layout>
    </c:title>
    <c:plotArea>
      <c:layout>
        <c:manualLayout>
          <c:layoutTarget val="inner"/>
          <c:xMode val="edge"/>
          <c:yMode val="edge"/>
          <c:x val="0.225596088835229"/>
          <c:y val="0.194422851079942"/>
          <c:w val="0.7201766842282"/>
          <c:h val="0.55702865797180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Use First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2.68305775E6</c:v>
                </c:pt>
                <c:pt idx="1">
                  <c:v>2.61705269E6</c:v>
                </c:pt>
                <c:pt idx="2">
                  <c:v>2.63047369E6</c:v>
                </c:pt>
                <c:pt idx="3">
                  <c:v>2.64807592E6</c:v>
                </c:pt>
                <c:pt idx="4">
                  <c:v>2.54336724E6</c:v>
                </c:pt>
                <c:pt idx="5">
                  <c:v>2.72090539E6</c:v>
                </c:pt>
                <c:pt idx="6">
                  <c:v>2.50702437E6</c:v>
                </c:pt>
                <c:pt idx="7">
                  <c:v>2.42606003E6</c:v>
                </c:pt>
                <c:pt idx="8">
                  <c:v>2.30726977E6</c:v>
                </c:pt>
                <c:pt idx="9">
                  <c:v>2.15547327E6</c:v>
                </c:pt>
                <c:pt idx="10">
                  <c:v>1.85794197E6</c:v>
                </c:pt>
                <c:pt idx="11">
                  <c:v>1.15429632E6</c:v>
                </c:pt>
                <c:pt idx="12">
                  <c:v>618976.02</c:v>
                </c:pt>
                <c:pt idx="13">
                  <c:v>321729.39</c:v>
                </c:pt>
                <c:pt idx="14">
                  <c:v>163445.95</c:v>
                </c:pt>
                <c:pt idx="15">
                  <c:v>113894.25</c:v>
                </c:pt>
                <c:pt idx="16">
                  <c:v>57769.57</c:v>
                </c:pt>
                <c:pt idx="17">
                  <c:v>29376.32</c:v>
                </c:pt>
                <c:pt idx="18">
                  <c:v>15205.63000000001</c:v>
                </c:pt>
                <c:pt idx="19">
                  <c:v>9008.53</c:v>
                </c:pt>
                <c:pt idx="20">
                  <c:v>5528.47</c:v>
                </c:pt>
                <c:pt idx="21">
                  <c:v>2661.410000000001</c:v>
                </c:pt>
                <c:pt idx="22">
                  <c:v>1343.97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Round Robin</c:v>
                </c:pt>
              </c:strCache>
            </c:strRef>
          </c:tx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3.99546708E6</c:v>
                </c:pt>
                <c:pt idx="1">
                  <c:v>4.00371069E6</c:v>
                </c:pt>
                <c:pt idx="2">
                  <c:v>3.99576445E6</c:v>
                </c:pt>
                <c:pt idx="3">
                  <c:v>3.88192995E6</c:v>
                </c:pt>
                <c:pt idx="4">
                  <c:v>3.78958786E6</c:v>
                </c:pt>
                <c:pt idx="5">
                  <c:v>3.93802473E6</c:v>
                </c:pt>
                <c:pt idx="6">
                  <c:v>3.63700826E6</c:v>
                </c:pt>
                <c:pt idx="7">
                  <c:v>3.36582115E6</c:v>
                </c:pt>
                <c:pt idx="8">
                  <c:v>3.37138705E6</c:v>
                </c:pt>
                <c:pt idx="9">
                  <c:v>3.08830483E6</c:v>
                </c:pt>
                <c:pt idx="10">
                  <c:v>2.47276804E6</c:v>
                </c:pt>
                <c:pt idx="11">
                  <c:v>1.54856186E6</c:v>
                </c:pt>
                <c:pt idx="12">
                  <c:v>864767.8</c:v>
                </c:pt>
                <c:pt idx="13">
                  <c:v>448000.96</c:v>
                </c:pt>
                <c:pt idx="14">
                  <c:v>223274.47</c:v>
                </c:pt>
                <c:pt idx="15">
                  <c:v>114893.99</c:v>
                </c:pt>
                <c:pt idx="16">
                  <c:v>57967.09</c:v>
                </c:pt>
                <c:pt idx="17">
                  <c:v>30560.72</c:v>
                </c:pt>
                <c:pt idx="18">
                  <c:v>16359.71000000001</c:v>
                </c:pt>
                <c:pt idx="19">
                  <c:v>9672.68</c:v>
                </c:pt>
                <c:pt idx="20">
                  <c:v>5587.07</c:v>
                </c:pt>
                <c:pt idx="21">
                  <c:v>2665.13</c:v>
                </c:pt>
                <c:pt idx="22">
                  <c:v>1345.85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Scatter</c:v>
                </c:pt>
              </c:strCache>
            </c:strRef>
          </c:tx>
          <c:spPr>
            <a:ln>
              <a:solidFill>
                <a:srgbClr val="CD052B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6.64033286E6</c:v>
                </c:pt>
                <c:pt idx="1">
                  <c:v>6.67611497E6</c:v>
                </c:pt>
                <c:pt idx="2">
                  <c:v>6.78924561E6</c:v>
                </c:pt>
                <c:pt idx="3">
                  <c:v>6.74178625E6</c:v>
                </c:pt>
                <c:pt idx="4">
                  <c:v>6.57527143E6</c:v>
                </c:pt>
                <c:pt idx="5">
                  <c:v>6.28286614E6</c:v>
                </c:pt>
                <c:pt idx="6">
                  <c:v>6.16856659E6</c:v>
                </c:pt>
                <c:pt idx="7">
                  <c:v>5.87064967E6</c:v>
                </c:pt>
                <c:pt idx="8">
                  <c:v>5.35924113E6</c:v>
                </c:pt>
                <c:pt idx="9">
                  <c:v>4.2192459E6</c:v>
                </c:pt>
                <c:pt idx="10">
                  <c:v>2.71338781E6</c:v>
                </c:pt>
                <c:pt idx="11">
                  <c:v>1.61494078E6</c:v>
                </c:pt>
                <c:pt idx="12">
                  <c:v>889011.22</c:v>
                </c:pt>
                <c:pt idx="13">
                  <c:v>465302.7</c:v>
                </c:pt>
                <c:pt idx="14">
                  <c:v>235914.62</c:v>
                </c:pt>
                <c:pt idx="15">
                  <c:v>126037.87</c:v>
                </c:pt>
                <c:pt idx="16">
                  <c:v>61709.06</c:v>
                </c:pt>
                <c:pt idx="17">
                  <c:v>31156.82</c:v>
                </c:pt>
                <c:pt idx="18">
                  <c:v>15969.52</c:v>
                </c:pt>
                <c:pt idx="19">
                  <c:v>8815.52</c:v>
                </c:pt>
                <c:pt idx="20">
                  <c:v>5060.43</c:v>
                </c:pt>
                <c:pt idx="21">
                  <c:v>2714.61</c:v>
                </c:pt>
                <c:pt idx="22">
                  <c:v>1327.05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Bunch</c:v>
                </c:pt>
              </c:strCache>
            </c:strRef>
          </c:tx>
          <c:spPr>
            <a:ln>
              <a:solidFill>
                <a:srgbClr val="00006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6.22964623E6</c:v>
                </c:pt>
                <c:pt idx="1">
                  <c:v>6.23278022E6</c:v>
                </c:pt>
                <c:pt idx="2">
                  <c:v>6.32009393E6</c:v>
                </c:pt>
                <c:pt idx="3">
                  <c:v>6.31984593E6</c:v>
                </c:pt>
                <c:pt idx="4">
                  <c:v>6.20062651E6</c:v>
                </c:pt>
                <c:pt idx="5">
                  <c:v>5.8136469E6</c:v>
                </c:pt>
                <c:pt idx="6">
                  <c:v>5.65524135E6</c:v>
                </c:pt>
                <c:pt idx="7">
                  <c:v>5.46544754E6</c:v>
                </c:pt>
                <c:pt idx="8">
                  <c:v>5.01373657E6</c:v>
                </c:pt>
                <c:pt idx="9">
                  <c:v>4.00540334E6</c:v>
                </c:pt>
                <c:pt idx="10">
                  <c:v>2.66463625E6</c:v>
                </c:pt>
                <c:pt idx="11">
                  <c:v>1.59854373E6</c:v>
                </c:pt>
                <c:pt idx="12">
                  <c:v>882213.31</c:v>
                </c:pt>
                <c:pt idx="13">
                  <c:v>461915.83</c:v>
                </c:pt>
                <c:pt idx="14">
                  <c:v>232240.7400000001</c:v>
                </c:pt>
                <c:pt idx="15">
                  <c:v>126780.47</c:v>
                </c:pt>
                <c:pt idx="16">
                  <c:v>63692.18</c:v>
                </c:pt>
                <c:pt idx="17">
                  <c:v>31479.17</c:v>
                </c:pt>
                <c:pt idx="18">
                  <c:v>15936.79</c:v>
                </c:pt>
                <c:pt idx="19">
                  <c:v>8877.299999999981</c:v>
                </c:pt>
                <c:pt idx="20">
                  <c:v>5250.54</c:v>
                </c:pt>
                <c:pt idx="21">
                  <c:v>2741.69</c:v>
                </c:pt>
                <c:pt idx="22">
                  <c:v>1343.3</c:v>
                </c:pt>
              </c:numCache>
            </c:numRef>
          </c:val>
        </c:ser>
        <c:marker val="1"/>
        <c:axId val="260338728"/>
        <c:axId val="260361464"/>
      </c:lineChart>
      <c:catAx>
        <c:axId val="260338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02846210148555"/>
              <c:y val="0.890506311513458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-3000000" vert="horz"/>
          <a:lstStyle/>
          <a:p>
            <a:pPr>
              <a:defRPr/>
            </a:pPr>
            <a:endParaRPr lang="en-US"/>
          </a:p>
        </c:txPr>
        <c:crossAx val="260361464"/>
        <c:crosses val="autoZero"/>
        <c:auto val="1"/>
        <c:lblAlgn val="ctr"/>
        <c:lblOffset val="100"/>
        <c:tickLblSkip val="2"/>
        <c:tickMarkSkip val="2"/>
      </c:catAx>
      <c:valAx>
        <c:axId val="260361464"/>
        <c:scaling>
          <c:orientation val="minMax"/>
        </c:scaling>
        <c:axPos val="l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Message Rate </a:t>
                </a:r>
                <a:endParaRPr lang="en-US" dirty="0" smtClean="0">
                  <a:latin typeface="Calibri (Body)"/>
                </a:endParaRPr>
              </a:p>
              <a:p>
                <a:pPr>
                  <a:defRPr/>
                </a:pPr>
                <a:r>
                  <a:rPr lang="en-US" dirty="0" smtClean="0">
                    <a:latin typeface="Calibri (Body)"/>
                  </a:rPr>
                  <a:t>(</a:t>
                </a:r>
                <a:r>
                  <a:rPr lang="en-US" dirty="0">
                    <a:latin typeface="Calibri (Body)"/>
                  </a:rPr>
                  <a:t>Millions of Messages/sec)</a:t>
                </a:r>
              </a:p>
            </c:rich>
          </c:tx>
          <c:layout>
            <c:manualLayout>
              <c:xMode val="edge"/>
              <c:yMode val="edge"/>
              <c:x val="0.0252154849506451"/>
              <c:y val="0.153241439234291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260338728"/>
        <c:crosses val="autoZero"/>
        <c:crossBetween val="between"/>
        <c:dispUnits>
          <c:builtInUnit val="millions"/>
        </c:dispUnits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980212169595"/>
          <c:y val="0.199282106789824"/>
          <c:w val="0.426327308197305"/>
          <c:h val="0.242046380693038"/>
        </c:manualLayout>
      </c:layout>
      <c:spPr>
        <a:ln>
          <a:solidFill>
            <a:srgbClr val="000000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  <a:latin typeface="Calibri (Body)"/>
              </a:rPr>
              <a:t>Impact of </a:t>
            </a:r>
            <a:r>
              <a:rPr lang="en-US" dirty="0" smtClean="0">
                <a:solidFill>
                  <a:srgbClr val="C00000"/>
                </a:solidFill>
                <a:latin typeface="Calibri (Body)"/>
              </a:rPr>
              <a:t>Default Message</a:t>
            </a:r>
            <a:r>
              <a:rPr lang="en-US" baseline="0" dirty="0" smtClean="0">
                <a:solidFill>
                  <a:srgbClr val="C00000"/>
                </a:solidFill>
                <a:latin typeface="Calibri (Body)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 (Body)"/>
              </a:rPr>
              <a:t>Striping on Bandwidth</a:t>
            </a:r>
            <a:endParaRPr lang="en-US" dirty="0">
              <a:solidFill>
                <a:srgbClr val="C00000"/>
              </a:solidFill>
              <a:latin typeface="Calibri (Body)"/>
            </a:endParaRPr>
          </a:p>
        </c:rich>
      </c:tx>
      <c:layout>
        <c:manualLayout>
          <c:xMode val="edge"/>
          <c:yMode val="edge"/>
          <c:x val="0.193479684370997"/>
          <c:y val="0.0170554447172581"/>
        </c:manualLayout>
      </c:layout>
    </c:title>
    <c:plotArea>
      <c:layout>
        <c:manualLayout>
          <c:layoutTarget val="inner"/>
          <c:xMode val="edge"/>
          <c:yMode val="edge"/>
          <c:x val="0.223956977546521"/>
          <c:y val="0.19336954628939"/>
          <c:w val="0.687582722091171"/>
          <c:h val="0.57919729133879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Single-Rail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2.74</c:v>
                </c:pt>
                <c:pt idx="1">
                  <c:v>5.53</c:v>
                </c:pt>
                <c:pt idx="2">
                  <c:v>11.13</c:v>
                </c:pt>
                <c:pt idx="3">
                  <c:v>22.57</c:v>
                </c:pt>
                <c:pt idx="4">
                  <c:v>42.32</c:v>
                </c:pt>
                <c:pt idx="5">
                  <c:v>88.52</c:v>
                </c:pt>
                <c:pt idx="6">
                  <c:v>167.26</c:v>
                </c:pt>
                <c:pt idx="7">
                  <c:v>318.5899999999997</c:v>
                </c:pt>
                <c:pt idx="8">
                  <c:v>587.76</c:v>
                </c:pt>
                <c:pt idx="9">
                  <c:v>1108.47</c:v>
                </c:pt>
                <c:pt idx="10">
                  <c:v>1899.6</c:v>
                </c:pt>
                <c:pt idx="11">
                  <c:v>2359.96</c:v>
                </c:pt>
                <c:pt idx="12">
                  <c:v>2556.34</c:v>
                </c:pt>
                <c:pt idx="13">
                  <c:v>2640.01</c:v>
                </c:pt>
                <c:pt idx="14">
                  <c:v>2674.99</c:v>
                </c:pt>
                <c:pt idx="15">
                  <c:v>2803.4</c:v>
                </c:pt>
                <c:pt idx="16">
                  <c:v>2868.9</c:v>
                </c:pt>
                <c:pt idx="17">
                  <c:v>2911.73</c:v>
                </c:pt>
                <c:pt idx="18">
                  <c:v>2931.16</c:v>
                </c:pt>
                <c:pt idx="19">
                  <c:v>2943.350000000002</c:v>
                </c:pt>
                <c:pt idx="20">
                  <c:v>2948.32</c:v>
                </c:pt>
                <c:pt idx="21">
                  <c:v>2842.330000000002</c:v>
                </c:pt>
                <c:pt idx="22">
                  <c:v>2838.65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Dual-Rail</c:v>
                </c:pt>
              </c:strCache>
            </c:strRef>
          </c:tx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6.29</c:v>
                </c:pt>
                <c:pt idx="1">
                  <c:v>12.81</c:v>
                </c:pt>
                <c:pt idx="2">
                  <c:v>25.63000000000003</c:v>
                </c:pt>
                <c:pt idx="3">
                  <c:v>51.31</c:v>
                </c:pt>
                <c:pt idx="4">
                  <c:v>97.23</c:v>
                </c:pt>
                <c:pt idx="5">
                  <c:v>189.83</c:v>
                </c:pt>
                <c:pt idx="6">
                  <c:v>367.63</c:v>
                </c:pt>
                <c:pt idx="7">
                  <c:v>693.6700000000005</c:v>
                </c:pt>
                <c:pt idx="8">
                  <c:v>1283.32</c:v>
                </c:pt>
                <c:pt idx="9">
                  <c:v>2109.52</c:v>
                </c:pt>
                <c:pt idx="10">
                  <c:v>2687.15</c:v>
                </c:pt>
                <c:pt idx="11">
                  <c:v>3221.48</c:v>
                </c:pt>
                <c:pt idx="12">
                  <c:v>3604.27</c:v>
                </c:pt>
                <c:pt idx="13">
                  <c:v>3794.69</c:v>
                </c:pt>
                <c:pt idx="14">
                  <c:v>3956.77</c:v>
                </c:pt>
                <c:pt idx="15">
                  <c:v>4120.74</c:v>
                </c:pt>
                <c:pt idx="16">
                  <c:v>4281.35</c:v>
                </c:pt>
                <c:pt idx="17">
                  <c:v>4250.55</c:v>
                </c:pt>
                <c:pt idx="18">
                  <c:v>4095.830000000002</c:v>
                </c:pt>
                <c:pt idx="19">
                  <c:v>4612.33</c:v>
                </c:pt>
                <c:pt idx="20">
                  <c:v>5582.43</c:v>
                </c:pt>
                <c:pt idx="21">
                  <c:v>5875.04</c:v>
                </c:pt>
                <c:pt idx="22">
                  <c:v>5621.88</c:v>
                </c:pt>
              </c:numCache>
            </c:numRef>
          </c:val>
        </c:ser>
        <c:marker val="1"/>
        <c:axId val="260133032"/>
        <c:axId val="260125512"/>
      </c:lineChart>
      <c:catAx>
        <c:axId val="260133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270841200715965"/>
              <c:y val="0.924270608290011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-30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260125512"/>
        <c:crosses val="autoZero"/>
        <c:auto val="1"/>
        <c:lblAlgn val="ctr"/>
        <c:lblOffset val="100"/>
        <c:tickLblSkip val="2"/>
        <c:tickMarkSkip val="2"/>
      </c:catAx>
      <c:valAx>
        <c:axId val="260125512"/>
        <c:scaling>
          <c:orientation val="minMax"/>
        </c:scaling>
        <c:axPos val="l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Calibri (Body)"/>
                  </a:rPr>
                  <a:t>Bandwidth (MB/sec)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2601330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7669116034942"/>
          <c:y val="0.20655905511811"/>
          <c:w val="0.347301894111324"/>
          <c:h val="0.209050511730366"/>
        </c:manualLayout>
      </c:layout>
      <c:spPr>
        <a:ln>
          <a:solidFill>
            <a:srgbClr val="000000"/>
          </a:solidFill>
        </a:ln>
      </c:spPr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Intra-Job</a:t>
            </a:r>
            <a:r>
              <a:rPr lang="en-US" baseline="0" dirty="0" smtClean="0"/>
              <a:t> QoS Through Load Balancing Over Different VLs</a:t>
            </a:r>
            <a:endParaRPr lang="en-US" dirty="0"/>
          </a:p>
        </c:rich>
      </c:tx>
      <c:layout>
        <c:manualLayout>
          <c:xMode val="edge"/>
          <c:yMode val="edge"/>
          <c:x val="0.408753359043196"/>
          <c:y val="0.0"/>
        </c:manualLayout>
      </c:layout>
      <c:overlay val="1"/>
    </c:title>
    <c:plotArea>
      <c:layout>
        <c:manualLayout>
          <c:layoutTarget val="inner"/>
          <c:xMode val="edge"/>
          <c:yMode val="edge"/>
          <c:x val="0.266223005019109"/>
          <c:y val="0.206143161357069"/>
          <c:w val="0.701613252290839"/>
          <c:h val="0.53515503919940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1-VL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1607.132</c:v>
                </c:pt>
                <c:pt idx="1">
                  <c:v>2021.976</c:v>
                </c:pt>
                <c:pt idx="2">
                  <c:v>2270.622</c:v>
                </c:pt>
                <c:pt idx="3">
                  <c:v>2555.212</c:v>
                </c:pt>
                <c:pt idx="4">
                  <c:v>2765.846</c:v>
                </c:pt>
                <c:pt idx="5">
                  <c:v>2903.153</c:v>
                </c:pt>
                <c:pt idx="6">
                  <c:v>2978.437000000002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8-VLs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1696.958</c:v>
                </c:pt>
                <c:pt idx="1">
                  <c:v>2344.631000000001</c:v>
                </c:pt>
                <c:pt idx="2">
                  <c:v>2612.266999999933</c:v>
                </c:pt>
                <c:pt idx="3">
                  <c:v>2811.523</c:v>
                </c:pt>
                <c:pt idx="4">
                  <c:v>2876.497000000001</c:v>
                </c:pt>
                <c:pt idx="5">
                  <c:v>2989.855000000058</c:v>
                </c:pt>
                <c:pt idx="6">
                  <c:v>3048.621</c:v>
                </c:pt>
              </c:numCache>
            </c:numRef>
          </c:val>
        </c:ser>
        <c:marker val="1"/>
        <c:axId val="239005464"/>
        <c:axId val="238199944"/>
      </c:lineChart>
      <c:catAx>
        <c:axId val="239005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77347081896613"/>
              <c:y val="0.833141260734842"/>
            </c:manualLayout>
          </c:layout>
        </c:title>
        <c:tickLblPos val="nextTo"/>
        <c:spPr>
          <a:ln>
            <a:solidFill>
              <a:srgbClr val="000000"/>
            </a:solidFill>
          </a:ln>
        </c:spPr>
        <c:crossAx val="238199944"/>
        <c:crosses val="autoZero"/>
        <c:auto val="1"/>
        <c:lblAlgn val="ctr"/>
        <c:lblOffset val="100"/>
      </c:catAx>
      <c:valAx>
        <c:axId val="238199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Point-to-Point </a:t>
                </a:r>
              </a:p>
              <a:p>
                <a:pPr>
                  <a:defRPr/>
                </a:pPr>
                <a:r>
                  <a:rPr lang="en-US" dirty="0"/>
                  <a:t>Bandwidth (MBps)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23900546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8173492124087"/>
          <c:y val="0.365998711102054"/>
          <c:w val="0.205462962962967"/>
          <c:h val="0.187589178966152"/>
        </c:manualLayout>
      </c:layout>
      <c:overlay val="1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Inter-Job </a:t>
            </a:r>
            <a:r>
              <a:rPr lang="en-US" dirty="0" smtClean="0"/>
              <a:t>QoS Through</a:t>
            </a:r>
            <a:r>
              <a:rPr lang="en-US" baseline="0" dirty="0" smtClean="0"/>
              <a:t> Traffic Segregation Over Different VLs</a:t>
            </a:r>
            <a:endParaRPr lang="en-US" dirty="0"/>
          </a:p>
        </c:rich>
      </c:tx>
      <c:layout>
        <c:manualLayout>
          <c:xMode val="edge"/>
          <c:yMode val="edge"/>
          <c:x val="0.291830583661167"/>
          <c:y val="0.0680270586717561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 Alltoalls (No QoS)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39.77781</c:v>
                </c:pt>
                <c:pt idx="1">
                  <c:v>57.18927</c:v>
                </c:pt>
                <c:pt idx="2">
                  <c:v>144.2524900000014</c:v>
                </c:pt>
                <c:pt idx="3">
                  <c:v>254.30258</c:v>
                </c:pt>
                <c:pt idx="4">
                  <c:v>292.367860000006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Alltoalls (QoS)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39.28757500000001</c:v>
                </c:pt>
                <c:pt idx="1">
                  <c:v>56.388</c:v>
                </c:pt>
                <c:pt idx="2">
                  <c:v>134.728125</c:v>
                </c:pt>
                <c:pt idx="3">
                  <c:v>222.960625</c:v>
                </c:pt>
                <c:pt idx="4">
                  <c:v>278.092425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 Alltoall</c:v>
                </c:pt>
              </c:strCache>
            </c:strRef>
          </c:tx>
          <c:spPr>
            <a:ln>
              <a:solidFill>
                <a:srgbClr val="0004B0"/>
              </a:solidFill>
            </a:ln>
          </c:spPr>
          <c:marker>
            <c:spPr>
              <a:solidFill>
                <a:srgbClr val="0004B0"/>
              </a:solidFill>
              <a:ln>
                <a:solidFill>
                  <a:srgbClr val="0004B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32.316375</c:v>
                </c:pt>
                <c:pt idx="1">
                  <c:v>43.90657500000001</c:v>
                </c:pt>
                <c:pt idx="2">
                  <c:v>103.468825</c:v>
                </c:pt>
                <c:pt idx="3">
                  <c:v>172.0892</c:v>
                </c:pt>
                <c:pt idx="4">
                  <c:v>170.974</c:v>
                </c:pt>
              </c:numCache>
            </c:numRef>
          </c:val>
        </c:ser>
        <c:marker val="1"/>
        <c:axId val="383754040"/>
        <c:axId val="238061176"/>
      </c:lineChart>
      <c:catAx>
        <c:axId val="383754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01868723021193"/>
              <c:y val="0.857316942525041"/>
            </c:manualLayout>
          </c:layout>
        </c:title>
        <c:tickLblPos val="nextTo"/>
        <c:spPr>
          <a:ln>
            <a:solidFill>
              <a:srgbClr val="000000"/>
            </a:solidFill>
          </a:ln>
        </c:spPr>
        <c:crossAx val="238061176"/>
        <c:crosses val="autoZero"/>
        <c:auto val="1"/>
        <c:lblAlgn val="ctr"/>
        <c:lblOffset val="100"/>
      </c:catAx>
      <c:valAx>
        <c:axId val="238061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Alltoall </a:t>
                </a:r>
              </a:p>
              <a:p>
                <a:pPr>
                  <a:defRPr/>
                </a:pPr>
                <a:r>
                  <a:rPr lang="en-US" dirty="0"/>
                  <a:t>Latency 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38375404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228973457947"/>
          <c:y val="0.262881939430894"/>
          <c:w val="0.456192472747939"/>
          <c:h val="0.220754191440356"/>
        </c:manualLayout>
      </c:layout>
      <c:overlay val="1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Small Messages (102,400 Cores)</a:t>
            </a:r>
          </a:p>
        </c:rich>
      </c:tx>
      <c:layout>
        <c:manualLayout>
          <c:xMode val="edge"/>
          <c:yMode val="edge"/>
          <c:x val="0.211971810892"/>
          <c:y val="0.0272332673015955"/>
        </c:manualLayout>
      </c:layout>
      <c:overlay val="1"/>
    </c:title>
    <c:plotArea>
      <c:layout>
        <c:manualLayout>
          <c:layoutTarget val="inner"/>
          <c:xMode val="edge"/>
          <c:yMode val="edge"/>
          <c:x val="0.156500468609184"/>
          <c:y val="0.157919733407789"/>
          <c:w val="0.772320224146974"/>
          <c:h val="0.5723289317972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24.08</c:v>
                </c:pt>
                <c:pt idx="1">
                  <c:v>28.535</c:v>
                </c:pt>
                <c:pt idx="2">
                  <c:v>24.40499999999999</c:v>
                </c:pt>
                <c:pt idx="3">
                  <c:v>22.56</c:v>
                </c:pt>
                <c:pt idx="4">
                  <c:v>26.14</c:v>
                </c:pt>
                <c:pt idx="5">
                  <c:v>23.18</c:v>
                </c:pt>
                <c:pt idx="6">
                  <c:v>28.75</c:v>
                </c:pt>
                <c:pt idx="7">
                  <c:v>27.22499999999999</c:v>
                </c:pt>
                <c:pt idx="8">
                  <c:v>28.04499999999999</c:v>
                </c:pt>
                <c:pt idx="9">
                  <c:v>37.32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Multicast</c:v>
                </c:pt>
              </c:strCache>
            </c:strRef>
          </c:tx>
          <c:spPr>
            <a:ln w="38100"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4.5</c:v>
                </c:pt>
                <c:pt idx="1">
                  <c:v>4.8</c:v>
                </c:pt>
                <c:pt idx="2">
                  <c:v>6.26</c:v>
                </c:pt>
                <c:pt idx="3">
                  <c:v>4.154999999999974</c:v>
                </c:pt>
                <c:pt idx="4">
                  <c:v>3.845</c:v>
                </c:pt>
                <c:pt idx="5">
                  <c:v>4.04</c:v>
                </c:pt>
                <c:pt idx="6">
                  <c:v>10.95000000000002</c:v>
                </c:pt>
                <c:pt idx="7">
                  <c:v>4.364999999999974</c:v>
                </c:pt>
                <c:pt idx="8">
                  <c:v>9.370000000000002</c:v>
                </c:pt>
                <c:pt idx="9">
                  <c:v>6.344999999999985</c:v>
                </c:pt>
              </c:numCache>
            </c:numRef>
          </c:val>
        </c:ser>
        <c:marker val="1"/>
        <c:axId val="383410280"/>
        <c:axId val="383388488"/>
      </c:lineChart>
      <c:catAx>
        <c:axId val="383410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72322590328403"/>
              <c:y val="0.822086599055518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383388488"/>
        <c:crosses val="autoZero"/>
        <c:auto val="1"/>
        <c:lblAlgn val="ctr"/>
        <c:lblOffset val="100"/>
        <c:tickLblSkip val="2"/>
      </c:catAx>
      <c:valAx>
        <c:axId val="383388488"/>
        <c:scaling>
          <c:orientation val="minMax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Latency  </a:t>
                </a:r>
                <a:r>
                  <a:rPr lang="en-US" dirty="0"/>
                  <a:t>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3834102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40391204022137"/>
          <c:y val="0.165052736844233"/>
          <c:w val="0.244204769340228"/>
          <c:h val="0.202956197468065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5448818808768"/>
          <c:y val="0.0312014109382943"/>
          <c:w val="0.81769130553596"/>
          <c:h val="0.74072158449480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Eager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1.66</c:v>
                </c:pt>
                <c:pt idx="1">
                  <c:v>1.680000000000011</c:v>
                </c:pt>
                <c:pt idx="2">
                  <c:v>1.66</c:v>
                </c:pt>
                <c:pt idx="3">
                  <c:v>1.66</c:v>
                </c:pt>
                <c:pt idx="4">
                  <c:v>1.700000000000004</c:v>
                </c:pt>
                <c:pt idx="5">
                  <c:v>1.730000000000005</c:v>
                </c:pt>
                <c:pt idx="6">
                  <c:v>1.8</c:v>
                </c:pt>
                <c:pt idx="7">
                  <c:v>1.990000000000007</c:v>
                </c:pt>
                <c:pt idx="8">
                  <c:v>3.18</c:v>
                </c:pt>
                <c:pt idx="9">
                  <c:v>3.42</c:v>
                </c:pt>
                <c:pt idx="10">
                  <c:v>4.02</c:v>
                </c:pt>
                <c:pt idx="11">
                  <c:v>5.119999999999997</c:v>
                </c:pt>
                <c:pt idx="12">
                  <c:v>6.21</c:v>
                </c:pt>
                <c:pt idx="13">
                  <c:v>8.41</c:v>
                </c:pt>
                <c:pt idx="14">
                  <c:v>12.78</c:v>
                </c:pt>
                <c:pt idx="15">
                  <c:v>19.27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Rendezvous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5.2</c:v>
                </c:pt>
                <c:pt idx="1">
                  <c:v>5.21</c:v>
                </c:pt>
                <c:pt idx="2">
                  <c:v>5.22</c:v>
                </c:pt>
                <c:pt idx="3">
                  <c:v>5.22</c:v>
                </c:pt>
                <c:pt idx="4">
                  <c:v>5.23</c:v>
                </c:pt>
                <c:pt idx="5">
                  <c:v>5.23</c:v>
                </c:pt>
                <c:pt idx="6">
                  <c:v>5.33</c:v>
                </c:pt>
                <c:pt idx="7">
                  <c:v>6.55</c:v>
                </c:pt>
                <c:pt idx="8">
                  <c:v>6.7</c:v>
                </c:pt>
                <c:pt idx="9">
                  <c:v>7.45</c:v>
                </c:pt>
                <c:pt idx="10">
                  <c:v>8.67</c:v>
                </c:pt>
                <c:pt idx="11">
                  <c:v>9.6</c:v>
                </c:pt>
                <c:pt idx="12">
                  <c:v>10.6</c:v>
                </c:pt>
                <c:pt idx="13">
                  <c:v>10.91</c:v>
                </c:pt>
                <c:pt idx="14">
                  <c:v>13.49</c:v>
                </c:pt>
                <c:pt idx="15">
                  <c:v>18.32999999999999</c:v>
                </c:pt>
              </c:numCache>
            </c:numRef>
          </c:val>
        </c:ser>
        <c:axId val="322476952"/>
        <c:axId val="435960280"/>
      </c:barChart>
      <c:catAx>
        <c:axId val="322476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5960280"/>
        <c:crosses val="autoZero"/>
        <c:auto val="1"/>
        <c:lblAlgn val="ctr"/>
        <c:lblOffset val="100"/>
      </c:catAx>
      <c:valAx>
        <c:axId val="435960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Latency (us)</a:t>
                </a:r>
              </a:p>
            </c:rich>
          </c:tx>
        </c:title>
        <c:numFmt formatCode="General" sourceLinked="1"/>
        <c:tickLblPos val="nextTo"/>
        <c:crossAx val="322476952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0385436514314"/>
          <c:y val="0.0462321011337348"/>
          <c:w val="0.689017699318201"/>
          <c:h val="0.135429590166499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bg2">
          <a:lumMod val="95000"/>
          <a:lumOff val="5000"/>
          <a:alpha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Large Messages (102,400 Cores)</a:t>
            </a:r>
          </a:p>
        </c:rich>
      </c:tx>
      <c:layout>
        <c:manualLayout>
          <c:xMode val="edge"/>
          <c:yMode val="edge"/>
          <c:x val="0.211971810892"/>
          <c:y val="0.0272332673015955"/>
        </c:manualLayout>
      </c:layout>
      <c:overlay val="1"/>
    </c:title>
    <c:plotArea>
      <c:layout>
        <c:manualLayout>
          <c:layoutTarget val="inner"/>
          <c:xMode val="edge"/>
          <c:yMode val="edge"/>
          <c:x val="0.156500468609184"/>
          <c:y val="0.157919733407789"/>
          <c:w val="0.813565968045439"/>
          <c:h val="0.5723289317972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Sheet1!$A$2:$A$9</c:f>
              <c:strCache>
                <c:ptCount val="7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37.84</c:v>
                </c:pt>
                <c:pt idx="1">
                  <c:v>44.92</c:v>
                </c:pt>
                <c:pt idx="2">
                  <c:v>69.81</c:v>
                </c:pt>
                <c:pt idx="3">
                  <c:v>91.425</c:v>
                </c:pt>
                <c:pt idx="4">
                  <c:v>126.105</c:v>
                </c:pt>
                <c:pt idx="5">
                  <c:v>228.8850000000005</c:v>
                </c:pt>
                <c:pt idx="6">
                  <c:v>403.5949999999997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Multicast</c:v>
                </c:pt>
              </c:strCache>
            </c:strRef>
          </c:tx>
          <c:spPr>
            <a:ln w="38100"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Sheet1!$A$2:$A$9</c:f>
              <c:strCache>
                <c:ptCount val="7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6.955</c:v>
                </c:pt>
                <c:pt idx="1">
                  <c:v>9.31</c:v>
                </c:pt>
                <c:pt idx="2">
                  <c:v>14.425</c:v>
                </c:pt>
                <c:pt idx="3">
                  <c:v>24.70499999999999</c:v>
                </c:pt>
                <c:pt idx="4">
                  <c:v>42.77</c:v>
                </c:pt>
                <c:pt idx="5">
                  <c:v>130.705</c:v>
                </c:pt>
                <c:pt idx="6">
                  <c:v>257.83</c:v>
                </c:pt>
              </c:numCache>
            </c:numRef>
          </c:val>
        </c:ser>
        <c:marker val="1"/>
        <c:axId val="383308552"/>
        <c:axId val="383281176"/>
      </c:lineChart>
      <c:catAx>
        <c:axId val="383308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72322590328403"/>
              <c:y val="0.822086599055518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383281176"/>
        <c:crosses val="autoZero"/>
        <c:auto val="1"/>
        <c:lblAlgn val="ctr"/>
        <c:lblOffset val="100"/>
        <c:tickLblSkip val="2"/>
      </c:catAx>
      <c:valAx>
        <c:axId val="383281176"/>
        <c:scaling>
          <c:orientation val="minMax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Latency  </a:t>
                </a:r>
                <a:r>
                  <a:rPr lang="en-US" dirty="0"/>
                  <a:t>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3833085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7815450839914"/>
          <c:y val="0.169805826914167"/>
          <c:w val="0.244204769340228"/>
          <c:h val="0.202956197468065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16 </a:t>
            </a:r>
            <a:r>
              <a:rPr lang="en-US" dirty="0" smtClean="0"/>
              <a:t>Byte Message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59848129452471"/>
          <c:y val="0.159377440803093"/>
          <c:w val="0.81116780807544"/>
          <c:h val="0.5422714487609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  <c:pt idx="9">
                  <c:v>6K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6.52</c:v>
                </c:pt>
                <c:pt idx="1">
                  <c:v>8.73</c:v>
                </c:pt>
                <c:pt idx="2">
                  <c:v>11.275</c:v>
                </c:pt>
                <c:pt idx="3">
                  <c:v>13.40500000000002</c:v>
                </c:pt>
                <c:pt idx="4">
                  <c:v>13.85000000000003</c:v>
                </c:pt>
                <c:pt idx="5">
                  <c:v>16.69</c:v>
                </c:pt>
                <c:pt idx="6">
                  <c:v>24.48499999999998</c:v>
                </c:pt>
                <c:pt idx="7">
                  <c:v>22.95</c:v>
                </c:pt>
                <c:pt idx="8">
                  <c:v>22.94499999999999</c:v>
                </c:pt>
                <c:pt idx="9">
                  <c:v>22.56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Multicast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rgbClr val="000066">
                    <a:lumMod val="60000"/>
                    <a:lumOff val="40000"/>
                  </a:srgb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  <c:pt idx="9">
                  <c:v>6K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2.925</c:v>
                </c:pt>
                <c:pt idx="1">
                  <c:v>3.454999999999999</c:v>
                </c:pt>
                <c:pt idx="2">
                  <c:v>4.14</c:v>
                </c:pt>
                <c:pt idx="3">
                  <c:v>4.08</c:v>
                </c:pt>
                <c:pt idx="4">
                  <c:v>3.6</c:v>
                </c:pt>
                <c:pt idx="5">
                  <c:v>4.205</c:v>
                </c:pt>
                <c:pt idx="6">
                  <c:v>5.394999999999984</c:v>
                </c:pt>
                <c:pt idx="7">
                  <c:v>5.654999999999975</c:v>
                </c:pt>
                <c:pt idx="8">
                  <c:v>4.6</c:v>
                </c:pt>
                <c:pt idx="9">
                  <c:v>4.154999999999975</c:v>
                </c:pt>
              </c:numCache>
            </c:numRef>
          </c:val>
        </c:ser>
        <c:marker val="1"/>
        <c:axId val="383226312"/>
        <c:axId val="383134136"/>
      </c:lineChart>
      <c:catAx>
        <c:axId val="383226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Nodes</a:t>
                </a:r>
              </a:p>
            </c:rich>
          </c:tx>
          <c:layout>
            <c:manualLayout>
              <c:xMode val="edge"/>
              <c:yMode val="edge"/>
              <c:x val="0.370403481852574"/>
              <c:y val="0.850546193014233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-2700000"/>
          <a:lstStyle/>
          <a:p>
            <a:pPr>
              <a:defRPr b="0"/>
            </a:pPr>
            <a:endParaRPr lang="en-US"/>
          </a:p>
        </c:txPr>
        <c:crossAx val="383134136"/>
        <c:crosses val="autoZero"/>
        <c:auto val="1"/>
        <c:lblAlgn val="ctr"/>
        <c:lblOffset val="100"/>
      </c:catAx>
      <c:valAx>
        <c:axId val="383134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Latency 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383226312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184337448745092"/>
          <c:y val="0.204662568452884"/>
          <c:w val="0.243327250768336"/>
          <c:h val="0.199321240475488"/>
        </c:manualLayout>
      </c:layout>
      <c:overlay val="1"/>
    </c:legend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32 KByte Message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59848129452471"/>
          <c:y val="0.135017472305557"/>
          <c:w val="0.809596282224965"/>
          <c:h val="0.56663169694674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  <c:pt idx="9">
                  <c:v>6K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37.03</c:v>
                </c:pt>
                <c:pt idx="1">
                  <c:v>44.14</c:v>
                </c:pt>
                <c:pt idx="2">
                  <c:v>51.78</c:v>
                </c:pt>
                <c:pt idx="3">
                  <c:v>61.21</c:v>
                </c:pt>
                <c:pt idx="4">
                  <c:v>75.5</c:v>
                </c:pt>
                <c:pt idx="5">
                  <c:v>117.3</c:v>
                </c:pt>
                <c:pt idx="6">
                  <c:v>108.31</c:v>
                </c:pt>
                <c:pt idx="7">
                  <c:v>107.65</c:v>
                </c:pt>
                <c:pt idx="8">
                  <c:v>175.605</c:v>
                </c:pt>
                <c:pt idx="9">
                  <c:v>126.11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Multicast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rgbClr val="000066">
                    <a:lumMod val="60000"/>
                    <a:lumOff val="40000"/>
                  </a:srgb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  <c:pt idx="8">
                  <c:v>4K</c:v>
                </c:pt>
                <c:pt idx="9">
                  <c:v>6K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43.875</c:v>
                </c:pt>
                <c:pt idx="1">
                  <c:v>44.915</c:v>
                </c:pt>
                <c:pt idx="2">
                  <c:v>44.05</c:v>
                </c:pt>
                <c:pt idx="3">
                  <c:v>43.84</c:v>
                </c:pt>
                <c:pt idx="4">
                  <c:v>44.375</c:v>
                </c:pt>
                <c:pt idx="5">
                  <c:v>43.77500000000001</c:v>
                </c:pt>
                <c:pt idx="6">
                  <c:v>45.06500000000001</c:v>
                </c:pt>
                <c:pt idx="7">
                  <c:v>43.255</c:v>
                </c:pt>
                <c:pt idx="8">
                  <c:v>40.375</c:v>
                </c:pt>
                <c:pt idx="9">
                  <c:v>42.77</c:v>
                </c:pt>
              </c:numCache>
            </c:numRef>
          </c:val>
        </c:ser>
        <c:marker val="1"/>
        <c:axId val="383084488"/>
        <c:axId val="383038024"/>
      </c:lineChart>
      <c:catAx>
        <c:axId val="383084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Nodes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-2700000"/>
          <a:lstStyle/>
          <a:p>
            <a:pPr>
              <a:defRPr b="0"/>
            </a:pPr>
            <a:endParaRPr lang="en-US"/>
          </a:p>
        </c:txPr>
        <c:crossAx val="383038024"/>
        <c:crosses val="autoZero"/>
        <c:auto val="1"/>
        <c:lblAlgn val="ctr"/>
        <c:lblOffset val="100"/>
      </c:catAx>
      <c:valAx>
        <c:axId val="383038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Latency (us)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383084488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184337448745092"/>
          <c:y val="0.204662568452884"/>
          <c:w val="0.243327250768336"/>
          <c:h val="0.199321240475488"/>
        </c:manualLayout>
      </c:layout>
      <c:overlay val="1"/>
    </c:legend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IN" dirty="0"/>
              <a:t>512 Processes</a:t>
            </a:r>
            <a:endParaRPr lang="en-US" dirty="0"/>
          </a:p>
        </c:rich>
      </c:tx>
      <c:layout>
        <c:manualLayout>
          <c:xMode val="edge"/>
          <c:yMode val="edge"/>
          <c:x val="0.181004928727011"/>
          <c:y val="0.124989022436977"/>
        </c:manualLayout>
      </c:layout>
      <c:overlay val="1"/>
    </c:title>
    <c:plotArea>
      <c:layout>
        <c:manualLayout>
          <c:layoutTarget val="inner"/>
          <c:xMode val="edge"/>
          <c:yMode val="edge"/>
          <c:x val="0.0863558070866143"/>
          <c:y val="0.231567479481277"/>
          <c:w val="0.40723666885859"/>
          <c:h val="0.5797920891334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Scatter-Default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13.92</c:v>
                </c:pt>
                <c:pt idx="1">
                  <c:v>14.23</c:v>
                </c:pt>
                <c:pt idx="2">
                  <c:v>14.0</c:v>
                </c:pt>
                <c:pt idx="3">
                  <c:v>15.0</c:v>
                </c:pt>
                <c:pt idx="4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Scatter-Mcast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D052B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6.37</c:v>
                </c:pt>
                <c:pt idx="1">
                  <c:v>6.85</c:v>
                </c:pt>
                <c:pt idx="2">
                  <c:v>9.69</c:v>
                </c:pt>
                <c:pt idx="3">
                  <c:v>11.18</c:v>
                </c:pt>
                <c:pt idx="4">
                  <c:v>13.46</c:v>
                </c:pt>
              </c:numCache>
            </c:numRef>
          </c:val>
        </c:ser>
        <c:marker val="1"/>
        <c:axId val="382792200"/>
        <c:axId val="382775496"/>
      </c:lineChart>
      <c:catAx>
        <c:axId val="382792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/>
                  <a:t>Message Length (Bytes)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382775496"/>
        <c:crosses val="autoZero"/>
        <c:auto val="1"/>
        <c:lblAlgn val="ctr"/>
        <c:lblOffset val="100"/>
      </c:catAx>
      <c:valAx>
        <c:axId val="382775496"/>
        <c:scaling>
          <c:orientation val="minMax"/>
          <c:max val="2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dirty="0"/>
                  <a:t>Latency (usec)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3827922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52671925488494"/>
          <c:y val="0.000764903254157531"/>
          <c:w val="0.578718832021002"/>
          <c:h val="0.173469980314962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IN" dirty="0"/>
              <a:t>1,024 Processes</a:t>
            </a:r>
            <a:endParaRPr lang="en-US" dirty="0"/>
          </a:p>
        </c:rich>
      </c:tx>
      <c:layout>
        <c:manualLayout>
          <c:xMode val="edge"/>
          <c:yMode val="edge"/>
          <c:x val="0.368636722071693"/>
          <c:y val="0.134016412676449"/>
        </c:manualLayout>
      </c:layout>
      <c:overlay val="1"/>
    </c:title>
    <c:plotArea>
      <c:layout>
        <c:manualLayout>
          <c:layoutTarget val="inner"/>
          <c:xMode val="edge"/>
          <c:yMode val="edge"/>
          <c:x val="0.212311579833997"/>
          <c:y val="0.228792393722089"/>
          <c:w val="0.740037786395728"/>
          <c:h val="0.57094038102947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Scatter-Default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20.0</c:v>
                </c:pt>
                <c:pt idx="1">
                  <c:v>20.1</c:v>
                </c:pt>
                <c:pt idx="2">
                  <c:v>21.0</c:v>
                </c:pt>
                <c:pt idx="3">
                  <c:v>23.0</c:v>
                </c:pt>
                <c:pt idx="4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Scatter-Mcast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D052B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7.0</c:v>
                </c:pt>
                <c:pt idx="1">
                  <c:v>10.5</c:v>
                </c:pt>
                <c:pt idx="2">
                  <c:v>13.0</c:v>
                </c:pt>
                <c:pt idx="3">
                  <c:v>19.0</c:v>
                </c:pt>
                <c:pt idx="4">
                  <c:v>26.0</c:v>
                </c:pt>
              </c:numCache>
            </c:numRef>
          </c:val>
        </c:ser>
        <c:marker val="1"/>
        <c:axId val="382887704"/>
        <c:axId val="382849992"/>
      </c:lineChart>
      <c:catAx>
        <c:axId val="382887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/>
                  <a:t>Message Length (Bytes)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382849992"/>
        <c:crosses val="autoZero"/>
        <c:auto val="1"/>
        <c:lblAlgn val="ctr"/>
        <c:lblOffset val="100"/>
      </c:catAx>
      <c:valAx>
        <c:axId val="382849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dirty="0"/>
                  <a:t>Latency (usec)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3828877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sr!$B$2</c:f>
              <c:strCache>
                <c:ptCount val="1"/>
                <c:pt idx="0">
                  <c:v>Memcpy+Send</c:v>
                </c:pt>
              </c:strCache>
            </c:strRef>
          </c:tx>
          <c:marker>
            <c:symbol val="diamond"/>
            <c:size val="10"/>
          </c:marker>
          <c:cat>
            <c:strRef>
              <c:f>sr!$A$3:$A$10</c:f>
              <c:strCache>
                <c:ptCount val="8"/>
                <c:pt idx="0">
                  <c:v>32K</c:v>
                </c:pt>
                <c:pt idx="1">
                  <c:v>64K</c:v>
                </c:pt>
                <c:pt idx="2">
                  <c:v>128K</c:v>
                </c:pt>
                <c:pt idx="3">
                  <c:v>256K</c:v>
                </c:pt>
                <c:pt idx="4">
                  <c:v>512K</c:v>
                </c:pt>
                <c:pt idx="5">
                  <c:v>1M</c:v>
                </c:pt>
                <c:pt idx="6">
                  <c:v>2M</c:v>
                </c:pt>
                <c:pt idx="7">
                  <c:v>4M</c:v>
                </c:pt>
              </c:strCache>
            </c:strRef>
          </c:cat>
          <c:val>
            <c:numRef>
              <c:f>sr!$B$3:$B$10</c:f>
              <c:numCache>
                <c:formatCode>General</c:formatCode>
                <c:ptCount val="8"/>
                <c:pt idx="0">
                  <c:v>75.89</c:v>
                </c:pt>
                <c:pt idx="1">
                  <c:v>96.16999999999997</c:v>
                </c:pt>
                <c:pt idx="2">
                  <c:v>135.59</c:v>
                </c:pt>
                <c:pt idx="3">
                  <c:v>219.2</c:v>
                </c:pt>
                <c:pt idx="4">
                  <c:v>376.33</c:v>
                </c:pt>
                <c:pt idx="5">
                  <c:v>696.1800000000005</c:v>
                </c:pt>
                <c:pt idx="6">
                  <c:v>1333.62</c:v>
                </c:pt>
                <c:pt idx="7">
                  <c:v>2609.67</c:v>
                </c:pt>
              </c:numCache>
            </c:numRef>
          </c:val>
        </c:ser>
        <c:ser>
          <c:idx val="1"/>
          <c:order val="1"/>
          <c:tx>
            <c:strRef>
              <c:f>sr!$C$2</c:f>
              <c:strCache>
                <c:ptCount val="1"/>
                <c:pt idx="0">
                  <c:v>MemcpyAsync+Isend</c:v>
                </c:pt>
              </c:strCache>
            </c:strRef>
          </c:tx>
          <c:marker>
            <c:symbol val="square"/>
            <c:size val="10"/>
          </c:marker>
          <c:cat>
            <c:strRef>
              <c:f>sr!$A$3:$A$10</c:f>
              <c:strCache>
                <c:ptCount val="8"/>
                <c:pt idx="0">
                  <c:v>32K</c:v>
                </c:pt>
                <c:pt idx="1">
                  <c:v>64K</c:v>
                </c:pt>
                <c:pt idx="2">
                  <c:v>128K</c:v>
                </c:pt>
                <c:pt idx="3">
                  <c:v>256K</c:v>
                </c:pt>
                <c:pt idx="4">
                  <c:v>512K</c:v>
                </c:pt>
                <c:pt idx="5">
                  <c:v>1M</c:v>
                </c:pt>
                <c:pt idx="6">
                  <c:v>2M</c:v>
                </c:pt>
                <c:pt idx="7">
                  <c:v>4M</c:v>
                </c:pt>
              </c:strCache>
            </c:strRef>
          </c:cat>
          <c:val>
            <c:numRef>
              <c:f>sr!$C$3:$C$10</c:f>
              <c:numCache>
                <c:formatCode>General</c:formatCode>
                <c:ptCount val="8"/>
                <c:pt idx="0">
                  <c:v>82.76</c:v>
                </c:pt>
                <c:pt idx="1">
                  <c:v>102.3</c:v>
                </c:pt>
                <c:pt idx="2">
                  <c:v>142.64</c:v>
                </c:pt>
                <c:pt idx="3">
                  <c:v>200.04</c:v>
                </c:pt>
                <c:pt idx="4">
                  <c:v>295.209999999999</c:v>
                </c:pt>
                <c:pt idx="5">
                  <c:v>521.22</c:v>
                </c:pt>
                <c:pt idx="6">
                  <c:v>947.07</c:v>
                </c:pt>
                <c:pt idx="7">
                  <c:v>1858.95</c:v>
                </c:pt>
              </c:numCache>
            </c:numRef>
          </c:val>
        </c:ser>
        <c:ser>
          <c:idx val="2"/>
          <c:order val="2"/>
          <c:tx>
            <c:strRef>
              <c:f>sr!$D$2</c:f>
              <c:strCache>
                <c:ptCount val="1"/>
                <c:pt idx="0">
                  <c:v>MVAPICH2-GPU</c:v>
                </c:pt>
              </c:strCache>
            </c:strRef>
          </c:tx>
          <c:marker>
            <c:symbol val="triangle"/>
            <c:size val="10"/>
          </c:marker>
          <c:cat>
            <c:strRef>
              <c:f>sr!$A$3:$A$10</c:f>
              <c:strCache>
                <c:ptCount val="8"/>
                <c:pt idx="0">
                  <c:v>32K</c:v>
                </c:pt>
                <c:pt idx="1">
                  <c:v>64K</c:v>
                </c:pt>
                <c:pt idx="2">
                  <c:v>128K</c:v>
                </c:pt>
                <c:pt idx="3">
                  <c:v>256K</c:v>
                </c:pt>
                <c:pt idx="4">
                  <c:v>512K</c:v>
                </c:pt>
                <c:pt idx="5">
                  <c:v>1M</c:v>
                </c:pt>
                <c:pt idx="6">
                  <c:v>2M</c:v>
                </c:pt>
                <c:pt idx="7">
                  <c:v>4M</c:v>
                </c:pt>
              </c:strCache>
            </c:strRef>
          </c:cat>
          <c:val>
            <c:numRef>
              <c:f>sr!$D$3:$D$10</c:f>
              <c:numCache>
                <c:formatCode>General</c:formatCode>
                <c:ptCount val="8"/>
                <c:pt idx="0">
                  <c:v>76.72</c:v>
                </c:pt>
                <c:pt idx="1">
                  <c:v>96.67999999999998</c:v>
                </c:pt>
                <c:pt idx="2">
                  <c:v>137.68</c:v>
                </c:pt>
                <c:pt idx="3">
                  <c:v>192.25</c:v>
                </c:pt>
                <c:pt idx="4">
                  <c:v>269.27</c:v>
                </c:pt>
                <c:pt idx="5">
                  <c:v>423.58</c:v>
                </c:pt>
                <c:pt idx="6">
                  <c:v>738.23</c:v>
                </c:pt>
                <c:pt idx="7">
                  <c:v>1411.62</c:v>
                </c:pt>
              </c:numCache>
            </c:numRef>
          </c:val>
        </c:ser>
        <c:marker val="1"/>
        <c:axId val="385828056"/>
        <c:axId val="389743864"/>
      </c:lineChart>
      <c:catAx>
        <c:axId val="385828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/>
                  <a:t>Message Size (bytes)</a:t>
                </a:r>
              </a:p>
            </c:rich>
          </c:tx>
        </c:title>
        <c:numFmt formatCode="General" sourceLinked="1"/>
        <c:tickLblPos val="nextTo"/>
        <c:crossAx val="389743864"/>
        <c:crosses val="autoZero"/>
        <c:auto val="1"/>
        <c:lblAlgn val="ctr"/>
        <c:lblOffset val="100"/>
        <c:tickLblSkip val="2"/>
        <c:tickMarkSkip val="1"/>
      </c:catAx>
      <c:valAx>
        <c:axId val="389743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 (us)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58280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3815813094658"/>
          <c:y val="0.0707307534944484"/>
          <c:w val="0.46414012478544"/>
          <c:h val="0.246085317433793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86522264226195"/>
          <c:y val="0.0389207438813738"/>
          <c:w val="0.784071387090732"/>
          <c:h val="0.789155169706349"/>
        </c:manualLayout>
      </c:layout>
      <c:lineChart>
        <c:grouping val="standard"/>
        <c:ser>
          <c:idx val="0"/>
          <c:order val="0"/>
          <c:tx>
            <c:strRef>
              <c:f>IB!$B$2</c:f>
              <c:strCache>
                <c:ptCount val="1"/>
                <c:pt idx="0">
                  <c:v>1-Rail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IB!$A$3:$A$15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IB!$B$3:$B$15</c:f>
              <c:numCache>
                <c:formatCode>General</c:formatCode>
                <c:ptCount val="13"/>
                <c:pt idx="0">
                  <c:v>17.11000000000003</c:v>
                </c:pt>
                <c:pt idx="1">
                  <c:v>17.13000000000003</c:v>
                </c:pt>
                <c:pt idx="2">
                  <c:v>17.07999999999999</c:v>
                </c:pt>
                <c:pt idx="3">
                  <c:v>17.14</c:v>
                </c:pt>
                <c:pt idx="4">
                  <c:v>17.23999999999999</c:v>
                </c:pt>
                <c:pt idx="5">
                  <c:v>17.37</c:v>
                </c:pt>
                <c:pt idx="6">
                  <c:v>17.35</c:v>
                </c:pt>
                <c:pt idx="7">
                  <c:v>17.36</c:v>
                </c:pt>
                <c:pt idx="8">
                  <c:v>17.7</c:v>
                </c:pt>
                <c:pt idx="9">
                  <c:v>17.97</c:v>
                </c:pt>
                <c:pt idx="10">
                  <c:v>18.4899999999999</c:v>
                </c:pt>
                <c:pt idx="11">
                  <c:v>19.86</c:v>
                </c:pt>
                <c:pt idx="12">
                  <c:v>22.29</c:v>
                </c:pt>
              </c:numCache>
            </c:numRef>
          </c:val>
        </c:ser>
        <c:ser>
          <c:idx val="1"/>
          <c:order val="1"/>
          <c:tx>
            <c:strRef>
              <c:f>IB!$C$2</c:f>
              <c:strCache>
                <c:ptCount val="1"/>
                <c:pt idx="0">
                  <c:v>2-Rail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IB!$A$3:$A$15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IB!$C$3:$C$15</c:f>
              <c:numCache>
                <c:formatCode>General</c:formatCode>
                <c:ptCount val="13"/>
                <c:pt idx="0">
                  <c:v>16.84</c:v>
                </c:pt>
                <c:pt idx="1">
                  <c:v>16.86</c:v>
                </c:pt>
                <c:pt idx="2">
                  <c:v>16.81</c:v>
                </c:pt>
                <c:pt idx="3">
                  <c:v>16.86</c:v>
                </c:pt>
                <c:pt idx="4">
                  <c:v>16.89</c:v>
                </c:pt>
                <c:pt idx="5">
                  <c:v>17.02</c:v>
                </c:pt>
                <c:pt idx="6">
                  <c:v>17.04</c:v>
                </c:pt>
                <c:pt idx="7">
                  <c:v>17.13000000000003</c:v>
                </c:pt>
                <c:pt idx="8">
                  <c:v>17.62</c:v>
                </c:pt>
                <c:pt idx="9">
                  <c:v>17.88</c:v>
                </c:pt>
                <c:pt idx="10">
                  <c:v>18.29</c:v>
                </c:pt>
                <c:pt idx="11">
                  <c:v>19.57999999999999</c:v>
                </c:pt>
                <c:pt idx="12">
                  <c:v>21.65000000000003</c:v>
                </c:pt>
              </c:numCache>
            </c:numRef>
          </c:val>
        </c:ser>
        <c:ser>
          <c:idx val="2"/>
          <c:order val="2"/>
          <c:tx>
            <c:strRef>
              <c:f>IB!$D$2</c:f>
              <c:strCache>
                <c:ptCount val="1"/>
                <c:pt idx="0">
                  <c:v>1-Rail-GDR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IB!$A$3:$A$15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IB!$D$3:$D$15</c:f>
              <c:numCache>
                <c:formatCode>General</c:formatCode>
                <c:ptCount val="13"/>
                <c:pt idx="0">
                  <c:v>5.48</c:v>
                </c:pt>
                <c:pt idx="1">
                  <c:v>5.48</c:v>
                </c:pt>
                <c:pt idx="2">
                  <c:v>5.470000000000002</c:v>
                </c:pt>
                <c:pt idx="3">
                  <c:v>5.48</c:v>
                </c:pt>
                <c:pt idx="4">
                  <c:v>5.49</c:v>
                </c:pt>
                <c:pt idx="5">
                  <c:v>5.49</c:v>
                </c:pt>
                <c:pt idx="6">
                  <c:v>5.5</c:v>
                </c:pt>
                <c:pt idx="7">
                  <c:v>5.53</c:v>
                </c:pt>
                <c:pt idx="8">
                  <c:v>5.58</c:v>
                </c:pt>
                <c:pt idx="9">
                  <c:v>5.659999999999996</c:v>
                </c:pt>
                <c:pt idx="10">
                  <c:v>5.81</c:v>
                </c:pt>
                <c:pt idx="11">
                  <c:v>6.24</c:v>
                </c:pt>
                <c:pt idx="12">
                  <c:v>7.04</c:v>
                </c:pt>
              </c:numCache>
            </c:numRef>
          </c:val>
        </c:ser>
        <c:ser>
          <c:idx val="3"/>
          <c:order val="3"/>
          <c:tx>
            <c:strRef>
              <c:f>IB!$E$2</c:f>
              <c:strCache>
                <c:ptCount val="1"/>
                <c:pt idx="0">
                  <c:v>2-Rail-GDR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IB!$A$3:$A$15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IB!$E$3:$E$15</c:f>
              <c:numCache>
                <c:formatCode>General</c:formatCode>
                <c:ptCount val="13"/>
                <c:pt idx="0">
                  <c:v>5.51</c:v>
                </c:pt>
                <c:pt idx="1">
                  <c:v>5.51</c:v>
                </c:pt>
                <c:pt idx="2">
                  <c:v>5.49</c:v>
                </c:pt>
                <c:pt idx="3">
                  <c:v>5.52</c:v>
                </c:pt>
                <c:pt idx="4">
                  <c:v>5.53</c:v>
                </c:pt>
                <c:pt idx="5">
                  <c:v>5.56</c:v>
                </c:pt>
                <c:pt idx="6">
                  <c:v>5.56</c:v>
                </c:pt>
                <c:pt idx="7">
                  <c:v>5.609999999999998</c:v>
                </c:pt>
                <c:pt idx="8">
                  <c:v>5.609999999999998</c:v>
                </c:pt>
                <c:pt idx="9">
                  <c:v>5.67</c:v>
                </c:pt>
                <c:pt idx="10">
                  <c:v>5.84</c:v>
                </c:pt>
                <c:pt idx="11">
                  <c:v>6.270000000000001</c:v>
                </c:pt>
                <c:pt idx="12">
                  <c:v>7.06</c:v>
                </c:pt>
              </c:numCache>
            </c:numRef>
          </c:val>
        </c:ser>
        <c:marker val="1"/>
        <c:axId val="423458632"/>
        <c:axId val="435210664"/>
      </c:lineChart>
      <c:catAx>
        <c:axId val="423458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5210664"/>
        <c:crosses val="autoZero"/>
        <c:auto val="1"/>
        <c:lblAlgn val="ctr"/>
        <c:lblOffset val="100"/>
        <c:tickLblSkip val="2"/>
        <c:tickMarkSkip val="1"/>
      </c:catAx>
      <c:valAx>
        <c:axId val="435210664"/>
        <c:scaling>
          <c:orientation val="minMax"/>
        </c:scaling>
        <c:axPos val="l"/>
        <c:majorGridlines/>
        <c:numFmt formatCode="General" sourceLinked="1"/>
        <c:tickLblPos val="nextTo"/>
        <c:crossAx val="423458632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00248192660129"/>
          <c:y val="0.0545346254795074"/>
          <c:w val="0.556866049638532"/>
          <c:h val="0.20415012226035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86522264226195"/>
          <c:y val="0.0417697467303767"/>
          <c:w val="0.784071387090732"/>
          <c:h val="0.786306166857346"/>
        </c:manualLayout>
      </c:layout>
      <c:lineChart>
        <c:grouping val="standard"/>
        <c:ser>
          <c:idx val="0"/>
          <c:order val="0"/>
          <c:tx>
            <c:strRef>
              <c:f>IB!$B$52</c:f>
              <c:strCache>
                <c:ptCount val="1"/>
                <c:pt idx="0">
                  <c:v>1-Rail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IB!$A$53:$A$65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IB!$B$53:$B$65</c:f>
              <c:numCache>
                <c:formatCode>General</c:formatCode>
                <c:ptCount val="13"/>
                <c:pt idx="0">
                  <c:v>0.1</c:v>
                </c:pt>
                <c:pt idx="1">
                  <c:v>0.19</c:v>
                </c:pt>
                <c:pt idx="2">
                  <c:v>0.390000000000001</c:v>
                </c:pt>
                <c:pt idx="3">
                  <c:v>0.78</c:v>
                </c:pt>
                <c:pt idx="4">
                  <c:v>1.55</c:v>
                </c:pt>
                <c:pt idx="5">
                  <c:v>3.08</c:v>
                </c:pt>
                <c:pt idx="6">
                  <c:v>6.18</c:v>
                </c:pt>
                <c:pt idx="7">
                  <c:v>12.34</c:v>
                </c:pt>
                <c:pt idx="8">
                  <c:v>24.61000000000003</c:v>
                </c:pt>
                <c:pt idx="9">
                  <c:v>49.06</c:v>
                </c:pt>
                <c:pt idx="10">
                  <c:v>96.93</c:v>
                </c:pt>
                <c:pt idx="11">
                  <c:v>184.59</c:v>
                </c:pt>
                <c:pt idx="12">
                  <c:v>344.27</c:v>
                </c:pt>
              </c:numCache>
            </c:numRef>
          </c:val>
        </c:ser>
        <c:ser>
          <c:idx val="1"/>
          <c:order val="1"/>
          <c:tx>
            <c:strRef>
              <c:f>IB!$C$52</c:f>
              <c:strCache>
                <c:ptCount val="1"/>
                <c:pt idx="0">
                  <c:v>2-Rail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IB!$A$53:$A$65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IB!$C$53:$C$65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1.55</c:v>
                </c:pt>
                <c:pt idx="5">
                  <c:v>3.09</c:v>
                </c:pt>
                <c:pt idx="6">
                  <c:v>6.25</c:v>
                </c:pt>
                <c:pt idx="7">
                  <c:v>12.53</c:v>
                </c:pt>
                <c:pt idx="8">
                  <c:v>24.86</c:v>
                </c:pt>
                <c:pt idx="9">
                  <c:v>49.21</c:v>
                </c:pt>
                <c:pt idx="10">
                  <c:v>96.23</c:v>
                </c:pt>
                <c:pt idx="11">
                  <c:v>186.65</c:v>
                </c:pt>
                <c:pt idx="12">
                  <c:v>350.96</c:v>
                </c:pt>
              </c:numCache>
            </c:numRef>
          </c:val>
        </c:ser>
        <c:ser>
          <c:idx val="2"/>
          <c:order val="2"/>
          <c:tx>
            <c:strRef>
              <c:f>IB!$D$52</c:f>
              <c:strCache>
                <c:ptCount val="1"/>
                <c:pt idx="0">
                  <c:v>1-Rail-GDR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IB!$A$53:$A$65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IB!$D$53:$D$65</c:f>
              <c:numCache>
                <c:formatCode>General</c:formatCode>
                <c:ptCount val="13"/>
                <c:pt idx="0">
                  <c:v>0.53</c:v>
                </c:pt>
                <c:pt idx="1">
                  <c:v>0.9</c:v>
                </c:pt>
                <c:pt idx="2">
                  <c:v>1.81</c:v>
                </c:pt>
                <c:pt idx="3">
                  <c:v>3.62</c:v>
                </c:pt>
                <c:pt idx="4">
                  <c:v>7.270000000000001</c:v>
                </c:pt>
                <c:pt idx="5">
                  <c:v>14.58</c:v>
                </c:pt>
                <c:pt idx="6">
                  <c:v>29.0</c:v>
                </c:pt>
                <c:pt idx="7">
                  <c:v>58.11</c:v>
                </c:pt>
                <c:pt idx="8">
                  <c:v>116.18</c:v>
                </c:pt>
                <c:pt idx="9">
                  <c:v>232.3500000000008</c:v>
                </c:pt>
                <c:pt idx="10">
                  <c:v>466.12</c:v>
                </c:pt>
                <c:pt idx="11">
                  <c:v>930.58</c:v>
                </c:pt>
                <c:pt idx="12">
                  <c:v>1802.54</c:v>
                </c:pt>
              </c:numCache>
            </c:numRef>
          </c:val>
        </c:ser>
        <c:ser>
          <c:idx val="3"/>
          <c:order val="3"/>
          <c:tx>
            <c:strRef>
              <c:f>IB!$E$52</c:f>
              <c:strCache>
                <c:ptCount val="1"/>
                <c:pt idx="0">
                  <c:v>2-Rail-GDR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IB!$A$53:$A$65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</c:strCache>
            </c:strRef>
          </c:cat>
          <c:val>
            <c:numRef>
              <c:f>IB!$E$53:$E$65</c:f>
              <c:numCache>
                <c:formatCode>General</c:formatCode>
                <c:ptCount val="13"/>
                <c:pt idx="0">
                  <c:v>0.5</c:v>
                </c:pt>
                <c:pt idx="1">
                  <c:v>0.92</c:v>
                </c:pt>
                <c:pt idx="2">
                  <c:v>1.85</c:v>
                </c:pt>
                <c:pt idx="3">
                  <c:v>3.69</c:v>
                </c:pt>
                <c:pt idx="4">
                  <c:v>7.41</c:v>
                </c:pt>
                <c:pt idx="5">
                  <c:v>14.83</c:v>
                </c:pt>
                <c:pt idx="6">
                  <c:v>29.58</c:v>
                </c:pt>
                <c:pt idx="7">
                  <c:v>59.38</c:v>
                </c:pt>
                <c:pt idx="8">
                  <c:v>118.32</c:v>
                </c:pt>
                <c:pt idx="9">
                  <c:v>236.87</c:v>
                </c:pt>
                <c:pt idx="10">
                  <c:v>473.7299999999989</c:v>
                </c:pt>
                <c:pt idx="11">
                  <c:v>943.04</c:v>
                </c:pt>
                <c:pt idx="12">
                  <c:v>1835.49</c:v>
                </c:pt>
              </c:numCache>
            </c:numRef>
          </c:val>
        </c:ser>
        <c:marker val="1"/>
        <c:axId val="423538616"/>
        <c:axId val="435353992"/>
      </c:lineChart>
      <c:catAx>
        <c:axId val="4235386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5353992"/>
        <c:crosses val="autoZero"/>
        <c:auto val="1"/>
        <c:lblAlgn val="ctr"/>
        <c:lblOffset val="100"/>
        <c:tickLblSkip val="2"/>
        <c:tickMarkSkip val="1"/>
      </c:catAx>
      <c:valAx>
        <c:axId val="435353992"/>
        <c:scaling>
          <c:orientation val="minMax"/>
        </c:scaling>
        <c:axPos val="l"/>
        <c:majorGridlines/>
        <c:numFmt formatCode="General" sourceLinked="1"/>
        <c:tickLblPos val="nextTo"/>
        <c:crossAx val="423538616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197324216051941"/>
          <c:y val="0.0637320551058304"/>
          <c:w val="0.594877745544964"/>
          <c:h val="0.319136366482896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0103492921382"/>
          <c:y val="0.029857347293326"/>
          <c:w val="0.772879425430338"/>
          <c:h val="0.74072158449480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eager_th=1K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1.05</c:v>
                </c:pt>
                <c:pt idx="1">
                  <c:v>1.11</c:v>
                </c:pt>
                <c:pt idx="2">
                  <c:v>1.11</c:v>
                </c:pt>
                <c:pt idx="3">
                  <c:v>1.11</c:v>
                </c:pt>
                <c:pt idx="4">
                  <c:v>1.12</c:v>
                </c:pt>
                <c:pt idx="5">
                  <c:v>1.13</c:v>
                </c:pt>
                <c:pt idx="6">
                  <c:v>1.16</c:v>
                </c:pt>
                <c:pt idx="7">
                  <c:v>1.180000000000005</c:v>
                </c:pt>
                <c:pt idx="8">
                  <c:v>1.25</c:v>
                </c:pt>
                <c:pt idx="9">
                  <c:v>1.88</c:v>
                </c:pt>
                <c:pt idx="10">
                  <c:v>2.03</c:v>
                </c:pt>
                <c:pt idx="11">
                  <c:v>4.79</c:v>
                </c:pt>
                <c:pt idx="12">
                  <c:v>5.930000000000002</c:v>
                </c:pt>
                <c:pt idx="13">
                  <c:v>6.63</c:v>
                </c:pt>
                <c:pt idx="14">
                  <c:v>6.609999999999998</c:v>
                </c:pt>
                <c:pt idx="15">
                  <c:v>8.08</c:v>
                </c:pt>
                <c:pt idx="16">
                  <c:v>10.77</c:v>
                </c:pt>
                <c:pt idx="17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eager_th=2K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1.04</c:v>
                </c:pt>
                <c:pt idx="1">
                  <c:v>1.1</c:v>
                </c:pt>
                <c:pt idx="2">
                  <c:v>1.1</c:v>
                </c:pt>
                <c:pt idx="3">
                  <c:v>1.1</c:v>
                </c:pt>
                <c:pt idx="4">
                  <c:v>1.11</c:v>
                </c:pt>
                <c:pt idx="5">
                  <c:v>1.13</c:v>
                </c:pt>
                <c:pt idx="6">
                  <c:v>1.15</c:v>
                </c:pt>
                <c:pt idx="7">
                  <c:v>1.180000000000005</c:v>
                </c:pt>
                <c:pt idx="8">
                  <c:v>1.26</c:v>
                </c:pt>
                <c:pt idx="9">
                  <c:v>1.87</c:v>
                </c:pt>
                <c:pt idx="10">
                  <c:v>2.03</c:v>
                </c:pt>
                <c:pt idx="11">
                  <c:v>2.34</c:v>
                </c:pt>
                <c:pt idx="12">
                  <c:v>5.73</c:v>
                </c:pt>
                <c:pt idx="13">
                  <c:v>6.57</c:v>
                </c:pt>
                <c:pt idx="14">
                  <c:v>6.659999999999996</c:v>
                </c:pt>
                <c:pt idx="15">
                  <c:v>8.08</c:v>
                </c:pt>
                <c:pt idx="16">
                  <c:v>10.68</c:v>
                </c:pt>
                <c:pt idx="17">
                  <c:v>15.97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eager_th=4K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1.05</c:v>
                </c:pt>
                <c:pt idx="1">
                  <c:v>1.1</c:v>
                </c:pt>
                <c:pt idx="2">
                  <c:v>1.11</c:v>
                </c:pt>
                <c:pt idx="3">
                  <c:v>1.1</c:v>
                </c:pt>
                <c:pt idx="4">
                  <c:v>1.11</c:v>
                </c:pt>
                <c:pt idx="5">
                  <c:v>1.12</c:v>
                </c:pt>
                <c:pt idx="6">
                  <c:v>1.15</c:v>
                </c:pt>
                <c:pt idx="7">
                  <c:v>1.180000000000005</c:v>
                </c:pt>
                <c:pt idx="8">
                  <c:v>1.26</c:v>
                </c:pt>
                <c:pt idx="9">
                  <c:v>1.88</c:v>
                </c:pt>
                <c:pt idx="10">
                  <c:v>2.04</c:v>
                </c:pt>
                <c:pt idx="11">
                  <c:v>2.34</c:v>
                </c:pt>
                <c:pt idx="12">
                  <c:v>2.97</c:v>
                </c:pt>
                <c:pt idx="13">
                  <c:v>6.54</c:v>
                </c:pt>
                <c:pt idx="14">
                  <c:v>6.64</c:v>
                </c:pt>
                <c:pt idx="15">
                  <c:v>7.970000000000002</c:v>
                </c:pt>
                <c:pt idx="16">
                  <c:v>10.78</c:v>
                </c:pt>
                <c:pt idx="17">
                  <c:v>15.99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eager_th=8K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1.04</c:v>
                </c:pt>
                <c:pt idx="1">
                  <c:v>1.1</c:v>
                </c:pt>
                <c:pt idx="2">
                  <c:v>1.09</c:v>
                </c:pt>
                <c:pt idx="3">
                  <c:v>1.1</c:v>
                </c:pt>
                <c:pt idx="4">
                  <c:v>1.1</c:v>
                </c:pt>
                <c:pt idx="5">
                  <c:v>1.12</c:v>
                </c:pt>
                <c:pt idx="6">
                  <c:v>1.14</c:v>
                </c:pt>
                <c:pt idx="7">
                  <c:v>1.170000000000002</c:v>
                </c:pt>
                <c:pt idx="8">
                  <c:v>1.25</c:v>
                </c:pt>
                <c:pt idx="9">
                  <c:v>1.88</c:v>
                </c:pt>
                <c:pt idx="10">
                  <c:v>2.03</c:v>
                </c:pt>
                <c:pt idx="11">
                  <c:v>2.36</c:v>
                </c:pt>
                <c:pt idx="12">
                  <c:v>2.96</c:v>
                </c:pt>
                <c:pt idx="13">
                  <c:v>3.54</c:v>
                </c:pt>
                <c:pt idx="14">
                  <c:v>6.33</c:v>
                </c:pt>
                <c:pt idx="15">
                  <c:v>7.659999999999996</c:v>
                </c:pt>
                <c:pt idx="16">
                  <c:v>10.43</c:v>
                </c:pt>
                <c:pt idx="17">
                  <c:v>15.77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eager_th=16K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1.04</c:v>
                </c:pt>
                <c:pt idx="1">
                  <c:v>1.1</c:v>
                </c:pt>
                <c:pt idx="2">
                  <c:v>1.11</c:v>
                </c:pt>
                <c:pt idx="3">
                  <c:v>1.1</c:v>
                </c:pt>
                <c:pt idx="4">
                  <c:v>1.1</c:v>
                </c:pt>
                <c:pt idx="5">
                  <c:v>1.12</c:v>
                </c:pt>
                <c:pt idx="6">
                  <c:v>1.14</c:v>
                </c:pt>
                <c:pt idx="7">
                  <c:v>1.170000000000002</c:v>
                </c:pt>
                <c:pt idx="8">
                  <c:v>1.26</c:v>
                </c:pt>
                <c:pt idx="9">
                  <c:v>1.88</c:v>
                </c:pt>
                <c:pt idx="10">
                  <c:v>2.05</c:v>
                </c:pt>
                <c:pt idx="11">
                  <c:v>2.34</c:v>
                </c:pt>
                <c:pt idx="12">
                  <c:v>2.96</c:v>
                </c:pt>
                <c:pt idx="13">
                  <c:v>3.55</c:v>
                </c:pt>
                <c:pt idx="14">
                  <c:v>5.4</c:v>
                </c:pt>
                <c:pt idx="15">
                  <c:v>7.71</c:v>
                </c:pt>
                <c:pt idx="16">
                  <c:v>10.46</c:v>
                </c:pt>
                <c:pt idx="17">
                  <c:v>15.65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eager_th=32K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</c:strCache>
            </c:str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1.04</c:v>
                </c:pt>
                <c:pt idx="1">
                  <c:v>1.1</c:v>
                </c:pt>
                <c:pt idx="2">
                  <c:v>1.1</c:v>
                </c:pt>
                <c:pt idx="3">
                  <c:v>1.11</c:v>
                </c:pt>
                <c:pt idx="4">
                  <c:v>1.11</c:v>
                </c:pt>
                <c:pt idx="5">
                  <c:v>1.13</c:v>
                </c:pt>
                <c:pt idx="6">
                  <c:v>1.16</c:v>
                </c:pt>
                <c:pt idx="7">
                  <c:v>1.170000000000002</c:v>
                </c:pt>
                <c:pt idx="8">
                  <c:v>1.28</c:v>
                </c:pt>
                <c:pt idx="9">
                  <c:v>1.88</c:v>
                </c:pt>
                <c:pt idx="10">
                  <c:v>2.03</c:v>
                </c:pt>
                <c:pt idx="11">
                  <c:v>2.34</c:v>
                </c:pt>
                <c:pt idx="12">
                  <c:v>2.96</c:v>
                </c:pt>
                <c:pt idx="13">
                  <c:v>3.54</c:v>
                </c:pt>
                <c:pt idx="14">
                  <c:v>5.38</c:v>
                </c:pt>
                <c:pt idx="15">
                  <c:v>8.05</c:v>
                </c:pt>
                <c:pt idx="16">
                  <c:v>10.39</c:v>
                </c:pt>
                <c:pt idx="17">
                  <c:v>15.65</c:v>
                </c:pt>
              </c:numCache>
            </c:numRef>
          </c:val>
        </c:ser>
        <c:marker val="1"/>
        <c:axId val="423242552"/>
        <c:axId val="423256456"/>
      </c:lineChart>
      <c:catAx>
        <c:axId val="423242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23256456"/>
        <c:crosses val="autoZero"/>
        <c:auto val="1"/>
        <c:lblAlgn val="ctr"/>
        <c:lblOffset val="100"/>
      </c:catAx>
      <c:valAx>
        <c:axId val="423256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Latency (us)</a:t>
                </a:r>
              </a:p>
            </c:rich>
          </c:tx>
        </c:title>
        <c:numFmt formatCode="General" sourceLinked="1"/>
        <c:tickLblPos val="nextTo"/>
        <c:crossAx val="423242552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4414045078088"/>
          <c:y val="0.0538872636382262"/>
          <c:w val="0.437749464140206"/>
          <c:h val="0.407465268609347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bg2">
          <a:lumMod val="95000"/>
          <a:lumOff val="5000"/>
          <a:alpha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7116039285721"/>
          <c:y val="0.029857347293326"/>
          <c:w val="0.778863742004445"/>
          <c:h val="0.74072158449480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RDMA FastPath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1.58</c:v>
                </c:pt>
                <c:pt idx="1">
                  <c:v>1.66</c:v>
                </c:pt>
                <c:pt idx="2">
                  <c:v>1.680000000000005</c:v>
                </c:pt>
                <c:pt idx="3">
                  <c:v>1.66</c:v>
                </c:pt>
                <c:pt idx="4">
                  <c:v>1.66</c:v>
                </c:pt>
                <c:pt idx="5">
                  <c:v>1.7</c:v>
                </c:pt>
                <c:pt idx="6">
                  <c:v>1.73</c:v>
                </c:pt>
                <c:pt idx="7">
                  <c:v>1.8</c:v>
                </c:pt>
                <c:pt idx="8">
                  <c:v>1.990000000000006</c:v>
                </c:pt>
                <c:pt idx="9">
                  <c:v>3.18</c:v>
                </c:pt>
                <c:pt idx="10">
                  <c:v>3.42</c:v>
                </c:pt>
                <c:pt idx="11">
                  <c:v>4.02</c:v>
                </c:pt>
                <c:pt idx="12">
                  <c:v>5.119999999999997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Send/Recv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1.950000000000005</c:v>
                </c:pt>
                <c:pt idx="1">
                  <c:v>2.03</c:v>
                </c:pt>
                <c:pt idx="2">
                  <c:v>2.03</c:v>
                </c:pt>
                <c:pt idx="3">
                  <c:v>2.03</c:v>
                </c:pt>
                <c:pt idx="4">
                  <c:v>2.05</c:v>
                </c:pt>
                <c:pt idx="5">
                  <c:v>2.07</c:v>
                </c:pt>
                <c:pt idx="6">
                  <c:v>2.08</c:v>
                </c:pt>
                <c:pt idx="7">
                  <c:v>2.16</c:v>
                </c:pt>
                <c:pt idx="8">
                  <c:v>3.29</c:v>
                </c:pt>
                <c:pt idx="9">
                  <c:v>3.45</c:v>
                </c:pt>
                <c:pt idx="10">
                  <c:v>3.76</c:v>
                </c:pt>
                <c:pt idx="11">
                  <c:v>4.31</c:v>
                </c:pt>
                <c:pt idx="12">
                  <c:v>5.23</c:v>
                </c:pt>
              </c:numCache>
            </c:numRef>
          </c:val>
        </c:ser>
        <c:marker val="1"/>
        <c:axId val="434622744"/>
        <c:axId val="433817368"/>
      </c:lineChart>
      <c:catAx>
        <c:axId val="434622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3817368"/>
        <c:crosses val="autoZero"/>
        <c:auto val="1"/>
        <c:lblAlgn val="ctr"/>
        <c:lblOffset val="100"/>
      </c:catAx>
      <c:valAx>
        <c:axId val="4338173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Latency (us)</a:t>
                </a:r>
              </a:p>
            </c:rich>
          </c:tx>
          <c:layout>
            <c:manualLayout>
              <c:xMode val="edge"/>
              <c:yMode val="edge"/>
              <c:x val="0.0118180843035893"/>
              <c:y val="0.245137138274651"/>
            </c:manualLayout>
          </c:layout>
        </c:title>
        <c:numFmt formatCode="General" sourceLinked="1"/>
        <c:tickLblPos val="nextTo"/>
        <c:crossAx val="434622744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3501869628464"/>
          <c:y val="0.053887052866652"/>
          <c:w val="0.709331125620228"/>
          <c:h val="0.102972620624964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8312403907496"/>
          <c:y val="0.029857347293326"/>
          <c:w val="0.791664627984396"/>
          <c:h val="0.74072158449480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num_buffers=8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1.98459</c:v>
                </c:pt>
                <c:pt idx="1">
                  <c:v>1.97292</c:v>
                </c:pt>
                <c:pt idx="2">
                  <c:v>1.95653</c:v>
                </c:pt>
                <c:pt idx="3">
                  <c:v>1.90759</c:v>
                </c:pt>
                <c:pt idx="4">
                  <c:v>1.91616</c:v>
                </c:pt>
                <c:pt idx="5">
                  <c:v>1.8968</c:v>
                </c:pt>
                <c:pt idx="6">
                  <c:v>1.83596</c:v>
                </c:pt>
                <c:pt idx="7">
                  <c:v>1.743879999999993</c:v>
                </c:pt>
                <c:pt idx="8">
                  <c:v>2.02654</c:v>
                </c:pt>
                <c:pt idx="9">
                  <c:v>1.93998</c:v>
                </c:pt>
                <c:pt idx="10">
                  <c:v>1.805939999999993</c:v>
                </c:pt>
                <c:pt idx="11">
                  <c:v>1.49705</c:v>
                </c:pt>
                <c:pt idx="12">
                  <c:v>1.214639999999995</c:v>
                </c:pt>
                <c:pt idx="13">
                  <c:v>0.677235000000003</c:v>
                </c:pt>
                <c:pt idx="14">
                  <c:v>0.345388000000002</c:v>
                </c:pt>
                <c:pt idx="15">
                  <c:v>0.181504</c:v>
                </c:pt>
                <c:pt idx="16">
                  <c:v>0.0934648000000006</c:v>
                </c:pt>
                <c:pt idx="17">
                  <c:v>0.0472116</c:v>
                </c:pt>
                <c:pt idx="18">
                  <c:v>0.0237538</c:v>
                </c:pt>
                <c:pt idx="19">
                  <c:v>0.0120065</c:v>
                </c:pt>
                <c:pt idx="20">
                  <c:v>0.00601854000000001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num_buffers=16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2.011959999999989</c:v>
                </c:pt>
                <c:pt idx="1">
                  <c:v>2.01892</c:v>
                </c:pt>
                <c:pt idx="2">
                  <c:v>2.02029</c:v>
                </c:pt>
                <c:pt idx="3">
                  <c:v>2.01513</c:v>
                </c:pt>
                <c:pt idx="4">
                  <c:v>1.980200000000005</c:v>
                </c:pt>
                <c:pt idx="5">
                  <c:v>1.990030000000005</c:v>
                </c:pt>
                <c:pt idx="6">
                  <c:v>1.93063</c:v>
                </c:pt>
                <c:pt idx="7">
                  <c:v>1.78826</c:v>
                </c:pt>
                <c:pt idx="8">
                  <c:v>2.069190000000001</c:v>
                </c:pt>
                <c:pt idx="9">
                  <c:v>1.98944</c:v>
                </c:pt>
                <c:pt idx="10">
                  <c:v>1.82274</c:v>
                </c:pt>
                <c:pt idx="11">
                  <c:v>1.529979999999994</c:v>
                </c:pt>
                <c:pt idx="12">
                  <c:v>1.209329999999992</c:v>
                </c:pt>
                <c:pt idx="13">
                  <c:v>0.675598000000003</c:v>
                </c:pt>
                <c:pt idx="14">
                  <c:v>0.346883000000001</c:v>
                </c:pt>
                <c:pt idx="15">
                  <c:v>0.182442000000001</c:v>
                </c:pt>
                <c:pt idx="16">
                  <c:v>0.0929631</c:v>
                </c:pt>
                <c:pt idx="17">
                  <c:v>0.0471643</c:v>
                </c:pt>
                <c:pt idx="18">
                  <c:v>0.0238330000000001</c:v>
                </c:pt>
                <c:pt idx="19">
                  <c:v>0.0119879</c:v>
                </c:pt>
                <c:pt idx="20">
                  <c:v>0.00601583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num_buffers=32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2.163760000000001</c:v>
                </c:pt>
                <c:pt idx="1">
                  <c:v>2.17321</c:v>
                </c:pt>
                <c:pt idx="2">
                  <c:v>2.13757</c:v>
                </c:pt>
                <c:pt idx="3">
                  <c:v>2.06727</c:v>
                </c:pt>
                <c:pt idx="4">
                  <c:v>2.061869999999997</c:v>
                </c:pt>
                <c:pt idx="5">
                  <c:v>2.055869999999985</c:v>
                </c:pt>
                <c:pt idx="6">
                  <c:v>1.94716</c:v>
                </c:pt>
                <c:pt idx="7">
                  <c:v>1.89627</c:v>
                </c:pt>
                <c:pt idx="8">
                  <c:v>2.14405</c:v>
                </c:pt>
                <c:pt idx="9">
                  <c:v>2.06124</c:v>
                </c:pt>
                <c:pt idx="10">
                  <c:v>1.91384</c:v>
                </c:pt>
                <c:pt idx="11">
                  <c:v>1.6162</c:v>
                </c:pt>
                <c:pt idx="12">
                  <c:v>1.214909999999995</c:v>
                </c:pt>
                <c:pt idx="13">
                  <c:v>0.679102000000001</c:v>
                </c:pt>
                <c:pt idx="14">
                  <c:v>0.347062</c:v>
                </c:pt>
                <c:pt idx="15">
                  <c:v>0.181381</c:v>
                </c:pt>
                <c:pt idx="16">
                  <c:v>0.0934989000000002</c:v>
                </c:pt>
                <c:pt idx="17">
                  <c:v>0.0472357</c:v>
                </c:pt>
                <c:pt idx="18">
                  <c:v>0.0237932</c:v>
                </c:pt>
                <c:pt idx="19">
                  <c:v>0.0120118</c:v>
                </c:pt>
                <c:pt idx="20">
                  <c:v>0.00601928000000002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num_buffers=64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2.300609999999997</c:v>
                </c:pt>
                <c:pt idx="1">
                  <c:v>2.29314</c:v>
                </c:pt>
                <c:pt idx="2">
                  <c:v>2.333209999999997</c:v>
                </c:pt>
                <c:pt idx="3">
                  <c:v>2.26222</c:v>
                </c:pt>
                <c:pt idx="4">
                  <c:v>2.26222</c:v>
                </c:pt>
                <c:pt idx="5">
                  <c:v>2.248010000000001</c:v>
                </c:pt>
                <c:pt idx="6">
                  <c:v>2.16306</c:v>
                </c:pt>
                <c:pt idx="7">
                  <c:v>2.04803</c:v>
                </c:pt>
                <c:pt idx="8">
                  <c:v>2.315499999999985</c:v>
                </c:pt>
                <c:pt idx="9">
                  <c:v>2.195609999999997</c:v>
                </c:pt>
                <c:pt idx="10">
                  <c:v>2.048659999999998</c:v>
                </c:pt>
                <c:pt idx="11">
                  <c:v>1.80025</c:v>
                </c:pt>
                <c:pt idx="12">
                  <c:v>1.239829999999991</c:v>
                </c:pt>
                <c:pt idx="13">
                  <c:v>0.675377000000002</c:v>
                </c:pt>
                <c:pt idx="14">
                  <c:v>0.346793</c:v>
                </c:pt>
                <c:pt idx="15">
                  <c:v>0.181615</c:v>
                </c:pt>
                <c:pt idx="16">
                  <c:v>0.0930694000000002</c:v>
                </c:pt>
                <c:pt idx="17">
                  <c:v>0.0473352000000001</c:v>
                </c:pt>
                <c:pt idx="18">
                  <c:v>0.0238663</c:v>
                </c:pt>
                <c:pt idx="19">
                  <c:v>0.0120159</c:v>
                </c:pt>
                <c:pt idx="20">
                  <c:v>0.00602019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num_buffers=128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009999"/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2.374059999999983</c:v>
                </c:pt>
                <c:pt idx="1">
                  <c:v>2.355519999999997</c:v>
                </c:pt>
                <c:pt idx="2">
                  <c:v>2.335849999999973</c:v>
                </c:pt>
                <c:pt idx="3">
                  <c:v>2.275259999999997</c:v>
                </c:pt>
                <c:pt idx="4">
                  <c:v>2.267000000000001</c:v>
                </c:pt>
                <c:pt idx="5">
                  <c:v>2.249520000000011</c:v>
                </c:pt>
                <c:pt idx="6">
                  <c:v>2.167950000000001</c:v>
                </c:pt>
                <c:pt idx="7">
                  <c:v>2.04928</c:v>
                </c:pt>
                <c:pt idx="8">
                  <c:v>2.29314</c:v>
                </c:pt>
                <c:pt idx="9">
                  <c:v>2.18364</c:v>
                </c:pt>
                <c:pt idx="10">
                  <c:v>2.011959999999989</c:v>
                </c:pt>
                <c:pt idx="11">
                  <c:v>1.79519</c:v>
                </c:pt>
                <c:pt idx="12">
                  <c:v>1.255369999999993</c:v>
                </c:pt>
                <c:pt idx="13">
                  <c:v>0.660147000000004</c:v>
                </c:pt>
                <c:pt idx="14">
                  <c:v>0.345766</c:v>
                </c:pt>
                <c:pt idx="15">
                  <c:v>0.181529</c:v>
                </c:pt>
                <c:pt idx="16">
                  <c:v>0.0933007</c:v>
                </c:pt>
                <c:pt idx="17">
                  <c:v>0.0474708</c:v>
                </c:pt>
                <c:pt idx="18">
                  <c:v>0.0238886</c:v>
                </c:pt>
                <c:pt idx="19">
                  <c:v>0.012012</c:v>
                </c:pt>
                <c:pt idx="20">
                  <c:v>0.00602182</c:v>
                </c:pt>
              </c:numCache>
            </c:numRef>
          </c:val>
        </c:ser>
        <c:marker val="1"/>
        <c:axId val="199659256"/>
        <c:axId val="394955288"/>
      </c:lineChart>
      <c:catAx>
        <c:axId val="199659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955288"/>
        <c:crosses val="autoZero"/>
        <c:auto val="1"/>
        <c:lblAlgn val="ctr"/>
        <c:lblOffset val="100"/>
      </c:catAx>
      <c:valAx>
        <c:axId val="3949552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Message Rate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(M/s</a:t>
                </a:r>
                <a:r>
                  <a:rPr lang="en-US" dirty="0"/>
                  <a:t>)</a:t>
                </a:r>
              </a:p>
            </c:rich>
          </c:tx>
        </c:title>
        <c:numFmt formatCode="General" sourceLinked="1"/>
        <c:tickLblPos val="nextTo"/>
        <c:crossAx val="199659256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3501869628464"/>
          <c:y val="0.367121179574426"/>
          <c:w val="0.415200540470352"/>
          <c:h val="0.405883865216848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Bandwidth (Inter-socket)</a:t>
            </a:r>
            <a:endParaRPr lang="en-US" dirty="0"/>
          </a:p>
        </c:rich>
      </c:tx>
      <c:layout>
        <c:manualLayout>
          <c:xMode val="edge"/>
          <c:yMode val="edge"/>
          <c:x val="0.307323377423522"/>
          <c:y val="0.0"/>
        </c:manualLayout>
      </c:layout>
    </c:title>
    <c:plotArea>
      <c:layout>
        <c:manualLayout>
          <c:layoutTarget val="inner"/>
          <c:xMode val="edge"/>
          <c:yMode val="edge"/>
          <c:x val="0.172017238939354"/>
          <c:y val="0.0981958901478801"/>
          <c:w val="0.793609248846868"/>
          <c:h val="0.684839638947579"/>
        </c:manualLayout>
      </c:layou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inter-Socket-CMA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4.95</c:v>
                </c:pt>
                <c:pt idx="1">
                  <c:v>10.02</c:v>
                </c:pt>
                <c:pt idx="2">
                  <c:v>20.71</c:v>
                </c:pt>
                <c:pt idx="3">
                  <c:v>40.48</c:v>
                </c:pt>
                <c:pt idx="4">
                  <c:v>81.14</c:v>
                </c:pt>
                <c:pt idx="5">
                  <c:v>162.53</c:v>
                </c:pt>
                <c:pt idx="6">
                  <c:v>314.5899999999993</c:v>
                </c:pt>
                <c:pt idx="7">
                  <c:v>596.63</c:v>
                </c:pt>
                <c:pt idx="8">
                  <c:v>1118.48</c:v>
                </c:pt>
                <c:pt idx="9">
                  <c:v>1823.52</c:v>
                </c:pt>
                <c:pt idx="10">
                  <c:v>2775.7</c:v>
                </c:pt>
                <c:pt idx="11">
                  <c:v>3004.13</c:v>
                </c:pt>
                <c:pt idx="12">
                  <c:v>3602.36</c:v>
                </c:pt>
                <c:pt idx="13">
                  <c:v>4516.56</c:v>
                </c:pt>
                <c:pt idx="14">
                  <c:v>5080.34</c:v>
                </c:pt>
                <c:pt idx="15">
                  <c:v>9722.66</c:v>
                </c:pt>
                <c:pt idx="16">
                  <c:v>11166.81</c:v>
                </c:pt>
                <c:pt idx="17">
                  <c:v>11317.67</c:v>
                </c:pt>
                <c:pt idx="18">
                  <c:v>10184.04999999999</c:v>
                </c:pt>
                <c:pt idx="19">
                  <c:v>9321.04</c:v>
                </c:pt>
                <c:pt idx="20">
                  <c:v>8900.730000000006</c:v>
                </c:pt>
                <c:pt idx="21">
                  <c:v>8720.53</c:v>
                </c:pt>
                <c:pt idx="22">
                  <c:v>8602.9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inter-Socket-Shmem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5.119999999999997</c:v>
                </c:pt>
                <c:pt idx="1">
                  <c:v>10.36000000000002</c:v>
                </c:pt>
                <c:pt idx="2">
                  <c:v>20.88</c:v>
                </c:pt>
                <c:pt idx="3">
                  <c:v>41.97</c:v>
                </c:pt>
                <c:pt idx="4">
                  <c:v>84.0</c:v>
                </c:pt>
                <c:pt idx="5">
                  <c:v>164.12</c:v>
                </c:pt>
                <c:pt idx="6">
                  <c:v>321.0</c:v>
                </c:pt>
                <c:pt idx="7">
                  <c:v>615.1</c:v>
                </c:pt>
                <c:pt idx="8">
                  <c:v>1118.3</c:v>
                </c:pt>
                <c:pt idx="9">
                  <c:v>1852.28</c:v>
                </c:pt>
                <c:pt idx="10">
                  <c:v>2769.830000000002</c:v>
                </c:pt>
                <c:pt idx="11">
                  <c:v>2999.38</c:v>
                </c:pt>
                <c:pt idx="12">
                  <c:v>3628.390000000001</c:v>
                </c:pt>
                <c:pt idx="13">
                  <c:v>4484.51</c:v>
                </c:pt>
                <c:pt idx="14">
                  <c:v>5064.25</c:v>
                </c:pt>
                <c:pt idx="15">
                  <c:v>4584.88</c:v>
                </c:pt>
                <c:pt idx="16">
                  <c:v>4534.59</c:v>
                </c:pt>
                <c:pt idx="17">
                  <c:v>4701.09</c:v>
                </c:pt>
                <c:pt idx="18">
                  <c:v>4645.37</c:v>
                </c:pt>
                <c:pt idx="19">
                  <c:v>4589.52</c:v>
                </c:pt>
                <c:pt idx="20">
                  <c:v>4623.820000000002</c:v>
                </c:pt>
                <c:pt idx="21">
                  <c:v>4630.85</c:v>
                </c:pt>
                <c:pt idx="22">
                  <c:v>4643.150000000002</c:v>
                </c:pt>
              </c:numCache>
            </c:numRef>
          </c:val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inter-Socket-LiMIC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Sheet1!$G$2:$G$24</c:f>
              <c:numCache>
                <c:formatCode>General</c:formatCode>
                <c:ptCount val="23"/>
                <c:pt idx="0">
                  <c:v>5.0</c:v>
                </c:pt>
                <c:pt idx="1">
                  <c:v>10.37000000000002</c:v>
                </c:pt>
                <c:pt idx="2">
                  <c:v>20.71</c:v>
                </c:pt>
                <c:pt idx="3">
                  <c:v>40.37</c:v>
                </c:pt>
                <c:pt idx="4">
                  <c:v>80.76</c:v>
                </c:pt>
                <c:pt idx="5">
                  <c:v>164.5</c:v>
                </c:pt>
                <c:pt idx="6">
                  <c:v>318.26</c:v>
                </c:pt>
                <c:pt idx="7">
                  <c:v>596.63</c:v>
                </c:pt>
                <c:pt idx="8">
                  <c:v>1112.33</c:v>
                </c:pt>
                <c:pt idx="9">
                  <c:v>1979.82</c:v>
                </c:pt>
                <c:pt idx="10">
                  <c:v>2957.58</c:v>
                </c:pt>
                <c:pt idx="11">
                  <c:v>2854.98</c:v>
                </c:pt>
                <c:pt idx="12">
                  <c:v>3551.05</c:v>
                </c:pt>
                <c:pt idx="13">
                  <c:v>6361.99</c:v>
                </c:pt>
                <c:pt idx="14">
                  <c:v>7828.49</c:v>
                </c:pt>
                <c:pt idx="15">
                  <c:v>9783.76</c:v>
                </c:pt>
                <c:pt idx="16">
                  <c:v>11300.59</c:v>
                </c:pt>
                <c:pt idx="17">
                  <c:v>11383.03</c:v>
                </c:pt>
                <c:pt idx="18">
                  <c:v>10091.89</c:v>
                </c:pt>
                <c:pt idx="19">
                  <c:v>9329.349999999924</c:v>
                </c:pt>
                <c:pt idx="20">
                  <c:v>8945.94</c:v>
                </c:pt>
                <c:pt idx="21">
                  <c:v>8759.78</c:v>
                </c:pt>
                <c:pt idx="22">
                  <c:v>8630.879999999879</c:v>
                </c:pt>
              </c:numCache>
            </c:numRef>
          </c:val>
        </c:ser>
        <c:marker val="1"/>
        <c:axId val="394922488"/>
        <c:axId val="394919112"/>
      </c:lineChart>
      <c:catAx>
        <c:axId val="394922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</c:title>
        <c:numFmt formatCode="General" sourceLinked="1"/>
        <c:tickLblPos val="nextTo"/>
        <c:crossAx val="394919112"/>
        <c:crosses val="autoZero"/>
        <c:auto val="1"/>
        <c:lblAlgn val="ctr"/>
        <c:lblOffset val="100"/>
      </c:catAx>
      <c:valAx>
        <c:axId val="3949191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Bandwidth (MB/s)</a:t>
                </a:r>
              </a:p>
            </c:rich>
          </c:tx>
        </c:title>
        <c:numFmt formatCode="General" sourceLinked="1"/>
        <c:tickLblPos val="nextTo"/>
        <c:crossAx val="394922488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431698036389"/>
          <c:y val="0.142122510421491"/>
          <c:w val="0.400058789821086"/>
          <c:h val="0.236036203959265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Bandwidth (Intra-socket)</a:t>
            </a:r>
            <a:endParaRPr lang="en-US" dirty="0"/>
          </a:p>
        </c:rich>
      </c:tx>
      <c:layout>
        <c:manualLayout>
          <c:xMode val="edge"/>
          <c:yMode val="edge"/>
          <c:x val="0.272492749075974"/>
          <c:y val="0.00415443561524113"/>
        </c:manualLayout>
      </c:layout>
    </c:title>
    <c:plotArea>
      <c:layout>
        <c:manualLayout>
          <c:layoutTarget val="inner"/>
          <c:xMode val="edge"/>
          <c:yMode val="edge"/>
          <c:x val="0.172017238939354"/>
          <c:y val="0.0966283380499785"/>
          <c:w val="0.793609248846868"/>
          <c:h val="0.69015301060662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intra-Socket-CMA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5.189999999999999</c:v>
                </c:pt>
                <c:pt idx="1">
                  <c:v>10.77</c:v>
                </c:pt>
                <c:pt idx="2">
                  <c:v>21.23</c:v>
                </c:pt>
                <c:pt idx="3">
                  <c:v>42.81</c:v>
                </c:pt>
                <c:pt idx="4">
                  <c:v>84.43</c:v>
                </c:pt>
                <c:pt idx="5">
                  <c:v>168.96</c:v>
                </c:pt>
                <c:pt idx="6">
                  <c:v>338.85</c:v>
                </c:pt>
                <c:pt idx="7">
                  <c:v>654.349999999998</c:v>
                </c:pt>
                <c:pt idx="8">
                  <c:v>1203.07</c:v>
                </c:pt>
                <c:pt idx="9">
                  <c:v>2032.82</c:v>
                </c:pt>
                <c:pt idx="10">
                  <c:v>3241.1</c:v>
                </c:pt>
                <c:pt idx="11">
                  <c:v>5449.6</c:v>
                </c:pt>
                <c:pt idx="12">
                  <c:v>7939.29</c:v>
                </c:pt>
                <c:pt idx="13">
                  <c:v>9996.01</c:v>
                </c:pt>
                <c:pt idx="14">
                  <c:v>10507.82</c:v>
                </c:pt>
                <c:pt idx="15">
                  <c:v>10541.19</c:v>
                </c:pt>
                <c:pt idx="16">
                  <c:v>11704.71000000001</c:v>
                </c:pt>
                <c:pt idx="17">
                  <c:v>11412.38</c:v>
                </c:pt>
                <c:pt idx="18">
                  <c:v>10422.91</c:v>
                </c:pt>
                <c:pt idx="19">
                  <c:v>9365.949999999944</c:v>
                </c:pt>
                <c:pt idx="20">
                  <c:v>8951.559999999885</c:v>
                </c:pt>
                <c:pt idx="21">
                  <c:v>8739.240000000008</c:v>
                </c:pt>
                <c:pt idx="22">
                  <c:v>8646.730000000006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intra-Socket-Shmem</c:v>
                </c:pt>
              </c:strCache>
            </c:strRef>
          </c:tx>
          <c:spPr>
            <a:ln w="28575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plus"/>
            <c:size val="6"/>
            <c:spPr>
              <a:solidFill>
                <a:srgbClr val="3366FF"/>
              </a:solidFill>
              <a:ln w="28575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5.5</c:v>
                </c:pt>
                <c:pt idx="1">
                  <c:v>11.03</c:v>
                </c:pt>
                <c:pt idx="2">
                  <c:v>22.15000000000003</c:v>
                </c:pt>
                <c:pt idx="3">
                  <c:v>44.02</c:v>
                </c:pt>
                <c:pt idx="4">
                  <c:v>87.38</c:v>
                </c:pt>
                <c:pt idx="5">
                  <c:v>172.97</c:v>
                </c:pt>
                <c:pt idx="6">
                  <c:v>344.2199999999993</c:v>
                </c:pt>
                <c:pt idx="7">
                  <c:v>664.98</c:v>
                </c:pt>
                <c:pt idx="8">
                  <c:v>1243.12</c:v>
                </c:pt>
                <c:pt idx="9">
                  <c:v>2126.55</c:v>
                </c:pt>
                <c:pt idx="10">
                  <c:v>3289.98</c:v>
                </c:pt>
                <c:pt idx="11">
                  <c:v>5461.51</c:v>
                </c:pt>
                <c:pt idx="12">
                  <c:v>7888.59</c:v>
                </c:pt>
                <c:pt idx="13">
                  <c:v>10070.63000000001</c:v>
                </c:pt>
                <c:pt idx="14">
                  <c:v>10200.73000000001</c:v>
                </c:pt>
                <c:pt idx="15">
                  <c:v>9259.049999999981</c:v>
                </c:pt>
                <c:pt idx="16">
                  <c:v>9725.889999999881</c:v>
                </c:pt>
                <c:pt idx="17">
                  <c:v>9990.59</c:v>
                </c:pt>
                <c:pt idx="18">
                  <c:v>9353.379999999879</c:v>
                </c:pt>
                <c:pt idx="19">
                  <c:v>8963.139999999983</c:v>
                </c:pt>
                <c:pt idx="20">
                  <c:v>9025.219999999983</c:v>
                </c:pt>
                <c:pt idx="21">
                  <c:v>9069.559999999885</c:v>
                </c:pt>
                <c:pt idx="22">
                  <c:v>9087.799999999981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intra-Socket-LiMIC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Sheet1!$F$2:$F$24</c:f>
              <c:numCache>
                <c:formatCode>General</c:formatCode>
                <c:ptCount val="23"/>
                <c:pt idx="0">
                  <c:v>5.159999999999997</c:v>
                </c:pt>
                <c:pt idx="1">
                  <c:v>10.69</c:v>
                </c:pt>
                <c:pt idx="2">
                  <c:v>21.07</c:v>
                </c:pt>
                <c:pt idx="3">
                  <c:v>42.03</c:v>
                </c:pt>
                <c:pt idx="4">
                  <c:v>83.72</c:v>
                </c:pt>
                <c:pt idx="5">
                  <c:v>168.17</c:v>
                </c:pt>
                <c:pt idx="6">
                  <c:v>334.37</c:v>
                </c:pt>
                <c:pt idx="7">
                  <c:v>644.53</c:v>
                </c:pt>
                <c:pt idx="8">
                  <c:v>1217.35</c:v>
                </c:pt>
                <c:pt idx="9">
                  <c:v>2046.75</c:v>
                </c:pt>
                <c:pt idx="10">
                  <c:v>3234.62</c:v>
                </c:pt>
                <c:pt idx="11">
                  <c:v>5422.72</c:v>
                </c:pt>
                <c:pt idx="12">
                  <c:v>7881.8</c:v>
                </c:pt>
                <c:pt idx="13">
                  <c:v>7815.97</c:v>
                </c:pt>
                <c:pt idx="14">
                  <c:v>8909.240000000008</c:v>
                </c:pt>
                <c:pt idx="15">
                  <c:v>10567.78</c:v>
                </c:pt>
                <c:pt idx="16">
                  <c:v>12002.58</c:v>
                </c:pt>
                <c:pt idx="17">
                  <c:v>11751.23000000001</c:v>
                </c:pt>
                <c:pt idx="18">
                  <c:v>10332.09</c:v>
                </c:pt>
                <c:pt idx="19">
                  <c:v>9409.0</c:v>
                </c:pt>
                <c:pt idx="20">
                  <c:v>8967.639999999983</c:v>
                </c:pt>
                <c:pt idx="21">
                  <c:v>8768.16</c:v>
                </c:pt>
                <c:pt idx="22">
                  <c:v>8666.44</c:v>
                </c:pt>
              </c:numCache>
            </c:numRef>
          </c:val>
        </c:ser>
        <c:marker val="1"/>
        <c:axId val="394880632"/>
        <c:axId val="394876488"/>
      </c:lineChart>
      <c:catAx>
        <c:axId val="394880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</c:title>
        <c:numFmt formatCode="General" sourceLinked="1"/>
        <c:tickLblPos val="nextTo"/>
        <c:crossAx val="394876488"/>
        <c:crosses val="autoZero"/>
        <c:auto val="1"/>
        <c:lblAlgn val="ctr"/>
        <c:lblOffset val="100"/>
      </c:catAx>
      <c:valAx>
        <c:axId val="394876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Bandwidth (MB/s)</a:t>
                </a:r>
              </a:p>
            </c:rich>
          </c:tx>
        </c:title>
        <c:numFmt formatCode="General" sourceLinked="1"/>
        <c:tickLblPos val="nextTo"/>
        <c:crossAx val="394880632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431698036389"/>
          <c:y val="0.142122510421491"/>
          <c:w val="0.41025641025641"/>
          <c:h val="0.252294595737212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2017238939354"/>
          <c:y val="0.0602877569031775"/>
          <c:w val="0.793609248846868"/>
          <c:h val="0.72649359175342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threshold=2K length=8K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0.23</c:v>
                </c:pt>
                <c:pt idx="6">
                  <c:v>0.23</c:v>
                </c:pt>
                <c:pt idx="7">
                  <c:v>0.25</c:v>
                </c:pt>
                <c:pt idx="8">
                  <c:v>0.27</c:v>
                </c:pt>
                <c:pt idx="9">
                  <c:v>0.34</c:v>
                </c:pt>
                <c:pt idx="10">
                  <c:v>0.4</c:v>
                </c:pt>
                <c:pt idx="11">
                  <c:v>0.52</c:v>
                </c:pt>
                <c:pt idx="12">
                  <c:v>1.45</c:v>
                </c:pt>
                <c:pt idx="13">
                  <c:v>1.5</c:v>
                </c:pt>
                <c:pt idx="14">
                  <c:v>1.72</c:v>
                </c:pt>
                <c:pt idx="15">
                  <c:v>2.63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threshold=4K length=16K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plus"/>
            <c:size val="6"/>
            <c:spPr>
              <a:solidFill>
                <a:srgbClr val="FF0000"/>
              </a:solidFill>
              <a:ln w="28575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0.22</c:v>
                </c:pt>
                <c:pt idx="6">
                  <c:v>0.22</c:v>
                </c:pt>
                <c:pt idx="7">
                  <c:v>0.24</c:v>
                </c:pt>
                <c:pt idx="8">
                  <c:v>0.28</c:v>
                </c:pt>
                <c:pt idx="9">
                  <c:v>0.330000000000001</c:v>
                </c:pt>
                <c:pt idx="10">
                  <c:v>0.4</c:v>
                </c:pt>
                <c:pt idx="11">
                  <c:v>0.5</c:v>
                </c:pt>
                <c:pt idx="12">
                  <c:v>0.750000000000002</c:v>
                </c:pt>
                <c:pt idx="13">
                  <c:v>1.5</c:v>
                </c:pt>
                <c:pt idx="14">
                  <c:v>1.72</c:v>
                </c:pt>
                <c:pt idx="15">
                  <c:v>2.57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threshold=8K length=32K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0.22</c:v>
                </c:pt>
                <c:pt idx="6">
                  <c:v>0.23</c:v>
                </c:pt>
                <c:pt idx="7">
                  <c:v>0.25</c:v>
                </c:pt>
                <c:pt idx="8">
                  <c:v>0.27</c:v>
                </c:pt>
                <c:pt idx="9">
                  <c:v>0.330000000000001</c:v>
                </c:pt>
                <c:pt idx="10">
                  <c:v>0.390000000000001</c:v>
                </c:pt>
                <c:pt idx="11">
                  <c:v>0.48</c:v>
                </c:pt>
                <c:pt idx="12">
                  <c:v>0.720000000000001</c:v>
                </c:pt>
                <c:pt idx="13">
                  <c:v>1.12</c:v>
                </c:pt>
                <c:pt idx="14">
                  <c:v>1.72</c:v>
                </c:pt>
                <c:pt idx="15">
                  <c:v>2.49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threshold=16K length=64K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0.22</c:v>
                </c:pt>
                <c:pt idx="6">
                  <c:v>0.23</c:v>
                </c:pt>
                <c:pt idx="7">
                  <c:v>0.24</c:v>
                </c:pt>
                <c:pt idx="8">
                  <c:v>0.27</c:v>
                </c:pt>
                <c:pt idx="9">
                  <c:v>0.330000000000001</c:v>
                </c:pt>
                <c:pt idx="10">
                  <c:v>0.390000000000001</c:v>
                </c:pt>
                <c:pt idx="11">
                  <c:v>0.49</c:v>
                </c:pt>
                <c:pt idx="12">
                  <c:v>0.710000000000001</c:v>
                </c:pt>
                <c:pt idx="13">
                  <c:v>1.12</c:v>
                </c:pt>
                <c:pt idx="14">
                  <c:v>1.950000000000005</c:v>
                </c:pt>
                <c:pt idx="15">
                  <c:v>2.48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threshold=32K length=128K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0.22</c:v>
                </c:pt>
                <c:pt idx="6">
                  <c:v>0.22</c:v>
                </c:pt>
                <c:pt idx="7">
                  <c:v>0.24</c:v>
                </c:pt>
                <c:pt idx="8">
                  <c:v>0.27</c:v>
                </c:pt>
                <c:pt idx="9">
                  <c:v>0.330000000000001</c:v>
                </c:pt>
                <c:pt idx="10">
                  <c:v>0.390000000000001</c:v>
                </c:pt>
                <c:pt idx="11">
                  <c:v>0.49</c:v>
                </c:pt>
                <c:pt idx="12">
                  <c:v>0.720000000000001</c:v>
                </c:pt>
                <c:pt idx="13">
                  <c:v>1.1</c:v>
                </c:pt>
                <c:pt idx="14">
                  <c:v>1.950000000000005</c:v>
                </c:pt>
                <c:pt idx="15">
                  <c:v>3.78</c:v>
                </c:pt>
              </c:numCache>
            </c:numRef>
          </c:val>
        </c:ser>
        <c:marker val="1"/>
        <c:axId val="395076056"/>
        <c:axId val="394579592"/>
      </c:lineChart>
      <c:catAx>
        <c:axId val="395076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4579592"/>
        <c:crosses val="autoZero"/>
        <c:auto val="1"/>
        <c:lblAlgn val="ctr"/>
        <c:lblOffset val="100"/>
      </c:catAx>
      <c:valAx>
        <c:axId val="3945795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Latency (us</a:t>
                </a:r>
                <a:r>
                  <a:rPr lang="en-US" dirty="0"/>
                  <a:t>)</a:t>
                </a:r>
              </a:p>
            </c:rich>
          </c:tx>
        </c:title>
        <c:numFmt formatCode="General" sourceLinked="1"/>
        <c:tickLblPos val="nextTo"/>
        <c:crossAx val="395076056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443288748853"/>
          <c:y val="0.0953987264854161"/>
          <c:w val="0.567343340821306"/>
          <c:h val="0.420450304357479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2017238939354"/>
          <c:y val="0.0602877569031775"/>
          <c:w val="0.793609248846868"/>
          <c:h val="0.72649359175342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NUM=32 SIZE=8192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  <c:pt idx="7">
                  <c:v>128K</c:v>
                </c:pt>
                <c:pt idx="8">
                  <c:v>256K</c:v>
                </c:pt>
                <c:pt idx="9">
                  <c:v>512K</c:v>
                </c:pt>
                <c:pt idx="10">
                  <c:v>1M</c:v>
                </c:pt>
                <c:pt idx="11">
                  <c:v>2M</c:v>
                </c:pt>
                <c:pt idx="12">
                  <c:v>4M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2761.76</c:v>
                </c:pt>
                <c:pt idx="1">
                  <c:v>3006.27</c:v>
                </c:pt>
                <c:pt idx="2">
                  <c:v>3587.55</c:v>
                </c:pt>
                <c:pt idx="3">
                  <c:v>4454.44</c:v>
                </c:pt>
                <c:pt idx="4">
                  <c:v>5025.48</c:v>
                </c:pt>
                <c:pt idx="5">
                  <c:v>4324.42</c:v>
                </c:pt>
                <c:pt idx="6">
                  <c:v>4229.860000000002</c:v>
                </c:pt>
                <c:pt idx="7">
                  <c:v>4399.75</c:v>
                </c:pt>
                <c:pt idx="8">
                  <c:v>4380.58</c:v>
                </c:pt>
                <c:pt idx="9">
                  <c:v>4313.3</c:v>
                </c:pt>
                <c:pt idx="10">
                  <c:v>4319.53</c:v>
                </c:pt>
                <c:pt idx="11">
                  <c:v>4336.83</c:v>
                </c:pt>
                <c:pt idx="12">
                  <c:v>4350.2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NUM=64 SIZE=16384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plus"/>
            <c:size val="6"/>
            <c:spPr>
              <a:solidFill>
                <a:srgbClr val="FF0000"/>
              </a:solidFill>
              <a:ln w="28575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Sheet1!$A$2:$A$14</c:f>
              <c:strCache>
                <c:ptCount val="13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  <c:pt idx="7">
                  <c:v>128K</c:v>
                </c:pt>
                <c:pt idx="8">
                  <c:v>256K</c:v>
                </c:pt>
                <c:pt idx="9">
                  <c:v>512K</c:v>
                </c:pt>
                <c:pt idx="10">
                  <c:v>1M</c:v>
                </c:pt>
                <c:pt idx="11">
                  <c:v>2M</c:v>
                </c:pt>
                <c:pt idx="12">
                  <c:v>4M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2843.17</c:v>
                </c:pt>
                <c:pt idx="1">
                  <c:v>2978.25</c:v>
                </c:pt>
                <c:pt idx="2">
                  <c:v>3552.08</c:v>
                </c:pt>
                <c:pt idx="3">
                  <c:v>4433.690000000001</c:v>
                </c:pt>
                <c:pt idx="4">
                  <c:v>4998.06</c:v>
                </c:pt>
                <c:pt idx="5">
                  <c:v>4558.51</c:v>
                </c:pt>
                <c:pt idx="6">
                  <c:v>4521.95</c:v>
                </c:pt>
                <c:pt idx="7">
                  <c:v>4673.18</c:v>
                </c:pt>
                <c:pt idx="8">
                  <c:v>4643.44</c:v>
                </c:pt>
                <c:pt idx="9">
                  <c:v>4597.160000000004</c:v>
                </c:pt>
                <c:pt idx="10">
                  <c:v>4620.05</c:v>
                </c:pt>
                <c:pt idx="11">
                  <c:v>4638.49</c:v>
                </c:pt>
                <c:pt idx="12">
                  <c:v>4652.3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NUM=128 SIZE=32768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  <c:pt idx="7">
                  <c:v>128K</c:v>
                </c:pt>
                <c:pt idx="8">
                  <c:v>256K</c:v>
                </c:pt>
                <c:pt idx="9">
                  <c:v>512K</c:v>
                </c:pt>
                <c:pt idx="10">
                  <c:v>1M</c:v>
                </c:pt>
                <c:pt idx="11">
                  <c:v>2M</c:v>
                </c:pt>
                <c:pt idx="12">
                  <c:v>4M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2755.94</c:v>
                </c:pt>
                <c:pt idx="1">
                  <c:v>3058.11</c:v>
                </c:pt>
                <c:pt idx="2">
                  <c:v>3637.390000000001</c:v>
                </c:pt>
                <c:pt idx="3">
                  <c:v>4467.74</c:v>
                </c:pt>
                <c:pt idx="4">
                  <c:v>5003.75</c:v>
                </c:pt>
                <c:pt idx="5">
                  <c:v>4840.47</c:v>
                </c:pt>
                <c:pt idx="6">
                  <c:v>5003.610000000002</c:v>
                </c:pt>
                <c:pt idx="7">
                  <c:v>5103.660000000004</c:v>
                </c:pt>
                <c:pt idx="8">
                  <c:v>4767.55</c:v>
                </c:pt>
                <c:pt idx="9">
                  <c:v>4817.03</c:v>
                </c:pt>
                <c:pt idx="10">
                  <c:v>4835.13</c:v>
                </c:pt>
                <c:pt idx="11">
                  <c:v>4856.93</c:v>
                </c:pt>
                <c:pt idx="12">
                  <c:v>4854.83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NUM=256 SIZE=65536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  <c:pt idx="7">
                  <c:v>128K</c:v>
                </c:pt>
                <c:pt idx="8">
                  <c:v>256K</c:v>
                </c:pt>
                <c:pt idx="9">
                  <c:v>512K</c:v>
                </c:pt>
                <c:pt idx="10">
                  <c:v>1M</c:v>
                </c:pt>
                <c:pt idx="11">
                  <c:v>2M</c:v>
                </c:pt>
                <c:pt idx="12">
                  <c:v>4M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2791.21</c:v>
                </c:pt>
                <c:pt idx="1">
                  <c:v>3008.4</c:v>
                </c:pt>
                <c:pt idx="2">
                  <c:v>3590.950000000001</c:v>
                </c:pt>
                <c:pt idx="3">
                  <c:v>4483.41</c:v>
                </c:pt>
                <c:pt idx="4">
                  <c:v>5088.860000000002</c:v>
                </c:pt>
                <c:pt idx="5">
                  <c:v>4811.08</c:v>
                </c:pt>
                <c:pt idx="6">
                  <c:v>5397.37</c:v>
                </c:pt>
                <c:pt idx="7">
                  <c:v>5362.690000000001</c:v>
                </c:pt>
                <c:pt idx="8">
                  <c:v>4972.28</c:v>
                </c:pt>
                <c:pt idx="9">
                  <c:v>5003.31</c:v>
                </c:pt>
                <c:pt idx="10">
                  <c:v>5041.820000000002</c:v>
                </c:pt>
                <c:pt idx="11">
                  <c:v>5071.660000000004</c:v>
                </c:pt>
                <c:pt idx="12">
                  <c:v>5075.160000000004</c:v>
                </c:pt>
              </c:numCache>
            </c:numRef>
          </c:val>
        </c:ser>
        <c:marker val="1"/>
        <c:axId val="394626376"/>
        <c:axId val="200064984"/>
      </c:lineChart>
      <c:catAx>
        <c:axId val="394626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0064984"/>
        <c:crosses val="autoZero"/>
        <c:auto val="1"/>
        <c:lblAlgn val="ctr"/>
        <c:lblOffset val="100"/>
      </c:catAx>
      <c:valAx>
        <c:axId val="200064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Latency (us</a:t>
                </a:r>
                <a:r>
                  <a:rPr lang="en-US" dirty="0"/>
                  <a:t>)</a:t>
                </a:r>
              </a:p>
            </c:rich>
          </c:tx>
        </c:title>
        <c:numFmt formatCode="General" sourceLinked="1"/>
        <c:tickLblPos val="nextTo"/>
        <c:crossAx val="394626376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90488507675257"/>
          <c:y val="0.344591282920622"/>
          <c:w val="0.420316621319848"/>
          <c:h val="0.441216350727077"/>
        </c:manualLayout>
      </c:layout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0.53275</cdr:x>
      <cdr:y>0.21289</cdr:y>
    </cdr:from>
    <cdr:to>
      <cdr:x>0.86758</cdr:x>
      <cdr:y>0.31261</cdr:y>
    </cdr:to>
    <cdr:sp macro="" textlink="">
      <cdr:nvSpPr>
        <cdr:cNvPr id="2" name="TextBox 9"/>
        <cdr:cNvSpPr txBox="1"/>
      </cdr:nvSpPr>
      <cdr:spPr bwMode="auto">
        <a:xfrm xmlns:a="http://schemas.openxmlformats.org/drawingml/2006/main">
          <a:off x="2320709" y="735112"/>
          <a:ext cx="1458553" cy="3443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pPr marL="342900" marR="0" indent="-34290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4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 pitchFamily="34" charset="0"/>
            </a:rPr>
            <a:t>Eager threshold</a:t>
          </a:r>
        </a:p>
      </cdr:txBody>
    </cdr:sp>
  </cdr:relSizeAnchor>
  <cdr:relSizeAnchor xmlns:cdr="http://schemas.openxmlformats.org/drawingml/2006/chartDrawing">
    <cdr:from>
      <cdr:x>0.77462</cdr:x>
      <cdr:y>0.28024</cdr:y>
    </cdr:from>
    <cdr:to>
      <cdr:x>0.8757</cdr:x>
      <cdr:y>0.37982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>
          <a:off x="4392440" y="1113874"/>
          <a:ext cx="573206" cy="395785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sq" cmpd="sng" algn="ctr">
          <a:solidFill>
            <a:srgbClr val="00B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0.17883</cdr:x>
      <cdr:y>0.21566</cdr:y>
    </cdr:from>
    <cdr:to>
      <cdr:x>0.3444</cdr:x>
      <cdr:y>0.35971</cdr:y>
    </cdr:to>
    <cdr:sp macro="" textlink="">
      <cdr:nvSpPr>
        <cdr:cNvPr id="2" name="TextBox 5"/>
        <cdr:cNvSpPr txBox="1"/>
      </cdr:nvSpPr>
      <cdr:spPr bwMode="auto">
        <a:xfrm xmlns:a="http://schemas.openxmlformats.org/drawingml/2006/main">
          <a:off x="668741" y="423080"/>
          <a:ext cx="619125" cy="282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5pPr>
          <a:lvl6pPr marL="22860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6pPr>
          <a:lvl7pPr marL="27432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7pPr>
          <a:lvl8pPr marL="32004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8pPr>
          <a:lvl9pPr marL="36576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 pitchFamily="34" charset="0"/>
            </a:rPr>
            <a:t>26%</a:t>
          </a:r>
        </a:p>
      </cdr:txBody>
    </cdr:sp>
  </cdr:relSizeAnchor>
  <cdr:relSizeAnchor xmlns:cdr="http://schemas.openxmlformats.org/drawingml/2006/chartDrawing">
    <cdr:from>
      <cdr:x>0.39183</cdr:x>
      <cdr:y>0.20871</cdr:y>
    </cdr:from>
    <cdr:to>
      <cdr:x>0.55739</cdr:x>
      <cdr:y>0.35275</cdr:y>
    </cdr:to>
    <cdr:sp macro="" textlink="">
      <cdr:nvSpPr>
        <cdr:cNvPr id="3" name="TextBox 9"/>
        <cdr:cNvSpPr txBox="1"/>
      </cdr:nvSpPr>
      <cdr:spPr bwMode="auto">
        <a:xfrm xmlns:a="http://schemas.openxmlformats.org/drawingml/2006/main">
          <a:off x="1465243" y="409433"/>
          <a:ext cx="619125" cy="282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5pPr>
          <a:lvl6pPr marL="22860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6pPr>
          <a:lvl7pPr marL="27432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7pPr>
          <a:lvl8pPr marL="32004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8pPr>
          <a:lvl9pPr marL="36576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 pitchFamily="34" charset="0"/>
            </a:rPr>
            <a:t>40%</a:t>
          </a:r>
        </a:p>
      </cdr:txBody>
    </cdr:sp>
  </cdr:relSizeAnchor>
  <cdr:relSizeAnchor xmlns:cdr="http://schemas.openxmlformats.org/drawingml/2006/chartDrawing">
    <cdr:from>
      <cdr:x>0.78699</cdr:x>
      <cdr:y>0.19622</cdr:y>
    </cdr:from>
    <cdr:to>
      <cdr:x>0.95255</cdr:x>
      <cdr:y>0.34026</cdr:y>
    </cdr:to>
    <cdr:sp macro="" textlink="">
      <cdr:nvSpPr>
        <cdr:cNvPr id="4" name="TextBox 10"/>
        <cdr:cNvSpPr txBox="1"/>
      </cdr:nvSpPr>
      <cdr:spPr bwMode="auto">
        <a:xfrm xmlns:a="http://schemas.openxmlformats.org/drawingml/2006/main">
          <a:off x="2942940" y="384936"/>
          <a:ext cx="619125" cy="282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5pPr>
          <a:lvl6pPr marL="22860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6pPr>
          <a:lvl7pPr marL="27432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7pPr>
          <a:lvl8pPr marL="32004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8pPr>
          <a:lvl9pPr marL="36576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 pitchFamily="34" charset="0"/>
            </a:rPr>
            <a:t>30%</a:t>
          </a:r>
        </a:p>
      </cdr:txBody>
    </cdr:sp>
  </cdr:relSizeAnchor>
  <cdr:relSizeAnchor xmlns:cdr="http://schemas.openxmlformats.org/drawingml/2006/chartDrawing">
    <cdr:from>
      <cdr:x>0.57896</cdr:x>
      <cdr:y>0.19595</cdr:y>
    </cdr:from>
    <cdr:to>
      <cdr:x>0.74453</cdr:x>
      <cdr:y>0.34</cdr:y>
    </cdr:to>
    <cdr:sp macro="" textlink="">
      <cdr:nvSpPr>
        <cdr:cNvPr id="5" name="TextBox 12"/>
        <cdr:cNvSpPr txBox="1"/>
      </cdr:nvSpPr>
      <cdr:spPr bwMode="auto">
        <a:xfrm xmlns:a="http://schemas.openxmlformats.org/drawingml/2006/main">
          <a:off x="2165017" y="384412"/>
          <a:ext cx="619125" cy="282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5pPr>
          <a:lvl6pPr marL="22860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6pPr>
          <a:lvl7pPr marL="27432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7pPr>
          <a:lvl8pPr marL="32004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8pPr>
          <a:lvl9pPr marL="36576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100" kern="0" dirty="0" smtClean="0">
              <a:solidFill>
                <a:srgbClr val="FF0000"/>
              </a:solidFill>
              <a:latin typeface="Calibri"/>
              <a:cs typeface="Calibri" pitchFamily="34" charset="0"/>
            </a:rPr>
            <a:t>38</a:t>
          </a:r>
          <a:r>
            <a:rPr kumimoji="1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 pitchFamily="34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0.25829</cdr:x>
      <cdr:y>0.9379</cdr:y>
    </cdr:from>
    <cdr:to>
      <cdr:x>0.84343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84068" y="4920343"/>
          <a:ext cx="22293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+mj-lt"/>
              <a:cs typeface="Arial" pitchFamily="34" charset="0"/>
            </a:rPr>
            <a:t>Message Size (Bytes)</a:t>
          </a:r>
          <a:endParaRPr lang="en-US" sz="16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0.23863</cdr:y>
    </cdr:from>
    <cdr:to>
      <cdr:x>0.08</cdr:x>
      <cdr:y>0.69281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807684" y="1831107"/>
          <a:ext cx="1947862" cy="332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+mj-lt"/>
              <a:cs typeface="Arial" pitchFamily="34" charset="0"/>
            </a:rPr>
            <a:t>Latency (us)</a:t>
          </a:r>
          <a:endParaRPr lang="en-US" sz="1600" b="1" dirty="0">
            <a:latin typeface="+mj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0.25829</cdr:x>
      <cdr:y>0.92186</cdr:y>
    </cdr:from>
    <cdr:to>
      <cdr:x>0.84343</cdr:x>
      <cdr:y>0.98396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21857" y="2443611"/>
          <a:ext cx="2541497" cy="16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+mj-lt"/>
              <a:cs typeface="Arial" pitchFamily="34" charset="0"/>
            </a:rPr>
            <a:t>Message Size (Bytes)</a:t>
          </a:r>
          <a:endParaRPr lang="en-US" sz="16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0.09348</cdr:y>
    </cdr:from>
    <cdr:to>
      <cdr:x>0.08</cdr:x>
      <cdr:y>0.87164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857623" y="1105419"/>
          <a:ext cx="2062717" cy="34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+mj-lt"/>
              <a:cs typeface="Arial" pitchFamily="34" charset="0"/>
            </a:rPr>
            <a:t>Bandwidth (MB/s)</a:t>
          </a:r>
          <a:endParaRPr lang="en-US" sz="1600" b="1" dirty="0">
            <a:latin typeface="+mj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0953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502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much focu</a:t>
            </a:r>
            <a:r>
              <a:rPr lang="en-US" baseline="0" dirty="0" smtClean="0"/>
              <a:t>s on hardware-loc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much focu</a:t>
            </a:r>
            <a:r>
              <a:rPr lang="en-US" baseline="0" dirty="0" smtClean="0"/>
              <a:t>s on hardware-loc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How</a:t>
            </a:r>
            <a:r>
              <a:rPr lang="en-US" altLang="ja-JP" baseline="0" dirty="0" smtClean="0"/>
              <a:t> to choose from RPUT/RGET/R3?</a:t>
            </a:r>
          </a:p>
          <a:p>
            <a:r>
              <a:rPr lang="en-US" altLang="ja-JP" baseline="0" dirty="0" smtClean="0"/>
              <a:t>Depends on communication patterns and different from applications to applications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9814" indent="-21981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B03D-1FD4-432A-AF47-A581393B23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9814" indent="-21981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B03D-1FD4-432A-AF47-A581393B23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dirty="0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B03D-1FD4-432A-AF47-A581393B230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DFA5-B6CE-4FD7-8F88-6B6C3F49220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DFA5-B6CE-4FD7-8F88-6B6C3F49220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When building with shared libraries, your applications built using mpicc and friends will only link against </a:t>
            </a:r>
            <a:r>
              <a:rPr lang="en-US" dirty="0" err="1" smtClean="0"/>
              <a:t>libmpich</a:t>
            </a:r>
            <a:r>
              <a:rPr lang="en-US" dirty="0" smtClean="0"/>
              <a:t>. This means that </a:t>
            </a:r>
            <a:r>
              <a:rPr lang="en-US" dirty="0" err="1" smtClean="0"/>
              <a:t>libmpich</a:t>
            </a:r>
            <a:r>
              <a:rPr lang="en-US" dirty="0" smtClean="0"/>
              <a:t> contains the extra dependency information and your app can for example can link against a version of </a:t>
            </a:r>
            <a:r>
              <a:rPr lang="en-US" dirty="0" err="1" smtClean="0"/>
              <a:t>libmpich</a:t>
            </a:r>
            <a:r>
              <a:rPr lang="en-US" dirty="0" smtClean="0"/>
              <a:t> using the </a:t>
            </a:r>
            <a:r>
              <a:rPr lang="en-US" dirty="0" err="1" smtClean="0"/>
              <a:t>QLogic</a:t>
            </a:r>
            <a:r>
              <a:rPr lang="en-US" dirty="0" smtClean="0"/>
              <a:t> interface and then link against a version using the Gen2 interface without needing to be recompiled.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41570"/>
            <a:ext cx="8206530" cy="15163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909455" y="4106488"/>
            <a:ext cx="3898669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Presenter Information</a:t>
            </a:r>
            <a:endParaRPr lang="en-US" dirty="0"/>
          </a:p>
        </p:txBody>
      </p:sp>
      <p:pic>
        <p:nvPicPr>
          <p:cNvPr id="24" name="Picture 23" descr="bottom_lef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75863"/>
            <a:ext cx="9144000" cy="73055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 bwMode="auto">
          <a:xfrm>
            <a:off x="-32" y="0"/>
            <a:ext cx="6982690" cy="108065"/>
          </a:xfrm>
          <a:prstGeom prst="snip1Rect">
            <a:avLst/>
          </a:prstGeom>
          <a:solidFill>
            <a:srgbClr val="800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Snip Single Corner Rectangle 9"/>
          <p:cNvSpPr/>
          <p:nvPr userDrawn="1"/>
        </p:nvSpPr>
        <p:spPr bwMode="auto">
          <a:xfrm>
            <a:off x="2734" y="119148"/>
            <a:ext cx="6982690" cy="108065"/>
          </a:xfrm>
          <a:prstGeom prst="snip1Rect">
            <a:avLst/>
          </a:prstGeom>
          <a:solidFill>
            <a:srgbClr val="800000">
              <a:alpha val="8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Snip Single Corner Rectangle 10"/>
          <p:cNvSpPr/>
          <p:nvPr userDrawn="1"/>
        </p:nvSpPr>
        <p:spPr bwMode="auto">
          <a:xfrm>
            <a:off x="-2813" y="229983"/>
            <a:ext cx="6982690" cy="108065"/>
          </a:xfrm>
          <a:prstGeom prst="snip1Rect">
            <a:avLst/>
          </a:prstGeom>
          <a:solidFill>
            <a:srgbClr val="800000">
              <a:alpha val="6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Snip Single Corner Rectangle 11"/>
          <p:cNvSpPr/>
          <p:nvPr userDrawn="1"/>
        </p:nvSpPr>
        <p:spPr bwMode="auto">
          <a:xfrm>
            <a:off x="-47" y="349131"/>
            <a:ext cx="6982690" cy="108065"/>
          </a:xfrm>
          <a:prstGeom prst="snip1Rect">
            <a:avLst/>
          </a:prstGeom>
          <a:solidFill>
            <a:srgbClr val="800000">
              <a:alpha val="4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Snip Single Corner Rectangle 12"/>
          <p:cNvSpPr/>
          <p:nvPr userDrawn="1"/>
        </p:nvSpPr>
        <p:spPr bwMode="auto">
          <a:xfrm>
            <a:off x="2719" y="459966"/>
            <a:ext cx="6982690" cy="108065"/>
          </a:xfrm>
          <a:prstGeom prst="snip1Rect">
            <a:avLst/>
          </a:prstGeom>
          <a:solidFill>
            <a:srgbClr val="800000">
              <a:alpha val="2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-ne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0403"/>
            <a:ext cx="9144000" cy="541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205345"/>
            <a:ext cx="7867996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640080" y="6583680"/>
            <a:ext cx="3657600" cy="179903"/>
          </a:xfrm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1891" y="366080"/>
            <a:ext cx="8096595" cy="772768"/>
          </a:xfrm>
          <a:prstGeom prst="rect">
            <a:avLst/>
          </a:prstGeom>
        </p:spPr>
        <p:txBody>
          <a:bodyPr/>
          <a:lstStyle>
            <a:lvl1pPr algn="l">
              <a:defRPr sz="2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_righ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8031"/>
            <a:ext cx="9144000" cy="15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578" y="1197033"/>
            <a:ext cx="3922222" cy="51123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5345"/>
            <a:ext cx="3810000" cy="51040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640080" y="6583680"/>
            <a:ext cx="3657600" cy="179903"/>
          </a:xfrm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34D897-7EF8-45B9-A1BB-E98E0C0964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890" y="366081"/>
            <a:ext cx="8121535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top_righ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031"/>
            <a:ext cx="9144000" cy="158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640080" y="6583680"/>
            <a:ext cx="3657600" cy="179903"/>
          </a:xfrm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27778DD-34A0-483D-8AD5-9F64BB787A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891" y="366081"/>
            <a:ext cx="8096596" cy="7727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_righ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031"/>
            <a:ext cx="9144000" cy="1582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00403"/>
            <a:ext cx="9144000" cy="541822"/>
          </a:xfrm>
          <a:prstGeom prst="rect">
            <a:avLst/>
          </a:prstGeom>
        </p:spPr>
      </p:pic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204" y="1030779"/>
            <a:ext cx="7867996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" y="6583680"/>
            <a:ext cx="3657600" cy="1799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 b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567055"/>
            <a:ext cx="600075" cy="2145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top_r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031"/>
            <a:ext cx="9144000" cy="158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28" r:id="rId2"/>
    <p:sldLayoutId id="2147483929" r:id="rId3"/>
    <p:sldLayoutId id="21474839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24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ohio-state.edu/~panda" TargetMode="External"/><Relationship Id="rId4" Type="http://schemas.openxmlformats.org/officeDocument/2006/relationships/hyperlink" Target="http://www.cse.ohio-state.edu/~subramo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mvapich.cse.ohio-state.edu/support/user_guide_mvapich2-2.0rc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mvapich.cse.ohio-state.edu/support/user_guide_mvapich2-2.0rc1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hyperlink" Target="http://mvapich.cse.ohio-state.edu/support/user_guide_mvapich2-2.0rc1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hyperlink" Target="http://mvapich.cse.ohio-state.edu/support/user_guide_mvapich2-2.0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hyperlink" Target="http://mvapich.cse.ohio-state.edu/support/user_guide_mvapich2-2.0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hyperlink" Target="http://mvapich.cse.ohio-state.edu/support/user_guide_mvapich2-2.0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hyperlink" Target="http://mvapich.cse.ohio-state.edu/support/user_guide_mvapich2-2.0rc1.html" TargetMode="External"/><Relationship Id="rId6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chart" Target="../charts/chart21.xml"/><Relationship Id="rId6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5" Type="http://schemas.openxmlformats.org/officeDocument/2006/relationships/hyperlink" Target="http://mvapich.cse.ohio-state.edu/support/user_guide_mvapich2-2.0rc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hyperlink" Target="http://mvapich.cse.ohio-state.edu/support/user_guide_mvapich2-2.0rc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lanox.com/page/products_dyn?product_family=116" TargetMode="External"/><Relationship Id="rId4" Type="http://schemas.openxmlformats.org/officeDocument/2006/relationships/hyperlink" Target="mailto:mvapich-help@cse.ohio-stat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vapich.cse.ohio-state.edu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vapich.cse.ohio-state.edu/overview/mvapich2x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vapich.cse.ohio-state.edu/support/user_guide_mvapich2-2.0a.html" TargetMode="External"/><Relationship Id="rId3" Type="http://schemas.openxmlformats.org/officeDocument/2006/relationships/hyperlink" Target="http://mail.cse.ohio-state.edu/pipermail/mvapich-discus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support/" TargetMode="External"/><Relationship Id="rId4" Type="http://schemas.openxmlformats.org/officeDocument/2006/relationships/hyperlink" Target="http://mvapich.cse.ohio-state.edu/" TargetMode="External"/><Relationship Id="rId5" Type="http://schemas.openxmlformats.org/officeDocument/2006/relationships/hyperlink" Target="http://mvapich.cse.ohio-state.edu/overview/mvapich2/" TargetMode="External"/><Relationship Id="rId6" Type="http://schemas.openxmlformats.org/officeDocument/2006/relationships/hyperlink" Target="http://mvapich.cse.ohio-state.edu/overview/mvapich2/features.shtml" TargetMode="External"/><Relationship Id="rId7" Type="http://schemas.openxmlformats.org/officeDocument/2006/relationships/hyperlink" Target="http://mvapich.cse.ohio-state.edu/performance/" TargetMode="External"/><Relationship Id="rId8" Type="http://schemas.openxmlformats.org/officeDocument/2006/relationships/hyperlink" Target="http://mvapich.cse.ohio-state.edu/support/mailing_lists.shtml" TargetMode="External"/><Relationship Id="rId9" Type="http://schemas.openxmlformats.org/officeDocument/2006/relationships/hyperlink" Target="http://nowlab.cse.ohio-state.edu/publications/" TargetMode="External"/><Relationship Id="rId10" Type="http://schemas.openxmlformats.org/officeDocument/2006/relationships/hyperlink" Target="http://mail.cse.ohio-state.edu/pipermail/mvapich-discu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vapich.cse.ohio-state.edu/support/mvapich2-2.0a-quick-start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mvapich.cse.ohio-state.edu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4" Type="http://schemas.openxmlformats.org/officeDocument/2006/relationships/hyperlink" Target="mailto:panda@cse.ohio-state.edu" TargetMode="External"/><Relationship Id="rId5" Type="http://schemas.openxmlformats.org/officeDocument/2006/relationships/hyperlink" Target="http://www.cse.ohio-state.edu/~panda" TargetMode="External"/><Relationship Id="rId6" Type="http://schemas.openxmlformats.org/officeDocument/2006/relationships/image" Target="../media/image21.jpeg"/><Relationship Id="rId7" Type="http://schemas.openxmlformats.org/officeDocument/2006/relationships/hyperlink" Target="http://mvapich.cse.ohio-state.edu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mvapich.cse.ohio-state.ed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571496" y="1122820"/>
            <a:ext cx="8206530" cy="1228489"/>
          </a:xfrm>
        </p:spPr>
        <p:txBody>
          <a:bodyPr/>
          <a:lstStyle/>
          <a:p>
            <a:r>
              <a:rPr lang="en-US" dirty="0" smtClean="0"/>
              <a:t>Optimizing &amp; Tuning Techniques for</a:t>
            </a:r>
            <a:br>
              <a:rPr lang="en-US" dirty="0" smtClean="0"/>
            </a:br>
            <a:r>
              <a:rPr lang="en-US" dirty="0" smtClean="0"/>
              <a:t>Running MVAPICH2 over IB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57264" y="2838206"/>
            <a:ext cx="7400338" cy="11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sz="2000" dirty="0" smtClean="0">
                <a:solidFill>
                  <a:srgbClr val="FF3399"/>
                </a:solidFill>
                <a:latin typeface="Calibri" pitchFamily="34" charset="0"/>
              </a:rPr>
              <a:t>Talk at 2nd Annual IBUG (InfiniBand User's Group) Workshop (2014)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sz="2000" b="0" dirty="0" smtClean="0">
                <a:solidFill>
                  <a:schemeClr val="accent2"/>
                </a:solidFill>
                <a:latin typeface="Calibri" pitchFamily="34" charset="0"/>
              </a:rPr>
              <a:t>by</a:t>
            </a:r>
            <a:endParaRPr kumimoji="1" lang="en-US" sz="1800" b="0" dirty="0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 bwMode="auto">
          <a:xfrm>
            <a:off x="4813762" y="4613109"/>
            <a:ext cx="3898669" cy="148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Dhabaleswar K. (DK) Panda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Ohio State University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E-mail: panda@cse.ohio-state.edu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3"/>
              </a:rPr>
              <a:t>http://www.cse.ohio-state.edu/~panda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518544" y="4634366"/>
            <a:ext cx="3898669" cy="148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kern="0" dirty="0" smtClean="0">
                <a:latin typeface="Calibri" pitchFamily="34" charset="0"/>
                <a:cs typeface="Calibri" pitchFamily="34" charset="0"/>
              </a:rPr>
              <a:t>Hari Subramoni</a:t>
            </a:r>
            <a:endParaRPr kumimoji="1" lang="en-US" kern="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kern="0" dirty="0">
                <a:latin typeface="Calibri" pitchFamily="34" charset="0"/>
                <a:cs typeface="Calibri" pitchFamily="34" charset="0"/>
              </a:rPr>
              <a:t>The Ohio State University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kumimoji="1" lang="en-US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subramon@cse.ohio-state.edu</a:t>
            </a:r>
            <a:endParaRPr kumimoji="1" lang="en-US" b="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000"/>
              </a:spcBef>
              <a:defRPr/>
            </a:pPr>
            <a:r>
              <a:rPr kumimoji="1" lang="en-US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4"/>
              </a:rPr>
              <a:t>http://www.cse.ohio-state.edu/~</a:t>
            </a:r>
            <a:r>
              <a:rPr kumimoji="1" lang="en-US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4"/>
              </a:rPr>
              <a:t>subramon</a:t>
            </a:r>
            <a:r>
              <a:rPr kumimoji="1" lang="en-US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1" lang="en-US" b="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12D-51F9-4EB3-ADB9-94CA2509D2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Job-Launchers supported by MVAPICH2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2989983" y="1611087"/>
            <a:ext cx="2423884" cy="5370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Job-Launchers supported by MVAPICH2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65246" y="2910089"/>
            <a:ext cx="2423884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Core Launchers</a:t>
            </a:r>
          </a:p>
        </p:txBody>
      </p:sp>
      <p:cxnSp>
        <p:nvCxnSpPr>
          <p:cNvPr id="46" name="Straight Connector 45"/>
          <p:cNvCxnSpPr>
            <a:stCxn id="36" idx="2"/>
            <a:endCxn id="43" idx="0"/>
          </p:cNvCxnSpPr>
          <p:nvPr/>
        </p:nvCxnSpPr>
        <p:spPr bwMode="auto">
          <a:xfrm flipH="1">
            <a:off x="2177188" y="2148144"/>
            <a:ext cx="2024737" cy="76194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5602570" y="2910089"/>
            <a:ext cx="2423884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Wrappers and interfaces</a:t>
            </a:r>
          </a:p>
        </p:txBody>
      </p:sp>
      <p:cxnSp>
        <p:nvCxnSpPr>
          <p:cNvPr id="48" name="Straight Connector 47"/>
          <p:cNvCxnSpPr>
            <a:stCxn id="36" idx="2"/>
            <a:endCxn id="44" idx="0"/>
          </p:cNvCxnSpPr>
          <p:nvPr/>
        </p:nvCxnSpPr>
        <p:spPr bwMode="auto">
          <a:xfrm>
            <a:off x="4201925" y="2148144"/>
            <a:ext cx="2612587" cy="76194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70162" y="3759164"/>
            <a:ext cx="1444124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mpirun_rsh</a:t>
            </a:r>
          </a:p>
        </p:txBody>
      </p:sp>
      <p:cxnSp>
        <p:nvCxnSpPr>
          <p:cNvPr id="50" name="Straight Connector 49"/>
          <p:cNvCxnSpPr>
            <a:stCxn id="43" idx="2"/>
            <a:endCxn id="28" idx="0"/>
          </p:cNvCxnSpPr>
          <p:nvPr/>
        </p:nvCxnSpPr>
        <p:spPr bwMode="auto">
          <a:xfrm flipH="1">
            <a:off x="1092224" y="3171401"/>
            <a:ext cx="1084964" cy="5877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2861765" y="3759164"/>
            <a:ext cx="1441705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mpiexec.hydra</a:t>
            </a:r>
          </a:p>
        </p:txBody>
      </p:sp>
      <p:cxnSp>
        <p:nvCxnSpPr>
          <p:cNvPr id="52" name="Straight Connector 51"/>
          <p:cNvCxnSpPr>
            <a:stCxn id="43" idx="2"/>
            <a:endCxn id="40" idx="0"/>
          </p:cNvCxnSpPr>
          <p:nvPr/>
        </p:nvCxnSpPr>
        <p:spPr bwMode="auto">
          <a:xfrm>
            <a:off x="2177188" y="3171401"/>
            <a:ext cx="1405430" cy="5877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147751" y="3759164"/>
            <a:ext cx="1236088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mpiexec</a:t>
            </a:r>
          </a:p>
        </p:txBody>
      </p:sp>
      <p:cxnSp>
        <p:nvCxnSpPr>
          <p:cNvPr id="56" name="Straight Connector 55"/>
          <p:cNvCxnSpPr>
            <a:stCxn id="44" idx="2"/>
            <a:endCxn id="41" idx="0"/>
          </p:cNvCxnSpPr>
          <p:nvPr/>
        </p:nvCxnSpPr>
        <p:spPr bwMode="auto">
          <a:xfrm flipH="1">
            <a:off x="5765795" y="3171401"/>
            <a:ext cx="1048717" cy="5877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068459" y="3759164"/>
            <a:ext cx="2031999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mpiexec.mpirun_rsh</a:t>
            </a:r>
          </a:p>
        </p:txBody>
      </p:sp>
      <p:cxnSp>
        <p:nvCxnSpPr>
          <p:cNvPr id="58" name="Straight Connector 57"/>
          <p:cNvCxnSpPr>
            <a:stCxn id="44" idx="2"/>
            <a:endCxn id="42" idx="0"/>
          </p:cNvCxnSpPr>
          <p:nvPr/>
        </p:nvCxnSpPr>
        <p:spPr bwMode="auto">
          <a:xfrm>
            <a:off x="6814512" y="3171401"/>
            <a:ext cx="1269947" cy="5877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 bwMode="auto">
          <a:xfrm>
            <a:off x="-246742" y="4151085"/>
            <a:ext cx="2685143" cy="16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	- Default and preferred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 launcher for all interfaces</a:t>
            </a:r>
          </a:p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kern="0" baseline="0" dirty="0" smtClean="0">
                <a:latin typeface="+mj-lt"/>
                <a:cs typeface="Calibri" pitchFamily="34" charset="0"/>
              </a:rPr>
              <a:t>	- Supports</a:t>
            </a:r>
            <a:r>
              <a:rPr kumimoji="1" lang="en-US" b="0" kern="0" dirty="0" smtClean="0">
                <a:latin typeface="+mj-lt"/>
                <a:cs typeface="Calibri" pitchFamily="34" charset="0"/>
              </a:rPr>
              <a:t> scalable hierarchical job-startup mechanism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2377924" y="4151085"/>
            <a:ext cx="2344057" cy="6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	Developed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at ANL by the MPICH team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4661504" y="4151085"/>
            <a:ext cx="2344057" cy="9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	To support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interfaces prescribed by the MPI standard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6945084" y="4151085"/>
            <a:ext cx="2198916" cy="6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	Hydra-like interface to mpirun_rsh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33112" y="1124803"/>
            <a:ext cx="1236088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SLURM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333112" y="2082746"/>
            <a:ext cx="1236088" cy="261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TORQUE</a:t>
            </a:r>
          </a:p>
        </p:txBody>
      </p:sp>
      <p:cxnSp>
        <p:nvCxnSpPr>
          <p:cNvPr id="63" name="Straight Connector 62"/>
          <p:cNvCxnSpPr>
            <a:stCxn id="36" idx="3"/>
            <a:endCxn id="60" idx="1"/>
          </p:cNvCxnSpPr>
          <p:nvPr/>
        </p:nvCxnSpPr>
        <p:spPr bwMode="auto">
          <a:xfrm flipV="1">
            <a:off x="5413867" y="1255459"/>
            <a:ext cx="919245" cy="624157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36" idx="3"/>
            <a:endCxn id="61" idx="1"/>
          </p:cNvCxnSpPr>
          <p:nvPr/>
        </p:nvCxnSpPr>
        <p:spPr bwMode="auto">
          <a:xfrm>
            <a:off x="5413867" y="1879616"/>
            <a:ext cx="919245" cy="333786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 bwMode="auto">
          <a:xfrm>
            <a:off x="6074228" y="1402776"/>
            <a:ext cx="2837544" cy="6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kern="0" noProof="0" dirty="0" smtClean="0">
                <a:latin typeface="+mj-lt"/>
                <a:cs typeface="Calibri" pitchFamily="34" charset="0"/>
              </a:rPr>
              <a:t>	Compatibility with external resource managers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925" y="268014"/>
            <a:ext cx="7838678" cy="504754"/>
          </a:xfrm>
        </p:spPr>
        <p:txBody>
          <a:bodyPr/>
          <a:lstStyle/>
          <a:p>
            <a:r>
              <a:rPr lang="en-US" dirty="0" smtClean="0"/>
              <a:t>Tuning Job-Launch with mpirun_rsh</a:t>
            </a:r>
            <a:endParaRPr lang="en-US" dirty="0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32559335"/>
              </p:ext>
            </p:extLst>
          </p:nvPr>
        </p:nvGraphicFramePr>
        <p:xfrm>
          <a:off x="185737" y="789142"/>
          <a:ext cx="4347149" cy="303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4520707" y="986072"/>
            <a:ext cx="4623293" cy="2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2000" b="0" kern="0" baseline="0" dirty="0" smtClean="0">
                <a:latin typeface="+mj-lt"/>
                <a:cs typeface="Calibri" pitchFamily="34" charset="0"/>
              </a:rPr>
              <a:t>Job startup performance </a:t>
            </a:r>
            <a:r>
              <a:rPr kumimoji="1" lang="en-US" sz="2000" b="0" kern="0" dirty="0" smtClean="0">
                <a:latin typeface="+mj-lt"/>
                <a:cs typeface="Calibri" pitchFamily="34" charset="0"/>
              </a:rPr>
              <a:t>on Stampede</a:t>
            </a:r>
          </a:p>
          <a:p>
            <a:pPr marL="514350" lvl="1" indent="-228600" eaLnBrk="0" hangingPunct="0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en-US" b="0" dirty="0" smtClean="0">
                <a:latin typeface="+mn-lt"/>
              </a:rPr>
              <a:t>MV2_HOMOGENEOUS_CLUSTER=1</a:t>
            </a:r>
          </a:p>
          <a:p>
            <a:pPr marL="514350" lvl="1" indent="-228600" eaLnBrk="0" hangingPunct="0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en-US" b="0" dirty="0" smtClean="0">
                <a:latin typeface="+mn-lt"/>
              </a:rPr>
              <a:t>MV2_ON_DEMAND_UD_INFO_EXCHANGE=1</a:t>
            </a:r>
          </a:p>
          <a:p>
            <a:pPr marL="57150" indent="-228600" eaLnBrk="0" hangingPunct="0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kumimoji="1" lang="en-US" sz="2000" b="0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43% reduction in time for MPI hello </a:t>
            </a:r>
          </a:p>
          <a:p>
            <a:pPr marL="57150" indent="-228600" eaLnBrk="0" hangingPunct="0">
              <a:lnSpc>
                <a:spcPct val="120000"/>
              </a:lnSpc>
              <a:spcBef>
                <a:spcPts val="0"/>
              </a:spcBef>
            </a:pPr>
            <a:r>
              <a:rPr kumimoji="1" lang="en-US" sz="2000" b="0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    world program at </a:t>
            </a:r>
            <a:r>
              <a:rPr kumimoji="1" lang="en-US" sz="2000" b="0" i="1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4K cores</a:t>
            </a:r>
            <a:endParaRPr kumimoji="1" lang="en-US" sz="2000" b="0" kern="0" dirty="0" smtClean="0">
              <a:latin typeface="+mn-lt"/>
              <a:cs typeface="Calibri" pitchFamily="34" charset="0"/>
            </a:endParaRPr>
          </a:p>
          <a:p>
            <a:pPr marL="57150" indent="-228600" eaLnBrk="0" hangingPunct="0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kumimoji="1" lang="en-US" sz="2000" i="1" kern="0" dirty="0" smtClean="0">
                <a:latin typeface="+mn-lt"/>
                <a:cs typeface="Calibri" pitchFamily="34" charset="0"/>
              </a:rPr>
              <a:t>Continually being improved</a:t>
            </a:r>
          </a:p>
          <a:p>
            <a:pPr marL="57150" indent="-228600" eaLnBrk="0" hangingPunct="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kumimoji="1" lang="en-US" sz="1800" b="0" i="1" kern="0" dirty="0" smtClean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" name="Up-Down Arrow 14"/>
          <p:cNvSpPr/>
          <p:nvPr/>
        </p:nvSpPr>
        <p:spPr bwMode="auto">
          <a:xfrm>
            <a:off x="3830692" y="1398542"/>
            <a:ext cx="192920" cy="674558"/>
          </a:xfrm>
          <a:prstGeom prst="upDownArrow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909155" y="1426648"/>
            <a:ext cx="7523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43%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1" y="3731486"/>
          <a:ext cx="8186736" cy="22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44"/>
                <a:gridCol w="4620770"/>
                <a:gridCol w="952922"/>
              </a:tblGrid>
              <a:tr h="23644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Parameter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Significance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Default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MV2_MT_DEGREE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Degree of the hierarchical tree used by mpirun_rsh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MV2_FASTSSH_THRESHOLD 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#nodes beyond which hierarchical-ssh scheme is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256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MV2_NPROCS_THRESHOLD 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#nodes beyond which file-based communication is used for hierarchical-ssh during start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8192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MV2_HOMOGENEOUS_CLUSTER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Optimizes startup for homogeneous clusters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Disabled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MV2_ON_DEMAND_UD_INFO_EXCHANGE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 Optimize start-up by exchanging UD connection info on-demand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Enabled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829349" y="5978151"/>
            <a:ext cx="7953163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Job Launch Tuning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4"/>
              </a:rPr>
              <a:t>http://mvapich.cse.ohio-state.edu/support/user_guide_mvapich2-2.0rc1.html#x1-950008.2 </a:t>
            </a:r>
            <a:endParaRPr lang="en-US" sz="14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786799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b="1" dirty="0" smtClean="0"/>
              <a:t>Efficient Process Mapping Strategies</a:t>
            </a:r>
          </a:p>
          <a:p>
            <a:r>
              <a:rPr lang="en-US" sz="2000" dirty="0" smtClean="0"/>
              <a:t>Point-to-Point Tuning and Optimizations</a:t>
            </a:r>
          </a:p>
          <a:p>
            <a:r>
              <a:rPr lang="en-US" sz="2000" dirty="0" smtClean="0"/>
              <a:t>InfiniBand Transport Protocol Based Tuning</a:t>
            </a:r>
          </a:p>
          <a:p>
            <a:r>
              <a:rPr lang="en-US" sz="2000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12D-51F9-4EB3-ADB9-94CA2509D2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Mapping support in MVAPICH2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25371" y="1045029"/>
            <a:ext cx="2423884" cy="1015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Process-Mapping support in MVAPICH2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(available since v1.4)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1669183" y="3403574"/>
            <a:ext cx="2402071" cy="1132095"/>
            <a:chOff x="1480501" y="3258434"/>
            <a:chExt cx="2402071" cy="113209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480501" y="3686586"/>
              <a:ext cx="1088528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bunch</a:t>
              </a: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(Default)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94044" y="3693843"/>
              <a:ext cx="1088528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scatter</a:t>
              </a:r>
            </a:p>
          </p:txBody>
        </p:sp>
        <p:cxnSp>
          <p:nvCxnSpPr>
            <p:cNvPr id="19" name="Straight Connector 18"/>
            <p:cNvCxnSpPr>
              <a:stCxn id="10" idx="2"/>
              <a:endCxn id="13" idx="0"/>
            </p:cNvCxnSpPr>
            <p:nvPr/>
          </p:nvCxnSpPr>
          <p:spPr bwMode="auto">
            <a:xfrm flipH="1">
              <a:off x="2024765" y="3258434"/>
              <a:ext cx="645904" cy="42815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0" idx="2"/>
              <a:endCxn id="14" idx="0"/>
            </p:cNvCxnSpPr>
            <p:nvPr/>
          </p:nvCxnSpPr>
          <p:spPr bwMode="auto">
            <a:xfrm>
              <a:off x="2670669" y="3258434"/>
              <a:ext cx="667639" cy="43540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45"/>
          <p:cNvGrpSpPr/>
          <p:nvPr/>
        </p:nvGrpSpPr>
        <p:grpSpPr>
          <a:xfrm>
            <a:off x="733012" y="4542926"/>
            <a:ext cx="2793978" cy="1240970"/>
            <a:chOff x="544330" y="4397786"/>
            <a:chExt cx="2793978" cy="124097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44330" y="4942070"/>
              <a:ext cx="1088528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core</a:t>
              </a: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(Default)</a:t>
              </a:r>
            </a:p>
          </p:txBody>
        </p:sp>
        <p:cxnSp>
          <p:nvCxnSpPr>
            <p:cNvPr id="23" name="Straight Connector 22"/>
            <p:cNvCxnSpPr>
              <a:stCxn id="13" idx="2"/>
              <a:endCxn id="15" idx="0"/>
            </p:cNvCxnSpPr>
            <p:nvPr/>
          </p:nvCxnSpPr>
          <p:spPr bwMode="auto">
            <a:xfrm flipH="1">
              <a:off x="1088594" y="4397786"/>
              <a:ext cx="936171" cy="54428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2"/>
              <a:endCxn id="15" idx="0"/>
            </p:cNvCxnSpPr>
            <p:nvPr/>
          </p:nvCxnSpPr>
          <p:spPr bwMode="auto">
            <a:xfrm flipH="1">
              <a:off x="1088594" y="4405043"/>
              <a:ext cx="2249714" cy="53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46"/>
          <p:cNvGrpSpPr/>
          <p:nvPr/>
        </p:nvGrpSpPr>
        <p:grpSpPr>
          <a:xfrm>
            <a:off x="2213447" y="4542926"/>
            <a:ext cx="1313543" cy="1240970"/>
            <a:chOff x="2024765" y="4397786"/>
            <a:chExt cx="1313543" cy="124097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133644" y="4942070"/>
              <a:ext cx="1088528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socket</a:t>
              </a:r>
            </a:p>
          </p:txBody>
        </p:sp>
        <p:cxnSp>
          <p:nvCxnSpPr>
            <p:cNvPr id="25" name="Straight Connector 24"/>
            <p:cNvCxnSpPr>
              <a:stCxn id="13" idx="2"/>
              <a:endCxn id="16" idx="0"/>
            </p:cNvCxnSpPr>
            <p:nvPr/>
          </p:nvCxnSpPr>
          <p:spPr bwMode="auto">
            <a:xfrm>
              <a:off x="2024765" y="4397786"/>
              <a:ext cx="653143" cy="54428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4" idx="2"/>
              <a:endCxn id="16" idx="0"/>
            </p:cNvCxnSpPr>
            <p:nvPr/>
          </p:nvCxnSpPr>
          <p:spPr bwMode="auto">
            <a:xfrm flipH="1">
              <a:off x="2677908" y="4405043"/>
              <a:ext cx="660400" cy="53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47"/>
          <p:cNvGrpSpPr/>
          <p:nvPr/>
        </p:nvGrpSpPr>
        <p:grpSpPr>
          <a:xfrm>
            <a:off x="2213447" y="4542926"/>
            <a:ext cx="2750434" cy="1240970"/>
            <a:chOff x="2024765" y="4397786"/>
            <a:chExt cx="2750434" cy="124097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643128" y="4942070"/>
              <a:ext cx="1132071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numanode</a:t>
              </a:r>
            </a:p>
          </p:txBody>
        </p:sp>
        <p:cxnSp>
          <p:nvCxnSpPr>
            <p:cNvPr id="27" name="Straight Connector 26"/>
            <p:cNvCxnSpPr>
              <a:stCxn id="13" idx="2"/>
              <a:endCxn id="17" idx="0"/>
            </p:cNvCxnSpPr>
            <p:nvPr/>
          </p:nvCxnSpPr>
          <p:spPr bwMode="auto">
            <a:xfrm>
              <a:off x="2024765" y="4397786"/>
              <a:ext cx="2184399" cy="54428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4" idx="2"/>
              <a:endCxn id="17" idx="0"/>
            </p:cNvCxnSpPr>
            <p:nvPr/>
          </p:nvCxnSpPr>
          <p:spPr bwMode="auto">
            <a:xfrm>
              <a:off x="3338308" y="4405043"/>
              <a:ext cx="870856" cy="53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41"/>
          <p:cNvGrpSpPr/>
          <p:nvPr/>
        </p:nvGrpSpPr>
        <p:grpSpPr>
          <a:xfrm>
            <a:off x="1647409" y="2061026"/>
            <a:ext cx="2989904" cy="1342548"/>
            <a:chOff x="1458727" y="1915886"/>
            <a:chExt cx="2989904" cy="1342548"/>
          </a:xfrm>
        </p:grpSpPr>
        <p:sp>
          <p:nvSpPr>
            <p:cNvPr id="10" name="Rectangle 9"/>
            <p:cNvSpPr/>
            <p:nvPr/>
          </p:nvSpPr>
          <p:spPr bwMode="auto">
            <a:xfrm>
              <a:off x="1458727" y="2561748"/>
              <a:ext cx="2423884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Preset Binding Policies</a:t>
              </a:r>
            </a:p>
          </p:txBody>
        </p:sp>
        <p:cxnSp>
          <p:nvCxnSpPr>
            <p:cNvPr id="37" name="Straight Connector 36"/>
            <p:cNvCxnSpPr>
              <a:stCxn id="9" idx="2"/>
              <a:endCxn id="10" idx="0"/>
            </p:cNvCxnSpPr>
            <p:nvPr/>
          </p:nvCxnSpPr>
          <p:spPr bwMode="auto">
            <a:xfrm flipH="1">
              <a:off x="2670669" y="1915886"/>
              <a:ext cx="1777962" cy="64586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42"/>
          <p:cNvGrpSpPr/>
          <p:nvPr/>
        </p:nvGrpSpPr>
        <p:grpSpPr>
          <a:xfrm>
            <a:off x="4637313" y="2061026"/>
            <a:ext cx="3091508" cy="1357062"/>
            <a:chOff x="4448631" y="1915886"/>
            <a:chExt cx="3091508" cy="135706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116255" y="2576262"/>
              <a:ext cx="2423884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User-defined binding</a:t>
              </a:r>
            </a:p>
          </p:txBody>
        </p:sp>
        <p:cxnSp>
          <p:nvCxnSpPr>
            <p:cNvPr id="39" name="Straight Connector 38"/>
            <p:cNvCxnSpPr>
              <a:stCxn id="9" idx="2"/>
              <a:endCxn id="11" idx="0"/>
            </p:cNvCxnSpPr>
            <p:nvPr/>
          </p:nvCxnSpPr>
          <p:spPr bwMode="auto">
            <a:xfrm>
              <a:off x="4448631" y="1915886"/>
              <a:ext cx="1879566" cy="6603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44"/>
          <p:cNvGrpSpPr/>
          <p:nvPr/>
        </p:nvGrpSpPr>
        <p:grpSpPr>
          <a:xfrm>
            <a:off x="5304937" y="3432602"/>
            <a:ext cx="2423884" cy="1103067"/>
            <a:chOff x="5116255" y="3287462"/>
            <a:chExt cx="2423884" cy="110306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5116255" y="3693843"/>
              <a:ext cx="2423884" cy="6966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MPI rank-to-core binding</a:t>
              </a:r>
            </a:p>
          </p:txBody>
        </p:sp>
        <p:cxnSp>
          <p:nvCxnSpPr>
            <p:cNvPr id="41" name="Straight Connector 40"/>
            <p:cNvCxnSpPr>
              <a:stCxn id="11" idx="2"/>
              <a:endCxn id="35" idx="0"/>
            </p:cNvCxnSpPr>
            <p:nvPr/>
          </p:nvCxnSpPr>
          <p:spPr bwMode="auto">
            <a:xfrm>
              <a:off x="6328197" y="3287462"/>
              <a:ext cx="0" cy="40638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Content Placeholder 6"/>
          <p:cNvSpPr>
            <a:spLocks noGrp="1"/>
          </p:cNvSpPr>
          <p:nvPr>
            <p:ph idx="1"/>
          </p:nvPr>
        </p:nvSpPr>
        <p:spPr>
          <a:xfrm>
            <a:off x="590204" y="5872170"/>
            <a:ext cx="8304414" cy="651510"/>
          </a:xfrm>
        </p:spPr>
        <p:txBody>
          <a:bodyPr/>
          <a:lstStyle/>
          <a:p>
            <a:r>
              <a:rPr lang="en-US" dirty="0" smtClean="0"/>
              <a:t>MVAPICH2 detects processor architecture at job-launch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173419" y="3957144"/>
            <a:ext cx="867103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Policy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938350" y="5197364"/>
            <a:ext cx="14872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Granularity</a:t>
            </a:r>
          </a:p>
        </p:txBody>
      </p:sp>
      <p:cxnSp>
        <p:nvCxnSpPr>
          <p:cNvPr id="42" name="Straight Arrow Connector 41"/>
          <p:cNvCxnSpPr>
            <a:stCxn id="36" idx="3"/>
          </p:cNvCxnSpPr>
          <p:nvPr/>
        </p:nvCxnSpPr>
        <p:spPr bwMode="auto">
          <a:xfrm>
            <a:off x="1040522" y="4175987"/>
            <a:ext cx="565597" cy="408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8" idx="1"/>
          </p:cNvCxnSpPr>
          <p:nvPr/>
        </p:nvCxnSpPr>
        <p:spPr bwMode="auto">
          <a:xfrm flipH="1">
            <a:off x="5090009" y="5428518"/>
            <a:ext cx="848341" cy="703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ajachan\Documents\mug\nehalem-socket-bu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14" y="4483102"/>
            <a:ext cx="6821488" cy="1981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12D-51F9-4EB3-ADB9-94CA2509D2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451" y="194624"/>
            <a:ext cx="8096595" cy="772768"/>
          </a:xfrm>
        </p:spPr>
        <p:txBody>
          <a:bodyPr/>
          <a:lstStyle/>
          <a:p>
            <a:r>
              <a:rPr lang="en-US" dirty="0" smtClean="0"/>
              <a:t>Preset Process-binding Policies – Bunch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0188" y="776706"/>
            <a:ext cx="8304414" cy="102351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” level “</a:t>
            </a:r>
            <a:r>
              <a:rPr lang="en-US" dirty="0" smtClean="0">
                <a:solidFill>
                  <a:srgbClr val="FF0000"/>
                </a:solidFill>
              </a:rPr>
              <a:t>Bunch</a:t>
            </a:r>
            <a:r>
              <a:rPr lang="en-US" dirty="0" smtClean="0"/>
              <a:t>” mapping (</a:t>
            </a:r>
            <a:r>
              <a:rPr lang="en-US" dirty="0" smtClean="0">
                <a:solidFill>
                  <a:srgbClr val="FF0000"/>
                </a:solidFill>
              </a:rPr>
              <a:t>Default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MV2_CPU_BINDING_POLICY=</a:t>
            </a:r>
            <a:r>
              <a:rPr lang="en-US" dirty="0" smtClean="0">
                <a:solidFill>
                  <a:srgbClr val="FF0000"/>
                </a:solidFill>
              </a:rPr>
              <a:t>bunch</a:t>
            </a:r>
            <a:endParaRPr lang="en-US" dirty="0" smtClean="0"/>
          </a:p>
        </p:txBody>
      </p:sp>
      <p:pic>
        <p:nvPicPr>
          <p:cNvPr id="1026" name="Picture 2" descr="C:\Users\rajachan\Documents\mug\nehalem-bun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0" y="1765709"/>
            <a:ext cx="6764338" cy="1676400"/>
          </a:xfrm>
          <a:prstGeom prst="rect">
            <a:avLst/>
          </a:prstGeom>
          <a:noFill/>
        </p:spPr>
      </p:pic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456844" y="3600962"/>
            <a:ext cx="8304414" cy="102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kumimoji="1" lang="en-US" sz="2400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Socket/Numanode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level “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Bunch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mapping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2000" b="0" kern="0" dirty="0" smtClean="0">
                <a:latin typeface="Calibri" pitchFamily="34" charset="0"/>
                <a:cs typeface="Calibri" pitchFamily="34" charset="0"/>
              </a:rPr>
              <a:t>MV2_CPU_BINDING_LEVEL=</a:t>
            </a:r>
            <a:r>
              <a:rPr kumimoji="1" lang="en-US" sz="2000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socket</a:t>
            </a:r>
            <a:r>
              <a:rPr kumimoji="1" lang="en-US" sz="2000" b="0" kern="0" dirty="0" smtClean="0">
                <a:latin typeface="Calibri" pitchFamily="34" charset="0"/>
                <a:cs typeface="Calibri" pitchFamily="34" charset="0"/>
              </a:rPr>
              <a:t> MV2_CPU_BINDING_POLICY=</a:t>
            </a:r>
            <a:r>
              <a:rPr kumimoji="1" lang="en-US" sz="2000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bunch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12D-51F9-4EB3-ADB9-94CA2509D2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451" y="194624"/>
            <a:ext cx="8096595" cy="772768"/>
          </a:xfrm>
        </p:spPr>
        <p:txBody>
          <a:bodyPr/>
          <a:lstStyle/>
          <a:p>
            <a:r>
              <a:rPr lang="en-US" dirty="0" smtClean="0"/>
              <a:t>Preset Process-binding Policies – Scatter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0188" y="776706"/>
            <a:ext cx="8304414" cy="102351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” level “</a:t>
            </a:r>
            <a:r>
              <a:rPr lang="en-US" dirty="0" smtClean="0">
                <a:solidFill>
                  <a:srgbClr val="FF0000"/>
                </a:solidFill>
              </a:rPr>
              <a:t>Scatter</a:t>
            </a:r>
            <a:r>
              <a:rPr lang="en-US" dirty="0" smtClean="0"/>
              <a:t>” mapping</a:t>
            </a:r>
          </a:p>
          <a:p>
            <a:pPr lvl="1"/>
            <a:r>
              <a:rPr lang="en-US" dirty="0" smtClean="0"/>
              <a:t>MV2_CPU_BINDING_POLICY=</a:t>
            </a:r>
            <a:r>
              <a:rPr lang="en-US" dirty="0" smtClean="0">
                <a:solidFill>
                  <a:srgbClr val="FF0000"/>
                </a:solidFill>
              </a:rPr>
              <a:t>scatter</a:t>
            </a:r>
            <a:endParaRPr lang="en-US" dirty="0" smtClean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456843" y="3600962"/>
            <a:ext cx="8429981" cy="102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kumimoji="1" lang="en-US" sz="2400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Socket/Numanode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level “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Scatter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mapping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 b="0" dirty="0" smtClean="0">
                <a:latin typeface="+mn-lt"/>
              </a:rPr>
              <a:t>MV2_CPU_BINDING_LEVEL=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socket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MV2_CPU_BINDING_POLICY=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scatter</a:t>
            </a:r>
          </a:p>
        </p:txBody>
      </p:sp>
      <p:pic>
        <p:nvPicPr>
          <p:cNvPr id="11" name="Picture 2" descr="C:\Users\rajachan\Documents\mug\nehalem-bunch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81875" y="1765679"/>
            <a:ext cx="6762750" cy="1676400"/>
          </a:xfrm>
          <a:prstGeom prst="rect">
            <a:avLst/>
          </a:prstGeom>
          <a:noFill/>
        </p:spPr>
      </p:pic>
      <p:pic>
        <p:nvPicPr>
          <p:cNvPr id="13" name="Picture 2" descr="C:\Users\rajachan\Documents\mug\nehalem-socket-bunc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8409" y="4568830"/>
            <a:ext cx="681989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012D-51F9-4EB3-ADB9-94CA2509D2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06585"/>
            <a:ext cx="8096595" cy="772768"/>
          </a:xfrm>
        </p:spPr>
        <p:txBody>
          <a:bodyPr/>
          <a:lstStyle/>
          <a:p>
            <a:r>
              <a:rPr lang="en-US" dirty="0" smtClean="0"/>
              <a:t>User-Defined Process Mapping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0204" y="705594"/>
            <a:ext cx="7867996" cy="5376229"/>
          </a:xfrm>
        </p:spPr>
        <p:txBody>
          <a:bodyPr/>
          <a:lstStyle/>
          <a:p>
            <a:r>
              <a:rPr lang="en-US" sz="2000" dirty="0" smtClean="0"/>
              <a:t>User has complete-control over process-mapping</a:t>
            </a:r>
          </a:p>
          <a:p>
            <a:r>
              <a:rPr lang="en-US" sz="2000" dirty="0" smtClean="0"/>
              <a:t>To run 4 processes on cores 0, 1, 4, 5:</a:t>
            </a:r>
          </a:p>
          <a:p>
            <a:pPr lvl="1"/>
            <a:r>
              <a:rPr lang="en-US" sz="1400" dirty="0" smtClean="0"/>
              <a:t>$ mpirun_rsh -</a:t>
            </a:r>
            <a:r>
              <a:rPr lang="en-US" sz="1400" dirty="0" err="1" smtClean="0"/>
              <a:t>np</a:t>
            </a:r>
            <a:r>
              <a:rPr lang="en-US" sz="1400" dirty="0" smtClean="0"/>
              <a:t> 4 -hostfile hosts </a:t>
            </a:r>
            <a:r>
              <a:rPr lang="en-US" sz="1600" dirty="0" smtClean="0">
                <a:solidFill>
                  <a:srgbClr val="FF0000"/>
                </a:solidFill>
              </a:rPr>
              <a:t>MV2_CPU_MAPPING=0:1:4:5</a:t>
            </a:r>
            <a:r>
              <a:rPr lang="en-US" sz="1400" dirty="0" smtClean="0"/>
              <a:t> ./a.out</a:t>
            </a:r>
          </a:p>
          <a:p>
            <a:r>
              <a:rPr lang="en-US" sz="2000" dirty="0" smtClean="0"/>
              <a:t>Use ‘,’ or ‘-’ to bind to a set of cores:</a:t>
            </a:r>
          </a:p>
          <a:p>
            <a:pPr lvl="1"/>
            <a:r>
              <a:rPr lang="en-US" sz="1400" dirty="0" smtClean="0"/>
              <a:t>$mpirun_rsh -np 64 -hostfile hosts </a:t>
            </a:r>
            <a:r>
              <a:rPr lang="en-US" sz="1600" dirty="0" smtClean="0">
                <a:solidFill>
                  <a:srgbClr val="FF0000"/>
                </a:solidFill>
              </a:rPr>
              <a:t>MV2_CPU_MAPPING=0,2-4:1:5:6</a:t>
            </a:r>
            <a:r>
              <a:rPr lang="en-US" sz="1400" dirty="0" smtClean="0"/>
              <a:t> ./a.out</a:t>
            </a:r>
          </a:p>
          <a:p>
            <a:r>
              <a:rPr lang="en-US" sz="2000" dirty="0" smtClean="0"/>
              <a:t>Is process binding working as expected?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MV2_SHOW_CPU_BINDING=1</a:t>
            </a:r>
          </a:p>
          <a:p>
            <a:pPr lvl="2"/>
            <a:r>
              <a:rPr lang="en-US" sz="1600" dirty="0" smtClean="0"/>
              <a:t>Display CPU binding information</a:t>
            </a:r>
          </a:p>
          <a:p>
            <a:pPr lvl="2"/>
            <a:r>
              <a:rPr lang="en-US" sz="1600" dirty="0" smtClean="0"/>
              <a:t>Launcher independent</a:t>
            </a:r>
          </a:p>
          <a:p>
            <a:pPr lvl="2"/>
            <a:r>
              <a:rPr lang="en-US" sz="1600" dirty="0" smtClean="0"/>
              <a:t>Example</a:t>
            </a:r>
          </a:p>
          <a:p>
            <a:pPr lvl="3"/>
            <a:r>
              <a:rPr lang="en-US" sz="1600" dirty="0" smtClean="0"/>
              <a:t> </a:t>
            </a:r>
            <a:r>
              <a:rPr lang="en-US" sz="1400" dirty="0" smtClean="0"/>
              <a:t>MV2_SHOW_CPU_BINDING=1 MV2_CPU_BINDING_POLICY=scatter</a:t>
            </a:r>
          </a:p>
          <a:p>
            <a:pPr lvl="3">
              <a:buNone/>
            </a:pPr>
            <a:r>
              <a:rPr lang="en-US" sz="1400" dirty="0" smtClean="0"/>
              <a:t>		-------------CPU AFFINITY-------------</a:t>
            </a:r>
          </a:p>
          <a:p>
            <a:pPr lvl="3">
              <a:buNone/>
            </a:pPr>
            <a:r>
              <a:rPr lang="en-US" sz="1400" dirty="0" smtClean="0"/>
              <a:t>                      RANK:0  CPU_SET:   0</a:t>
            </a:r>
          </a:p>
          <a:p>
            <a:pPr lvl="3">
              <a:buNone/>
            </a:pPr>
            <a:r>
              <a:rPr lang="en-US" sz="1400" dirty="0" smtClean="0"/>
              <a:t>                      RANK:1  CPU_SET:   8</a:t>
            </a:r>
            <a:r>
              <a:rPr lang="en-US" sz="1600" dirty="0" smtClean="0"/>
              <a:t>	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27322" y="5914353"/>
            <a:ext cx="854857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with Efficient CPU (Core) Mapping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3"/>
              </a:rPr>
              <a:t>http://mvapich.cse.ohio-state.edu/support/user_guide_mvapich2-2.0rc1.html#x1-530006.5 </a:t>
            </a:r>
            <a:endParaRPr lang="en-US" sz="14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843120"/>
            <a:ext cx="7867996" cy="5483252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b="1" dirty="0" smtClean="0"/>
              <a:t>Point-to-Point Tuning and Optimizations</a:t>
            </a:r>
          </a:p>
          <a:p>
            <a:pPr lvl="1"/>
            <a:r>
              <a:rPr lang="en-US" sz="1800" b="1" dirty="0" smtClean="0"/>
              <a:t>Inter-Node Tuning and Optimizations</a:t>
            </a:r>
          </a:p>
          <a:p>
            <a:pPr lvl="1"/>
            <a:r>
              <a:rPr lang="en-US" sz="1800" b="1" dirty="0" smtClean="0"/>
              <a:t>Intra-Node Tuning and Optimizations</a:t>
            </a:r>
          </a:p>
          <a:p>
            <a:r>
              <a:rPr lang="en-US" sz="2000" dirty="0" smtClean="0"/>
              <a:t>InfiniBand Transport Protocol Based Tuning</a:t>
            </a:r>
          </a:p>
          <a:p>
            <a:r>
              <a:rPr lang="en-US" sz="2000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91649"/>
            <a:ext cx="8096595" cy="772768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080" y="1138848"/>
            <a:ext cx="5494020" cy="4906352"/>
          </a:xfrm>
        </p:spPr>
        <p:txBody>
          <a:bodyPr>
            <a:noAutofit/>
          </a:bodyPr>
          <a:lstStyle/>
          <a:p>
            <a:r>
              <a:rPr lang="en-US" sz="2000" dirty="0" smtClean="0"/>
              <a:t>EAGER 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tx2"/>
                </a:solidFill>
              </a:rPr>
              <a:t>buffered</a:t>
            </a:r>
            <a:r>
              <a:rPr lang="en-US" sz="1800" dirty="0" smtClean="0"/>
              <a:t>,  used for small messages)</a:t>
            </a:r>
          </a:p>
          <a:p>
            <a:pPr lvl="1"/>
            <a:r>
              <a:rPr lang="en-US" sz="1800" dirty="0" smtClean="0"/>
              <a:t>RDMA Fast Path </a:t>
            </a:r>
            <a:r>
              <a:rPr lang="en-US" sz="1800" i="1" dirty="0" smtClean="0"/>
              <a:t>(Memory Semantics)</a:t>
            </a:r>
          </a:p>
          <a:p>
            <a:pPr lvl="1"/>
            <a:r>
              <a:rPr lang="en-US" sz="1800" dirty="0" smtClean="0"/>
              <a:t>Send/</a:t>
            </a:r>
            <a:r>
              <a:rPr lang="en-US" sz="1800" dirty="0" err="1" smtClean="0"/>
              <a:t>Recv</a:t>
            </a:r>
            <a:r>
              <a:rPr lang="en-US" sz="1800" dirty="0" smtClean="0"/>
              <a:t> </a:t>
            </a:r>
            <a:r>
              <a:rPr lang="en-US" sz="1800" i="1" dirty="0" smtClean="0"/>
              <a:t>(Channel Semantics)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RENDEZVOUS (</a:t>
            </a:r>
            <a:r>
              <a:rPr lang="en-US" sz="2000" dirty="0" smtClean="0">
                <a:solidFill>
                  <a:schemeClr val="tx2"/>
                </a:solidFill>
              </a:rPr>
              <a:t>un-buffered</a:t>
            </a:r>
            <a:r>
              <a:rPr lang="en-US" sz="2000" dirty="0" smtClean="0"/>
              <a:t>, used for large messages)</a:t>
            </a:r>
          </a:p>
          <a:p>
            <a:pPr lvl="1"/>
            <a:r>
              <a:rPr lang="en-US" sz="1800" dirty="0" smtClean="0"/>
              <a:t>Reduces </a:t>
            </a:r>
            <a:r>
              <a:rPr lang="en-US" sz="1800" dirty="0"/>
              <a:t>memory requirement by MPI library</a:t>
            </a:r>
          </a:p>
          <a:p>
            <a:pPr lvl="1"/>
            <a:r>
              <a:rPr lang="en-US" sz="1800" dirty="0"/>
              <a:t>Zero-Copy</a:t>
            </a:r>
          </a:p>
          <a:p>
            <a:pPr lvl="1"/>
            <a:r>
              <a:rPr lang="en-US" sz="1800" dirty="0"/>
              <a:t>No remote side involvement</a:t>
            </a:r>
          </a:p>
          <a:p>
            <a:pPr lvl="1"/>
            <a:r>
              <a:rPr lang="en-US" sz="1800" b="1" dirty="0"/>
              <a:t>Protocols</a:t>
            </a:r>
          </a:p>
          <a:p>
            <a:pPr lvl="2"/>
            <a:r>
              <a:rPr lang="en-US" sz="1600" b="1" dirty="0"/>
              <a:t>RPUT   </a:t>
            </a:r>
            <a:r>
              <a:rPr lang="en-US" sz="1600" dirty="0"/>
              <a:t>(RDMA Write)</a:t>
            </a:r>
          </a:p>
          <a:p>
            <a:pPr lvl="2"/>
            <a:r>
              <a:rPr lang="en-US" sz="1600" b="1" dirty="0"/>
              <a:t>RGET   </a:t>
            </a:r>
            <a:r>
              <a:rPr lang="en-US" sz="1600" dirty="0"/>
              <a:t>(RDMA Read)</a:t>
            </a:r>
          </a:p>
          <a:p>
            <a:pPr lvl="2"/>
            <a:r>
              <a:rPr lang="en-US" sz="1600" b="1" dirty="0"/>
              <a:t>R3   </a:t>
            </a:r>
            <a:r>
              <a:rPr lang="en-US" sz="1600" dirty="0"/>
              <a:t>(Send/Recv with Packetized Send)</a:t>
            </a:r>
          </a:p>
          <a:p>
            <a:pPr lvl="1">
              <a:buNone/>
            </a:pPr>
            <a:endParaRPr lang="en-US" sz="2800" dirty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Inter-node Point</a:t>
            </a:r>
            <a:r>
              <a:rPr lang="en-US" dirty="0" smtClean="0"/>
              <a:t>-to-Point Communication</a:t>
            </a:r>
            <a:endParaRPr lang="en-US" dirty="0"/>
          </a:p>
        </p:txBody>
      </p:sp>
      <p:grpSp>
        <p:nvGrpSpPr>
          <p:cNvPr id="6" name="Group 59"/>
          <p:cNvGrpSpPr/>
          <p:nvPr/>
        </p:nvGrpSpPr>
        <p:grpSpPr>
          <a:xfrm>
            <a:off x="5732780" y="716850"/>
            <a:ext cx="3086100" cy="2776536"/>
            <a:chOff x="640080" y="3410984"/>
            <a:chExt cx="3086100" cy="2776536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>
              <a:off x="368491" y="4817660"/>
              <a:ext cx="1937982" cy="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1951630" y="4817660"/>
              <a:ext cx="1937982" cy="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 bwMode="auto">
            <a:xfrm>
              <a:off x="640080" y="3410984"/>
              <a:ext cx="1338845" cy="43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 Sender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115062" y="3410984"/>
              <a:ext cx="1611118" cy="43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Receiver</a:t>
              </a:r>
              <a:endParaRPr kumimoji="1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309502" y="5735472"/>
              <a:ext cx="2416677" cy="45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1" lang="en-US" sz="2000" b="0" i="1" kern="0" dirty="0" smtClean="0">
                  <a:latin typeface="+mj-lt"/>
                  <a:cs typeface="Calibri" pitchFamily="34" charset="0"/>
                </a:rPr>
                <a:t>E</a:t>
              </a:r>
              <a:r>
                <a:rPr kumimoji="1" lang="en-US" sz="2000" b="0" i="1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ager Protocol</a:t>
              </a:r>
              <a:endParaRPr kumimoji="1" lang="en-US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1337483" y="4189863"/>
              <a:ext cx="1583139" cy="832513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TextBox 53"/>
            <p:cNvSpPr txBox="1"/>
            <p:nvPr/>
          </p:nvSpPr>
          <p:spPr bwMode="auto">
            <a:xfrm>
              <a:off x="1608668" y="4123801"/>
              <a:ext cx="1160744" cy="41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1800" b="0" kern="0" dirty="0" smtClean="0">
                  <a:latin typeface="+mj-lt"/>
                  <a:cs typeface="Calibri" pitchFamily="34" charset="0"/>
                </a:rPr>
                <a:t> </a:t>
              </a:r>
              <a:r>
                <a:rPr kumimoji="1" lang="en-US" sz="1800" b="0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  <a:cs typeface="Calibri" pitchFamily="34" charset="0"/>
                </a:rPr>
                <a:t>send</a:t>
              </a:r>
              <a:endPara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5745025" y="3475138"/>
            <a:ext cx="3398975" cy="3024016"/>
            <a:chOff x="4830625" y="3402363"/>
            <a:chExt cx="3398975" cy="3024016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5400000">
              <a:off x="4531057" y="4817660"/>
              <a:ext cx="1937982" cy="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6223378" y="4817660"/>
              <a:ext cx="1937982" cy="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 bwMode="auto">
            <a:xfrm>
              <a:off x="4830625" y="3410984"/>
              <a:ext cx="1338845" cy="43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 Sender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6386811" y="3402363"/>
              <a:ext cx="1611118" cy="43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Receiver</a:t>
              </a:r>
              <a:endParaRPr kumimoji="1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178472" y="5964072"/>
              <a:ext cx="305112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i="1" kern="0" dirty="0" smtClean="0">
                  <a:latin typeface="+mj-lt"/>
                  <a:cs typeface="Calibri" pitchFamily="34" charset="0"/>
                </a:rPr>
                <a:t>Rendezvous Protocol  </a:t>
              </a:r>
              <a:endParaRPr kumimoji="1" lang="en-US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5500048" y="4189863"/>
              <a:ext cx="1692322" cy="177421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10800000" flipV="1">
              <a:off x="5500048" y="4544705"/>
              <a:ext cx="1692322" cy="354842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500048" y="5022376"/>
              <a:ext cx="1692322" cy="395785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500048" y="5418161"/>
              <a:ext cx="1692321" cy="36849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 bwMode="auto">
            <a:xfrm>
              <a:off x="5920658" y="5196816"/>
              <a:ext cx="1160744" cy="41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1800" b="0" kern="0" dirty="0" smtClean="0">
                  <a:latin typeface="+mj-lt"/>
                  <a:cs typeface="Calibri" pitchFamily="34" charset="0"/>
                </a:rPr>
                <a:t> </a:t>
              </a:r>
              <a:r>
                <a:rPr kumimoji="1" lang="en-US" sz="1800" b="0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  <a:cs typeface="Calibri" pitchFamily="34" charset="0"/>
                </a:rPr>
                <a:t>fin</a:t>
              </a:r>
              <a:endPara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5565595" y="3794015"/>
              <a:ext cx="1963004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kern="0" dirty="0" smtClean="0">
                  <a:latin typeface="+mj-lt"/>
                  <a:cs typeface="Calibri" pitchFamily="34" charset="0"/>
                </a:rPr>
                <a:t> </a:t>
              </a:r>
              <a:r>
                <a:rPr kumimoji="1" lang="en-US" sz="2000" b="0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  <a:cs typeface="Calibri" pitchFamily="34" charset="0"/>
                </a:rPr>
                <a:t>rndz_start</a:t>
              </a:r>
              <a:endPara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5540935" y="4256340"/>
              <a:ext cx="1539923" cy="45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kern="0" dirty="0" smtClean="0">
                  <a:latin typeface="+mj-lt"/>
                  <a:cs typeface="Calibri" pitchFamily="34" charset="0"/>
                </a:rPr>
                <a:t> </a:t>
              </a:r>
              <a:r>
                <a:rPr kumimoji="1" lang="en-US" sz="2000" b="0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  <a:cs typeface="Calibri" pitchFamily="34" charset="0"/>
                </a:rPr>
                <a:t>rndz_reply</a:t>
              </a:r>
              <a:endPara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5895998" y="4783789"/>
              <a:ext cx="1160744" cy="45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  </a:t>
              </a:r>
              <a:r>
                <a:rPr kumimoji="1" lang="en-US" sz="2000" b="0" kern="0" dirty="0" smtClean="0">
                  <a:latin typeface="+mj-lt"/>
                  <a:cs typeface="Calibri" pitchFamily="34" charset="0"/>
                </a:rPr>
                <a:t> </a:t>
              </a:r>
              <a:r>
                <a:rPr kumimoji="1" lang="en-US" sz="2000" b="0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j-lt"/>
                  <a:cs typeface="Calibri" pitchFamily="34" charset="0"/>
                </a:rPr>
                <a:t>data</a:t>
              </a:r>
              <a:endPara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555" y="323216"/>
            <a:ext cx="8096595" cy="572454"/>
          </a:xfrm>
        </p:spPr>
        <p:txBody>
          <a:bodyPr/>
          <a:lstStyle/>
          <a:p>
            <a:r>
              <a:rPr lang="en-US" sz="2400" dirty="0" smtClean="0"/>
              <a:t>Inter-node Tuning and Optimizations: Eager Thresholds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9392" y="4711570"/>
            <a:ext cx="8854607" cy="93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Switching </a:t>
            </a:r>
            <a:r>
              <a:rPr kumimoji="1" lang="en-US" b="0" kern="0" dirty="0">
                <a:latin typeface="+mn-lt"/>
                <a:cs typeface="Calibri" pitchFamily="34" charset="0"/>
              </a:rPr>
              <a:t>Eager to Rendezvous 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transfer</a:t>
            </a:r>
            <a:endParaRPr lang="en-US" b="0" dirty="0" smtClean="0">
              <a:latin typeface="+mn-lt"/>
            </a:endParaRP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kumimoji="1" lang="en-US" sz="1400" b="0" kern="0" dirty="0" smtClean="0">
                <a:latin typeface="+mn-lt"/>
                <a:cs typeface="Calibri" pitchFamily="34" charset="0"/>
              </a:rPr>
              <a:t>Default</a:t>
            </a:r>
            <a:r>
              <a:rPr kumimoji="1" lang="en-US" sz="1400" b="0" kern="0" dirty="0">
                <a:latin typeface="+mn-lt"/>
                <a:cs typeface="Calibri" pitchFamily="34" charset="0"/>
              </a:rPr>
              <a:t>: Architecture dependent on common </a:t>
            </a:r>
            <a:r>
              <a:rPr kumimoji="1" lang="en-US" sz="1400" b="0" kern="0" dirty="0" smtClean="0">
                <a:latin typeface="+mn-lt"/>
                <a:cs typeface="Calibri" pitchFamily="34" charset="0"/>
              </a:rPr>
              <a:t>platforms, in order to achieve both best performance and memory footprint 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Threshold can </a:t>
            </a:r>
            <a:r>
              <a:rPr kumimoji="1" lang="en-US" b="0" kern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be modified by users to get smooth performance across message </a:t>
            </a: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sizes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kumimoji="1" lang="en-US" sz="1400" b="0" kern="0" dirty="0" smtClean="0">
                <a:latin typeface="+mn-lt"/>
                <a:cs typeface="Calibri" pitchFamily="34" charset="0"/>
              </a:rPr>
              <a:t>mpirun_rsh –np  2 –f hostfile </a:t>
            </a:r>
            <a:r>
              <a:rPr kumimoji="1" lang="en-US" sz="1400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MV2_IBA_EAGER_THRESHOLD=32K</a:t>
            </a:r>
            <a:r>
              <a:rPr kumimoji="1" lang="en-US" sz="1400" b="0" kern="0" dirty="0" smtClean="0">
                <a:latin typeface="+mn-lt"/>
                <a:cs typeface="Calibri" pitchFamily="34" charset="0"/>
              </a:rPr>
              <a:t> a.out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kumimoji="1" lang="en-US" sz="1400" b="0" kern="0" dirty="0" smtClean="0">
                <a:latin typeface="+mn-lt"/>
                <a:cs typeface="Calibri" pitchFamily="34" charset="0"/>
              </a:rPr>
              <a:t>Memory footprint can increase along with eager threshold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43485228"/>
              </p:ext>
            </p:extLst>
          </p:nvPr>
        </p:nvGraphicFramePr>
        <p:xfrm>
          <a:off x="230885" y="848113"/>
          <a:ext cx="4356100" cy="345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20980" y="4295975"/>
            <a:ext cx="434340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Eager vs Rendezvous</a:t>
            </a: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43269211"/>
              </p:ext>
            </p:extLst>
          </p:nvPr>
        </p:nvGraphicFramePr>
        <p:xfrm>
          <a:off x="4650695" y="838744"/>
          <a:ext cx="4251112" cy="344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4569572" y="4319775"/>
            <a:ext cx="434340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Impact of Eager Threshold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07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7867996" cy="5104015"/>
          </a:xfrm>
        </p:spPr>
        <p:txBody>
          <a:bodyPr/>
          <a:lstStyle/>
          <a:p>
            <a:r>
              <a:rPr lang="en-US" sz="2000" b="1" dirty="0" smtClean="0"/>
              <a:t>Overview of MVAPICH2 and MVAPICH2-X</a:t>
            </a:r>
          </a:p>
          <a:p>
            <a:r>
              <a:rPr lang="en-US" sz="2000" dirty="0" smtClean="0"/>
              <a:t>Optimizing and Tuning Job Startup</a:t>
            </a:r>
          </a:p>
          <a:p>
            <a:r>
              <a:rPr lang="en-US" sz="2000" dirty="0" smtClean="0"/>
              <a:t>Efficient Process Mapping Strategies</a:t>
            </a:r>
          </a:p>
          <a:p>
            <a:r>
              <a:rPr lang="en-US" sz="2000" dirty="0" smtClean="0"/>
              <a:t>Point-to-Point Tuning and Optimizations</a:t>
            </a:r>
          </a:p>
          <a:p>
            <a:r>
              <a:rPr lang="en-US" sz="2000" dirty="0" smtClean="0"/>
              <a:t>InfiniBand Transport Protocol Based Tuning</a:t>
            </a:r>
          </a:p>
          <a:p>
            <a:r>
              <a:rPr lang="en-US" sz="2000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63476922"/>
              </p:ext>
            </p:extLst>
          </p:nvPr>
        </p:nvGraphicFramePr>
        <p:xfrm>
          <a:off x="181188" y="935194"/>
          <a:ext cx="4251112" cy="333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13" y="173059"/>
            <a:ext cx="8464173" cy="712765"/>
          </a:xfrm>
        </p:spPr>
        <p:txBody>
          <a:bodyPr/>
          <a:lstStyle/>
          <a:p>
            <a:r>
              <a:rPr lang="en-US" sz="2400" dirty="0" smtClean="0"/>
              <a:t>Inter-Node Tuning and Optimizations: RDMA Fast Path and RNDV Protocols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9392" y="4599274"/>
            <a:ext cx="8854607" cy="18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RDMA Fast Path has advantages for smaller message range (</a:t>
            </a: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Enabled</a:t>
            </a:r>
            <a:r>
              <a:rPr kumimoji="1" lang="en-US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by </a:t>
            </a: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Default</a:t>
            </a: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Disable: mpirun_rsh –np  2 –f hostfile MV2_USE_RDMA_FASTPATH=0 a.out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Adjust the number of RDMA Fast Path buffers (benchmark window size = 64):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mpirun_rsh –np 2 –f hostfile </a:t>
            </a: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MV2_NUM_RDMA_BUFFER=64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 a.out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Switch between Rendezvous protocols depending on applications: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mpirun_rsh –np 2 –f hostfile </a:t>
            </a: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MV2_RNDV_PROTOCOL=RGET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 a.out (</a:t>
            </a:r>
            <a:r>
              <a:rPr kumimoji="1" lang="en-US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Default: RPUT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)   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43565" y="4113387"/>
            <a:ext cx="356870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Eager: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Send</a:t>
            </a:r>
            <a:r>
              <a:rPr kumimoji="1" lang="en-US" b="0" kern="0" noProof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/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Recv vs RDMA FP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63476922"/>
              </p:ext>
            </p:extLst>
          </p:nvPr>
        </p:nvGraphicFramePr>
        <p:xfrm>
          <a:off x="4643438" y="833908"/>
          <a:ext cx="4251112" cy="33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5157960" y="4101202"/>
            <a:ext cx="3568700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Impact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of RDMA FP buffers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07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556126"/>
              </p:ext>
            </p:extLst>
          </p:nvPr>
        </p:nvGraphicFramePr>
        <p:xfrm>
          <a:off x="4614992" y="1121506"/>
          <a:ext cx="4239492" cy="244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39525620"/>
              </p:ext>
            </p:extLst>
          </p:nvPr>
        </p:nvGraphicFramePr>
        <p:xfrm>
          <a:off x="250125" y="1140749"/>
          <a:ext cx="4232564" cy="244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259203"/>
            <a:ext cx="8300852" cy="772766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MVAPICH2 Two-Sided Intra-Node </a:t>
            </a:r>
            <a:r>
              <a:rPr altLang="zh-CN" sz="2400" dirty="0" smtClean="0">
                <a:ea typeface="宋体" pitchFamily="2" charset="-122"/>
              </a:rPr>
              <a:t>Tuning:</a:t>
            </a:r>
            <a:r>
              <a:rPr lang="en-US" altLang="zh-CN" sz="2400" dirty="0" smtClean="0">
                <a:ea typeface="宋体" pitchFamily="2" charset="-122"/>
              </a:rPr>
              <a:t/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en-US" altLang="zh-CN" sz="2000" dirty="0" smtClean="0">
                <a:ea typeface="宋体" pitchFamily="2" charset="-122"/>
              </a:rPr>
              <a:t>Shared memory and </a:t>
            </a:r>
            <a:r>
              <a:rPr lang="en-US" altLang="zh-CN" sz="2000" dirty="0">
                <a:ea typeface="宋体" pitchFamily="2" charset="-122"/>
              </a:rPr>
              <a:t>Kernel-based Zero-copy </a:t>
            </a:r>
            <a:r>
              <a:rPr lang="en-US" altLang="zh-CN" sz="2000" dirty="0" smtClean="0">
                <a:ea typeface="宋体" pitchFamily="2" charset="-122"/>
              </a:rPr>
              <a:t>Support (LiMIC and CMA)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B498E-4F8B-42F7-9CDD-2A4747817F2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2nd Annual IB Users Group Workshop, Apr '14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0478" y="3560628"/>
            <a:ext cx="7910623" cy="23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LiMIC2: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Configure the library with ‘--with-limic2’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mpirun_rsh –np 2 –f hostfile </a:t>
            </a:r>
            <a:r>
              <a:rPr kumimoji="1" lang="en-US" b="0" kern="0" dirty="0" smtClean="0">
                <a:latin typeface="Calibri"/>
                <a:cs typeface="Calibri"/>
              </a:rPr>
              <a:t>a.out (To disable: MV2_SMP_USE_LIMIC2=0)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Calibri"/>
                <a:cs typeface="Calibri"/>
              </a:rPr>
              <a:t>CMA (Cross Memory Attach):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Calibri"/>
                <a:cs typeface="Calibri"/>
              </a:rPr>
              <a:t>Configure the library with ‘--with-cma’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Calibri"/>
                <a:cs typeface="Calibri"/>
              </a:rPr>
              <a:t>mpirun_rsh –np 2 –f hostfile a.out (To disable: MV2_SMP_USE_CMA=0)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LiMIC2 is chosen by default when library is built with both LiMIC2 and CMA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Shared-memory based design used if neither LiMIC2 and CMA is used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839972" y="5956885"/>
            <a:ext cx="767670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with LiMIC2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5"/>
              </a:rPr>
              <a:t>http://mvapich.cse.ohio-state.edu/support/user_guide_mvapich2-2.0rc1.html#x1-570006.6  </a:t>
            </a:r>
            <a:endParaRPr lang="en-US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284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259203"/>
            <a:ext cx="8300852" cy="772766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MVAPICH2 Two-Sided Intra-Node </a:t>
            </a:r>
            <a:r>
              <a:rPr altLang="zh-CN" sz="2400" dirty="0" smtClean="0">
                <a:ea typeface="宋体" pitchFamily="2" charset="-122"/>
              </a:rPr>
              <a:t>Tuning:</a:t>
            </a:r>
            <a:r>
              <a:rPr lang="en-US" altLang="zh-CN" sz="2400" dirty="0" smtClean="0">
                <a:ea typeface="宋体" pitchFamily="2" charset="-122"/>
              </a:rPr>
              <a:t/>
            </a:r>
            <a:br>
              <a:rPr lang="en-US" altLang="zh-CN" sz="2400" dirty="0" smtClean="0">
                <a:ea typeface="宋体" pitchFamily="2" charset="-122"/>
              </a:rPr>
            </a:br>
            <a:r>
              <a:rPr altLang="zh-CN" sz="2000" dirty="0" smtClean="0">
                <a:ea typeface="宋体" pitchFamily="2" charset="-122"/>
              </a:rPr>
              <a:t>Shared-Memory based Runtime Parameters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B498E-4F8B-42F7-9CDD-2A4747817F2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2nd Annual IB Users Group Workshop, Apr '14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31642" y="3737344"/>
            <a:ext cx="8759193" cy="266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sz="1800" b="0" kern="0" dirty="0" smtClean="0">
                <a:latin typeface="+mn-lt"/>
                <a:cs typeface="Calibri" pitchFamily="34" charset="0"/>
              </a:rPr>
              <a:t>Adjust eager threshold and eager buffer size:</a:t>
            </a:r>
          </a:p>
          <a:p>
            <a:pPr marL="627063" lvl="1" indent="-22225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mpirun_rsh –</a:t>
            </a:r>
            <a:r>
              <a:rPr kumimoji="1" lang="en-US" b="0" kern="0" dirty="0" err="1" smtClean="0">
                <a:latin typeface="+mn-lt"/>
                <a:cs typeface="Calibri" pitchFamily="34" charset="0"/>
              </a:rPr>
              <a:t>np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 2 –f </a:t>
            </a:r>
            <a:r>
              <a:rPr kumimoji="1" lang="en-US" b="0" kern="0" dirty="0" err="1" smtClean="0">
                <a:latin typeface="+mn-lt"/>
                <a:cs typeface="Calibri" pitchFamily="34" charset="0"/>
              </a:rPr>
              <a:t>hostfile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 MV2_SMP_EAGERSIZE=16K MV2_SMPI_LENGTH_QUEUE=64  a.out   </a:t>
            </a:r>
          </a:p>
          <a:p>
            <a:pPr marL="627063" lvl="1" indent="-22225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Note: Will affect the performance of small messages and memory footprint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sz="1800" b="0" kern="0" dirty="0" smtClean="0">
                <a:latin typeface="+mn-lt"/>
                <a:cs typeface="Calibri" pitchFamily="34" charset="0"/>
              </a:rPr>
              <a:t>Adjust number of buffers /buffer size for shared-memory based Rendezvous protocol:</a:t>
            </a:r>
          </a:p>
          <a:p>
            <a:pPr marL="630238" lvl="1" indent="-225425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n-lt"/>
                <a:cs typeface="Calibri" pitchFamily="34" charset="0"/>
              </a:rPr>
              <a:t>mpirun_rsh –np 2 –f </a:t>
            </a:r>
            <a:r>
              <a:rPr kumimoji="1" lang="en-US" b="0" kern="0" dirty="0" err="1" smtClean="0">
                <a:latin typeface="+mn-lt"/>
                <a:cs typeface="Calibri" pitchFamily="34" charset="0"/>
              </a:rPr>
              <a:t>hostfile</a:t>
            </a:r>
            <a:r>
              <a:rPr kumimoji="1" lang="en-US" b="0" kern="0" dirty="0" smtClean="0">
                <a:latin typeface="+mn-lt"/>
                <a:cs typeface="Calibri" pitchFamily="34" charset="0"/>
              </a:rPr>
              <a:t> MV2_SMP_SEND_BUFFER=32  MV2_SMP_SEND_BUFF_SIZE=8192  a.out</a:t>
            </a:r>
          </a:p>
          <a:p>
            <a:pPr marL="630238" lvl="1" indent="-225425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Note: Will affect the performance of large messages and memory footprint</a:t>
            </a:r>
            <a:endParaRPr kumimoji="1" lang="en-US" b="0" kern="0" dirty="0" smtClean="0">
              <a:solidFill>
                <a:srgbClr val="FF0000"/>
              </a:solidFill>
              <a:cs typeface="Calibri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46863892"/>
              </p:ext>
            </p:extLst>
          </p:nvPr>
        </p:nvGraphicFramePr>
        <p:xfrm>
          <a:off x="288607" y="1149846"/>
          <a:ext cx="4232564" cy="244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46863892"/>
              </p:ext>
            </p:extLst>
          </p:nvPr>
        </p:nvGraphicFramePr>
        <p:xfrm>
          <a:off x="4668040" y="1134783"/>
          <a:ext cx="4232564" cy="244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284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744279"/>
            <a:ext cx="7867996" cy="498554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b="1" dirty="0" smtClean="0"/>
              <a:t>InfiniBand Transport Protocol Based Tuning</a:t>
            </a:r>
          </a:p>
          <a:p>
            <a:pPr lvl="1"/>
            <a:r>
              <a:rPr lang="en-US" sz="1600" b="1" dirty="0" smtClean="0"/>
              <a:t>eXtended Reliable Connection (XRC)</a:t>
            </a:r>
          </a:p>
          <a:p>
            <a:pPr lvl="1"/>
            <a:r>
              <a:rPr lang="en-US" sz="1600" b="1" dirty="0" smtClean="0"/>
              <a:t>Using UD Transport</a:t>
            </a:r>
          </a:p>
          <a:p>
            <a:pPr lvl="1"/>
            <a:r>
              <a:rPr lang="en-US" sz="1600" b="1" dirty="0" smtClean="0"/>
              <a:t>Hybrid (UD/RC/XRC) Transport in MVAPICH2</a:t>
            </a:r>
          </a:p>
          <a:p>
            <a:r>
              <a:rPr lang="en-US" sz="2000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 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26523"/>
            <a:ext cx="8096595" cy="772768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194" y="3689496"/>
            <a:ext cx="7772400" cy="2158416"/>
          </a:xfrm>
        </p:spPr>
        <p:txBody>
          <a:bodyPr/>
          <a:lstStyle/>
          <a:p>
            <a:r>
              <a:rPr lang="en-US" sz="1400" dirty="0" smtClean="0"/>
              <a:t>Memory usage for 32K processes with 8-cores per node can be </a:t>
            </a:r>
            <a:r>
              <a:rPr lang="en-US" sz="1400" dirty="0" smtClean="0">
                <a:solidFill>
                  <a:srgbClr val="BA001E"/>
                </a:solidFill>
              </a:rPr>
              <a:t>54 MB/process </a:t>
            </a:r>
            <a:r>
              <a:rPr lang="en-US" sz="1400" dirty="0" smtClean="0">
                <a:solidFill>
                  <a:srgbClr val="000000"/>
                </a:solidFill>
              </a:rPr>
              <a:t>(for connections) </a:t>
            </a:r>
          </a:p>
          <a:p>
            <a:r>
              <a:rPr lang="en-US" sz="1400" dirty="0" smtClean="0"/>
              <a:t>NAMD performance improves when there is frequent communication to many peers</a:t>
            </a:r>
          </a:p>
          <a:p>
            <a:r>
              <a:rPr lang="en-US" sz="1400" dirty="0" smtClean="0"/>
              <a:t>Enabled by setting </a:t>
            </a:r>
            <a:r>
              <a:rPr lang="en-US" sz="1400" b="1" dirty="0" smtClean="0">
                <a:solidFill>
                  <a:srgbClr val="C00000"/>
                </a:solidFill>
              </a:rPr>
              <a:t>MV2_USE_XRC</a:t>
            </a:r>
            <a:r>
              <a:rPr lang="en-US" sz="1400" dirty="0" smtClean="0"/>
              <a:t> to</a:t>
            </a:r>
            <a:r>
              <a:rPr lang="en-US" sz="1400" b="1" dirty="0" smtClean="0">
                <a:solidFill>
                  <a:srgbClr val="C00000"/>
                </a:solidFill>
              </a:rPr>
              <a:t> 1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Default: Disabled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Requires OFED version &gt; 1.3</a:t>
            </a:r>
          </a:p>
          <a:p>
            <a:pPr lvl="1"/>
            <a:r>
              <a:rPr lang="en-US" sz="1200" dirty="0" smtClean="0"/>
              <a:t>Unsupported in earlier versions (&lt; 1.3), OFED-3.x and MLNX_OFED-2.0</a:t>
            </a:r>
          </a:p>
          <a:p>
            <a:pPr lvl="1"/>
            <a:r>
              <a:rPr lang="en-US" sz="1200" dirty="0" smtClean="0"/>
              <a:t>MVAPICH2 build process will automatically disable XRC if unsupported by OFED</a:t>
            </a:r>
          </a:p>
          <a:p>
            <a:r>
              <a:rPr lang="en-US" sz="1400" dirty="0" smtClean="0"/>
              <a:t>Automatically enables SRQ and ON-DEMAND connection establishment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eXtended Reliable Connection (XRC) in MVAPICH2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310" y="894486"/>
            <a:ext cx="1637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 Usage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265" y="946234"/>
            <a:ext cx="340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Performance with NAMD </a:t>
            </a:r>
            <a:r>
              <a:rPr lang="en-US" b="0" dirty="0" smtClean="0">
                <a:latin typeface="+mn-lt"/>
              </a:rPr>
              <a:t>(1024 cores)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532262" y="1126898"/>
          <a:ext cx="3821374" cy="227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476466" y="1213802"/>
          <a:ext cx="4068876" cy="234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40924" y="5935619"/>
            <a:ext cx="788545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eXtended Reliable Connection (XRC)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5"/>
              </a:rPr>
              <a:t>http://mvapich.cse.ohio-state.edu/support/user_guide_mvapich2-2.0rc1.html#x1-990008.6</a:t>
            </a:r>
            <a:endParaRPr lang="en-US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75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2nd Annual IB Users Group Workshop, Apr '14</a:t>
            </a: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194025"/>
            <a:ext cx="8096595" cy="77276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Using UD Transport with MVAPICH2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latin typeface="+mn-lt"/>
              </a:rPr>
              <a:pPr>
                <a:defRPr/>
              </a:pPr>
              <a:t>25</a:t>
            </a:fld>
            <a:endParaRPr lang="en-US" dirty="0">
              <a:latin typeface="+mn-lt"/>
            </a:endParaRPr>
          </a:p>
        </p:txBody>
      </p:sp>
      <p:graphicFrame>
        <p:nvGraphicFramePr>
          <p:cNvPr id="16" name="Group 6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10724692"/>
              </p:ext>
            </p:extLst>
          </p:nvPr>
        </p:nvGraphicFramePr>
        <p:xfrm>
          <a:off x="386865" y="1158949"/>
          <a:ext cx="4794518" cy="1615058"/>
        </p:xfrm>
        <a:graphic>
          <a:graphicData uri="http://schemas.openxmlformats.org/drawingml/2006/table">
            <a:tbl>
              <a:tblPr/>
              <a:tblGrid>
                <a:gridCol w="887105"/>
                <a:gridCol w="559558"/>
                <a:gridCol w="655093"/>
                <a:gridCol w="532262"/>
                <a:gridCol w="504968"/>
                <a:gridCol w="627797"/>
                <a:gridCol w="545910"/>
                <a:gridCol w="481825"/>
              </a:tblGrid>
              <a:tr h="29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 (MVAPICH2  2.0a)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 (MVAPICH2 2.0a)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Processes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Buffers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Buffers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284381" y="1063255"/>
          <a:ext cx="3521724" cy="220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6854" y="3063745"/>
            <a:ext cx="7867996" cy="647699"/>
          </a:xfrm>
        </p:spPr>
        <p:txBody>
          <a:bodyPr/>
          <a:lstStyle/>
          <a:p>
            <a:r>
              <a:rPr lang="en-US" sz="1800" dirty="0" smtClean="0"/>
              <a:t>Can use UD transport by configuring MVAPICH2 with the </a:t>
            </a:r>
            <a:r>
              <a:rPr lang="en-US" sz="1800" b="1" dirty="0" smtClean="0">
                <a:solidFill>
                  <a:srgbClr val="C00000"/>
                </a:solidFill>
              </a:rPr>
              <a:t>–enable-hybrid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Reduces QP cache trashing and memory footprint at large scale</a:t>
            </a:r>
          </a:p>
          <a:p>
            <a:pPr lvl="1"/>
            <a:endParaRPr 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840924" y="5935619"/>
            <a:ext cx="788545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with scalable UD transport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4"/>
              </a:rPr>
              <a:t>http://mvapich.cse.ohio-state.edu/support/user_guide_mvapich2-2.0rc1.html#x1-610006.10</a:t>
            </a:r>
            <a:endParaRPr lang="en-US" sz="1400" b="0" dirty="0" smtClean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3875" y="3872708"/>
          <a:ext cx="8247042" cy="189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5"/>
                <a:gridCol w="3590925"/>
                <a:gridCol w="704850"/>
                <a:gridCol w="2189142"/>
              </a:tblGrid>
              <a:tr h="23644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Parameter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Significance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Default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Notes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MV2_USE_ONLY_UD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Enable only UD transport in hybrid configuration mode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Disabled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RC/XRC not used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MV2_USE_UD_ZCOPY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Enables zero-copy transfers for large messages on 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Enabled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Always Enable when UD enabled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MV2_UD_RETRY_TIMEOUT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Time (in usec) after which an unacknowledged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   message will be retried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500000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Increase appropriately</a:t>
                      </a:r>
                      <a:r>
                        <a:rPr lang="en-US" sz="1100" baseline="0" dirty="0" smtClean="0"/>
                        <a:t> on large /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  congested systems</a:t>
                      </a:r>
                      <a:endParaRPr lang="en-US" sz="1100" dirty="0"/>
                    </a:p>
                  </a:txBody>
                  <a:tcPr/>
                </a:tc>
              </a:tr>
              <a:tr h="38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MV2_UD_RETRY_COUNT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Number of retries before job is aborted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Increase appropriately</a:t>
                      </a:r>
                      <a:r>
                        <a:rPr lang="en-US" sz="1100" baseline="0" dirty="0" smtClean="0"/>
                        <a:t> on large /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  congested systems</a:t>
                      </a: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12748" y="808024"/>
            <a:ext cx="2582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Performance with SMG2000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943" y="779665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 Footprint of MVAPICH2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10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70383"/>
            <a:ext cx="8096595" cy="772768"/>
          </a:xfrm>
        </p:spPr>
        <p:txBody>
          <a:bodyPr/>
          <a:lstStyle/>
          <a:p>
            <a:r>
              <a:rPr lang="en-US" dirty="0" smtClean="0"/>
              <a:t>Hybrid (UD/RC/XRC) Mode in MVAPICH2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092206" y="1008937"/>
            <a:ext cx="4743450" cy="23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Both UD and RC/XRC have benefits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endParaRPr kumimoji="1" lang="en-US" sz="1800" b="0" kern="0" dirty="0" smtClean="0">
              <a:latin typeface="+mn-lt"/>
              <a:cs typeface="Calibri" pitchFamily="34" charset="0"/>
            </a:endParaRP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Hybrid 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for the best of both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Enabled by configuring MVAPICH2 with the         </a:t>
            </a: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–enable-hybrid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Available since MVAPICH2 1.7 as integrated interface</a:t>
            </a:r>
            <a:r>
              <a:rPr kumimoji="1" lang="en-US" sz="18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1800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800" b="0" dirty="0" smtClean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800" b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38324905"/>
              </p:ext>
            </p:extLst>
          </p:nvPr>
        </p:nvGraphicFramePr>
        <p:xfrm>
          <a:off x="297712" y="1218254"/>
          <a:ext cx="3901309" cy="230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840924" y="5935619"/>
            <a:ext cx="788545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with Hybrid UD-RC/XRC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4"/>
              </a:rPr>
              <a:t>http://mvapich.cse.ohio-state.edu/support/user_guide_mvapich2-2.0rc1.html#x1-620006.11</a:t>
            </a:r>
            <a:endParaRPr lang="en-US" sz="1400" b="0" dirty="0" smtClean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6864" y="3625561"/>
          <a:ext cx="834835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127"/>
                <a:gridCol w="2594344"/>
                <a:gridCol w="723014"/>
                <a:gridCol w="2169868"/>
              </a:tblGrid>
              <a:tr h="258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Significance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Default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258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MV2_USE_UD_HYBRID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Enable / Disable use of UD transport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   in Hybrid mode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Always</a:t>
                      </a:r>
                      <a:r>
                        <a:rPr lang="en-US" sz="1200" baseline="0" dirty="0" smtClean="0"/>
                        <a:t> Enable</a:t>
                      </a:r>
                      <a:endParaRPr lang="en-US" sz="1200" dirty="0"/>
                    </a:p>
                  </a:txBody>
                  <a:tcPr/>
                </a:tc>
              </a:tr>
              <a:tr h="431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MV2_HYBRID_ENABLE_THRESHOLD_SIZE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Job</a:t>
                      </a:r>
                      <a:r>
                        <a:rPr lang="en-US" sz="1200" baseline="0" dirty="0" smtClean="0"/>
                        <a:t> size in number of processes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beyond which hybrid mode will be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enabled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Uses RC/XRC connection until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job size &lt; threshold</a:t>
                      </a:r>
                    </a:p>
                  </a:txBody>
                  <a:tcPr/>
                </a:tc>
              </a:tr>
              <a:tr h="603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MV2_HYBRID_MAX_RC_CONN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Maximum number of RC or XRC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  connections created per process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Limits the amount of connection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  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Prevents HCA QP cache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  thrashing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572" y="935617"/>
            <a:ext cx="3395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Performance with HPCC Random Ring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75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786799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b="1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  <a:p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925" y="6553606"/>
            <a:ext cx="600075" cy="214574"/>
          </a:xfrm>
        </p:spPr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latin typeface="+mn-lt"/>
              </a:rPr>
              <a:pPr>
                <a:defRPr/>
              </a:pPr>
              <a:t>28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MVAPICH2 Multi-Rail Design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pic>
        <p:nvPicPr>
          <p:cNvPr id="16386" name="Picture 2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155" y="1063244"/>
            <a:ext cx="5919464" cy="2735728"/>
          </a:xfrm>
          <a:prstGeom prst="rect">
            <a:avLst/>
          </a:prstGeom>
          <a:noFill/>
        </p:spPr>
      </p:pic>
      <p:sp>
        <p:nvSpPr>
          <p:cNvPr id="64" name="Content Placeholder 1"/>
          <p:cNvSpPr>
            <a:spLocks noGrp="1"/>
          </p:cNvSpPr>
          <p:nvPr>
            <p:ph idx="1"/>
          </p:nvPr>
        </p:nvSpPr>
        <p:spPr>
          <a:xfrm>
            <a:off x="590204" y="3987208"/>
            <a:ext cx="7867996" cy="2434857"/>
          </a:xfrm>
        </p:spPr>
        <p:txBody>
          <a:bodyPr/>
          <a:lstStyle/>
          <a:p>
            <a:r>
              <a:rPr lang="en-US" sz="1800" dirty="0" smtClean="0"/>
              <a:t>What is a rail?</a:t>
            </a:r>
          </a:p>
          <a:p>
            <a:pPr lvl="1"/>
            <a:r>
              <a:rPr lang="en-US" sz="1400" b="1" dirty="0" smtClean="0">
                <a:solidFill>
                  <a:srgbClr val="C00000"/>
                </a:solidFill>
              </a:rPr>
              <a:t>HCA, Port, Queue Pair</a:t>
            </a:r>
          </a:p>
          <a:p>
            <a:r>
              <a:rPr lang="en-US" sz="1800" dirty="0" smtClean="0"/>
              <a:t>Automatically detects and uses all active HCAs in a system</a:t>
            </a:r>
          </a:p>
          <a:p>
            <a:pPr lvl="1"/>
            <a:r>
              <a:rPr lang="en-US" sz="1600" dirty="0" smtClean="0"/>
              <a:t>Automatically handles heterogeneity</a:t>
            </a:r>
          </a:p>
          <a:p>
            <a:r>
              <a:rPr lang="en-US" sz="1800" dirty="0" smtClean="0"/>
              <a:t>Supports multiple rail usage policies</a:t>
            </a:r>
          </a:p>
          <a:p>
            <a:pPr lvl="1"/>
            <a:r>
              <a:rPr lang="en-US" sz="1600" dirty="0" smtClean="0"/>
              <a:t>Rail Sharing – Processes share all available rails</a:t>
            </a:r>
          </a:p>
          <a:p>
            <a:pPr lvl="1"/>
            <a:r>
              <a:rPr lang="en-US" sz="1600" dirty="0" smtClean="0"/>
              <a:t>Rail Binding – Specific processes are bound to specific rails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81" y="19745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Performance </a:t>
            </a:r>
            <a:r>
              <a:rPr lang="en-US" dirty="0"/>
              <a:t>Tuning </a:t>
            </a:r>
            <a:r>
              <a:rPr lang="en-US" dirty="0" smtClean="0">
                <a:latin typeface="+mj-lt"/>
              </a:rPr>
              <a:t>on Multi-Rail Clusters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B498E-4F8B-42F7-9CDD-2A4747817F29}" type="slidenum">
              <a:rPr lang="en-US" smtClean="0">
                <a:latin typeface="Calibri (Body)"/>
              </a:rPr>
              <a:pPr>
                <a:defRPr/>
              </a:pPr>
              <a:t>29</a:t>
            </a:fld>
            <a:endParaRPr lang="en-US" dirty="0">
              <a:latin typeface="Calibri (Body)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053386" y="818706"/>
          <a:ext cx="2868443" cy="229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896551" y="765545"/>
          <a:ext cx="2763921" cy="233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6279" y="3511187"/>
          <a:ext cx="8247042" cy="242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30"/>
                <a:gridCol w="3476847"/>
                <a:gridCol w="893135"/>
                <a:gridCol w="1657730"/>
              </a:tblGrid>
              <a:tr h="17727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Parameter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Significance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Default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Notes</a:t>
                      </a:r>
                      <a:endParaRPr lang="en-US" sz="1100" dirty="0"/>
                    </a:p>
                  </a:txBody>
                  <a:tcPr/>
                </a:tc>
              </a:tr>
              <a:tr h="291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MV2_IBA_HCA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Manually</a:t>
                      </a:r>
                      <a:r>
                        <a:rPr lang="en-US" sz="1100" baseline="0" dirty="0" smtClean="0"/>
                        <a:t> set the HCA to be used</a:t>
                      </a:r>
                      <a:endParaRPr lang="en-US" sz="11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Unset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To get names of HCA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   </a:t>
                      </a:r>
                      <a:r>
                        <a:rPr lang="en-US" sz="1100" dirty="0" smtClean="0"/>
                        <a:t>ibstat</a:t>
                      </a:r>
                      <a:r>
                        <a:rPr lang="en-US" sz="1100" baseline="0" dirty="0" smtClean="0"/>
                        <a:t> | grep  “^CA”</a:t>
                      </a:r>
                      <a:endParaRPr lang="en-US" sz="1100" dirty="0" smtClean="0"/>
                    </a:p>
                  </a:txBody>
                  <a:tcPr/>
                </a:tc>
              </a:tr>
              <a:tr h="2919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MV2_DEFAULT_PORT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Select the port to use on a active multi port HCA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Set to use different port</a:t>
                      </a:r>
                      <a:endParaRPr lang="en-US" sz="1100" dirty="0"/>
                    </a:p>
                  </a:txBody>
                  <a:tcPr/>
                </a:tc>
              </a:tr>
              <a:tr h="2919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MV2_RAIL_SHARING_LARGE_MSG_THRESHOLD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Threshold beyond which striping will take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 Kbyte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100" dirty="0"/>
                    </a:p>
                  </a:txBody>
                  <a:tcPr/>
                </a:tc>
              </a:tr>
              <a:tr h="2919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MV2_RAIL_SHARING_POLICY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Choose multi-rail rail sharing / binding policy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For Rail Sharing set to USE_FIRST or ROUND_ROBIN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Set to FIXED_MAPPING for advanced rail binding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Rail Binding  in Round Robin mode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Advanced tuning can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  result in better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  performance</a:t>
                      </a:r>
                      <a:endParaRPr lang="en-US" sz="1100" dirty="0"/>
                    </a:p>
                  </a:txBody>
                  <a:tcPr/>
                </a:tc>
              </a:tr>
              <a:tr h="2919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MV2_PROCESS_TO_RAIL_MAPPING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 Determines how HCAs will be mapped to the rails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BUNCH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 Options: SCATTER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   and</a:t>
                      </a:r>
                      <a:r>
                        <a:rPr lang="en-US" sz="1100" baseline="0" dirty="0" smtClean="0"/>
                        <a:t> custom list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77126" y="5946252"/>
            <a:ext cx="7885457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Enhanced design for Multiple-Rail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 for more information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5"/>
              </a:rPr>
              <a:t>http://mvapich.cse.ohio-state.edu/support/user_guide_mvapich2-2.0rc1.html#x1-640006.13</a:t>
            </a:r>
            <a:endParaRPr lang="en-US" sz="1400" b="0" dirty="0" smtClean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57562119"/>
              </p:ext>
            </p:extLst>
          </p:nvPr>
        </p:nvGraphicFramePr>
        <p:xfrm>
          <a:off x="361508" y="797442"/>
          <a:ext cx="2727506" cy="223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6985" y="2998369"/>
            <a:ext cx="5475767" cy="5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200" b="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 (Body)"/>
                <a:ea typeface="宋体" pitchFamily="2" charset="-122"/>
                <a:cs typeface="Eurostile"/>
              </a:rPr>
              <a:t>Two 24-core Magny Cours nodes with two Mellanox ConnectX QDR adapters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200" b="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 (Body)"/>
                <a:ea typeface="宋体" pitchFamily="2" charset="-122"/>
                <a:cs typeface="Eurostile"/>
              </a:rPr>
              <a:t>Six pairs with OSU Multi-Pair bandwidth and messaging rate benchmark</a:t>
            </a:r>
          </a:p>
        </p:txBody>
      </p:sp>
      <p:sp>
        <p:nvSpPr>
          <p:cNvPr id="17" name="Up-Down Arrow 16"/>
          <p:cNvSpPr/>
          <p:nvPr/>
        </p:nvSpPr>
        <p:spPr bwMode="auto">
          <a:xfrm>
            <a:off x="2838900" y="1446028"/>
            <a:ext cx="138223" cy="531628"/>
          </a:xfrm>
          <a:prstGeom prst="upDownArrow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3714313" y="1353878"/>
            <a:ext cx="134673" cy="623776"/>
          </a:xfrm>
          <a:prstGeom prst="upDownArrow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6407895" y="1382232"/>
            <a:ext cx="99231" cy="184296"/>
          </a:xfrm>
          <a:prstGeom prst="upDownArrow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530550" y="1552354"/>
            <a:ext cx="4572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98%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799368" y="1566531"/>
            <a:ext cx="48555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000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130</a:t>
            </a:r>
            <a:r>
              <a:rPr kumimoji="1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503581" y="1166040"/>
            <a:ext cx="40758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000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7%</a:t>
            </a:r>
            <a:endParaRPr kumimoji="1" lang="en-US" sz="10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199" y="241300"/>
            <a:ext cx="8623731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90607"/>
                </a:solidFill>
                <a:latin typeface="Calibri"/>
                <a:ea typeface="Times New Roman" charset="0"/>
                <a:cs typeface="Calibri"/>
              </a:rPr>
              <a:t>Drivers of Modern HPC Cluster Architectures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711647"/>
            <a:ext cx="8534400" cy="1390453"/>
          </a:xfrm>
        </p:spPr>
        <p:txBody>
          <a:bodyPr/>
          <a:lstStyle/>
          <a:p>
            <a:pPr eaLnBrk="1" hangingPunct="1"/>
            <a:endParaRPr lang="en-US" sz="3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Times New Roman" charset="0"/>
                <a:cs typeface="Calibri"/>
              </a:rPr>
              <a:t>Multi-core processors are ubiquitous</a:t>
            </a:r>
          </a:p>
          <a:p>
            <a:pPr eaLnBrk="1" hangingPunct="1"/>
            <a:r>
              <a:rPr lang="en-US" sz="2000" dirty="0" smtClean="0">
                <a:latin typeface="Calibri"/>
                <a:ea typeface="Times New Roman" charset="0"/>
                <a:cs typeface="Calibri"/>
              </a:rPr>
              <a:t>InfiniBand is very popular in HPC clusters</a:t>
            </a:r>
          </a:p>
          <a:p>
            <a:pPr eaLnBrk="1" hangingPunct="1"/>
            <a:r>
              <a:rPr lang="en-US" sz="200" dirty="0" smtClean="0">
                <a:latin typeface="Calibri"/>
                <a:ea typeface="Times New Roman" charset="0"/>
                <a:cs typeface="Calibri"/>
              </a:rPr>
              <a:t> </a:t>
            </a:r>
          </a:p>
          <a:p>
            <a:pPr eaLnBrk="1" hangingPunct="1"/>
            <a:r>
              <a:rPr lang="en-US" sz="2000" dirty="0" smtClean="0">
                <a:latin typeface="Calibri"/>
                <a:ea typeface="Times New Roman" charset="0"/>
                <a:cs typeface="Calibri"/>
              </a:rPr>
              <a:t>Accelerators/Coprocessors are becoming common in high-end systems</a:t>
            </a:r>
          </a:p>
          <a:p>
            <a:pPr eaLnBrk="1" hangingPunct="1"/>
            <a:r>
              <a:rPr lang="en-US" sz="2000" dirty="0" smtClean="0">
                <a:latin typeface="Calibri"/>
                <a:ea typeface="Times New Roman" charset="0"/>
                <a:cs typeface="Calibri"/>
              </a:rPr>
              <a:t>Pushing the envelope for Exascale computing  </a:t>
            </a:r>
          </a:p>
          <a:p>
            <a:pPr eaLnBrk="1" hangingPunct="1"/>
            <a:endParaRPr lang="en-US" sz="20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buFontTx/>
              <a:buNone/>
            </a:pPr>
            <a:endParaRPr lang="en-US" sz="2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/>
            <a:endParaRPr lang="en-US" sz="16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>
              <a:buFontTx/>
              <a:buNone/>
            </a:pPr>
            <a:endParaRPr lang="en-US" sz="10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endParaRPr lang="en-US" sz="1600" dirty="0" smtClean="0">
              <a:latin typeface="Calibri"/>
              <a:ea typeface="Times New Roman" charset="0"/>
              <a:cs typeface="Calibri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61000" y="876300"/>
            <a:ext cx="3784600" cy="1932786"/>
            <a:chOff x="152400" y="1347470"/>
            <a:chExt cx="4953000" cy="2037263"/>
          </a:xfrm>
        </p:grpSpPr>
        <p:pic>
          <p:nvPicPr>
            <p:cNvPr id="2254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499870"/>
              <a:ext cx="1750342" cy="118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1347470"/>
              <a:ext cx="1524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0" name="TextBox 10"/>
            <p:cNvSpPr txBox="1">
              <a:spLocks noChangeArrowheads="1"/>
            </p:cNvSpPr>
            <p:nvPr/>
          </p:nvSpPr>
          <p:spPr bwMode="auto">
            <a:xfrm>
              <a:off x="152400" y="2606140"/>
              <a:ext cx="4953000" cy="77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Calibri"/>
                  <a:ea typeface="Times New Roman" charset="0"/>
                  <a:cs typeface="Calibri"/>
                </a:rPr>
                <a:t>Accelerators / Coprocessors </a:t>
              </a:r>
            </a:p>
            <a:p>
              <a:pPr algn="ctr"/>
              <a:r>
                <a:rPr lang="en-US" sz="1400" dirty="0">
                  <a:latin typeface="Calibri"/>
                  <a:ea typeface="Times New Roman" charset="0"/>
                  <a:cs typeface="Calibri"/>
                </a:rPr>
                <a:t>high compute density, high performance/watt</a:t>
              </a:r>
            </a:p>
            <a:p>
              <a:pPr algn="ctr"/>
              <a:r>
                <a:rPr lang="en-US" sz="1400" dirty="0">
                  <a:latin typeface="Calibri"/>
                  <a:ea typeface="Times New Roman" charset="0"/>
                  <a:cs typeface="Calibri"/>
                </a:rPr>
                <a:t>&gt;1 TFlop DP on a chip </a:t>
              </a:r>
            </a:p>
          </p:txBody>
        </p:sp>
      </p:grpSp>
      <p:cxnSp>
        <p:nvCxnSpPr>
          <p:cNvPr id="22533" name="Straight Connector 12"/>
          <p:cNvCxnSpPr>
            <a:cxnSpLocks noChangeShapeType="1"/>
          </p:cNvCxnSpPr>
          <p:nvPr/>
        </p:nvCxnSpPr>
        <p:spPr bwMode="auto">
          <a:xfrm>
            <a:off x="5524500" y="812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95500" y="1094264"/>
            <a:ext cx="3505200" cy="1604683"/>
            <a:chOff x="4805256" y="1118731"/>
            <a:chExt cx="4414947" cy="1999386"/>
          </a:xfrm>
        </p:grpSpPr>
        <p:pic>
          <p:nvPicPr>
            <p:cNvPr id="2254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1118731"/>
              <a:ext cx="1733550" cy="127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TextBox 14"/>
            <p:cNvSpPr txBox="1">
              <a:spLocks noChangeArrowheads="1"/>
            </p:cNvSpPr>
            <p:nvPr/>
          </p:nvSpPr>
          <p:spPr bwMode="auto">
            <a:xfrm>
              <a:off x="4805256" y="2466201"/>
              <a:ext cx="4414947" cy="65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latin typeface="Calibri"/>
                  <a:ea typeface="Times New Roman" charset="0"/>
                  <a:cs typeface="Calibri"/>
                </a:rPr>
                <a:t>High Performance Interconnects </a:t>
              </a:r>
              <a:r>
                <a:rPr lang="en-US" sz="1400" dirty="0">
                  <a:latin typeface="Calibri"/>
                  <a:ea typeface="Times New Roman" charset="0"/>
                  <a:cs typeface="Calibri"/>
                </a:rPr>
                <a:t>- InfiniBand</a:t>
              </a:r>
            </a:p>
            <a:p>
              <a:pPr algn="ctr"/>
              <a:r>
                <a:rPr lang="en-US" sz="1400" dirty="0">
                  <a:latin typeface="Calibri"/>
                  <a:ea typeface="Times New Roman" charset="0"/>
                  <a:cs typeface="Calibri"/>
                </a:rPr>
                <a:t>&lt;1usec latency, &gt;100Gbps Bandwidth  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088" y="4908542"/>
            <a:ext cx="9078912" cy="1568446"/>
            <a:chOff x="52560" y="4697493"/>
            <a:chExt cx="9078304" cy="1567766"/>
          </a:xfrm>
        </p:grpSpPr>
        <p:pic>
          <p:nvPicPr>
            <p:cNvPr id="22538" name="Picture 2" descr="http://media2.hpcwire.com/hpcwire/TH2_Fig_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60" y="4697494"/>
              <a:ext cx="2094709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6" descr="http://www.nodeju.com/wp-content/uploads/2012/10/titan-super-computer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6908" y="4697493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8" descr="http://www.tacc.utexas.edu/image/image_gallery?uuid=0872a151-f2cc-43cf-906f-02554f471d27&amp;groupId=13601&amp;t=1354463688372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00953" y="4697494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0" descr="China builds worlds' fastest supercomputer 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90944" y="4697493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Box 18"/>
            <p:cNvSpPr txBox="1">
              <a:spLocks noChangeArrowheads="1"/>
            </p:cNvSpPr>
            <p:nvPr/>
          </p:nvSpPr>
          <p:spPr bwMode="auto">
            <a:xfrm>
              <a:off x="304800" y="5866440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Tianhe – 2 (1)</a:t>
              </a:r>
            </a:p>
          </p:txBody>
        </p:sp>
        <p:sp>
          <p:nvSpPr>
            <p:cNvPr id="22543" name="TextBox 19"/>
            <p:cNvSpPr txBox="1">
              <a:spLocks noChangeArrowheads="1"/>
            </p:cNvSpPr>
            <p:nvPr/>
          </p:nvSpPr>
          <p:spPr bwMode="auto">
            <a:xfrm>
              <a:off x="2895600" y="5895927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Titan (2)</a:t>
              </a:r>
            </a:p>
          </p:txBody>
        </p:sp>
        <p:sp>
          <p:nvSpPr>
            <p:cNvPr id="22544" name="TextBox 20"/>
            <p:cNvSpPr txBox="1">
              <a:spLocks noChangeArrowheads="1"/>
            </p:cNvSpPr>
            <p:nvPr/>
          </p:nvSpPr>
          <p:spPr bwMode="auto">
            <a:xfrm>
              <a:off x="4800600" y="5867467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Stampede (6)</a:t>
              </a:r>
            </a:p>
          </p:txBody>
        </p:sp>
        <p:sp>
          <p:nvSpPr>
            <p:cNvPr id="22545" name="TextBox 21"/>
            <p:cNvSpPr txBox="1">
              <a:spLocks noChangeArrowheads="1"/>
            </p:cNvSpPr>
            <p:nvPr/>
          </p:nvSpPr>
          <p:spPr bwMode="auto">
            <a:xfrm>
              <a:off x="7010400" y="5892868"/>
              <a:ext cx="2120464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Tianhe – 1A (10)</a:t>
              </a:r>
            </a:p>
          </p:txBody>
        </p:sp>
      </p:grpSp>
      <p:sp>
        <p:nvSpPr>
          <p:cNvPr id="225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4500" y="6318250"/>
            <a:ext cx="2133600" cy="47625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D20329-5661-6343-B8A8-120983BC7382}" type="slidenum">
              <a:rPr lang="en-US" smtClean="0">
                <a:solidFill>
                  <a:schemeClr val="tx1"/>
                </a:solidFill>
                <a:latin typeface="Calibri"/>
                <a:ea typeface="宋体" charset="-122"/>
                <a:cs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chemeClr val="tx1"/>
              </a:solidFill>
              <a:latin typeface="Calibri"/>
              <a:ea typeface="宋体" charset="-122"/>
              <a:cs typeface="Calibri"/>
            </a:endParaRPr>
          </a:p>
        </p:txBody>
      </p:sp>
      <p:pic>
        <p:nvPicPr>
          <p:cNvPr id="23" name="Picture 2" descr="http://www.maximumpc.com/files/u69/Xe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116" y="1200170"/>
            <a:ext cx="1176842" cy="914400"/>
          </a:xfrm>
          <a:prstGeom prst="rect">
            <a:avLst/>
          </a:prstGeom>
          <a:noFill/>
        </p:spPr>
      </p:pic>
      <p:cxnSp>
        <p:nvCxnSpPr>
          <p:cNvPr id="24" name="Straight Connector 12"/>
          <p:cNvCxnSpPr>
            <a:cxnSpLocks noChangeShapeType="1"/>
          </p:cNvCxnSpPr>
          <p:nvPr/>
        </p:nvCxnSpPr>
        <p:spPr bwMode="auto">
          <a:xfrm rot="5400000">
            <a:off x="1160878" y="1841500"/>
            <a:ext cx="2057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-630742" y="2342315"/>
            <a:ext cx="332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latin typeface="Calibri"/>
                <a:ea typeface="Times New Roman" charset="0"/>
                <a:cs typeface="Calibri"/>
              </a:rPr>
              <a:t>Multi-core Processors</a:t>
            </a:r>
            <a:endParaRPr lang="en-US" sz="14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57200" y="6583679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</p:cSld>
  <p:clrMapOvr>
    <a:masterClrMapping/>
  </p:clrMapOvr>
  <p:transition advTm="2798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20721"/>
            <a:ext cx="7867996" cy="5241851"/>
          </a:xfrm>
        </p:spPr>
        <p:txBody>
          <a:bodyPr/>
          <a:lstStyle/>
          <a:p>
            <a:r>
              <a:rPr lang="en-US" dirty="0" smtClean="0"/>
              <a:t>Deadlocks possible with common routing algorithms in 3D Torus InfiniBand networks</a:t>
            </a:r>
          </a:p>
          <a:p>
            <a:pPr lvl="1"/>
            <a:r>
              <a:rPr lang="en-US" dirty="0" smtClean="0"/>
              <a:t>Need special routing algorithm for OpenSM</a:t>
            </a:r>
          </a:p>
          <a:p>
            <a:r>
              <a:rPr lang="en-US" dirty="0" smtClean="0"/>
              <a:t>Users need to interact with OpenSM</a:t>
            </a:r>
          </a:p>
          <a:p>
            <a:pPr lvl="1"/>
            <a:r>
              <a:rPr lang="en-US" sz="1800" dirty="0" smtClean="0"/>
              <a:t>Use appropriate SL to prevent deadlock</a:t>
            </a:r>
          </a:p>
          <a:p>
            <a:r>
              <a:rPr lang="en-US" dirty="0" smtClean="0"/>
              <a:t>MVAPICH2 supports 3D Torus Topology</a:t>
            </a:r>
          </a:p>
          <a:p>
            <a:pPr lvl="1"/>
            <a:r>
              <a:rPr lang="en-US" dirty="0" smtClean="0"/>
              <a:t>Queries OpenSM at runtime to obtain appropriate SL</a:t>
            </a:r>
          </a:p>
          <a:p>
            <a:r>
              <a:rPr lang="en-US" dirty="0" smtClean="0"/>
              <a:t>Usage</a:t>
            </a:r>
          </a:p>
          <a:p>
            <a:pPr lvl="1"/>
            <a:r>
              <a:rPr lang="en-US" sz="1800" dirty="0" smtClean="0"/>
              <a:t>Enabled at configure time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--enable-3dtorus-support</a:t>
            </a:r>
          </a:p>
          <a:p>
            <a:pPr lvl="1"/>
            <a:r>
              <a:rPr lang="en-US" sz="1800" dirty="0" smtClean="0"/>
              <a:t>MV2_NUM_SA_QUERY_RETRIES </a:t>
            </a:r>
          </a:p>
          <a:p>
            <a:pPr lvl="2"/>
            <a:r>
              <a:rPr lang="en-US" sz="1600" dirty="0" smtClean="0"/>
              <a:t>Control number of retries if PathRecord query fails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098" y="366080"/>
            <a:ext cx="8367823" cy="772768"/>
          </a:xfrm>
        </p:spPr>
        <p:txBody>
          <a:bodyPr/>
          <a:lstStyle/>
          <a:p>
            <a:r>
              <a:rPr lang="en-US" dirty="0" smtClean="0"/>
              <a:t>Support for 3D Torus Networks in MVAPICH2/MVAPICH2-X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148" y="3300789"/>
            <a:ext cx="7074252" cy="1435356"/>
          </a:xfrm>
        </p:spPr>
        <p:txBody>
          <a:bodyPr/>
          <a:lstStyle/>
          <a:p>
            <a:r>
              <a:rPr lang="en-US" sz="1400" dirty="0" smtClean="0">
                <a:solidFill>
                  <a:schemeClr val="bg2"/>
                </a:solidFill>
              </a:rPr>
              <a:t>IB is capable of providing network level differentiated service – QoS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Uses Service Levels (SL) and Virtual Lanes (VL) to classify traffic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Enabled at configure time using CFLAG </a:t>
            </a:r>
            <a:r>
              <a:rPr lang="en-US" sz="1400" dirty="0" smtClean="0">
                <a:solidFill>
                  <a:srgbClr val="C00000"/>
                </a:solidFill>
              </a:rPr>
              <a:t>ENABLE_QOS_SUPPORT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Check with System administrator before enabling</a:t>
            </a:r>
          </a:p>
          <a:p>
            <a:pPr lvl="1"/>
            <a:r>
              <a:rPr lang="en-US" sz="1200" dirty="0" smtClean="0">
                <a:solidFill>
                  <a:srgbClr val="C00000"/>
                </a:solidFill>
              </a:rPr>
              <a:t>Can affect performance of other jobs in system</a:t>
            </a:r>
          </a:p>
        </p:txBody>
      </p:sp>
      <p:graphicFrame>
        <p:nvGraphicFramePr>
          <p:cNvPr id="2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36362227"/>
              </p:ext>
            </p:extLst>
          </p:nvPr>
        </p:nvGraphicFramePr>
        <p:xfrm>
          <a:off x="427266" y="669851"/>
          <a:ext cx="3942715" cy="27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380010" y="179641"/>
            <a:ext cx="8483600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>
                <a:latin typeface="+mn-lt"/>
              </a:rPr>
              <a:t>Exploiting QoS Support in MVAPICH2</a:t>
            </a:r>
            <a:endParaRPr lang="en-US" dirty="0">
              <a:latin typeface="+mn-lt"/>
            </a:endParaRPr>
          </a:p>
        </p:txBody>
      </p:sp>
      <p:graphicFrame>
        <p:nvGraphicFramePr>
          <p:cNvPr id="33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87889813"/>
              </p:ext>
            </p:extLst>
          </p:nvPr>
        </p:nvGraphicFramePr>
        <p:xfrm>
          <a:off x="4633645" y="478320"/>
          <a:ext cx="3999992" cy="286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3407" y="4892630"/>
          <a:ext cx="8400545" cy="13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877"/>
                <a:gridCol w="2838893"/>
                <a:gridCol w="754911"/>
                <a:gridCol w="2690864"/>
              </a:tblGrid>
              <a:tr h="203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Significance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Default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203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MV2_USE_QOS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Enable / Disable use QoS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Check with</a:t>
                      </a:r>
                      <a:r>
                        <a:rPr lang="en-US" sz="1200" baseline="0" dirty="0" smtClean="0"/>
                        <a:t> System administrator</a:t>
                      </a:r>
                      <a:endParaRPr lang="en-US" sz="1200" dirty="0"/>
                    </a:p>
                  </a:txBody>
                  <a:tcPr/>
                </a:tc>
              </a:tr>
              <a:tr h="31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MV2_NUM_SLS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Number of Service Levels user requested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Use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to see benefits of Intra-Job QoS</a:t>
                      </a:r>
                      <a:endParaRPr 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MV2_DEFAULT_SERVICE_LEVEL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Indicates the default Service Level</a:t>
                      </a:r>
                      <a:r>
                        <a:rPr lang="en-US" sz="1200" baseline="0" dirty="0" smtClean="0"/>
                        <a:t> to be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used by job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Set</a:t>
                      </a:r>
                      <a:r>
                        <a:rPr lang="en-US" sz="1200" baseline="0" dirty="0" smtClean="0"/>
                        <a:t> to different values for different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jobs to enable Inter-Job QoS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786799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Tuning for Multi-rail Clusters, 3D Torus Networks and QoS Support</a:t>
            </a:r>
          </a:p>
          <a:p>
            <a:r>
              <a:rPr lang="en-US" sz="2000" b="1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  <a:p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4596" y="175011"/>
            <a:ext cx="8096595" cy="772768"/>
          </a:xfrm>
        </p:spPr>
        <p:txBody>
          <a:bodyPr/>
          <a:lstStyle/>
          <a:p>
            <a:r>
              <a:rPr lang="en-US" dirty="0" smtClean="0"/>
              <a:t>Hardware Multicast-aware MPI_Bcast on TACC Stampede</a:t>
            </a:r>
            <a:endParaRPr lang="en-US" dirty="0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32559335"/>
              </p:ext>
            </p:extLst>
          </p:nvPr>
        </p:nvGraphicFramePr>
        <p:xfrm>
          <a:off x="225632" y="748147"/>
          <a:ext cx="4310743" cy="267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32559335"/>
              </p:ext>
            </p:extLst>
          </p:nvPr>
        </p:nvGraphicFramePr>
        <p:xfrm>
          <a:off x="4513304" y="791365"/>
          <a:ext cx="4310743" cy="267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04718" y="3289109"/>
          <a:ext cx="4217157" cy="260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95964000"/>
              </p:ext>
            </p:extLst>
          </p:nvPr>
        </p:nvGraphicFramePr>
        <p:xfrm>
          <a:off x="4492388" y="3250441"/>
          <a:ext cx="4408228" cy="271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9684" y="5882643"/>
            <a:ext cx="8011236" cy="4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IN" sz="1800" b="0" kern="0" dirty="0" smtClean="0">
                <a:latin typeface="+mn-lt"/>
                <a:cs typeface="Calibri" pitchFamily="34" charset="0"/>
              </a:rPr>
              <a:t>MCAST-based  designs improve latency of MPI_Bcast by up to  </a:t>
            </a:r>
            <a:r>
              <a:rPr kumimoji="1" lang="en-IN" sz="1800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85%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 bwMode="auto">
          <a:xfrm>
            <a:off x="4151190" y="4012442"/>
            <a:ext cx="175149" cy="941695"/>
          </a:xfrm>
          <a:prstGeom prst="up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728112" y="3595352"/>
            <a:ext cx="830240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IN" sz="200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80</a:t>
            </a:r>
            <a:r>
              <a:rPr kumimoji="1" lang="en-I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%</a:t>
            </a: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7" name="Up-Down Arrow 16"/>
          <p:cNvSpPr/>
          <p:nvPr/>
        </p:nvSpPr>
        <p:spPr bwMode="auto">
          <a:xfrm>
            <a:off x="4085230" y="1230559"/>
            <a:ext cx="159226" cy="1226038"/>
          </a:xfrm>
          <a:prstGeom prst="up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12525" y="813469"/>
            <a:ext cx="700204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IN" sz="200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85</a:t>
            </a:r>
            <a:r>
              <a:rPr kumimoji="1" lang="en-I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%</a:t>
            </a: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909" y="262900"/>
            <a:ext cx="8096595" cy="772768"/>
          </a:xfrm>
        </p:spPr>
        <p:txBody>
          <a:bodyPr/>
          <a:lstStyle/>
          <a:p>
            <a:r>
              <a:rPr lang="en-US" dirty="0" smtClean="0"/>
              <a:t>Hardware Multicast-aware </a:t>
            </a:r>
            <a:r>
              <a:rPr lang="en-IN" dirty="0" smtClean="0"/>
              <a:t>MPI_Scatter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51468643"/>
              </p:ext>
            </p:extLst>
          </p:nvPr>
        </p:nvGraphicFramePr>
        <p:xfrm>
          <a:off x="363938" y="614149"/>
          <a:ext cx="8548049" cy="383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5185404"/>
              </p:ext>
            </p:extLst>
          </p:nvPr>
        </p:nvGraphicFramePr>
        <p:xfrm>
          <a:off x="4612943" y="610666"/>
          <a:ext cx="4531057" cy="383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31373" y="4433777"/>
            <a:ext cx="8734567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IN" sz="2000" b="0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Improves small message latency by up to </a:t>
            </a:r>
            <a:r>
              <a:rPr kumimoji="1" lang="en-IN" sz="2000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75%</a:t>
            </a:r>
          </a:p>
          <a:p>
            <a:pPr marL="342900" marR="0" indent="-342900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1360084" y="2178524"/>
            <a:ext cx="154391" cy="836140"/>
          </a:xfrm>
          <a:prstGeom prst="up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42624" y="2398381"/>
            <a:ext cx="696036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I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57%</a:t>
            </a: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5809609" y="2223512"/>
            <a:ext cx="133992" cy="891164"/>
          </a:xfrm>
          <a:prstGeom prst="up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07715" y="2425262"/>
            <a:ext cx="830240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I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75%</a:t>
            </a: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95018753"/>
              </p:ext>
            </p:extLst>
          </p:nvPr>
        </p:nvGraphicFramePr>
        <p:xfrm>
          <a:off x="371477" y="4967071"/>
          <a:ext cx="842962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160"/>
                <a:gridCol w="4257675"/>
                <a:gridCol w="1728791"/>
              </a:tblGrid>
              <a:tr h="262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Default</a:t>
                      </a:r>
                      <a:endParaRPr lang="en-US" sz="1400" dirty="0"/>
                    </a:p>
                  </a:txBody>
                  <a:tcPr/>
                </a:tc>
              </a:tr>
              <a:tr h="262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MV2_USE_MCAST =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Enables</a:t>
                      </a:r>
                      <a:r>
                        <a:rPr lang="en-US" sz="1400" baseline="0" dirty="0" smtClean="0"/>
                        <a:t> hardware Multicast 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Disabled</a:t>
                      </a:r>
                      <a:endParaRPr lang="en-US" sz="1400" dirty="0"/>
                    </a:p>
                  </a:txBody>
                  <a:tcPr/>
                </a:tc>
              </a:tr>
              <a:tr h="262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--enable-mcast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Configure</a:t>
                      </a:r>
                      <a:r>
                        <a:rPr lang="en-US" sz="1400" baseline="0" dirty="0" smtClean="0"/>
                        <a:t> flag to enable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42916" y="5946252"/>
            <a:ext cx="8262531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Collectives with Hardware based Multicast support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5"/>
              </a:rPr>
              <a:t>http://mvapich.cse.ohio-state.edu/support/user_guide_mvapich2-2.0rc1.html#x1-590006.8</a:t>
            </a:r>
            <a:endParaRPr lang="en-US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060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750414"/>
            <a:ext cx="7867996" cy="5668991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Tuning for Multi-rail Clusters, 3D Torus Networks and QoS Support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Collective Optimizations using Hardware-based Multicast</a:t>
            </a:r>
          </a:p>
          <a:p>
            <a:r>
              <a:rPr lang="en-US" sz="2000" b="1" dirty="0" smtClean="0"/>
              <a:t>Optimizing and Tuning GPU Support in MVAPICH2</a:t>
            </a:r>
          </a:p>
          <a:p>
            <a:pPr lvl="1"/>
            <a:r>
              <a:rPr lang="en-US" sz="1600" b="1" dirty="0" smtClean="0"/>
              <a:t>Pipelined Data Movement</a:t>
            </a:r>
          </a:p>
          <a:p>
            <a:pPr lvl="1"/>
            <a:r>
              <a:rPr lang="en-US" sz="1600" b="1" dirty="0" smtClean="0"/>
              <a:t>GPUDirect RDMA (GDR) with CUDA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27519"/>
            <a:ext cx="8096595" cy="772768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226" y="929759"/>
            <a:ext cx="8315654" cy="5104015"/>
          </a:xfrm>
        </p:spPr>
        <p:txBody>
          <a:bodyPr/>
          <a:lstStyle/>
          <a:p>
            <a:r>
              <a:rPr lang="en-US" dirty="0" smtClean="0"/>
              <a:t>Before CUDA 4: Additional copies </a:t>
            </a:r>
          </a:p>
          <a:p>
            <a:pPr lvl="1"/>
            <a:r>
              <a:rPr lang="en-US" dirty="0" smtClean="0"/>
              <a:t>Low performance and low productivity 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After CUDA 4: Host-based pipeline </a:t>
            </a:r>
          </a:p>
          <a:p>
            <a:pPr lvl="1"/>
            <a:r>
              <a:rPr lang="en-US" dirty="0" smtClean="0"/>
              <a:t>Unified Virtual Address</a:t>
            </a:r>
          </a:p>
          <a:p>
            <a:pPr lvl="1"/>
            <a:r>
              <a:rPr lang="en-US" dirty="0" smtClean="0"/>
              <a:t>Pipeline CUDA copies with IB transfers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performance and high productivity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/>
              <a:t> After CUDA 5.5: GPUDirect-RDMA support </a:t>
            </a:r>
          </a:p>
          <a:p>
            <a:pPr lvl="1"/>
            <a:r>
              <a:rPr lang="en-US" dirty="0" smtClean="0"/>
              <a:t>GPU to GPU direct transfer </a:t>
            </a:r>
          </a:p>
          <a:p>
            <a:pPr lvl="1"/>
            <a:r>
              <a:rPr lang="en-US" dirty="0" smtClean="0"/>
              <a:t>Bypass the host memory </a:t>
            </a:r>
          </a:p>
          <a:p>
            <a:pPr lvl="1"/>
            <a:r>
              <a:rPr lang="en-US" dirty="0" smtClean="0"/>
              <a:t>Hybrid design to avoid PCI bottlenecks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523" y="233294"/>
            <a:ext cx="8096595" cy="772768"/>
          </a:xfrm>
        </p:spPr>
        <p:txBody>
          <a:bodyPr/>
          <a:lstStyle/>
          <a:p>
            <a:r>
              <a:rPr lang="en-US" dirty="0" smtClean="0"/>
              <a:t>MVAPICH2-GPU: CUDA-Aware MPI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099410" y="641684"/>
            <a:ext cx="2657409" cy="1765294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76257" y="2628093"/>
            <a:ext cx="2737617" cy="17037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84338" y="4664061"/>
            <a:ext cx="702366" cy="436750"/>
          </a:xfrm>
          <a:prstGeom prst="rect">
            <a:avLst/>
          </a:prstGeom>
          <a:gradFill flip="none" rotWithShape="1">
            <a:gsLst>
              <a:gs pos="47000">
                <a:srgbClr val="B7B7B7"/>
              </a:gs>
              <a:gs pos="100000">
                <a:srgbClr val="FFFFFF"/>
              </a:gs>
            </a:gsLst>
            <a:lin ang="5640000" scaled="0"/>
            <a:tileRect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1158" y="5591880"/>
            <a:ext cx="114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InfiniBand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2418" y="5041713"/>
            <a:ext cx="809436" cy="545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11026" y="5236277"/>
            <a:ext cx="710152" cy="380856"/>
          </a:xfrm>
          <a:prstGeom prst="rect">
            <a:avLst/>
          </a:prstGeom>
          <a:solidFill>
            <a:srgbClr val="399A2C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8038587" y="5679937"/>
            <a:ext cx="142218" cy="191821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8510082" y="5676880"/>
            <a:ext cx="142218" cy="191821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17131" y="5295993"/>
            <a:ext cx="526611" cy="280041"/>
          </a:xfrm>
          <a:prstGeom prst="rect">
            <a:avLst/>
          </a:prstGeom>
          <a:solidFill>
            <a:srgbClr val="191918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GPU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9945" y="5872610"/>
            <a:ext cx="866031" cy="436750"/>
          </a:xfrm>
          <a:prstGeom prst="rect">
            <a:avLst/>
          </a:prstGeom>
          <a:gradFill flip="none" rotWithShape="1">
            <a:gsLst>
              <a:gs pos="47000">
                <a:srgbClr val="B7B7B7"/>
              </a:gs>
              <a:gs pos="100000">
                <a:srgbClr val="FFFFFF"/>
              </a:gs>
            </a:gsLst>
            <a:lin ang="5640000" scaled="0"/>
            <a:tileRect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6051" y="5932326"/>
            <a:ext cx="642203" cy="321140"/>
          </a:xfrm>
          <a:prstGeom prst="rect">
            <a:avLst/>
          </a:prstGeom>
          <a:solidFill>
            <a:srgbClr val="191918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GPU Memory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8281149" y="5681340"/>
            <a:ext cx="142218" cy="191821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8721177" y="5678367"/>
            <a:ext cx="142218" cy="191821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0826" y="4723777"/>
            <a:ext cx="520838" cy="32114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CPU</a:t>
            </a:r>
          </a:p>
        </p:txBody>
      </p:sp>
      <p:grpSp>
        <p:nvGrpSpPr>
          <p:cNvPr id="21" name="Group 68"/>
          <p:cNvGrpSpPr/>
          <p:nvPr/>
        </p:nvGrpSpPr>
        <p:grpSpPr>
          <a:xfrm>
            <a:off x="8117131" y="4735425"/>
            <a:ext cx="661716" cy="365385"/>
            <a:chOff x="8484592" y="-615569"/>
            <a:chExt cx="727870" cy="663740"/>
          </a:xfrm>
        </p:grpSpPr>
        <p:sp>
          <p:nvSpPr>
            <p:cNvPr id="31" name="Rectangle 30"/>
            <p:cNvSpPr/>
            <p:nvPr/>
          </p:nvSpPr>
          <p:spPr>
            <a:xfrm>
              <a:off x="8484592" y="-615569"/>
              <a:ext cx="727870" cy="663740"/>
            </a:xfrm>
            <a:prstGeom prst="rect">
              <a:avLst/>
            </a:prstGeom>
            <a:gradFill flip="none" rotWithShape="1">
              <a:gsLst>
                <a:gs pos="47000">
                  <a:srgbClr val="B7B7B7"/>
                </a:gs>
                <a:gs pos="100000">
                  <a:srgbClr val="FFFFFF"/>
                </a:gs>
              </a:gsLst>
              <a:lin ang="5640000" scaled="0"/>
              <a:tileRect/>
            </a:gra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66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88376" y="-519794"/>
              <a:ext cx="512317" cy="460612"/>
            </a:xfrm>
            <a:prstGeom prst="rect">
              <a:avLst/>
            </a:prstGeom>
            <a:solidFill>
              <a:srgbClr val="191918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65"/>
          <p:cNvGrpSpPr/>
          <p:nvPr/>
        </p:nvGrpSpPr>
        <p:grpSpPr>
          <a:xfrm>
            <a:off x="6924442" y="5315262"/>
            <a:ext cx="664916" cy="482611"/>
            <a:chOff x="7166966" y="765556"/>
            <a:chExt cx="924823" cy="932688"/>
          </a:xfrm>
        </p:grpSpPr>
        <p:sp>
          <p:nvSpPr>
            <p:cNvPr id="29" name="Rectangle 28"/>
            <p:cNvSpPr/>
            <p:nvPr/>
          </p:nvSpPr>
          <p:spPr>
            <a:xfrm>
              <a:off x="7166966" y="765556"/>
              <a:ext cx="924823" cy="932688"/>
            </a:xfrm>
            <a:prstGeom prst="rect">
              <a:avLst/>
            </a:prstGeom>
            <a:gradFill flip="none" rotWithShape="1">
              <a:gsLst>
                <a:gs pos="47000">
                  <a:srgbClr val="B7B7B7"/>
                </a:gs>
                <a:gs pos="100000">
                  <a:srgbClr val="FFFFFF"/>
                </a:gs>
              </a:gsLst>
              <a:lin ang="5640000" scaled="0"/>
              <a:tileRect/>
            </a:gra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6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6625" y="893081"/>
              <a:ext cx="685800" cy="6858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Chip set</a:t>
              </a:r>
            </a:p>
          </p:txBody>
        </p:sp>
      </p:grpSp>
      <p:sp>
        <p:nvSpPr>
          <p:cNvPr id="23" name="Up-Down Arrow 22"/>
          <p:cNvSpPr/>
          <p:nvPr/>
        </p:nvSpPr>
        <p:spPr>
          <a:xfrm>
            <a:off x="7124095" y="5111995"/>
            <a:ext cx="148944" cy="191821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 rot="5400000">
            <a:off x="6496095" y="5213182"/>
            <a:ext cx="74338" cy="453579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6" name="Up-Down Arrow 25"/>
          <p:cNvSpPr/>
          <p:nvPr/>
        </p:nvSpPr>
        <p:spPr>
          <a:xfrm rot="5400000">
            <a:off x="7736646" y="5185676"/>
            <a:ext cx="78798" cy="453579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7" name="Up-Down Arrow 26"/>
          <p:cNvSpPr/>
          <p:nvPr/>
        </p:nvSpPr>
        <p:spPr>
          <a:xfrm rot="5400000">
            <a:off x="7817665" y="4645240"/>
            <a:ext cx="83259" cy="453579"/>
          </a:xfrm>
          <a:prstGeom prst="upDownArrow">
            <a:avLst/>
          </a:prstGeom>
          <a:gradFill flip="none" rotWithShape="1">
            <a:gsLst>
              <a:gs pos="0">
                <a:srgbClr val="A2A2A2"/>
              </a:gs>
              <a:gs pos="100000">
                <a:srgbClr val="FFFFFF"/>
              </a:gs>
            </a:gsLst>
            <a:lin ang="6060000" scaled="0"/>
            <a:tileRect/>
          </a:gradFill>
          <a:ln>
            <a:solidFill>
              <a:srgbClr val="191918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8" name="Left-Up Arrow 27"/>
          <p:cNvSpPr/>
          <p:nvPr/>
        </p:nvSpPr>
        <p:spPr bwMode="auto">
          <a:xfrm flipV="1">
            <a:off x="6192396" y="5381211"/>
            <a:ext cx="2230971" cy="804432"/>
          </a:xfrm>
          <a:prstGeom prst="leftUpArrow">
            <a:avLst>
              <a:gd name="adj1" fmla="val 7127"/>
              <a:gd name="adj2" fmla="val 12002"/>
              <a:gd name="adj3" fmla="val 25000"/>
            </a:avLst>
          </a:prstGeom>
          <a:solidFill>
            <a:srgbClr val="FF9933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7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9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Tuning Pipelined Data Movement in MVAPICH2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469181317"/>
              </p:ext>
            </p:extLst>
          </p:nvPr>
        </p:nvGraphicFramePr>
        <p:xfrm>
          <a:off x="0" y="824257"/>
          <a:ext cx="4429125" cy="31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307E-E077-4D84-8A2B-18A028165F42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4324201" y="999460"/>
            <a:ext cx="545021" cy="2264735"/>
            <a:chOff x="6807585" y="1148350"/>
            <a:chExt cx="545021" cy="256768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rot="16200000" flipH="1">
              <a:off x="5605316" y="2432192"/>
              <a:ext cx="2567685" cy="1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6807585" y="2094046"/>
              <a:ext cx="545021" cy="124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Better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82633" y="745217"/>
            <a:ext cx="4412511" cy="32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kern="0" dirty="0" smtClean="0">
                <a:latin typeface="Calibri" pitchFamily="34" charset="0"/>
                <a:cs typeface="Calibri" pitchFamily="34" charset="0"/>
              </a:rPr>
              <a:t>Pipelines data movement from the GPU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Calibri" pitchFamily="34" charset="0"/>
                <a:cs typeface="Calibri" pitchFamily="34" charset="0"/>
              </a:rPr>
              <a:t>Overlaps 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buFont typeface="Lucida Grande"/>
              <a:buChar char="-"/>
            </a:pPr>
            <a:r>
              <a:rPr kumimoji="1" lang="en-US" sz="1400" b="0" kern="0" dirty="0" smtClean="0">
                <a:latin typeface="Calibri" pitchFamily="34" charset="0"/>
                <a:cs typeface="Calibri" pitchFamily="34" charset="0"/>
              </a:rPr>
              <a:t>device-to-host CUDA copies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buFont typeface="Lucida Grande"/>
              <a:buChar char="-"/>
            </a:pPr>
            <a:r>
              <a:rPr kumimoji="1" lang="en-US" sz="1400" b="0" kern="0" dirty="0" smtClean="0">
                <a:latin typeface="Calibri" pitchFamily="34" charset="0"/>
                <a:cs typeface="Calibri" pitchFamily="34" charset="0"/>
              </a:rPr>
              <a:t>inter-process data movement (network transfers or shared memory copies)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buFont typeface="Lucida Grande"/>
              <a:buChar char="-"/>
            </a:pPr>
            <a:r>
              <a:rPr kumimoji="1" lang="en-US" sz="1400" b="0" kern="0" dirty="0" smtClean="0">
                <a:latin typeface="Calibri" pitchFamily="34" charset="0"/>
                <a:cs typeface="Calibri" pitchFamily="34" charset="0"/>
              </a:rPr>
              <a:t>host-to-device CUDA copies</a:t>
            </a:r>
            <a:endParaRPr kumimoji="1" lang="en-US" b="0" kern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45% improvement over </a:t>
            </a:r>
            <a:r>
              <a:rPr lang="en-US" b="0" dirty="0" smtClean="0">
                <a:solidFill>
                  <a:srgbClr val="FF0000"/>
                </a:solidFill>
                <a:latin typeface="+mn-lt"/>
              </a:rPr>
              <a:t>naïve (Memcpy+Send)</a:t>
            </a:r>
            <a:r>
              <a:rPr kumimoji="1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24% improvement compared with an advanced user-level implementation (MemcpyAsync+Isend)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en-US" b="0" kern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buFont typeface="Lucida Grande"/>
              <a:buChar char="-"/>
            </a:pP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98537" y="592765"/>
            <a:ext cx="3375025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b="0" kern="0" dirty="0" smtClean="0">
                <a:latin typeface="Calibri"/>
                <a:cs typeface="Calibri"/>
              </a:rPr>
              <a:t>Internode osu_latency large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6057" y="3888678"/>
          <a:ext cx="852961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55"/>
                <a:gridCol w="2169041"/>
                <a:gridCol w="1095154"/>
                <a:gridCol w="3514965"/>
              </a:tblGrid>
              <a:tr h="258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Significance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Default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2586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MV2_USE_CUDA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Enable / Disable</a:t>
                      </a:r>
                      <a:r>
                        <a:rPr lang="en-US" sz="1200" baseline="0" dirty="0" smtClean="0"/>
                        <a:t> GPU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  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(Disabled)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Disabled</a:t>
                      </a:r>
                      <a:r>
                        <a:rPr lang="en-US" sz="1200" baseline="0" dirty="0" smtClean="0"/>
                        <a:t> to avoid pointer checking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overheads for host communication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CD052B"/>
                          </a:solidFill>
                        </a:rPr>
                        <a:t>Always enable to support MPI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CD052B"/>
                          </a:solidFill>
                        </a:rPr>
                        <a:t>  communication from GPU Memory</a:t>
                      </a:r>
                      <a:endParaRPr lang="en-US" sz="1200" dirty="0">
                        <a:solidFill>
                          <a:srgbClr val="CD052B"/>
                        </a:solidFill>
                      </a:endParaRPr>
                    </a:p>
                  </a:txBody>
                  <a:tcPr/>
                </a:tc>
              </a:tr>
              <a:tr h="431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MV2_CUDA_BLOCK_SIZE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Controls</a:t>
                      </a:r>
                      <a:r>
                        <a:rPr lang="en-US" sz="1200" baseline="0" dirty="0" smtClean="0"/>
                        <a:t> the p</a:t>
                      </a:r>
                      <a:r>
                        <a:rPr lang="en-US" sz="1200" dirty="0" smtClean="0"/>
                        <a:t>ipeline blocksize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 KByte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Tune for your system 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and application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Varies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based 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- CPU Platform, IB HCA and GPU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- CUDA driver version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- Communication pattern (latency/bandwidth)</a:t>
                      </a:r>
                      <a:endParaRPr 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765544" y="5946252"/>
            <a:ext cx="7939903" cy="6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Refer to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Running on Clusters with NVIDIA GPU Accelerators  </a:t>
            </a:r>
            <a:r>
              <a:rPr kumimoji="1"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 of MVAPICH2 user guide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  <a:hlinkClick r:id="rId4"/>
              </a:rPr>
              <a:t>http://mvapich.cse.ohio-state.edu/support/user_guide_mvapich2-2.0rc1.html#x1-810006.19 </a:t>
            </a:r>
            <a:endParaRPr lang="en-US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4344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latin typeface="+mj-lt"/>
              </a:rPr>
              <a:pPr>
                <a:defRPr/>
              </a:pPr>
              <a:t>38</a:t>
            </a:fld>
            <a:endParaRPr lang="en-US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76542" y="267502"/>
            <a:ext cx="8606022" cy="772766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600" b="1" kern="0" dirty="0" smtClean="0">
                <a:solidFill>
                  <a:srgbClr val="C00000"/>
                </a:solidFill>
                <a:latin typeface="+mj-lt"/>
                <a:ea typeface="+mj-ea"/>
                <a:cs typeface="Calibri" pitchFamily="34" charset="0"/>
              </a:rPr>
              <a:t>Performance </a:t>
            </a:r>
            <a:r>
              <a:rPr kumimoji="1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of MVAPICH2 with GPUDirect-RDMA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932" y="814488"/>
            <a:ext cx="436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GPU-GPU Internode Small Message MPI Latency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800" y="6029715"/>
            <a:ext cx="862316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Based on MVAPICH2-2.0b; Intel Ivy Bridge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(E5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-2680 v2) node with 20 cores; NVIDIA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Calibri"/>
              </a:rPr>
              <a:t>Tesla K40c GPU,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  <a:cs typeface="Calibri"/>
              </a:rPr>
              <a:t>Mellanox Connect-IB Dual-FDR HCACUDA 5.5, Mellanox OFED 2.0 with GPUDirect-RDMA Patch</a:t>
            </a:r>
            <a:endParaRPr lang="en-US" sz="140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46502967"/>
              </p:ext>
            </p:extLst>
          </p:nvPr>
        </p:nvGraphicFramePr>
        <p:xfrm>
          <a:off x="190500" y="1081273"/>
          <a:ext cx="4343400" cy="265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1648047" y="1933570"/>
            <a:ext cx="3748" cy="91595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E5053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1689100" y="2250277"/>
            <a:ext cx="774700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600" kern="0" dirty="0" smtClean="0">
                <a:solidFill>
                  <a:srgbClr val="E50530"/>
                </a:solidFill>
                <a:latin typeface="+mj-lt"/>
                <a:cs typeface="Calibri" pitchFamily="34" charset="0"/>
              </a:rPr>
              <a:t>67</a:t>
            </a:r>
            <a:r>
              <a:rPr kumimoji="1" lang="en-US" sz="1600" i="0" u="none" strike="noStrike" kern="0" cap="none" spc="0" normalizeH="0" baseline="0" dirty="0" smtClean="0">
                <a:ln>
                  <a:noFill/>
                </a:ln>
                <a:solidFill>
                  <a:srgbClr val="E5053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1" lang="en-US" sz="1600" i="0" u="none" strike="noStrike" kern="0" cap="none" spc="0" normalizeH="0" baseline="0" dirty="0">
                <a:ln>
                  <a:noFill/>
                </a:ln>
                <a:solidFill>
                  <a:srgbClr val="E5053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326854" y="2847842"/>
            <a:ext cx="1308100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600" kern="0" dirty="0" smtClean="0">
                <a:solidFill>
                  <a:srgbClr val="E50530"/>
                </a:solidFill>
                <a:latin typeface="+mj-lt"/>
                <a:cs typeface="Calibri" pitchFamily="34" charset="0"/>
              </a:rPr>
              <a:t>5.49 usec</a:t>
            </a:r>
            <a:endParaRPr kumimoji="1" lang="en-US" sz="1600" i="0" u="none" strike="noStrike" kern="0" cap="none" spc="0" normalizeH="0" baseline="0" dirty="0">
              <a:ln>
                <a:noFill/>
              </a:ln>
              <a:solidFill>
                <a:srgbClr val="E5053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  <p:graphicFrame>
        <p:nvGraphicFramePr>
          <p:cNvPr id="21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05845922"/>
              </p:ext>
            </p:extLst>
          </p:nvPr>
        </p:nvGraphicFramePr>
        <p:xfrm>
          <a:off x="4619846" y="1091906"/>
          <a:ext cx="4343400" cy="265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Arrow Connector 22"/>
          <p:cNvCxnSpPr/>
          <p:nvPr/>
        </p:nvCxnSpPr>
        <p:spPr bwMode="auto">
          <a:xfrm flipV="1">
            <a:off x="8718698" y="1433892"/>
            <a:ext cx="3248" cy="1426265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E5053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 bwMode="auto">
          <a:xfrm>
            <a:off x="8379046" y="2382835"/>
            <a:ext cx="384220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kern="0" dirty="0" smtClean="0">
                <a:solidFill>
                  <a:srgbClr val="E50530"/>
                </a:solidFill>
                <a:latin typeface="+mj-lt"/>
                <a:cs typeface="Calibri" pitchFamily="34" charset="0"/>
              </a:rPr>
              <a:t>5x</a:t>
            </a:r>
            <a:endParaRPr kumimoji="1" lang="en-US" i="0" u="none" strike="noStrike" kern="0" cap="none" spc="0" normalizeH="0" baseline="0" noProof="0" dirty="0" smtClean="0">
              <a:ln>
                <a:noFill/>
              </a:ln>
              <a:solidFill>
                <a:srgbClr val="E5053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070" y="828662"/>
            <a:ext cx="452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GPU-GPU Internode Small Message MPI Bandwidth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1133" y="3956359"/>
          <a:ext cx="856586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420"/>
                <a:gridCol w="2524734"/>
                <a:gridCol w="961028"/>
                <a:gridCol w="2985680"/>
              </a:tblGrid>
              <a:tr h="2586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Significance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2586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MV2_USE_GPUDIRECT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Enable / Disable</a:t>
                      </a:r>
                      <a:r>
                        <a:rPr lang="en-US" sz="1400" baseline="0" dirty="0" smtClean="0"/>
                        <a:t> GDR-based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  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 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(Disabled)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Always enable </a:t>
                      </a:r>
                      <a:endParaRPr lang="en-US" sz="1400" dirty="0"/>
                    </a:p>
                  </a:txBody>
                  <a:tcPr/>
                </a:tc>
              </a:tr>
              <a:tr h="431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MV2_GPUDIRECT_LIMIT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Controls messages size until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   which GPUDirect RDMA is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   used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KByte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Tune for your system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GPU type,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host architecture and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CUDA version: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impact pipelining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overheads and P2P bandwidth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bottlenecks</a:t>
                      </a:r>
                      <a:endParaRPr lang="en-US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906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206940"/>
            <a:ext cx="8686800" cy="681077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How can I get Started with GDR Experimentation?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68" y="818238"/>
            <a:ext cx="8796131" cy="5758190"/>
          </a:xfrm>
        </p:spPr>
        <p:txBody>
          <a:bodyPr>
            <a:noAutofit/>
          </a:bodyPr>
          <a:lstStyle/>
          <a:p>
            <a:r>
              <a:rPr lang="en-US" sz="2000" dirty="0" smtClean="0"/>
              <a:t>MVAPICH2-2.0b with GDR support can be downloaded from </a:t>
            </a:r>
          </a:p>
          <a:p>
            <a:pPr>
              <a:buNone/>
            </a:pPr>
            <a:r>
              <a:rPr lang="en-US" sz="1600" dirty="0" smtClean="0"/>
              <a:t>       https://mvapich.cse.ohio-state.edu/download/mvapich2gdr/</a:t>
            </a:r>
            <a:endParaRPr lang="en-US" sz="1200" dirty="0" smtClean="0"/>
          </a:p>
          <a:p>
            <a:r>
              <a:rPr lang="en-US" sz="2000" dirty="0" smtClean="0"/>
              <a:t>System software requirements</a:t>
            </a:r>
          </a:p>
          <a:p>
            <a:pPr lvl="1"/>
            <a:r>
              <a:rPr lang="en-US" sz="1800" dirty="0" smtClean="0"/>
              <a:t>Mellanox OFED 2.1 </a:t>
            </a:r>
          </a:p>
          <a:p>
            <a:pPr lvl="1"/>
            <a:r>
              <a:rPr lang="en-US" sz="1800" dirty="0" smtClean="0"/>
              <a:t>NVIDIA Driver 331.20 or later</a:t>
            </a:r>
          </a:p>
          <a:p>
            <a:pPr lvl="1"/>
            <a:r>
              <a:rPr lang="en-US" sz="1800" dirty="0" smtClean="0"/>
              <a:t>NVIDIA CUDA Toolkit 5.5 </a:t>
            </a:r>
          </a:p>
          <a:p>
            <a:pPr lvl="1"/>
            <a:r>
              <a:rPr lang="en-US" sz="1800" dirty="0" smtClean="0"/>
              <a:t>Plugin for GPUDirect RDMA</a:t>
            </a:r>
          </a:p>
          <a:p>
            <a:pPr lvl="1">
              <a:buNone/>
            </a:pPr>
            <a:r>
              <a:rPr lang="en-US" sz="1800" dirty="0" smtClean="0"/>
              <a:t>     (</a:t>
            </a:r>
            <a:r>
              <a:rPr lang="en-US" sz="1800" dirty="0" smtClean="0">
                <a:hlinkClick r:id="rId3"/>
              </a:rPr>
              <a:t>http://www.mellanox.com/page/products_dyn?product_family=116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Has optimized designs for point-to-point communication using GDR</a:t>
            </a:r>
          </a:p>
          <a:p>
            <a:r>
              <a:rPr lang="en-US" sz="2000" dirty="0" smtClean="0"/>
              <a:t>Work under progress for optimizing collective and one-sided communication</a:t>
            </a:r>
          </a:p>
          <a:p>
            <a:r>
              <a:rPr lang="en-US" sz="2000" dirty="0" smtClean="0"/>
              <a:t>Contact MVAPICH help list with any questions related to the package </a:t>
            </a:r>
          </a:p>
          <a:p>
            <a:pPr lvl="1"/>
            <a:r>
              <a:rPr lang="en-US" sz="1800" dirty="0" smtClean="0">
                <a:hlinkClick r:id="rId4"/>
              </a:rPr>
              <a:t>mvapich-help@cse.ohio-state.edu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CD052B"/>
                </a:solidFill>
              </a:rPr>
              <a:t>MVAPICH2-GDR-RC1 with additional optimizations coming soon!!</a:t>
            </a:r>
            <a:endParaRPr lang="en-US" sz="18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307E-E077-4D84-8A2B-18A028165F4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45580"/>
            <a:ext cx="4255770" cy="2743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501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46940" y="666180"/>
            <a:ext cx="8456908" cy="587750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 smtClean="0">
                <a:latin typeface="+mj-lt"/>
                <a:cs typeface="Times New Roman" pitchFamily="18" charset="0"/>
              </a:rPr>
              <a:t>High Performance open-source MPI Library for InfiniBand, 10Gig/iWARP, and RDMA over Converged Enhanced Ethernet (RoCE)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>
                <a:latin typeface="+mj-lt"/>
                <a:cs typeface="Times New Roman" pitchFamily="18" charset="0"/>
              </a:rPr>
              <a:t>MVAPICH (MPI-1), MVAPICH2 (MPI-2.2 and MPI-3.0), Available since 2002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>
                <a:latin typeface="+mj-lt"/>
                <a:cs typeface="Times New Roman" pitchFamily="18" charset="0"/>
              </a:rPr>
              <a:t>MVAPICH2-X (MPI + PGAS), Available since 2012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>
                <a:latin typeface="+mj-lt"/>
                <a:cs typeface="Times New Roman" pitchFamily="18" charset="0"/>
              </a:rPr>
              <a:t>Support for GPGPUs and MIC</a:t>
            </a:r>
          </a:p>
          <a:p>
            <a:pPr lvl="1">
              <a:lnSpc>
                <a:spcPct val="13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Used by more than  2,150 organizations  in 72 countries</a:t>
            </a:r>
          </a:p>
          <a:p>
            <a:pPr lvl="1">
              <a:lnSpc>
                <a:spcPct val="13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More than 207,000 downloads from OSU site directly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latin typeface="+mj-lt"/>
                <a:cs typeface="Times New Roman" pitchFamily="18" charset="0"/>
              </a:rPr>
              <a:t>Empowering many TOP500 clusters</a:t>
            </a:r>
          </a:p>
          <a:p>
            <a:pPr lvl="2">
              <a:lnSpc>
                <a:spcPct val="130000"/>
              </a:lnSpc>
            </a:pPr>
            <a:r>
              <a:rPr lang="en-US" sz="1400" dirty="0" smtClean="0">
                <a:latin typeface="+mj-lt"/>
                <a:cs typeface="Times New Roman" pitchFamily="18" charset="0"/>
              </a:rPr>
              <a:t> 7</a:t>
            </a:r>
            <a:r>
              <a:rPr lang="en-US" sz="1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ranked 462,462-core cluster (Stampede) at  TACC</a:t>
            </a:r>
          </a:p>
          <a:p>
            <a:pPr lvl="2">
              <a:lnSpc>
                <a:spcPct val="130000"/>
              </a:lnSpc>
            </a:pPr>
            <a:r>
              <a:rPr lang="en-US" sz="1400" dirty="0" smtClean="0">
                <a:cs typeface="Times New Roman" pitchFamily="18" charset="0"/>
              </a:rPr>
              <a:t>11</a:t>
            </a:r>
            <a:r>
              <a:rPr lang="en-US" sz="1400" baseline="30000" dirty="0" smtClean="0">
                <a:cs typeface="Times New Roman" pitchFamily="18" charset="0"/>
              </a:rPr>
              <a:t>th</a:t>
            </a:r>
            <a:r>
              <a:rPr lang="en-US" sz="1400" dirty="0" smtClean="0">
                <a:cs typeface="Times New Roman" pitchFamily="18" charset="0"/>
              </a:rPr>
              <a:t>  </a:t>
            </a:r>
            <a:r>
              <a:rPr lang="en-US" sz="1400" dirty="0">
                <a:cs typeface="Times New Roman" pitchFamily="18" charset="0"/>
              </a:rPr>
              <a:t>ranked </a:t>
            </a:r>
            <a:r>
              <a:rPr lang="en-US" sz="1400" dirty="0" smtClean="0">
                <a:cs typeface="Times New Roman" pitchFamily="18" charset="0"/>
              </a:rPr>
              <a:t>74,358-core </a:t>
            </a:r>
            <a:r>
              <a:rPr lang="en-US" sz="1400" dirty="0">
                <a:cs typeface="Times New Roman" pitchFamily="18" charset="0"/>
              </a:rPr>
              <a:t>cluster (Tsubame </a:t>
            </a:r>
            <a:r>
              <a:rPr lang="en-US" sz="1400" dirty="0" smtClean="0">
                <a:cs typeface="Times New Roman" pitchFamily="18" charset="0"/>
              </a:rPr>
              <a:t>2.5) </a:t>
            </a:r>
            <a:r>
              <a:rPr lang="en-US" sz="1400" dirty="0">
                <a:cs typeface="Times New Roman" pitchFamily="18" charset="0"/>
              </a:rPr>
              <a:t>at Tokyo Institute of </a:t>
            </a:r>
            <a:r>
              <a:rPr lang="en-US" sz="1400" dirty="0" smtClean="0">
                <a:cs typeface="Times New Roman" pitchFamily="18" charset="0"/>
              </a:rPr>
              <a:t>Technology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lvl="2">
              <a:lnSpc>
                <a:spcPct val="130000"/>
              </a:lnSpc>
            </a:pPr>
            <a:r>
              <a:rPr lang="en-US" sz="1400" dirty="0" smtClean="0">
                <a:latin typeface="+mj-lt"/>
                <a:cs typeface="Times New Roman" pitchFamily="18" charset="0"/>
              </a:rPr>
              <a:t>16</a:t>
            </a:r>
            <a:r>
              <a:rPr lang="en-US" sz="1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ranked 96,192-core cluster (Pleiades) at NASA </a:t>
            </a:r>
          </a:p>
          <a:p>
            <a:pPr lvl="2">
              <a:lnSpc>
                <a:spcPct val="130000"/>
              </a:lnSpc>
            </a:pPr>
            <a:r>
              <a:rPr lang="en-US" sz="1400" dirty="0" smtClean="0"/>
              <a:t>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ranked  16,896-core cluster (Keenland) at GaTech and  many others . . </a:t>
            </a:r>
            <a:r>
              <a:rPr lang="en-US" sz="1400" dirty="0" smtClean="0"/>
              <a:t>.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latin typeface="+mj-lt"/>
                <a:cs typeface="Times New Roman" pitchFamily="18" charset="0"/>
              </a:rPr>
              <a:t>Available with software stacks of many IB, HSE, and server vendors including Linux Distros (RedHat and SuSE)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>
                <a:solidFill>
                  <a:srgbClr val="0066FF"/>
                </a:solidFill>
                <a:latin typeface="+mj-lt"/>
                <a:cs typeface="Times New Roman" pitchFamily="18" charset="0"/>
                <a:hlinkClick r:id="rId3"/>
              </a:rPr>
              <a:t>http://mvapich.cse.ohio-state.edu</a:t>
            </a:r>
            <a:endParaRPr lang="en-US" sz="16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  <a:p>
            <a:pPr lvl="0">
              <a:lnSpc>
                <a:spcPct val="130000"/>
              </a:lnSpc>
            </a:pPr>
            <a:r>
              <a:rPr sz="1800" dirty="0" smtClean="0">
                <a:solidFill>
                  <a:srgbClr val="FF0000"/>
                </a:solidFill>
              </a:rPr>
              <a:t>Partner in the U.S. NSF-TACC Stampede System</a:t>
            </a:r>
          </a:p>
          <a:p>
            <a:pPr lvl="1">
              <a:lnSpc>
                <a:spcPct val="130000"/>
              </a:lnSpc>
            </a:pPr>
            <a:endParaRPr lang="en-US" sz="18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371776" y="228600"/>
            <a:ext cx="7772400" cy="648978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Times New Roman" pitchFamily="18" charset="0"/>
              </a:rPr>
              <a:t>MVAPICH2/MVAPICH2-X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D2-2046-4A24-A914-AEEE1CF2D76E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768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8339484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Tuning for Multi-rail Clusters, 3D Torus Networks and QoS Support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Collective Optimizations using Hardware-based Multicast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GPU Support in MVAPICH2</a:t>
            </a:r>
          </a:p>
          <a:p>
            <a:r>
              <a:rPr lang="en-US" sz="2000" b="1" dirty="0" smtClean="0"/>
              <a:t>MVAPICH2-X for Hybrid MPI + PGAS </a:t>
            </a:r>
          </a:p>
          <a:p>
            <a:r>
              <a:rPr lang="en-US" sz="2000" dirty="0" smtClean="0"/>
              <a:t>Enhanced Debugging System</a:t>
            </a:r>
            <a:endParaRPr lang="en-US" sz="2000" b="1" dirty="0" smtClean="0"/>
          </a:p>
          <a:p>
            <a:r>
              <a:rPr lang="en-US" sz="2000" dirty="0" smtClean="0"/>
              <a:t>Future Plans and Concluding Remarks 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31" y="246260"/>
            <a:ext cx="8096595" cy="772768"/>
          </a:xfrm>
        </p:spPr>
        <p:txBody>
          <a:bodyPr/>
          <a:lstStyle/>
          <a:p>
            <a:r>
              <a:rPr lang="en-US" dirty="0" smtClean="0">
                <a:solidFill>
                  <a:srgbClr val="C90607"/>
                </a:solidFill>
                <a:latin typeface="Calibri"/>
                <a:cs typeface="Calibri"/>
              </a:rPr>
              <a:t>MVAPICH2-X for Hybrid MPI + PGAS Applications</a:t>
            </a:r>
            <a:endParaRPr lang="en-US" dirty="0">
              <a:solidFill>
                <a:srgbClr val="C90607"/>
              </a:solidFill>
              <a:latin typeface="Calibri"/>
              <a:cs typeface="Calibri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  <a:latin typeface="Calibri"/>
                <a:cs typeface="Calibri"/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5813" y="6567055"/>
            <a:ext cx="600075" cy="214574"/>
          </a:xfrm>
        </p:spPr>
        <p:txBody>
          <a:bodyPr/>
          <a:lstStyle/>
          <a:p>
            <a:pPr>
              <a:defRPr/>
            </a:pPr>
            <a:fld id="{DB3B012D-51F9-4EB3-ADB9-94CA2509D22A}" type="slidenum">
              <a:rPr lang="en-US" smtClean="0">
                <a:solidFill>
                  <a:srgbClr val="000000"/>
                </a:solidFill>
                <a:latin typeface="Calibri"/>
                <a:cs typeface="Calibri"/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1712818" y="905665"/>
            <a:ext cx="5906679" cy="2321079"/>
            <a:chOff x="521991" y="1186776"/>
            <a:chExt cx="5420251" cy="2321079"/>
          </a:xfrm>
        </p:grpSpPr>
        <p:grpSp>
          <p:nvGrpSpPr>
            <p:cNvPr id="4" name="Group 57"/>
            <p:cNvGrpSpPr/>
            <p:nvPr/>
          </p:nvGrpSpPr>
          <p:grpSpPr>
            <a:xfrm>
              <a:off x="521991" y="1186776"/>
              <a:ext cx="5420251" cy="2321079"/>
              <a:chOff x="767269" y="1710200"/>
              <a:chExt cx="6458861" cy="3027996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612543" y="1710200"/>
                <a:ext cx="4685653" cy="790789"/>
              </a:xfrm>
              <a:prstGeom prst="roundRect">
                <a:avLst/>
              </a:prstGeom>
              <a:solidFill>
                <a:schemeClr val="accent3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MPI Applications, OpenSHMEM Applications, UPC Applications, Hybrid (MPI + PGAS) Applications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1612543" y="3171963"/>
                <a:ext cx="4685653" cy="706917"/>
              </a:xfrm>
              <a:prstGeom prst="roundRect">
                <a:avLst/>
              </a:prstGeom>
              <a:solidFill>
                <a:srgbClr val="3366FF">
                  <a:alpha val="57000"/>
                </a:srgbClr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Unified MVAPICH2-X Runtime</a:t>
                </a: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1612545" y="4031279"/>
                <a:ext cx="4685653" cy="706917"/>
              </a:xfrm>
              <a:prstGeom prst="roundRect">
                <a:avLst/>
              </a:prstGeom>
              <a:solidFill>
                <a:srgbClr val="AAAAB8">
                  <a:alpha val="57000"/>
                </a:srgbClr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InfiniBand, RoCE, iWARP</a:t>
                </a:r>
              </a:p>
            </p:txBody>
          </p:sp>
          <p:sp>
            <p:nvSpPr>
              <p:cNvPr id="63" name="Up-Down Arrow 62"/>
              <p:cNvSpPr/>
              <p:nvPr/>
            </p:nvSpPr>
            <p:spPr bwMode="auto">
              <a:xfrm>
                <a:off x="2473365" y="2572881"/>
                <a:ext cx="198121" cy="516509"/>
              </a:xfrm>
              <a:prstGeom prst="upDownArrow">
                <a:avLst/>
              </a:prstGeom>
              <a:solidFill>
                <a:schemeClr val="bg2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4" name="Up-Down Arrow 63"/>
              <p:cNvSpPr/>
              <p:nvPr/>
            </p:nvSpPr>
            <p:spPr bwMode="auto">
              <a:xfrm>
                <a:off x="5290191" y="2584863"/>
                <a:ext cx="198121" cy="516509"/>
              </a:xfrm>
              <a:prstGeom prst="upDownArrow">
                <a:avLst/>
              </a:prstGeom>
              <a:solidFill>
                <a:schemeClr val="bg2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767269" y="2539004"/>
                <a:ext cx="2108634" cy="44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sz="14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itchFamily="34" charset="0"/>
                  </a:rPr>
                  <a:t>OpenSHMEM Calls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504232" y="2577564"/>
                <a:ext cx="1721898" cy="44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sz="14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itchFamily="34" charset="0"/>
                  </a:rPr>
                  <a:t>MPI Calls</a:t>
                </a:r>
              </a:p>
            </p:txBody>
          </p:sp>
        </p:grpSp>
        <p:sp>
          <p:nvSpPr>
            <p:cNvPr id="14" name="Up-Down Arrow 13"/>
            <p:cNvSpPr/>
            <p:nvPr/>
          </p:nvSpPr>
          <p:spPr bwMode="auto">
            <a:xfrm>
              <a:off x="3244788" y="1857240"/>
              <a:ext cx="166262" cy="395925"/>
            </a:xfrm>
            <a:prstGeom prst="upDownArrow">
              <a:avLst/>
            </a:prstGeom>
            <a:solidFill>
              <a:schemeClr val="bg2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480868" y="1831186"/>
              <a:ext cx="979561" cy="34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4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UPC Calls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41880" y="3274982"/>
            <a:ext cx="8771012" cy="3962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Unified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ommunication runtime for MPI, UPC, OpenSHMEM available with MVAPICH2-X 1.9 onwards! </a:t>
            </a:r>
          </a:p>
          <a:p>
            <a:pPr lvl="1">
              <a:lnSpc>
                <a:spcPct val="110000"/>
              </a:lnSpc>
            </a:pPr>
            <a:r>
              <a:rPr lang="en-US" u="sng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</a:t>
            </a:r>
            <a:r>
              <a:rPr lang="en-US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://mvapich.cse.ohio-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state.edu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Calibri"/>
                <a:cs typeface="Calibri"/>
              </a:rPr>
              <a:t>Feature Highlights</a:t>
            </a:r>
            <a:endParaRPr lang="en-US" sz="1800" dirty="0" smtClean="0"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latin typeface="Calibri"/>
                <a:cs typeface="Calibri"/>
              </a:rPr>
              <a:t>Supports MPI(+OpenMP), OpenSHMEM, UPC, MPI(+OpenMP) + </a:t>
            </a:r>
            <a:r>
              <a:rPr lang="en-US" sz="1800" dirty="0">
                <a:latin typeface="Calibri"/>
                <a:cs typeface="Calibri"/>
              </a:rPr>
              <a:t>OpenSHMEM, MPI(+OpenMP) + </a:t>
            </a:r>
            <a:r>
              <a:rPr lang="en-US" sz="1800" dirty="0" smtClean="0">
                <a:latin typeface="Calibri"/>
                <a:cs typeface="Calibri"/>
              </a:rPr>
              <a:t>UPC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latin typeface="Calibri"/>
                <a:cs typeface="Calibri"/>
              </a:rPr>
              <a:t>MPI-3 compliant, OpenSHMEM v1.0 standard compliant, UPC v1.2 </a:t>
            </a:r>
            <a:r>
              <a:rPr lang="en-US" sz="1800" dirty="0">
                <a:latin typeface="Calibri"/>
                <a:cs typeface="Calibri"/>
              </a:rPr>
              <a:t>standard </a:t>
            </a:r>
            <a:r>
              <a:rPr lang="en-US" sz="1800" dirty="0" smtClean="0">
                <a:latin typeface="Calibri"/>
                <a:cs typeface="Calibri"/>
              </a:rPr>
              <a:t>compliant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latin typeface="Calibri"/>
                <a:cs typeface="Calibri"/>
              </a:rPr>
              <a:t>Scalable Inter-node and Intra-node communication – point-to-point and collectives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sz="3200" b="1" dirty="0" smtClean="0">
                <a:latin typeface="Calibri"/>
                <a:cs typeface="Calibri"/>
              </a:rPr>
              <a:t>Hybrid (MPI+PGAS) Programming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3763963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Application sub-kernels can be re-written in MPI/PGAS based on communication characteristics</a:t>
            </a:r>
          </a:p>
          <a:p>
            <a:r>
              <a:rPr lang="en-US" sz="2800" dirty="0" smtClean="0">
                <a:latin typeface="Calibri"/>
                <a:cs typeface="Calibri"/>
              </a:rPr>
              <a:t>Benefits: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Best of Distributed Computing Model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Best of Shared Memory Computing Model</a:t>
            </a:r>
          </a:p>
          <a:p>
            <a:r>
              <a:rPr lang="en-US" sz="2800" dirty="0" smtClean="0">
                <a:latin typeface="Calibri"/>
                <a:cs typeface="Calibri"/>
              </a:rPr>
              <a:t>Exascale Roadmap*: 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“Hybrid Programming is a practical way to</a:t>
            </a:r>
            <a:b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 program exascale systems”</a:t>
            </a:r>
          </a:p>
          <a:p>
            <a:pPr lvl="1"/>
            <a:endParaRPr lang="en-US" sz="2400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lvl="1"/>
            <a:endParaRPr lang="en-US" sz="2400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536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/>
                </a:solidFill>
                <a:latin typeface="Calibri"/>
                <a:cs typeface="Calibri"/>
              </a:rPr>
              <a:t>* The International Exascale Software Roadmap, Dongarra, J., Beckman, P. et al., Volume 25, Number 1, 2011, International Journal of High Performance Computer Applications, ISSN 1094-</a:t>
            </a:r>
            <a:r>
              <a:rPr lang="en-US" sz="1800" b="0" dirty="0" smtClean="0">
                <a:solidFill>
                  <a:schemeClr val="tx2"/>
                </a:solidFill>
                <a:latin typeface="Calibri"/>
                <a:cs typeface="Calibri"/>
              </a:rPr>
              <a:t>3420</a:t>
            </a:r>
            <a:endParaRPr lang="en-US" sz="1800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Card 6"/>
          <p:cNvSpPr/>
          <p:nvPr/>
        </p:nvSpPr>
        <p:spPr bwMode="auto">
          <a:xfrm>
            <a:off x="6781800" y="2286000"/>
            <a:ext cx="2057400" cy="3276600"/>
          </a:xfrm>
          <a:prstGeom prst="flowChartPunchedCar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976065" y="2743200"/>
            <a:ext cx="1676400" cy="5334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/>
                <a:cs typeface="Calibri"/>
              </a:rPr>
              <a:t>MPI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6976065" y="3435415"/>
            <a:ext cx="1676400" cy="5334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/>
                <a:cs typeface="Calibri"/>
              </a:rPr>
              <a:t>MPI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2" name="Folded Corner 11"/>
          <p:cNvSpPr/>
          <p:nvPr/>
        </p:nvSpPr>
        <p:spPr bwMode="auto">
          <a:xfrm>
            <a:off x="6976065" y="4141587"/>
            <a:ext cx="1676400" cy="5334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/>
                <a:cs typeface="Calibri"/>
              </a:rPr>
              <a:t>MPI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Folded Corner 12"/>
          <p:cNvSpPr/>
          <p:nvPr/>
        </p:nvSpPr>
        <p:spPr bwMode="auto">
          <a:xfrm>
            <a:off x="6976065" y="4953000"/>
            <a:ext cx="1676400" cy="5334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/>
                <a:cs typeface="Calibri"/>
              </a:rPr>
              <a:t>MPI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848600" y="47244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086600" y="23900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HPC Application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7" name="Folded Corner 16"/>
          <p:cNvSpPr/>
          <p:nvPr/>
        </p:nvSpPr>
        <p:spPr bwMode="auto">
          <a:xfrm>
            <a:off x="6982490" y="3429000"/>
            <a:ext cx="1676400" cy="533400"/>
          </a:xfrm>
          <a:prstGeom prst="foldedCorner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/>
                <a:cs typeface="Calibri"/>
              </a:rPr>
              <a:t>PGAS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6990020" y="4953000"/>
            <a:ext cx="1676400" cy="533400"/>
          </a:xfrm>
          <a:prstGeom prst="foldedCorner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Kernel N</a:t>
            </a:r>
            <a:r>
              <a:rPr lang="en-US" sz="1400" dirty="0">
                <a:latin typeface="Calibri"/>
                <a:cs typeface="Calibri"/>
              </a:rPr>
              <a:t/>
            </a:r>
            <a:br>
              <a:rPr lang="en-US" sz="1400" dirty="0">
                <a:latin typeface="Calibri"/>
                <a:cs typeface="Calibri"/>
              </a:rPr>
            </a:br>
            <a:r>
              <a:rPr lang="en-US" sz="1400" dirty="0" smtClean="0">
                <a:latin typeface="Calibri"/>
                <a:cs typeface="Calibri"/>
              </a:rPr>
              <a:t>PGAS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131125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604801" y="737932"/>
            <a:ext cx="8134730" cy="58775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MPI Parameters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MVAPICH2-X MPI based </a:t>
            </a:r>
            <a:r>
              <a:rPr lang="en-US" sz="1800" dirty="0"/>
              <a:t>on MVAPICH2 OFA-IB-CH3 </a:t>
            </a:r>
            <a:r>
              <a:rPr lang="en-US" sz="1800" dirty="0" smtClean="0"/>
              <a:t>channel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All parameters for MVAPICH2 OFA-IB-CH3 channel are applicable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/>
              <a:t>OpenSHMEM Parameters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OOSHM_SYMMETRIC_HEAP_SIZE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Set OpenSHMEM Symmetric Heap </a:t>
            </a:r>
            <a:r>
              <a:rPr lang="en-US" dirty="0" smtClean="0"/>
              <a:t>Size (</a:t>
            </a:r>
            <a:r>
              <a:rPr lang="en-US" b="1" i="1" dirty="0" smtClean="0"/>
              <a:t>Default: 512M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OOSHM_USE_SHARED_MEM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 shared memory for intra-node (heap memory) communication (</a:t>
            </a:r>
            <a:r>
              <a:rPr lang="en-US" b="1" i="1" dirty="0" smtClean="0"/>
              <a:t>Default: Enabled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OSHM_USE_CMA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 </a:t>
            </a:r>
            <a:r>
              <a:rPr lang="en-US" dirty="0" smtClean="0"/>
              <a:t>Cross Memory Attach (CMA) </a:t>
            </a:r>
            <a:r>
              <a:rPr lang="en-US" dirty="0"/>
              <a:t>for intra-</a:t>
            </a:r>
            <a:r>
              <a:rPr lang="en-US" dirty="0" smtClean="0"/>
              <a:t>node (heap/static memory) communication (</a:t>
            </a:r>
            <a:r>
              <a:rPr lang="en-US" b="1" i="1" dirty="0" smtClean="0"/>
              <a:t>Default: Enabled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UPC Parameters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UPC_SHARED_HEAP_SIZE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Set OpenSHMEM Symmetric Heap Size (</a:t>
            </a:r>
            <a:r>
              <a:rPr lang="en-US" b="1" i="1" dirty="0"/>
              <a:t>Default  512M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Hybrid Program Features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Supports </a:t>
            </a:r>
            <a:r>
              <a:rPr lang="en-US" sz="1800" dirty="0"/>
              <a:t>hybrid programming using MPI(+OpenMP), MPI(+OpenMP)+UPC and MPI(+OpenMP)+</a:t>
            </a:r>
            <a:r>
              <a:rPr lang="en-US" sz="1800" dirty="0" smtClean="0"/>
              <a:t>OpenSHMEM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Corresponding </a:t>
            </a:r>
            <a:r>
              <a:rPr lang="en-US" sz="1800" dirty="0"/>
              <a:t>MPI/UPC/OpenSHMEM parameters can be </a:t>
            </a:r>
            <a:r>
              <a:rPr lang="en-US" sz="1800" dirty="0" smtClean="0"/>
              <a:t>selected</a:t>
            </a:r>
            <a:endParaRPr lang="en-US" sz="18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4C1E4-92C3-40E2-88BE-EBCD0F459E4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52528" y="135857"/>
            <a:ext cx="8628398" cy="648978"/>
          </a:xfrm>
        </p:spPr>
        <p:txBody>
          <a:bodyPr/>
          <a:lstStyle/>
          <a:p>
            <a:r>
              <a:rPr lang="en-US" sz="2800" dirty="0" smtClean="0"/>
              <a:t>MVAPICH2-X Runtime Parameters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160" y="6557789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>
                    <a:lumMod val="75000"/>
                  </a:srgbClr>
                </a:solidFill>
              </a:rPr>
              <a:t>2nd Annual IB Users Group Workshop, Apr '14</a:t>
            </a:r>
            <a:endParaRPr lang="en-US" dirty="0">
              <a:solidFill>
                <a:srgbClr val="00006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309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815374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Tuning for Multi-rail Clusters, 3D Torus Networks and QoS Support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Collective Optimizations using Hardware-based Multicast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GPU Support in MVAPICH2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MVAPICH2-X for Hybrid MPI + PGAS</a:t>
            </a:r>
          </a:p>
          <a:p>
            <a:r>
              <a:rPr lang="en-US" sz="2000" b="1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953713"/>
            <a:ext cx="7867996" cy="5418711"/>
          </a:xfrm>
        </p:spPr>
        <p:txBody>
          <a:bodyPr/>
          <a:lstStyle/>
          <a:p>
            <a:r>
              <a:rPr lang="en-US" sz="1600" dirty="0" smtClean="0"/>
              <a:t>Check the </a:t>
            </a:r>
            <a:r>
              <a:rPr lang="en-US" sz="1600" dirty="0" smtClean="0">
                <a:hlinkClick r:id="rId2"/>
              </a:rPr>
              <a:t>MVAPICH2 FAQ</a:t>
            </a:r>
            <a:endParaRPr lang="en-US" sz="1600" dirty="0" smtClean="0"/>
          </a:p>
          <a:p>
            <a:r>
              <a:rPr lang="en-US" sz="1600" dirty="0" smtClean="0"/>
              <a:t>Check the </a:t>
            </a:r>
            <a:r>
              <a:rPr lang="en-US" sz="1600" dirty="0" smtClean="0">
                <a:hlinkClick r:id="rId3"/>
              </a:rPr>
              <a:t>Mailing List Archives</a:t>
            </a:r>
            <a:endParaRPr lang="en-US" sz="1600" dirty="0" smtClean="0"/>
          </a:p>
          <a:p>
            <a:r>
              <a:rPr lang="en-US" sz="1600" dirty="0" smtClean="0"/>
              <a:t>Basic System Diagnostics</a:t>
            </a:r>
          </a:p>
          <a:p>
            <a:pPr lvl="1"/>
            <a:r>
              <a:rPr lang="en-US" sz="1400" dirty="0" smtClean="0"/>
              <a:t>ibv_devinfo -  at least one port should be PORT_ACTIVE</a:t>
            </a:r>
          </a:p>
          <a:p>
            <a:pPr lvl="1"/>
            <a:r>
              <a:rPr lang="en-US" sz="1400" dirty="0" smtClean="0"/>
              <a:t>ulimit -l - should be “unlimited” on all compute nodes</a:t>
            </a:r>
          </a:p>
          <a:p>
            <a:pPr lvl="1"/>
            <a:r>
              <a:rPr lang="en-US" sz="1400" dirty="0" smtClean="0"/>
              <a:t>host resolution: DNS or /etc/hosts</a:t>
            </a:r>
          </a:p>
          <a:p>
            <a:pPr lvl="1"/>
            <a:r>
              <a:rPr lang="en-US" sz="1400" dirty="0" smtClean="0"/>
              <a:t>password-less ssh login </a:t>
            </a:r>
          </a:p>
          <a:p>
            <a:pPr lvl="1"/>
            <a:r>
              <a:rPr lang="en-US" sz="1400" dirty="0" smtClean="0"/>
              <a:t>run IB perf tests for all the message sizes(-a option)</a:t>
            </a:r>
          </a:p>
          <a:p>
            <a:pPr lvl="2"/>
            <a:r>
              <a:rPr lang="en-US" sz="1200" dirty="0" smtClean="0"/>
              <a:t>Ib_send_lat, ib_send_bw</a:t>
            </a:r>
          </a:p>
          <a:p>
            <a:pPr lvl="1"/>
            <a:r>
              <a:rPr lang="en-US" sz="1400" dirty="0" smtClean="0"/>
              <a:t>run system program (like hostname)  and MPI hello world program</a:t>
            </a:r>
          </a:p>
          <a:p>
            <a:r>
              <a:rPr lang="en-US" sz="1600" dirty="0" smtClean="0"/>
              <a:t>More diagnostics</a:t>
            </a:r>
          </a:p>
          <a:p>
            <a:pPr lvl="1"/>
            <a:r>
              <a:rPr lang="en-US" sz="1400" dirty="0" smtClean="0"/>
              <a:t>Already fixed issue: always try with latest release</a:t>
            </a:r>
          </a:p>
          <a:p>
            <a:pPr lvl="1"/>
            <a:r>
              <a:rPr lang="en-US" sz="1400" dirty="0" smtClean="0"/>
              <a:t>Regression: verifying with previous release</a:t>
            </a:r>
          </a:p>
          <a:p>
            <a:pPr lvl="1"/>
            <a:r>
              <a:rPr lang="en-US" sz="1400" dirty="0" smtClean="0"/>
              <a:t>Application issue: verify with other MPI libraries</a:t>
            </a:r>
          </a:p>
          <a:p>
            <a:pPr lvl="1"/>
            <a:r>
              <a:rPr lang="en-US" sz="1400" dirty="0" smtClean="0"/>
              <a:t>Launcher issue: verifying with multiple launchers (mpirun_rsh, mpiexec.hydra)</a:t>
            </a:r>
          </a:p>
          <a:p>
            <a:pPr lvl="1"/>
            <a:r>
              <a:rPr lang="en-US" sz="1400" dirty="0" smtClean="0"/>
              <a:t>Debug mode (Configure with </a:t>
            </a:r>
            <a:r>
              <a:rPr lang="en-US" sz="1400" b="1" i="1" dirty="0" smtClean="0"/>
              <a:t>--enable-g=dbg, --enable-fast=none</a:t>
            </a:r>
            <a:r>
              <a:rPr lang="en-US" sz="1400" i="1" dirty="0" smtClean="0"/>
              <a:t>)</a:t>
            </a:r>
            <a:endParaRPr lang="en-US" sz="1400" dirty="0" smtClean="0"/>
          </a:p>
          <a:p>
            <a:pPr lvl="1"/>
            <a:r>
              <a:rPr lang="en-US" sz="1400" dirty="0" smtClean="0"/>
              <a:t>Compiler optimization issues: try with different compiler 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303016"/>
            <a:ext cx="8096595" cy="772768"/>
          </a:xfrm>
        </p:spPr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140" y="822557"/>
            <a:ext cx="7867996" cy="5429389"/>
          </a:xfrm>
        </p:spPr>
        <p:txBody>
          <a:bodyPr/>
          <a:lstStyle/>
          <a:p>
            <a:r>
              <a:rPr lang="en-US" sz="1600" dirty="0" smtClean="0"/>
              <a:t>Subscribe to mvapich-discuss and send problem report</a:t>
            </a:r>
          </a:p>
          <a:p>
            <a:r>
              <a:rPr lang="en-US" sz="1600" dirty="0" smtClean="0"/>
              <a:t>Include as much information as possible</a:t>
            </a:r>
          </a:p>
          <a:p>
            <a:r>
              <a:rPr lang="en-US" sz="1600" b="1" i="1" dirty="0" smtClean="0"/>
              <a:t>What information to include ???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Run-time issues</a:t>
            </a:r>
          </a:p>
          <a:p>
            <a:pPr lvl="1"/>
            <a:r>
              <a:rPr lang="en-US" sz="1200" dirty="0" smtClean="0"/>
              <a:t>Config flags (“mpiname –a” output)</a:t>
            </a:r>
          </a:p>
          <a:p>
            <a:pPr lvl="1"/>
            <a:r>
              <a:rPr lang="en-US" sz="1200" dirty="0" smtClean="0"/>
              <a:t>Exact command used to run the application</a:t>
            </a:r>
          </a:p>
          <a:p>
            <a:pPr lvl="1"/>
            <a:r>
              <a:rPr lang="en-US" sz="1200" dirty="0" smtClean="0"/>
              <a:t>Run-rime parameters in the environment</a:t>
            </a:r>
          </a:p>
          <a:p>
            <a:pPr lvl="2"/>
            <a:r>
              <a:rPr lang="en-US" sz="1100" b="1" dirty="0" smtClean="0"/>
              <a:t>What parameters are being used?</a:t>
            </a:r>
          </a:p>
          <a:p>
            <a:pPr marL="1423988" lvl="3" indent="-222250"/>
            <a:r>
              <a:rPr lang="en-US" sz="1100" b="1" dirty="0" smtClean="0">
                <a:solidFill>
                  <a:srgbClr val="C00000"/>
                </a:solidFill>
              </a:rPr>
              <a:t>MV2_SHOW_ENV_INFO=&lt;1/2&gt;</a:t>
            </a:r>
          </a:p>
          <a:p>
            <a:pPr marL="1423988" lvl="3" indent="-222250"/>
            <a:r>
              <a:rPr lang="en-US" sz="1100" dirty="0" smtClean="0"/>
              <a:t>Show values of the run time parameters</a:t>
            </a:r>
          </a:p>
          <a:p>
            <a:pPr marL="1423988" lvl="3" indent="-222250"/>
            <a:r>
              <a:rPr lang="en-US" sz="1100" dirty="0" smtClean="0"/>
              <a:t>1 ( short list), 2 (full list)</a:t>
            </a:r>
          </a:p>
          <a:p>
            <a:pPr lvl="1"/>
            <a:r>
              <a:rPr lang="en-US" sz="1200" dirty="0" smtClean="0"/>
              <a:t>Where is the segmentation fault?</a:t>
            </a:r>
          </a:p>
          <a:p>
            <a:pPr lvl="2"/>
            <a:r>
              <a:rPr lang="en-US" sz="1100" b="1" dirty="0" smtClean="0">
                <a:solidFill>
                  <a:srgbClr val="C00000"/>
                </a:solidFill>
              </a:rPr>
              <a:t>MV2_DEBUG_SHOW_BACKTRACE=1</a:t>
            </a:r>
          </a:p>
          <a:p>
            <a:pPr lvl="2"/>
            <a:r>
              <a:rPr lang="en-US" sz="1100" dirty="0" smtClean="0"/>
              <a:t>Shows backtrace with debug builds</a:t>
            </a:r>
          </a:p>
          <a:p>
            <a:pPr marL="1423988" lvl="3" indent="-222250"/>
            <a:r>
              <a:rPr lang="en-US" sz="1100" dirty="0" smtClean="0"/>
              <a:t>Use following configure flags</a:t>
            </a:r>
          </a:p>
          <a:p>
            <a:pPr marL="1423988" lvl="3" indent="-222250"/>
            <a:r>
              <a:rPr lang="en-US" sz="1100" b="1" i="1" dirty="0" smtClean="0"/>
              <a:t>--enable-g=dbg, --enable-fast=none</a:t>
            </a:r>
          </a:p>
          <a:p>
            <a:pPr lvl="1"/>
            <a:r>
              <a:rPr lang="en-US" sz="1200" dirty="0" smtClean="0"/>
              <a:t>Standalone reproducer program</a:t>
            </a:r>
          </a:p>
          <a:p>
            <a:pPr lvl="1"/>
            <a:r>
              <a:rPr lang="en-US" sz="1200" dirty="0" smtClean="0"/>
              <a:t>Information about the IB network</a:t>
            </a:r>
          </a:p>
          <a:p>
            <a:pPr lvl="2"/>
            <a:r>
              <a:rPr lang="en-US" sz="1100" dirty="0" smtClean="0"/>
              <a:t>OFED version</a:t>
            </a:r>
          </a:p>
          <a:p>
            <a:pPr lvl="2"/>
            <a:r>
              <a:rPr lang="en-US" sz="1100" dirty="0" smtClean="0"/>
              <a:t>ibv_devinfo</a:t>
            </a:r>
          </a:p>
          <a:p>
            <a:pPr lvl="1"/>
            <a:r>
              <a:rPr lang="en-US" sz="1200" dirty="0" smtClean="0"/>
              <a:t>Remote system access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827" y="227851"/>
            <a:ext cx="8096595" cy="772768"/>
          </a:xfrm>
        </p:spPr>
        <p:txBody>
          <a:bodyPr/>
          <a:lstStyle/>
          <a:p>
            <a:r>
              <a:rPr lang="en-US" dirty="0" smtClean="0"/>
              <a:t>Submitting Bug Report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94318" y="1850050"/>
            <a:ext cx="4205135" cy="472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Build and Installation issues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MVAPICH2 version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Compiler version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Platform details ( OS, kernel version..etc)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Configure flags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Attach Config.log file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Attach configure, make and make install step output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./configure {–flags} 2&gt;&amp;1 | tee config.out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make 2&gt;&amp;1 | tee make.out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200" b="0" kern="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ake install 2&gt;&amp;1 | tee install.out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3" y="1205345"/>
            <a:ext cx="8399417" cy="5104015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MVAPIVH2 Quick Start Guide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MVAPICH2 User Guide</a:t>
            </a:r>
            <a:endParaRPr lang="en-US" sz="2000" dirty="0" smtClean="0"/>
          </a:p>
          <a:p>
            <a:pPr lvl="1"/>
            <a:r>
              <a:rPr lang="en-US" dirty="0" smtClean="0"/>
              <a:t>Long and very detailed</a:t>
            </a:r>
          </a:p>
          <a:p>
            <a:pPr lvl="1"/>
            <a:r>
              <a:rPr lang="en-US" dirty="0" smtClean="0"/>
              <a:t>FAQ</a:t>
            </a:r>
          </a:p>
          <a:p>
            <a:r>
              <a:rPr lang="en-US" sz="2000" dirty="0" smtClean="0">
                <a:hlinkClick r:id="rId4"/>
              </a:rPr>
              <a:t>MVAPICH2 Web-Site</a:t>
            </a:r>
            <a:endParaRPr lang="en-US" sz="2000" dirty="0" smtClean="0"/>
          </a:p>
          <a:p>
            <a:pPr lvl="1"/>
            <a:r>
              <a:rPr lang="en-US" dirty="0" smtClean="0">
                <a:hlinkClick r:id="rId5"/>
              </a:rPr>
              <a:t>Overview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Features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7"/>
              </a:rPr>
              <a:t>Reference performance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P</a:t>
            </a:r>
            <a:r>
              <a:rPr lang="en-US" dirty="0" smtClean="0">
                <a:hlinkClick r:id="rId9"/>
              </a:rPr>
              <a:t>ublications</a:t>
            </a:r>
            <a:endParaRPr lang="en-US" dirty="0" smtClean="0"/>
          </a:p>
          <a:p>
            <a:r>
              <a:rPr lang="en-US" sz="2000" dirty="0" smtClean="0">
                <a:hlinkClick r:id="rId8"/>
              </a:rPr>
              <a:t>Mailing List </a:t>
            </a:r>
            <a:r>
              <a:rPr lang="en-US" sz="2000" dirty="0" smtClean="0"/>
              <a:t>Support</a:t>
            </a:r>
          </a:p>
          <a:p>
            <a:pPr lvl="1"/>
            <a:r>
              <a:rPr lang="en-US" dirty="0" smtClean="0"/>
              <a:t>mvapich-discuss@cse.ohio-state.edu</a:t>
            </a:r>
          </a:p>
          <a:p>
            <a:r>
              <a:rPr lang="en-US" sz="2000" dirty="0" smtClean="0">
                <a:hlinkClick r:id="rId10"/>
              </a:rPr>
              <a:t>Mailing List Archives</a:t>
            </a:r>
            <a:endParaRPr lang="en-US" sz="2000" dirty="0" smtClean="0"/>
          </a:p>
          <a:p>
            <a:r>
              <a:rPr lang="en-US" sz="2000" dirty="0" smtClean="0"/>
              <a:t>All above resources accessible from: </a:t>
            </a:r>
            <a:r>
              <a:rPr lang="en-US" sz="2000" dirty="0" smtClean="0">
                <a:hlinkClick r:id="rId4"/>
              </a:rPr>
              <a:t>http://mvapich.cse.ohio-state.edu/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815374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Job Startup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Efficient Process Mapping Strategies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Point-to-Point Tuning and Optimizations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InfiniBand Transport Protocol Based Tuning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Tuning for Multi-rail Clusters, 3D Torus Networks and QoS Support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Collective Optimizations using Hardware-based Multicast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Optimizing and Tuning GPU Support in MVAPICH2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MVAPICH2-X for Hybrid MPI + PGAS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Enhanced Debugging System</a:t>
            </a:r>
          </a:p>
          <a:p>
            <a:r>
              <a:rPr lang="en-US" sz="2000" b="1" dirty="0" smtClean="0"/>
              <a:t>Future Plans and Concluding Remarks 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1341912"/>
            <a:ext cx="8348438" cy="52585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 smtClean="0"/>
              <a:t>Performance and Memory scalability toward 500K-1M cores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Dynamically Connected Transport (DCT) service with Connect-IB</a:t>
            </a:r>
            <a:r>
              <a:rPr lang="en-US" sz="1600" b="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Enhanced Optimization for GPGPU and Coprocessor Support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Extending the GPGPU support (GPU-Direct RDMA) with CUDA 6.0 and Beyond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Intel MIC (Knight Landing)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Taking advantage of Collective Offload framework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Including support for non-blocking collectives (MPI 3.0)</a:t>
            </a:r>
            <a:endParaRPr lang="en-US" sz="2000" b="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RMA support (as in MPI 3.0)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Extended topology-aware collectives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Power-aware collectives</a:t>
            </a:r>
            <a:endParaRPr lang="en-US" sz="1800" b="0" dirty="0" smtClean="0"/>
          </a:p>
          <a:p>
            <a:pPr>
              <a:lnSpc>
                <a:spcPct val="90000"/>
              </a:lnSpc>
            </a:pPr>
            <a:r>
              <a:rPr lang="en-US" sz="2000" b="0" dirty="0" smtClean="0"/>
              <a:t>Support for MPI Tools Interface (as in MPI 3.0)</a:t>
            </a:r>
          </a:p>
          <a:p>
            <a:pPr>
              <a:lnSpc>
                <a:spcPct val="90000"/>
              </a:lnSpc>
            </a:pPr>
            <a:r>
              <a:rPr lang="en-US" sz="2000" b="0" dirty="0" smtClean="0"/>
              <a:t>Checkpoint-Restart and migration support with in-memory checkpointing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Hybrid MPI+PGAS programming support with GPGPUs and Accelertors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  <a:p>
            <a:pPr>
              <a:lnSpc>
                <a:spcPct val="90000"/>
              </a:lnSpc>
              <a:buNone/>
            </a:pPr>
            <a:endParaRPr lang="en-US" sz="24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55366"/>
            <a:ext cx="7772400" cy="851615"/>
          </a:xfrm>
        </p:spPr>
        <p:txBody>
          <a:bodyPr/>
          <a:lstStyle/>
          <a:p>
            <a:r>
              <a:rPr lang="en-US" sz="3200" dirty="0" smtClean="0"/>
              <a:t>MVAPICH2/MVPICH2-X – Plans for Exascale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5813" y="6423025"/>
            <a:ext cx="600075" cy="292100"/>
          </a:xfrm>
        </p:spPr>
        <p:txBody>
          <a:bodyPr/>
          <a:lstStyle/>
          <a:p>
            <a:pPr>
              <a:defRPr/>
            </a:pPr>
            <a:fld id="{A27778DD-34A0-483D-8AD5-9F64BB787ACD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2674" y="6657974"/>
            <a:ext cx="3654976" cy="13295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2nd Annual IB Users Group Workshop, Apr '14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1212112"/>
            <a:ext cx="8348438" cy="51857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</a:t>
            </a:r>
            <a:r>
              <a:rPr lang="en-US" sz="1600" b="0" dirty="0" smtClean="0"/>
              <a:t>inter-node and intra-node communication (both two-sided and one-sided)</a:t>
            </a:r>
          </a:p>
          <a:p>
            <a:pPr lvl="1">
              <a:lnSpc>
                <a:spcPct val="90000"/>
              </a:lnSpc>
            </a:pPr>
            <a:r>
              <a:rPr lang="en-US" sz="1600" b="0" dirty="0" smtClean="0"/>
              <a:t>Extremely minimum memory footprint</a:t>
            </a:r>
            <a:endParaRPr lang="en-US" sz="1400" b="0" dirty="0" smtClean="0"/>
          </a:p>
          <a:p>
            <a:pPr>
              <a:lnSpc>
                <a:spcPct val="90000"/>
              </a:lnSpc>
            </a:pPr>
            <a:r>
              <a:rPr lang="en-US" sz="2000" b="0" dirty="0" smtClean="0"/>
              <a:t>Scalable Job Startup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Support for Efficient Process Mapping and Multi-threading</a:t>
            </a:r>
          </a:p>
          <a:p>
            <a:pPr>
              <a:lnSpc>
                <a:spcPct val="90000"/>
              </a:lnSpc>
            </a:pPr>
            <a:r>
              <a:rPr lang="en-US" sz="2000" b="0" dirty="0" smtClean="0"/>
              <a:t>High-performance Inter-node / Intra-node Point-to-point Communication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Support for Multiple IB Transport Protocols for Scalable Communication</a:t>
            </a:r>
          </a:p>
          <a:p>
            <a:pPr>
              <a:lnSpc>
                <a:spcPct val="90000"/>
              </a:lnSpc>
            </a:pPr>
            <a:r>
              <a:rPr lang="en-US" sz="2000" b="0" dirty="0" smtClean="0"/>
              <a:t>Support for Multi-rail Clusters and 3D Torus Networks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QoS support for Communication and I/O</a:t>
            </a:r>
            <a:endParaRPr lang="en-US" sz="2000" b="0" dirty="0" smtClean="0"/>
          </a:p>
          <a:p>
            <a:pPr>
              <a:lnSpc>
                <a:spcPct val="90000"/>
              </a:lnSpc>
            </a:pPr>
            <a:r>
              <a:rPr lang="en-US" sz="2000" b="0" dirty="0" smtClean="0"/>
              <a:t>Scalable Collective Communication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Support for GPGPUs and Accelerators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Hybrid Programming (MPI + OpenMP, MPI + UPC, MPI + OpenSHMEM,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Enhanced Debugging System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and many more…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4517"/>
            <a:ext cx="8208335" cy="734943"/>
          </a:xfrm>
        </p:spPr>
        <p:txBody>
          <a:bodyPr/>
          <a:lstStyle/>
          <a:p>
            <a:r>
              <a:rPr lang="en-US" sz="2400" dirty="0" smtClean="0"/>
              <a:t>Major Features in MVAPICH2/MVAPICH2X for Multi-Petaflop and Exaflop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5813" y="6423025"/>
            <a:ext cx="600075" cy="292100"/>
          </a:xfrm>
        </p:spPr>
        <p:txBody>
          <a:bodyPr/>
          <a:lstStyle/>
          <a:p>
            <a:pPr>
              <a:defRPr/>
            </a:pPr>
            <a:fld id="{A27778DD-34A0-483D-8AD5-9F64BB787ACD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52246"/>
            <a:ext cx="8096595" cy="438919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0204" y="797626"/>
            <a:ext cx="8175424" cy="565047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dirty="0" smtClean="0"/>
              <a:t>Provided an overview of MVAPICH2 and MVAPICH2-X Libraries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Presented in-depth details on configuration and runtime parameters, optimizations and their impacts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Provided an overview of debugging support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Demonstrated how MPI and PGAS users can use these optimization techniques to extract performance and scalability while using MVAPICH2 and MVAPICH2-X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MVAPICH2 has many more features not covered here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Fault tolerance, Dynamic Process Management etc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Please visit </a:t>
            </a:r>
            <a:r>
              <a:rPr lang="en-US" sz="1800" dirty="0" smtClean="0">
                <a:solidFill>
                  <a:srgbClr val="C00000"/>
                </a:solidFill>
                <a:cs typeface="Arial" pitchFamily="34" charset="0"/>
                <a:hlinkClick r:id="rId3"/>
              </a:rPr>
              <a:t>http://mvapich.cse.ohio-state.edu</a:t>
            </a:r>
            <a:r>
              <a:rPr lang="en-US" sz="1800" dirty="0" smtClean="0">
                <a:solidFill>
                  <a:srgbClr val="C00000"/>
                </a:solidFill>
                <a:cs typeface="Arial" pitchFamily="34" charset="0"/>
              </a:rPr>
              <a:t> for details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Arial" pitchFamily="34" charset="0"/>
              </a:rPr>
              <a:t>More information about optimizing / tuning MVAPICH2 / MVAPICH2-X available at  the 2013 MVAPICH User Group Meeting (MUG’13) website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Arial" pitchFamily="34" charset="0"/>
                <a:hlinkClick r:id="rId3"/>
              </a:rPr>
              <a:t>http://mug.mvapich.cse.ohio-state.edu</a:t>
            </a:r>
            <a:endParaRPr lang="en-US" sz="1800" dirty="0" smtClean="0">
              <a:solidFill>
                <a:schemeClr val="bg1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2nd Annual IB Users Group Workshop, Apr '14</a:t>
            </a:r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016" y="247331"/>
            <a:ext cx="8096596" cy="77276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Pointers</a:t>
            </a:r>
            <a:endParaRPr lang="en-US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25862" y="2274382"/>
            <a:ext cx="5011738" cy="6093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800" dirty="0" smtClean="0">
                <a:solidFill>
                  <a:srgbClr val="FF3399"/>
                </a:solidFill>
                <a:latin typeface="+mj-lt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solidFill>
                  <a:srgbClr val="FF3399"/>
                </a:solidFill>
                <a:latin typeface="+mj-lt"/>
                <a:cs typeface="Arial" pitchFamily="34" charset="0"/>
                <a:hlinkClick r:id="rId3"/>
              </a:rPr>
              <a:t>://nowlab.cse.ohio-state.edu</a:t>
            </a:r>
            <a:endParaRPr lang="en-US" sz="1800" dirty="0">
              <a:solidFill>
                <a:srgbClr val="FF3399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1000" dirty="0">
              <a:solidFill>
                <a:srgbClr val="FF33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9206" y="5119004"/>
            <a:ext cx="4845050" cy="7571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800" dirty="0" smtClean="0">
                <a:latin typeface="+mj-lt"/>
                <a:cs typeface="Arial" pitchFamily="34" charset="0"/>
                <a:hlinkClick r:id="rId4"/>
              </a:rPr>
              <a:t>panda@cse.ohio-state.edu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1800" dirty="0" smtClean="0">
                <a:latin typeface="+mj-lt"/>
                <a:cs typeface="Arial" pitchFamily="34" charset="0"/>
                <a:hlinkClick r:id="rId5"/>
              </a:rPr>
              <a:t>http://www.cse.ohio-state.edu/~panda</a:t>
            </a:r>
            <a:r>
              <a:rPr lang="en-US" sz="1800" dirty="0" smtClean="0"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7" name="Picture 114" descr="nbc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60131" y="3238505"/>
            <a:ext cx="2743200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778DD-34A0-483D-8AD5-9F64BB787AC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069731" y="661675"/>
            <a:ext cx="1524000" cy="1524000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2995715" y="4172457"/>
            <a:ext cx="3672033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800" dirty="0" smtClean="0">
                <a:solidFill>
                  <a:srgbClr val="FF3399"/>
                </a:solidFill>
                <a:latin typeface="+mj-lt"/>
                <a:cs typeface="Arial" pitchFamily="34" charset="0"/>
                <a:hlinkClick r:id="rId7"/>
              </a:rPr>
              <a:t>http</a:t>
            </a:r>
            <a:r>
              <a:rPr lang="en-US" sz="1800" dirty="0">
                <a:solidFill>
                  <a:srgbClr val="FF3399"/>
                </a:solidFill>
                <a:latin typeface="+mj-lt"/>
                <a:cs typeface="Arial" pitchFamily="34" charset="0"/>
                <a:hlinkClick r:id="rId7"/>
              </a:rPr>
              <a:t>://mvapich.cse.ohio-state.edu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46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09650"/>
          </a:xfrm>
          <a:ln/>
        </p:spPr>
        <p:txBody>
          <a:bodyPr/>
          <a:lstStyle/>
          <a:p>
            <a:r>
              <a:rPr lang="en-US" dirty="0" smtClean="0">
                <a:latin typeface="+mn-lt"/>
              </a:rPr>
              <a:t>MVAPICH2 Architecture (Latest Release 2.0rc1) </a:t>
            </a:r>
            <a:endParaRPr lang="en-US" dirty="0">
              <a:latin typeface="+mn-lt"/>
            </a:endParaRPr>
          </a:p>
        </p:txBody>
      </p:sp>
      <p:sp>
        <p:nvSpPr>
          <p:cNvPr id="3105804" name="Rectangle 12"/>
          <p:cNvSpPr>
            <a:spLocks noChangeArrowheads="1"/>
          </p:cNvSpPr>
          <p:nvPr/>
        </p:nvSpPr>
        <p:spPr bwMode="auto">
          <a:xfrm>
            <a:off x="737128" y="5068010"/>
            <a:ext cx="7709504" cy="479425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Major Computing Platforms: IA-32, Ivybridge, Nehalem, Westmere, Sandybridge, Opteron, Magny,  .. </a:t>
            </a:r>
            <a:endParaRPr lang="en-US" sz="1400" dirty="0">
              <a:latin typeface="+mn-lt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5813" y="6423025"/>
            <a:ext cx="600075" cy="292100"/>
          </a:xfrm>
        </p:spPr>
        <p:txBody>
          <a:bodyPr/>
          <a:lstStyle/>
          <a:p>
            <a:pPr>
              <a:defRPr/>
            </a:pPr>
            <a:fld id="{A27778DD-34A0-483D-8AD5-9F64BB787ACD}" type="slidenum">
              <a:rPr lang="en-US" sz="1100" smtClean="0"/>
              <a:pPr>
                <a:defRPr/>
              </a:pPr>
              <a:t>6</a:t>
            </a:fld>
            <a:endParaRPr lang="en-US" sz="1100" dirty="0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1851378" y="4481689"/>
            <a:ext cx="4944534" cy="327378"/>
          </a:xfrm>
          <a:prstGeom prst="rect">
            <a:avLst/>
          </a:prstGeom>
          <a:solidFill>
            <a:srgbClr val="FF33CC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All Different PCI, PCI-Ex interfaces</a:t>
            </a:r>
          </a:p>
        </p:txBody>
      </p:sp>
      <p:pic>
        <p:nvPicPr>
          <p:cNvPr id="13314" name="Picture 2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763425"/>
            <a:ext cx="8042275" cy="249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58815" y="1021050"/>
            <a:ext cx="8456908" cy="552860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Research is done for exploring new designs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Designs are first presented through conference/journal publications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Best performing designs are incorporated into the codebase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Rigorous Q&amp;A procedure before making a release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cs typeface="Times New Roman" pitchFamily="18" charset="0"/>
              </a:rPr>
              <a:t>Exhaustive unit testing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cs typeface="Times New Roman" pitchFamily="18" charset="0"/>
              </a:rPr>
              <a:t>Various test procedures on diverse range of platforms and interconnects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cs typeface="Times New Roman" pitchFamily="18" charset="0"/>
              </a:rPr>
              <a:t>Performance tuning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cs typeface="Times New Roman" pitchFamily="18" charset="0"/>
              </a:rPr>
              <a:t>Applications-based evaluation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cs typeface="Times New Roman" pitchFamily="18" charset="0"/>
              </a:rPr>
              <a:t>Evaluation on large-scale systems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Even alpha and beta versions go through the above testing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cs typeface="Times New Roman" pitchFamily="18" charset="0"/>
              </a:rPr>
              <a:t>Provides detailed User guides and FAQs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rgbClr val="FF3399"/>
                </a:solidFill>
                <a:cs typeface="Arial" pitchFamily="34" charset="0"/>
                <a:hlinkClick r:id="rId3"/>
              </a:rPr>
              <a:t>http://mvapich.cse.ohio-state.edu</a:t>
            </a:r>
            <a:endParaRPr lang="en-US" sz="1800" dirty="0" smtClean="0"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sz="2000" dirty="0" smtClean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</a:pPr>
            <a:endParaRPr lang="en-US" sz="16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371775" y="323196"/>
            <a:ext cx="8495777" cy="648978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Times New Roman" pitchFamily="18" charset="0"/>
              </a:rPr>
              <a:t>Strong Procedure for Design, Development and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D2-2046-4A24-A914-AEEE1CF2D76E}" type="slidenum">
              <a:rPr lang="zh-CN" altLang="en-US" smtClean="0"/>
              <a:pPr/>
              <a:t>7</a:t>
            </a:fld>
            <a:endParaRPr lang="en-US" altLang="zh-CN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0080" y="6583680"/>
            <a:ext cx="3657600" cy="1799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26236" y="689553"/>
            <a:ext cx="8817764" cy="587750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 smtClean="0"/>
              <a:t>Released on 03/24/14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Major Features and Enhancements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MPICH-3.1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Improved performance for MPI_Put and MPI_Get operations in CH3 channel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Enabled MPI-3 RMA support in PSM channel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Enabled multi-rail support for UD-Hybrid channel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Optimized architecture based tuning for blocking and non-blocking collectives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Optimized Bcast and Reduce collectives designs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Improved hierarchical job startup time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Optimization for sub-array data-type processing for GPU-to-GPU communication</a:t>
            </a:r>
          </a:p>
          <a:p>
            <a:pPr lvl="1"/>
            <a:r>
              <a:rPr lang="en-US" sz="1400" dirty="0" smtClean="0"/>
              <a:t>Updated hwloc to version 1.8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Enhanced build system to avoid separate builds for different networks/interfaces</a:t>
            </a:r>
          </a:p>
          <a:p>
            <a:pPr lvl="2"/>
            <a:r>
              <a:rPr lang="en-US" sz="1200" dirty="0" smtClean="0">
                <a:solidFill>
                  <a:srgbClr val="FF0000"/>
                </a:solidFill>
              </a:rPr>
              <a:t>Updated compiler wrappers (example: mpicc) to avoid adding dependencies on network and other libraries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MVAPICH2-X 2.0RC1 supports hybrid MPI + PGAS (UPC and OpenSHMEM) programming models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</a:rPr>
              <a:t>Based on MVAPICH2 2.0RC1 including MPI-3 features; Compliant with UPC </a:t>
            </a:r>
            <a:r>
              <a:rPr lang="en-US" sz="1400" dirty="0" smtClean="0"/>
              <a:t>2.18.0</a:t>
            </a:r>
            <a:r>
              <a:rPr lang="en-US" sz="1400" dirty="0" smtClean="0">
                <a:solidFill>
                  <a:schemeClr val="bg2"/>
                </a:solidFill>
              </a:rPr>
              <a:t> and OpenSHMEM v1.0f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Improved intra-node performance using Shared memory and Cross Memory Attach (CMA)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Optimized UPC collectives </a:t>
            </a:r>
          </a:p>
          <a:p>
            <a:pPr lvl="1">
              <a:lnSpc>
                <a:spcPct val="130000"/>
              </a:lnSpc>
            </a:pPr>
            <a:endParaRPr lang="en-US" sz="1050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4C1E4-92C3-40E2-88BE-EBCD0F459E4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97888" y="211447"/>
            <a:ext cx="7772400" cy="648978"/>
          </a:xfrm>
        </p:spPr>
        <p:txBody>
          <a:bodyPr/>
          <a:lstStyle/>
          <a:p>
            <a:r>
              <a:rPr lang="en-US" sz="2800" dirty="0" smtClean="0"/>
              <a:t>MVAPICH2 2.0RC1 and MVAPICH2-X 2.0RC1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0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074719"/>
            <a:ext cx="7867996" cy="510401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Overview of MVAPICH2 and MVAPICH2-X</a:t>
            </a:r>
          </a:p>
          <a:p>
            <a:r>
              <a:rPr lang="en-US" sz="2000" b="1" dirty="0" smtClean="0"/>
              <a:t>Optimizing and Tuning Job Startup</a:t>
            </a:r>
          </a:p>
          <a:p>
            <a:r>
              <a:rPr lang="en-US" sz="2000" dirty="0" smtClean="0"/>
              <a:t>Efficient Process Mapping Strategies</a:t>
            </a:r>
          </a:p>
          <a:p>
            <a:r>
              <a:rPr lang="en-US" sz="2000" dirty="0" smtClean="0"/>
              <a:t>Point-to-Point Tuning and Optimizations</a:t>
            </a:r>
          </a:p>
          <a:p>
            <a:r>
              <a:rPr lang="en-US" sz="2000" dirty="0" smtClean="0"/>
              <a:t>InfiniBand Transport Protocol Based Tuning</a:t>
            </a:r>
          </a:p>
          <a:p>
            <a:r>
              <a:rPr lang="en-US" sz="2000" dirty="0" smtClean="0"/>
              <a:t>Tuning for Multi-rail Clusters, 3D Torus Networks and QoS Support</a:t>
            </a:r>
          </a:p>
          <a:p>
            <a:r>
              <a:rPr lang="en-US" sz="2000" dirty="0" smtClean="0"/>
              <a:t>Collective Optimizations using Hardware-based Multicast</a:t>
            </a:r>
          </a:p>
          <a:p>
            <a:r>
              <a:rPr lang="en-US" sz="2000" dirty="0" smtClean="0"/>
              <a:t>Optimizing and Tuning GPU Support in MVAPICH2</a:t>
            </a:r>
          </a:p>
          <a:p>
            <a:r>
              <a:rPr lang="en-US" sz="2000" dirty="0" smtClean="0"/>
              <a:t>MVAPICH2-X for Hybrid MPI + PGAS</a:t>
            </a:r>
          </a:p>
          <a:p>
            <a:r>
              <a:rPr lang="en-US" sz="2000" dirty="0" smtClean="0"/>
              <a:t>Enhanced Debugging System</a:t>
            </a:r>
          </a:p>
          <a:p>
            <a:r>
              <a:rPr lang="en-US" sz="2000" dirty="0" smtClean="0"/>
              <a:t>Future Plans and Concluding Remarks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2nd Annual IB Users Group Workshop, Apr '14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sz="20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n-ea"/>
            <a:cs typeface="Calibri" pitchFamily="34" charset="0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Contemporary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Contemporary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Contemporary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24137</TotalTime>
  <Words>6286</Words>
  <Application>Microsoft Macintosh PowerPoint</Application>
  <PresentationFormat>On-screen Show (4:3)</PresentationFormat>
  <Paragraphs>1043</Paragraphs>
  <Slides>51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Contemporary</vt:lpstr>
      <vt:lpstr>Optimizing &amp; Tuning Techniques for Running MVAPICH2 over IB</vt:lpstr>
      <vt:lpstr>Presentation Outline</vt:lpstr>
      <vt:lpstr>Drivers of Modern HPC Cluster Architectures</vt:lpstr>
      <vt:lpstr>MVAPICH2/MVAPICH2-X Software</vt:lpstr>
      <vt:lpstr>Major Features in MVAPICH2/MVAPICH2X for Multi-Petaflop and Exaflop Systems</vt:lpstr>
      <vt:lpstr>MVAPICH2 Architecture (Latest Release 2.0rc1) </vt:lpstr>
      <vt:lpstr>Strong Procedure for Design, Development and Release</vt:lpstr>
      <vt:lpstr>MVAPICH2 2.0RC1 and MVAPICH2-X 2.0RC1</vt:lpstr>
      <vt:lpstr>Presentation Outline</vt:lpstr>
      <vt:lpstr>Job-Launchers supported by MVAPICH2</vt:lpstr>
      <vt:lpstr>Tuning Job-Launch with mpirun_rsh</vt:lpstr>
      <vt:lpstr>Presentation Outline</vt:lpstr>
      <vt:lpstr>Process Mapping support in MVAPICH2</vt:lpstr>
      <vt:lpstr>Preset Process-binding Policies – Bunch</vt:lpstr>
      <vt:lpstr>Preset Process-binding Policies – Scatter</vt:lpstr>
      <vt:lpstr>User-Defined Process Mapping</vt:lpstr>
      <vt:lpstr>Presentation Outline</vt:lpstr>
      <vt:lpstr>Inter-node Point-to-Point Communication</vt:lpstr>
      <vt:lpstr>Inter-node Tuning and Optimizations: Eager Thresholds</vt:lpstr>
      <vt:lpstr>Inter-Node Tuning and Optimizations: RDMA Fast Path and RNDV Protocols</vt:lpstr>
      <vt:lpstr>MVAPICH2 Two-Sided Intra-Node Tuning: Shared memory and Kernel-based Zero-copy Support (LiMIC and CMA)</vt:lpstr>
      <vt:lpstr>MVAPICH2 Two-Sided Intra-Node Tuning: Shared-Memory based Runtime Parameters</vt:lpstr>
      <vt:lpstr>Presentation Outline</vt:lpstr>
      <vt:lpstr>Using eXtended Reliable Connection (XRC) in MVAPICH2</vt:lpstr>
      <vt:lpstr>Using UD Transport with MVAPICH2</vt:lpstr>
      <vt:lpstr>Hybrid (UD/RC/XRC) Mode in MVAPICH2</vt:lpstr>
      <vt:lpstr>Presentation Outline</vt:lpstr>
      <vt:lpstr>MVAPICH2 Multi-Rail Design</vt:lpstr>
      <vt:lpstr>Performance Tuning on Multi-Rail Clusters</vt:lpstr>
      <vt:lpstr>Support for 3D Torus Networks in MVAPICH2/MVAPICH2-X</vt:lpstr>
      <vt:lpstr>Slide 31</vt:lpstr>
      <vt:lpstr>Presentation Outline</vt:lpstr>
      <vt:lpstr>Hardware Multicast-aware MPI_Bcast on TACC Stampede</vt:lpstr>
      <vt:lpstr>Hardware Multicast-aware MPI_Scatter</vt:lpstr>
      <vt:lpstr>Presentation Outline</vt:lpstr>
      <vt:lpstr>MVAPICH2-GPU: CUDA-Aware MPI </vt:lpstr>
      <vt:lpstr>Tuning Pipelined Data Movement in MVAPICH2</vt:lpstr>
      <vt:lpstr>Slide 38</vt:lpstr>
      <vt:lpstr>How can I get Started with GDR Experimentation? </vt:lpstr>
      <vt:lpstr>Presentation Outline</vt:lpstr>
      <vt:lpstr>MVAPICH2-X for Hybrid MPI + PGAS Applications</vt:lpstr>
      <vt:lpstr>Hybrid (MPI+PGAS) Programming</vt:lpstr>
      <vt:lpstr>MVAPICH2-X Runtime Parameters</vt:lpstr>
      <vt:lpstr>Presentation Outline</vt:lpstr>
      <vt:lpstr>Getting Help</vt:lpstr>
      <vt:lpstr>Submitting Bug Report</vt:lpstr>
      <vt:lpstr>User Resources</vt:lpstr>
      <vt:lpstr>Presentation Outline</vt:lpstr>
      <vt:lpstr>MVAPICH2/MVPICH2-X – Plans for Exascale</vt:lpstr>
      <vt:lpstr>Concluding Remarks</vt:lpstr>
      <vt:lpstr>Pointers</vt:lpstr>
    </vt:vector>
  </TitlesOfParts>
  <Company>OSU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Libraries and Middleware for Exascale Systems</dc:title>
  <dc:subject>Presentation Slides</dc:subject>
  <dc:creator>D. K. Panda</dc:creator>
  <cp:lastModifiedBy>Rebecca Moran</cp:lastModifiedBy>
  <cp:revision>6874</cp:revision>
  <cp:lastPrinted>1998-10-01T16:18:06Z</cp:lastPrinted>
  <dcterms:created xsi:type="dcterms:W3CDTF">2014-04-02T21:07:57Z</dcterms:created>
  <dcterms:modified xsi:type="dcterms:W3CDTF">2014-04-02T21:09:03Z</dcterms:modified>
</cp:coreProperties>
</file>