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7" r:id="rId6"/>
  </p:sldMasterIdLst>
  <p:notesMasterIdLst>
    <p:notesMasterId r:id="rId51"/>
  </p:notesMasterIdLst>
  <p:handoutMasterIdLst>
    <p:handoutMasterId r:id="rId52"/>
  </p:handoutMasterIdLst>
  <p:sldIdLst>
    <p:sldId id="317" r:id="rId7"/>
    <p:sldId id="342" r:id="rId8"/>
    <p:sldId id="338" r:id="rId9"/>
    <p:sldId id="318" r:id="rId10"/>
    <p:sldId id="283" r:id="rId11"/>
    <p:sldId id="293" r:id="rId12"/>
    <p:sldId id="329" r:id="rId13"/>
    <p:sldId id="337" r:id="rId14"/>
    <p:sldId id="289" r:id="rId15"/>
    <p:sldId id="316" r:id="rId16"/>
    <p:sldId id="327" r:id="rId17"/>
    <p:sldId id="313" r:id="rId18"/>
    <p:sldId id="301" r:id="rId19"/>
    <p:sldId id="296" r:id="rId20"/>
    <p:sldId id="295" r:id="rId21"/>
    <p:sldId id="305" r:id="rId22"/>
    <p:sldId id="330" r:id="rId23"/>
    <p:sldId id="340" r:id="rId24"/>
    <p:sldId id="261" r:id="rId25"/>
    <p:sldId id="339" r:id="rId26"/>
    <p:sldId id="321" r:id="rId27"/>
    <p:sldId id="260" r:id="rId28"/>
    <p:sldId id="325" r:id="rId29"/>
    <p:sldId id="326" r:id="rId30"/>
    <p:sldId id="282" r:id="rId31"/>
    <p:sldId id="319" r:id="rId32"/>
    <p:sldId id="328" r:id="rId33"/>
    <p:sldId id="341" r:id="rId34"/>
    <p:sldId id="320" r:id="rId35"/>
    <p:sldId id="308" r:id="rId36"/>
    <p:sldId id="311" r:id="rId37"/>
    <p:sldId id="310" r:id="rId38"/>
    <p:sldId id="303" r:id="rId39"/>
    <p:sldId id="278" r:id="rId40"/>
    <p:sldId id="292" r:id="rId41"/>
    <p:sldId id="288" r:id="rId42"/>
    <p:sldId id="297" r:id="rId43"/>
    <p:sldId id="331" r:id="rId44"/>
    <p:sldId id="332" r:id="rId45"/>
    <p:sldId id="333" r:id="rId46"/>
    <p:sldId id="334" r:id="rId47"/>
    <p:sldId id="322" r:id="rId48"/>
    <p:sldId id="335" r:id="rId49"/>
    <p:sldId id="33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42"/>
            <p14:sldId id="338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329"/>
            <p14:sldId id="337"/>
            <p14:sldId id="289"/>
            <p14:sldId id="31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</p14:sldIdLst>
        </p14:section>
        <p14:section name="Fabric Software Development Platform" id="{7380251D-C8BA-4B7E-909C-F5BB02959176}">
          <p14:sldIdLst>
            <p14:sldId id="330"/>
            <p14:sldId id="340"/>
            <p14:sldId id="261"/>
            <p14:sldId id="339"/>
            <p14:sldId id="321"/>
            <p14:sldId id="260"/>
          </p14:sldIdLst>
        </p14:section>
        <p14:section name="Program and System Administration" id="{05D82912-0802-40D7-87E8-459880158C5D}">
          <p14:sldIdLst>
            <p14:sldId id="325"/>
            <p14:sldId id="326"/>
          </p14:sldIdLst>
        </p14:section>
        <p14:section name="Governance" id="{0A9417A3-7B77-4B13-B031-93D6E168DC28}">
          <p14:sldIdLst>
            <p14:sldId id="282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41"/>
            <p14:sldId id="320"/>
          </p14:sldIdLst>
        </p14:section>
        <p14:section name="Bonepile" id="{E74D90D0-0C44-4B3C-B557-11EA916C5238}">
          <p14:sldIdLst>
            <p14:sldId id="308"/>
            <p14:sldId id="311"/>
            <p14:sldId id="310"/>
            <p14:sldId id="303"/>
            <p14:sldId id="278"/>
            <p14:sldId id="292"/>
            <p14:sldId id="288"/>
            <p14:sldId id="297"/>
            <p14:sldId id="331"/>
            <p14:sldId id="332"/>
            <p14:sldId id="333"/>
            <p14:sldId id="334"/>
            <p14:sldId id="322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3" autoAdjust="0"/>
    <p:restoredTop sz="93779"/>
  </p:normalViewPr>
  <p:slideViewPr>
    <p:cSldViewPr snapToGrid="0" showGuides="1">
      <p:cViewPr varScale="1">
        <p:scale>
          <a:sx n="95" d="100"/>
          <a:sy n="95" d="100"/>
        </p:scale>
        <p:origin x="688" y="176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8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KI-project/tests-beak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Fabric Software Development Platform FSDP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usages, one possibility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Development and Testing Capability for Distros, Vendors and Others</a:t>
            </a:r>
          </a:p>
          <a:p>
            <a:pPr lvl="1"/>
            <a:r>
              <a:rPr lang="en-US" dirty="0"/>
              <a:t>Objective: Provide a hardware and software platform for use by clients ‘on-demand’</a:t>
            </a:r>
          </a:p>
          <a:p>
            <a:pPr lvl="1"/>
            <a:endParaRPr lang="en-US" dirty="0"/>
          </a:p>
          <a:p>
            <a:r>
              <a:rPr lang="en-US" dirty="0"/>
              <a:t>A Possible Third Objective – A Certification Program (‘Logo Testing’)</a:t>
            </a:r>
          </a:p>
          <a:p>
            <a:pPr lvl="1"/>
            <a:r>
              <a:rPr lang="en-US" dirty="0"/>
              <a:t>Objective: An industry recognized, independent certification program allowing clients (e.g. primarily vendors and distros) to claim “compliance” to a given set of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1098924" cy="48135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OpenFabrics Interoperability Logo Program was:</a:t>
            </a:r>
            <a:endParaRPr lang="en-US" b="0" dirty="0"/>
          </a:p>
          <a:p>
            <a:r>
              <a:rPr lang="en-US" b="0" dirty="0"/>
              <a:t>Designed to validate interoperability between vendors, and with the OFED stack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/>
              <a:t>Forced participants into a rigid program schedule</a:t>
            </a:r>
          </a:p>
          <a:p>
            <a:r>
              <a:rPr lang="en-US" b="0" dirty="0">
                <a:sym typeface="Wingdings" panose="05000000000000000000" pitchFamily="2" charset="2"/>
              </a:rPr>
              <a:t>Paid for by the subscribers, who were charged a fixed base fee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were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expressed strong preference to test against standard Distros and upstream kernels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6032019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r>
              <a:rPr lang="en-US" dirty="0"/>
              <a:t>Greatly improved flexibility for clients of the program, highly responsive to their needs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pPr lvl="1"/>
            <a:r>
              <a:rPr lang="en-US" dirty="0"/>
              <a:t>Other use cases are likely to emerge as the industry becomes aware of the capability being offered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Objective: Support the Linux kernel community through an integration testing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Synchronized to, and automatically triggered by, the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local daemon patrols for changes in the upstream kernel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reported thru standard open source mechanisms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583252" y="616302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B88C7D-3D10-4D83-B137-090083175251}"/>
              </a:ext>
            </a:extLst>
          </p:cNvPr>
          <p:cNvSpPr txBox="1"/>
          <p:nvPr/>
        </p:nvSpPr>
        <p:spPr>
          <a:xfrm>
            <a:off x="360017" y="4413324"/>
            <a:ext cx="445404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the Linux open source community with ‘one stop shopping’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10288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is made available to the client (e.g. h/w vendor, a distro…) for its exclusive use for a defined duration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Private debug, design validation, testing 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Cost for use of the cluster depends on the FSDP membership level – see the section on “Membership”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During that interval, the cluster is dedicated for the sole use of that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of the cluster is not necessarily driven by the OFA-defined test plan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Two possible types </a:t>
            </a:r>
            <a:r>
              <a:rPr lang="en-US" b="1" dirty="0"/>
              <a:t>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10" y="1580088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4556471" y="3465126"/>
            <a:ext cx="1435693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6396665" y="3532424"/>
            <a:ext cx="1008405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5990968" y="392232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7845971" y="3532424"/>
            <a:ext cx="1217872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7405070" y="392232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9536512" y="158296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9536512" y="2372465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9536512" y="3156653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9536512" y="394084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9536512" y="4725029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9536512" y="5509217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063843" y="189143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9063843" y="268093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9063843" y="346512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063843" y="392232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9063843" y="392232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063843" y="392232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8519515" y="5061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11026431" y="189143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10737350" y="189143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0737350" y="346512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10737350" y="268093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10575291" y="253978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11445175" y="170061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10737350" y="170061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10737350" y="362341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10737350" y="408582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11150649" y="278071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10737350" y="447791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11086989" y="447791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10737350" y="568295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0737350" y="503350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10684899" y="495112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10737350" y="424931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11436629" y="426609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10754384" y="600862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11179598" y="511296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273924" y="230001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Multi-network types (e.g. IB,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 …)</a:t>
            </a:r>
          </a:p>
          <a:p>
            <a:pPr lvl="1"/>
            <a:r>
              <a:rPr lang="en-US" dirty="0"/>
              <a:t>Easily extensible to add new network types</a:t>
            </a:r>
          </a:p>
          <a:p>
            <a:pPr lvl="1"/>
            <a:r>
              <a:rPr lang="en-US" dirty="0"/>
              <a:t>Controlled access from the Internet</a:t>
            </a:r>
          </a:p>
          <a:p>
            <a:pPr lvl="2"/>
            <a:r>
              <a:rPr lang="en-US" dirty="0"/>
              <a:t>VPN account required to access cluster</a:t>
            </a:r>
          </a:p>
          <a:p>
            <a:pPr lvl="2"/>
            <a:r>
              <a:rPr lang="en-US" dirty="0"/>
              <a:t>Account on cluster required to access functions of cluster controller</a:t>
            </a:r>
          </a:p>
          <a:p>
            <a:pPr lvl="1"/>
            <a:r>
              <a:rPr lang="en-US" dirty="0"/>
              <a:t>Provisioned with existing OFA-owned hardware </a:t>
            </a:r>
          </a:p>
          <a:p>
            <a:pPr lvl="2"/>
            <a:r>
              <a:rPr lang="en-US" dirty="0"/>
              <a:t>Currently stored at UNH-IOL</a:t>
            </a:r>
          </a:p>
        </p:txBody>
      </p:sp>
    </p:spTree>
    <p:extLst>
      <p:ext uri="{BB962C8B-B14F-4D97-AF65-F5344CB8AC3E}">
        <p14:creationId xmlns:p14="http://schemas.microsoft.com/office/powerpoint/2010/main" val="7740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Beaker 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owers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on and off each lab machine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Controls the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boot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parameters for each lab machine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nstalls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software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requested</a:t>
            </a:r>
          </a:p>
          <a:p>
            <a:pPr marL="742950" lvl="1" indent="-285750" defTabSz="914400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 setting up the proper PXE boot image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then powering on the machine (which will be set to PXE 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Once the system is configured,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tests from the beaker test repo (automatic mode), 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Leaves the machines ready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 (manual use mode).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6712" y="1472649"/>
            <a:ext cx="786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cluster is automatically configured and run by the Beaker Lab Controller according to specifications for a particular client or usage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682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42525" y="3075061"/>
            <a:ext cx="485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</a:rPr>
              <a:t>CKI Runner watches upstream source trees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1400" dirty="0" err="1">
                <a:solidFill>
                  <a:prstClr val="black"/>
                </a:solidFill>
              </a:rPr>
              <a:t>tIt</a:t>
            </a:r>
            <a:r>
              <a:rPr lang="en-US" sz="1400" dirty="0">
                <a:solidFill>
                  <a:prstClr val="black"/>
                </a:solidFill>
              </a:rPr>
              <a:t> Triggers a preplanned automated test run depending on which tree triggered the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 request by the CKI Runner, the Beaker Lab Controller configures the system for Integration Testing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834113B-5709-4D21-BA86-63CFDE731E4C}"/>
              </a:ext>
            </a:extLst>
          </p:cNvPr>
          <p:cNvSpPr txBox="1"/>
          <p:nvPr/>
        </p:nvSpPr>
        <p:spPr>
          <a:xfrm>
            <a:off x="242525" y="1503951"/>
            <a:ext cx="741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Testing – Continuous Kernel Integration Runner serves as the “client”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16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2D5A-787A-4AAE-A62F-01A95DC6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close the proposal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6BF6-8221-4DC2-A777-DB088552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21 – FSDP H/W Infrastructure - Doug to fill in hardware details </a:t>
            </a:r>
          </a:p>
          <a:p>
            <a:pPr lvl="1"/>
            <a:r>
              <a:rPr lang="en-US" dirty="0"/>
              <a:t>including existing UNH-IOL inventory</a:t>
            </a:r>
          </a:p>
          <a:p>
            <a:r>
              <a:rPr lang="en-US" dirty="0"/>
              <a:t>Slide 23 – System Administration - Doug to describe some options for system admin</a:t>
            </a:r>
          </a:p>
          <a:p>
            <a:r>
              <a:rPr lang="en-US" dirty="0"/>
              <a:t>Slide 24 – Program Administration – Jim to add initial thoughts</a:t>
            </a:r>
          </a:p>
          <a:p>
            <a:r>
              <a:rPr lang="en-US" dirty="0"/>
              <a:t>Slide 25 – Governance Model – Doug w/ Tatyana to clean up the diagram</a:t>
            </a:r>
          </a:p>
          <a:p>
            <a:r>
              <a:rPr lang="en-US" dirty="0"/>
              <a:t>Slide 26 – Siting Options – Jim to clean up, add Ken’s options to the list</a:t>
            </a:r>
          </a:p>
          <a:p>
            <a:r>
              <a:rPr lang="en-US" dirty="0"/>
              <a:t>Slide 28 – Funding Model</a:t>
            </a:r>
          </a:p>
          <a:p>
            <a:pPr lvl="1"/>
            <a:r>
              <a:rPr lang="en-US" dirty="0"/>
              <a:t>Do we want to add a “limited” testing member, e.g. pay by use?</a:t>
            </a:r>
          </a:p>
          <a:p>
            <a:pPr lvl="1"/>
            <a:r>
              <a:rPr lang="en-US" dirty="0"/>
              <a:t>What to do about kernel maintainers?</a:t>
            </a:r>
          </a:p>
          <a:p>
            <a:r>
              <a:rPr lang="en-US" dirty="0"/>
              <a:t>Slide 29 – Costs – Doug and Jim to collaborate on their </a:t>
            </a:r>
            <a:r>
              <a:rPr lang="en-US"/>
              <a:t>respective sections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58BA9-37A8-4FEF-81F5-411F13AAE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9F0B-0BDD-4814-B53C-03FBFB8B0F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156645" y="2352817"/>
            <a:ext cx="5519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End user uses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web interface or the command line interface (CLI) to initiate either an automated test run or a manual use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an automated test run is initiated, it will run until it completes or times out, results emailed to the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something goes wrong during the run, the user can remotely logon the test machines up until the test timeout occurs, and then only the logs will still be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007EA9-E1E7-4268-820C-DF441FAFF4CF}"/>
              </a:ext>
            </a:extLst>
          </p:cNvPr>
          <p:cNvSpPr txBox="1"/>
          <p:nvPr/>
        </p:nvSpPr>
        <p:spPr>
          <a:xfrm>
            <a:off x="242525" y="1503951"/>
            <a:ext cx="74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(end user) Testing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69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fSDP</a:t>
            </a:r>
            <a:r>
              <a:rPr lang="en-US" dirty="0"/>
              <a:t> hardware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Inventory of existing OFA-owned hardware currently stored at UNH-IOL</a:t>
            </a:r>
          </a:p>
          <a:p>
            <a:pPr>
              <a:buFontTx/>
              <a:buChar char="-"/>
            </a:pPr>
            <a:r>
              <a:rPr lang="en-US" dirty="0"/>
              <a:t>Proposed cluster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43913-BFCA-45B4-8A70-035562B1A04D}"/>
              </a:ext>
            </a:extLst>
          </p:cNvPr>
          <p:cNvSpPr txBox="1"/>
          <p:nvPr/>
        </p:nvSpPr>
        <p:spPr>
          <a:xfrm>
            <a:off x="3720662" y="2963917"/>
            <a:ext cx="24697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to fill in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5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</a:p>
          <a:p>
            <a:pPr lvl="1"/>
            <a:endParaRPr lang="en-GB" dirty="0"/>
          </a:p>
          <a:p>
            <a:r>
              <a:rPr lang="en-US" dirty="0"/>
              <a:t>System Administrators/Managers</a:t>
            </a:r>
          </a:p>
          <a:p>
            <a:pPr lvl="1"/>
            <a:r>
              <a:rPr lang="en-US" dirty="0"/>
              <a:t>Provides day-to-day operational support</a:t>
            </a:r>
          </a:p>
          <a:p>
            <a:pPr lvl="1"/>
            <a:r>
              <a:rPr lang="en-US" dirty="0"/>
              <a:t>Assumption: the cluster is available for dial-up access on a first come, first served basis</a:t>
            </a:r>
          </a:p>
          <a:p>
            <a:pPr lvl="1"/>
            <a:r>
              <a:rPr lang="en-US" dirty="0"/>
              <a:t>Assumption: no priority classes</a:t>
            </a:r>
          </a:p>
          <a:p>
            <a:pPr lvl="1"/>
            <a:r>
              <a:rPr lang="en-US" dirty="0"/>
              <a:t>Assumption: no monitoring of access nor or resources used – no billing</a:t>
            </a:r>
          </a:p>
          <a:p>
            <a:pPr lvl="1"/>
            <a:r>
              <a:rPr lang="en-US" dirty="0"/>
              <a:t>Administrators will be expected to intervene under unusual circumstances, for example a runaway job</a:t>
            </a:r>
          </a:p>
          <a:p>
            <a:pPr lvl="1"/>
            <a:r>
              <a:rPr lang="en-US" dirty="0"/>
              <a:t>Administrators will schedule and manage PM </a:t>
            </a:r>
          </a:p>
          <a:p>
            <a:pPr lvl="1"/>
            <a:r>
              <a:rPr lang="en-US" dirty="0"/>
              <a:t>Administrators will respond to unexplained outages and restart/repair/otherwise intervene as required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3B4DF-A3DD-43A3-B15F-6AFF1E5B5A00}"/>
              </a:ext>
            </a:extLst>
          </p:cNvPr>
          <p:cNvSpPr txBox="1"/>
          <p:nvPr/>
        </p:nvSpPr>
        <p:spPr>
          <a:xfrm>
            <a:off x="7636693" y="2073474"/>
            <a:ext cx="246971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to fill in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Program</a:t>
            </a:r>
            <a:r>
              <a:rPr lang="en-US" dirty="0"/>
              <a:t> will be administered by the OFA’s FSDP Working Group (FSDPWG)</a:t>
            </a:r>
          </a:p>
          <a:p>
            <a:pPr lvl="1"/>
            <a:r>
              <a:rPr lang="en-US" dirty="0"/>
              <a:t>This is distinct from the day-to-day operation of the testing site</a:t>
            </a:r>
          </a:p>
          <a:p>
            <a:pPr lvl="1"/>
            <a:r>
              <a:rPr lang="en-US" dirty="0"/>
              <a:t>The FSDPWG will serve as a gate keeper:</a:t>
            </a:r>
          </a:p>
          <a:p>
            <a:pPr lvl="2"/>
            <a:r>
              <a:rPr lang="en-US" dirty="0"/>
              <a:t>Controlling initial access to the program</a:t>
            </a:r>
          </a:p>
          <a:p>
            <a:pPr lvl="2"/>
            <a:r>
              <a:rPr lang="en-US" dirty="0"/>
              <a:t>Authorizing user accounts for sys admin to manage</a:t>
            </a:r>
          </a:p>
          <a:p>
            <a:pPr lvl="2"/>
            <a:r>
              <a:rPr lang="en-US" dirty="0"/>
              <a:t>Receiving and acting upon complaints of problems and related that, for whatever reason, couldn’t be handled by day-to-day administrators</a:t>
            </a:r>
          </a:p>
          <a:p>
            <a:pPr lvl="1"/>
            <a:r>
              <a:rPr lang="en-US" dirty="0"/>
              <a:t>The FSDPWG will develop and administer and communicate all test plan specifications and related</a:t>
            </a:r>
          </a:p>
          <a:p>
            <a:pPr lvl="1"/>
            <a:r>
              <a:rPr lang="en-US" dirty="0"/>
              <a:t>The FSDPWG will be responsible for administering any potential logo testing</a:t>
            </a:r>
          </a:p>
          <a:p>
            <a:pPr lvl="2"/>
            <a:r>
              <a:rPr lang="en-US" dirty="0"/>
              <a:t>FSDPWG is the OFA agent that issues a logo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FSDP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765559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323" y="2493044"/>
            <a:ext cx="367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FSDP WG oversees the cluster usage and testing activities via a Test Plan, different subsets of tests can be used for  kernel/distro/member 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539" y="4106194"/>
            <a:ext cx="346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kernel testing starting with RC1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Logo testing in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FSDP usage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31" idx="0"/>
          </p:cNvCxnSpPr>
          <p:nvPr/>
        </p:nvCxnSpPr>
        <p:spPr>
          <a:xfrm>
            <a:off x="7801668" y="4693286"/>
            <a:ext cx="19050" cy="696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 flipH="1">
            <a:off x="5303442" y="4600216"/>
            <a:ext cx="10387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63923" y="22317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7838994" y="2126167"/>
            <a:ext cx="252769" cy="737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0534" y="1745125"/>
            <a:ext cx="465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  <a:p>
            <a:r>
              <a:rPr lang="en-US" dirty="0"/>
              <a:t>Voting rights by membership level</a:t>
            </a:r>
          </a:p>
        </p:txBody>
      </p:sp>
      <p:sp>
        <p:nvSpPr>
          <p:cNvPr id="6" name="Oval 5"/>
          <p:cNvSpPr/>
          <p:nvPr/>
        </p:nvSpPr>
        <p:spPr>
          <a:xfrm>
            <a:off x="4688898" y="1637643"/>
            <a:ext cx="4188402" cy="695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FSDP WG</a:t>
            </a:r>
          </a:p>
        </p:txBody>
      </p:sp>
      <p:sp>
        <p:nvSpPr>
          <p:cNvPr id="30" name="Oval 29"/>
          <p:cNvSpPr/>
          <p:nvPr/>
        </p:nvSpPr>
        <p:spPr>
          <a:xfrm>
            <a:off x="6976978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604372" y="2863290"/>
            <a:ext cx="974781" cy="60620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 flipH="1">
            <a:off x="7801669" y="3429415"/>
            <a:ext cx="290094" cy="438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575569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412E452F-F488-4FC8-9AD5-77A48175038D}"/>
              </a:ext>
            </a:extLst>
          </p:cNvPr>
          <p:cNvSpPr/>
          <p:nvPr/>
        </p:nvSpPr>
        <p:spPr>
          <a:xfrm>
            <a:off x="7282835" y="538967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B4D444-0714-40E3-B215-354222813D90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596849" y="4601096"/>
            <a:ext cx="988570" cy="7645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C6AD9C-AC4E-42F8-950E-E84E0402BC62}"/>
              </a:ext>
            </a:extLst>
          </p:cNvPr>
          <p:cNvCxnSpPr>
            <a:cxnSpLocks/>
            <a:stCxn id="6" idx="5"/>
            <a:endCxn id="51" idx="0"/>
          </p:cNvCxnSpPr>
          <p:nvPr/>
        </p:nvCxnSpPr>
        <p:spPr>
          <a:xfrm>
            <a:off x="8263923" y="2231701"/>
            <a:ext cx="1202588" cy="625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AFD73A5-E443-4B6A-89DC-16417E66DDD1}"/>
              </a:ext>
            </a:extLst>
          </p:cNvPr>
          <p:cNvSpPr/>
          <p:nvPr/>
        </p:nvSpPr>
        <p:spPr>
          <a:xfrm>
            <a:off x="8731471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51" name="Flowchart: Document 50">
            <a:extLst>
              <a:ext uri="{FF2B5EF4-FFF2-40B4-BE49-F238E27FC236}">
                <a16:creationId xmlns:a16="http://schemas.microsoft.com/office/drawing/2014/main" id="{A401D1B0-D7A2-4B9F-90C0-09A27C909736}"/>
              </a:ext>
            </a:extLst>
          </p:cNvPr>
          <p:cNvSpPr/>
          <p:nvPr/>
        </p:nvSpPr>
        <p:spPr>
          <a:xfrm>
            <a:off x="8999229" y="2857230"/>
            <a:ext cx="934564" cy="58645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A1CB3F-8FC0-4D91-94A7-E90F0A3977A1}"/>
              </a:ext>
            </a:extLst>
          </p:cNvPr>
          <p:cNvCxnSpPr>
            <a:stCxn id="51" idx="2"/>
            <a:endCxn id="50" idx="0"/>
          </p:cNvCxnSpPr>
          <p:nvPr/>
        </p:nvCxnSpPr>
        <p:spPr>
          <a:xfrm>
            <a:off x="9466511" y="3404917"/>
            <a:ext cx="89651" cy="46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FC92D9FF-5741-4806-BBBA-6FB27FC5D988}"/>
              </a:ext>
            </a:extLst>
          </p:cNvPr>
          <p:cNvSpPr/>
          <p:nvPr/>
        </p:nvSpPr>
        <p:spPr>
          <a:xfrm>
            <a:off x="10047536" y="536561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784CA242-E696-42B2-AFAB-3EF883D5B56B}"/>
              </a:ext>
            </a:extLst>
          </p:cNvPr>
          <p:cNvSpPr/>
          <p:nvPr/>
        </p:nvSpPr>
        <p:spPr>
          <a:xfrm>
            <a:off x="8790237" y="5400675"/>
            <a:ext cx="1075765" cy="5620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7052A77-7C0E-4167-9CC4-5CE87528D9DD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9274165" y="4601096"/>
            <a:ext cx="53955" cy="799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35A814-5E3E-4B95-9BB5-AF90B213C2BF}"/>
              </a:ext>
            </a:extLst>
          </p:cNvPr>
          <p:cNvCxnSpPr/>
          <p:nvPr/>
        </p:nvCxnSpPr>
        <p:spPr>
          <a:xfrm>
            <a:off x="11853349" y="3935662"/>
            <a:ext cx="24326" cy="17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CF119D-3123-4C49-B379-F3B6E0096C91}"/>
              </a:ext>
            </a:extLst>
          </p:cNvPr>
          <p:cNvSpPr txBox="1"/>
          <p:nvPr/>
        </p:nvSpPr>
        <p:spPr>
          <a:xfrm>
            <a:off x="609600" y="5997762"/>
            <a:ext cx="740016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Doug w/ Tatyana to clean up the drawing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Options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72641"/>
          </a:xfrm>
        </p:spPr>
        <p:txBody>
          <a:bodyPr>
            <a:normAutofit/>
          </a:bodyPr>
          <a:lstStyle/>
          <a:p>
            <a:r>
              <a:rPr lang="en-US" dirty="0"/>
              <a:t>Basic plan is to engage with service providers we have experience with or have reason to believe could be cost-effective and reliable</a:t>
            </a:r>
          </a:p>
          <a:p>
            <a:r>
              <a:rPr lang="en-US" dirty="0"/>
              <a:t>Requirements have been expressed as:</a:t>
            </a:r>
          </a:p>
          <a:p>
            <a:pPr lvl="1"/>
            <a:r>
              <a:rPr lang="en-US" dirty="0"/>
              <a:t>“Testing Services Discussion Document”: an informal alternative or possibly preliminary to a traditional RFQ/RFP</a:t>
            </a:r>
          </a:p>
          <a:p>
            <a:pPr lvl="1"/>
            <a:r>
              <a:rPr lang="en-US" dirty="0"/>
              <a:t>Ken is taking this to a new level, translating this into a RFQ with some additional, very useful detail for his potential service providers. </a:t>
            </a:r>
            <a:r>
              <a:rPr lang="en-US"/>
              <a:t>This obviously </a:t>
            </a:r>
            <a:r>
              <a:rPr lang="en-US" dirty="0"/>
              <a:t>can and will be used with other potential service providers</a:t>
            </a:r>
          </a:p>
          <a:p>
            <a:r>
              <a:rPr lang="en-US" dirty="0"/>
              <a:t>UNH-IOL: </a:t>
            </a:r>
          </a:p>
          <a:p>
            <a:pPr lvl="1"/>
            <a:r>
              <a:rPr lang="en-US" dirty="0"/>
              <a:t>“Discussion Document” has been communicated, no response yet</a:t>
            </a:r>
          </a:p>
          <a:p>
            <a:pPr lvl="1"/>
            <a:r>
              <a:rPr lang="en-US" dirty="0"/>
              <a:t>Working issues of our existing HW inventory on-site – what’s there and what to do about it</a:t>
            </a:r>
          </a:p>
          <a:p>
            <a:r>
              <a:rPr lang="en-US" dirty="0"/>
              <a:t>VTM Beaverton: working the “Discussion Document”</a:t>
            </a:r>
          </a:p>
          <a:p>
            <a:r>
              <a:rPr lang="en-US" dirty="0"/>
              <a:t>NMC: working the “Discussion Document”</a:t>
            </a:r>
          </a:p>
          <a:p>
            <a:r>
              <a:rPr lang="en-US" dirty="0"/>
              <a:t>TBD service providers sourced by Ken: about to begin evaluation of Ken’s RFQ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model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FAEA11-3CF0-41DC-97B8-A81E9469B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28145"/>
              </p:ext>
            </p:extLst>
          </p:nvPr>
        </p:nvGraphicFramePr>
        <p:xfrm>
          <a:off x="1219199" y="1592025"/>
          <a:ext cx="1065984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117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OFA Promoter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rights as defined by Bylaws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-right to serve as FSDP WG Chair</a:t>
                      </a:r>
                    </a:p>
                    <a:p>
                      <a:r>
                        <a:rPr lang="en-US" dirty="0"/>
                        <a:t>- right to vote in FSDP 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</a:t>
                      </a:r>
                    </a:p>
                    <a:p>
                      <a:r>
                        <a:rPr lang="en-US" dirty="0"/>
                        <a:t>Highest priority in the queue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D5EC328-0167-4D53-AC35-1BEB23A7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62439"/>
              </p:ext>
            </p:extLst>
          </p:nvPr>
        </p:nvGraphicFramePr>
        <p:xfrm>
          <a:off x="1219198" y="3042054"/>
          <a:ext cx="106598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right to vote in FSDP 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1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Limited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subject to availability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9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access, as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83359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729639E9-4F11-493F-87B6-BDEA0E13ACEE}"/>
              </a:ext>
            </a:extLst>
          </p:cNvPr>
          <p:cNvSpPr/>
          <p:nvPr/>
        </p:nvSpPr>
        <p:spPr>
          <a:xfrm>
            <a:off x="956441" y="1592025"/>
            <a:ext cx="178676" cy="1285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D2E1297-19B0-4037-AD7A-605AF3F7AE5E}"/>
              </a:ext>
            </a:extLst>
          </p:cNvPr>
          <p:cNvSpPr/>
          <p:nvPr/>
        </p:nvSpPr>
        <p:spPr>
          <a:xfrm>
            <a:off x="956441" y="3042054"/>
            <a:ext cx="178676" cy="185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0F7A6-2B85-4584-8338-B252F2A4B313}"/>
              </a:ext>
            </a:extLst>
          </p:cNvPr>
          <p:cNvSpPr txBox="1"/>
          <p:nvPr/>
        </p:nvSpPr>
        <p:spPr>
          <a:xfrm rot="16200000">
            <a:off x="-39565" y="1857618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Statutory member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29559-A5D4-493D-836F-5FDDB9A011AC}"/>
              </a:ext>
            </a:extLst>
          </p:cNvPr>
          <p:cNvSpPr txBox="1"/>
          <p:nvPr/>
        </p:nvSpPr>
        <p:spPr>
          <a:xfrm rot="16200000">
            <a:off x="2475" y="3419462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FSDP member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F21BE-6C34-43BB-B1EA-43943BCFC6E4}"/>
              </a:ext>
            </a:extLst>
          </p:cNvPr>
          <p:cNvSpPr txBox="1"/>
          <p:nvPr/>
        </p:nvSpPr>
        <p:spPr>
          <a:xfrm>
            <a:off x="168166" y="5154459"/>
            <a:ext cx="12090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‘statutory members’ are defined in the Bylaws by law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‘FSDP membership classes’ are defined by a Board-defined membership policy</a:t>
            </a:r>
          </a:p>
          <a:p>
            <a:pPr marL="285750" indent="-285750">
              <a:buFontTx/>
              <a:buChar char="-"/>
            </a:pPr>
            <a:r>
              <a:rPr lang="en-US" dirty="0"/>
              <a:t>A Voting FSDP Member may serve as FSDP WG Co-chair, but not as sole chair, unless there is no OFA Promoter in that role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Access to the cluster is limited to those in one of the above membership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Cluster is supported by OFA Membership dues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Promoter Member (statutory): senior rights including unlimited testing</a:t>
            </a:r>
          </a:p>
          <a:p>
            <a:pPr lvl="1"/>
            <a:r>
              <a:rPr lang="en-GB" dirty="0"/>
              <a:t>Voting FSDP Member: Right to vote in FSDP WG but not to chair; unlimited testing</a:t>
            </a:r>
          </a:p>
          <a:p>
            <a:pPr lvl="1"/>
            <a:r>
              <a:rPr lang="en-GB" dirty="0"/>
              <a:t>Non-Voting FSDP Member: No right to vote in the FSDP WG, unlimited testing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Limited Member: access to the cluster on a “per-use” basis ??</a:t>
            </a:r>
          </a:p>
          <a:p>
            <a:pPr lvl="1"/>
            <a:r>
              <a:rPr lang="en-GB" dirty="0"/>
              <a:t>Individual Member: Limited to bona fide individuals with a demonstrated need to use the cluster</a:t>
            </a:r>
          </a:p>
          <a:p>
            <a:r>
              <a:rPr lang="en-GB" dirty="0"/>
              <a:t>FSDP WG is treated as a “Works of Authorship” working group</a:t>
            </a:r>
          </a:p>
          <a:p>
            <a:pPr lvl="1"/>
            <a:r>
              <a:rPr lang="en-GB" dirty="0"/>
              <a:t>Decisions are made via voting mechanisms</a:t>
            </a:r>
          </a:p>
          <a:p>
            <a:pPr lvl="1"/>
            <a:r>
              <a:rPr lang="en-GB" dirty="0"/>
              <a:t>Anyone may attend meetings, but voting is limited to FSDP members (including OFA Promoters)</a:t>
            </a:r>
          </a:p>
          <a:p>
            <a:r>
              <a:rPr lang="en-GB" dirty="0">
                <a:solidFill>
                  <a:srgbClr val="FF0000"/>
                </a:solidFill>
              </a:rPr>
              <a:t>Opens: </a:t>
            </a:r>
          </a:p>
          <a:p>
            <a:pPr lvl="1"/>
            <a:r>
              <a:rPr lang="en-GB" sz="2400" i="1" dirty="0">
                <a:solidFill>
                  <a:srgbClr val="FF0000"/>
                </a:solidFill>
              </a:rPr>
              <a:t>what about kernel maintainers?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8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– as of 4/9 nothing new </a:t>
            </a:r>
            <a:r>
              <a:rPr lang="en-US"/>
              <a:t>to discuss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Start 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2DA8F-1582-4C61-8CB2-7B5D74A2AF5D}"/>
              </a:ext>
            </a:extLst>
          </p:cNvPr>
          <p:cNvSpPr txBox="1"/>
          <p:nvPr/>
        </p:nvSpPr>
        <p:spPr>
          <a:xfrm>
            <a:off x="3153104" y="5386595"/>
            <a:ext cx="493615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Jim and Doug to collaborate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7C02-51D4-4050-9144-B0E0CDC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F44D-65E1-414F-BE69-BBB84345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that the OFA create the OFA Fabric Software Development Platform – OFA FSDP</a:t>
            </a:r>
          </a:p>
          <a:p>
            <a:r>
              <a:rPr lang="en-US" dirty="0"/>
              <a:t>Comprises a hardware platform and accompanying software infrastructure</a:t>
            </a:r>
          </a:p>
          <a:p>
            <a:r>
              <a:rPr lang="en-US" dirty="0"/>
              <a:t>Designed to provide its target clientele with easy access to a modern cluster incorporating high performance network technologies to be used in the development, testing, and validation of software associated with client access to fabric services</a:t>
            </a:r>
          </a:p>
          <a:p>
            <a:r>
              <a:rPr lang="en-US" dirty="0"/>
              <a:t>Intended to operate primarily ‘lights out’</a:t>
            </a:r>
          </a:p>
          <a:p>
            <a:r>
              <a:rPr lang="en-US" dirty="0"/>
              <a:t>Sited at a commercial vendor site</a:t>
            </a:r>
          </a:p>
          <a:p>
            <a:r>
              <a:rPr lang="en-US" dirty="0"/>
              <a:t>Includes a range of “memberships” in the program</a:t>
            </a:r>
          </a:p>
          <a:p>
            <a:r>
              <a:rPr lang="en-US" dirty="0"/>
              <a:t>Promoter members are “full” FSDP members</a:t>
            </a:r>
          </a:p>
          <a:p>
            <a:r>
              <a:rPr lang="en-US" dirty="0"/>
              <a:t>Supported by normal OFA membership dues</a:t>
            </a:r>
          </a:p>
          <a:p>
            <a:r>
              <a:rPr lang="en-US" dirty="0"/>
              <a:t>Seen as a vehicle for driving OFA membership and stature in the community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2A030-BF58-488B-9548-CB7FCD1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3D4F-5072-4764-BB07-5BD5772DC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System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1940C-4306-40D2-B0AD-6AF3C9E2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" y="1215993"/>
            <a:ext cx="10653237" cy="56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Provisioning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42B3-25A6-49F3-92D1-82049A01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2" y="1239520"/>
            <a:ext cx="675911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Overview - Fabric Software Development Platform (FSDP) program</a:t>
            </a:r>
          </a:p>
          <a:p>
            <a:pPr>
              <a:lnSpc>
                <a:spcPct val="150000"/>
              </a:lnSpc>
            </a:pPr>
            <a:r>
              <a:rPr lang="en-US" dirty="0"/>
              <a:t>Fabric Software Development Platform – Hardware and Software Infrastructure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 and Cluster Administration</a:t>
            </a:r>
          </a:p>
          <a:p>
            <a:pPr>
              <a:lnSpc>
                <a:spcPct val="150000"/>
              </a:lnSpc>
            </a:pPr>
            <a:r>
              <a:rPr lang="en-US" dirty="0"/>
              <a:t>Governance – FSDP Working Group</a:t>
            </a:r>
          </a:p>
          <a:p>
            <a:pPr>
              <a:lnSpc>
                <a:spcPct val="150000"/>
              </a:lnSpc>
            </a:pPr>
            <a:r>
              <a:rPr lang="en-US" dirty="0"/>
              <a:t>Siting Options</a:t>
            </a:r>
          </a:p>
          <a:p>
            <a:pPr>
              <a:lnSpc>
                <a:spcPct val="150000"/>
              </a:lnSpc>
            </a:pPr>
            <a:r>
              <a:rPr lang="en-US" dirty="0"/>
              <a:t>Membership, Costs, Funding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645F-FA87-456A-B4F8-EA1090E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8" y="1243887"/>
            <a:ext cx="7491743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0D0D-33EF-4D69-AB88-1CE9ABA8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629727"/>
            <a:ext cx="11239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Executed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640B2-1BA9-41EF-836E-552B788E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1229360"/>
            <a:ext cx="10416804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Job 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36D31-DBBE-45D9-9DFC-DFB9EFEF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" y="1259205"/>
            <a:ext cx="9965543" cy="5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8E2-AA67-455E-924C-D90E4727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" dirty="0">
                <a:solidFill>
                  <a:srgbClr val="FFFFFF"/>
                </a:solidFill>
              </a:rPr>
              <a:t>Program objectives – high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2C7E-8D91-49C6-A2BE-8BF625F1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Driven by, and capable of testing, standard, commercially available, OS platforms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SuSE</a:t>
            </a:r>
            <a:r>
              <a:rPr lang="en-US" spc="-1" dirty="0">
                <a:solidFill>
                  <a:srgbClr val="000000"/>
                </a:solidFill>
              </a:rPr>
              <a:t>, Red Hat, Debian, Ubuntu, etc. 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specialized OS platforms (with additional software)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OFED, MOFED, beta packages on top of the released OS platform code, upstream -</a:t>
            </a:r>
            <a:r>
              <a:rPr lang="en-US" spc="-1" dirty="0" err="1">
                <a:solidFill>
                  <a:srgbClr val="000000"/>
                </a:solidFill>
              </a:rPr>
              <a:t>rc</a:t>
            </a:r>
            <a:r>
              <a:rPr lang="en-US" spc="-1" dirty="0">
                <a:solidFill>
                  <a:srgbClr val="000000"/>
                </a:solidFill>
              </a:rPr>
              <a:t> releases, upstream final releases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test user supplied software on any OS platform with or without OS updates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Adaptable to multiple different fabrics (see following slides on Scope)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interoperability across vendor hardware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Broadcom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to Mellanox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for example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Runs mostly in lights out mode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Able to automatically select machines to run tests on and install all necessary software for the test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Able to give the </a:t>
            </a:r>
            <a:r>
              <a:rPr lang="en-US" b="0" spc="-1" dirty="0">
                <a:solidFill>
                  <a:srgbClr val="000000"/>
                </a:solidFill>
              </a:rPr>
              <a:t>option of automated testing or manual testing once the machines are installed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manually schedule all or a portion of the cluster for user checkout</a:t>
            </a:r>
            <a:endParaRPr lang="en-US" spc="-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03CC-3E77-4DD3-83EE-89095EAC1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4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OFA Fabric Software Development Platform, like the OFILP before it,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than the OFILP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clients – a broader audience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Linux Kernel Maintainers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Hardware vendors*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Distros**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ISVs, Application, Middleware developers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Network Services Consumers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…</a:t>
            </a:r>
          </a:p>
          <a:p>
            <a:pPr lvl="1"/>
            <a:endParaRPr lang="en-US" sz="2400" dirty="0">
              <a:latin typeface="Comic Sans MS" panose="030F0702030302020204" pitchFamily="66" charset="0"/>
              <a:cs typeface="+mn-cs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+mn-cs"/>
              </a:rPr>
              <a:t>Broadly, anybody engaged in: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Developing networking software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Consuming networking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2AD85-D0E2-4154-9052-84680D09C003}"/>
              </a:ext>
            </a:extLst>
          </p:cNvPr>
          <p:cNvSpPr txBox="1"/>
          <p:nvPr/>
        </p:nvSpPr>
        <p:spPr>
          <a:xfrm>
            <a:off x="7609490" y="4857070"/>
            <a:ext cx="44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*served by original OFILP (OpenFabrics Logo Program)</a:t>
            </a:r>
          </a:p>
          <a:p>
            <a:r>
              <a:rPr lang="en-US" dirty="0"/>
              <a:t>**served by the “on-demand” testing program at NMC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9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ACB3-687A-4363-B92E-BC4F7BB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" dirty="0">
                <a:solidFill>
                  <a:srgbClr val="FFFFFF"/>
                </a:solidFill>
              </a:rPr>
              <a:t>Serving our proposed target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6E24-EA68-47E2-A8FB-7C3AFA41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Linux Upstream Maintainers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Automatic, continuous testing of upstream software (kernel, </a:t>
            </a:r>
            <a:r>
              <a:rPr lang="en-US" b="0" spc="-1" dirty="0" err="1">
                <a:solidFill>
                  <a:srgbClr val="000000"/>
                </a:solidFill>
              </a:rPr>
              <a:t>rdma</a:t>
            </a:r>
            <a:r>
              <a:rPr lang="en-US" b="0" spc="-1" dirty="0">
                <a:solidFill>
                  <a:srgbClr val="000000"/>
                </a:solidFill>
              </a:rPr>
              <a:t>-core</a:t>
            </a:r>
            <a:r>
              <a:rPr lang="en-US" spc="-1" dirty="0">
                <a:solidFill>
                  <a:srgbClr val="000000"/>
                </a:solidFill>
              </a:rPr>
              <a:t> …)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Centralized testing of multiple hardware vendors’ products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Relieve maintainers of the burden of tracking the efficacy of hardware from multiple vendors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Incubation of an open source community that contributes tests that can be run on the cluster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Hardware Vendors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Private, on demand access to a multi-vendor cluster for testing/validation of new hardware, software, firmware 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OS Distros: On demand testing for distros (Red Hat, </a:t>
            </a:r>
            <a:r>
              <a:rPr lang="en-US" b="0" spc="-1" dirty="0" err="1">
                <a:solidFill>
                  <a:srgbClr val="000000"/>
                </a:solidFill>
              </a:rPr>
              <a:t>SuSE</a:t>
            </a:r>
            <a:r>
              <a:rPr lang="en-US" b="0" spc="-1" dirty="0">
                <a:solidFill>
                  <a:srgbClr val="000000"/>
                </a:solidFill>
              </a:rPr>
              <a:t>, OFED, etc.)</a:t>
            </a:r>
            <a:endParaRPr lang="en-US" b="0" strike="sngStrike" spc="-1" dirty="0">
              <a:solidFill>
                <a:srgbClr val="000000"/>
              </a:solidFill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Private, on demand access to a multi-vendor cluster for e.g. release testing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ISVs, Applications, Middleware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On demand testing of specific software (</a:t>
            </a:r>
            <a:r>
              <a:rPr lang="en-US" b="0" spc="-1" dirty="0" err="1">
                <a:solidFill>
                  <a:srgbClr val="000000"/>
                </a:solidFill>
              </a:rPr>
              <a:t>OpenMPI</a:t>
            </a:r>
            <a:r>
              <a:rPr lang="en-US" b="0" spc="-1" dirty="0">
                <a:solidFill>
                  <a:srgbClr val="000000"/>
                </a:solidFill>
              </a:rPr>
              <a:t>, AMQP, OpenStack, others)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Software development (Apache? MySQL?)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14DB-0ECF-4BCB-8333-89E6A71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285733"/>
            <a:ext cx="6258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access to all stakeholders</a:t>
            </a:r>
          </a:p>
          <a:p>
            <a:r>
              <a:rPr lang="en-US" sz="2400" dirty="0"/>
              <a:t>to a multi-vendor, </a:t>
            </a:r>
            <a:r>
              <a:rPr lang="en-US" sz="2400" dirty="0" err="1"/>
              <a:t>multifabric</a:t>
            </a:r>
            <a:r>
              <a:rPr lang="en-US" sz="2400" dirty="0"/>
              <a:t> testbed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49D8B-31EC-46CE-97E3-C746956EA749}">
  <ds:schemaRefs>
    <ds:schemaRef ds:uri="http://purl.org/dc/dcmitype/"/>
    <ds:schemaRef ds:uri="http://purl.org/dc/terms/"/>
    <ds:schemaRef ds:uri="http://schemas.openxmlformats.org/package/2006/metadata/core-properties"/>
    <ds:schemaRef ds:uri="825f75df-2abe-4008-962f-f3e9f3d2055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20433</TotalTime>
  <Words>3842</Words>
  <Application>Microsoft Macintosh PowerPoint</Application>
  <PresentationFormat>Widescreen</PresentationFormat>
  <Paragraphs>590</Paragraphs>
  <Slides>44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Arial</vt:lpstr>
      <vt:lpstr>Arial Narrow</vt:lpstr>
      <vt:lpstr>Calibri</vt:lpstr>
      <vt:lpstr>Comic Sans MS</vt:lpstr>
      <vt:lpstr>DejaVu Sans</vt:lpstr>
      <vt:lpstr>Symbol</vt:lpstr>
      <vt:lpstr>Times New Roman</vt:lpstr>
      <vt:lpstr>Wingdings</vt:lpstr>
      <vt:lpstr>Office Theme</vt:lpstr>
      <vt:lpstr>1_Office Theme</vt:lpstr>
      <vt:lpstr>2_Office Theme</vt:lpstr>
      <vt:lpstr>OFA Fabric Software Development Platform FSDP</vt:lpstr>
      <vt:lpstr>To close the proposal</vt:lpstr>
      <vt:lpstr>Executive summary</vt:lpstr>
      <vt:lpstr>Table of Contents</vt:lpstr>
      <vt:lpstr>Why an fsdp program</vt:lpstr>
      <vt:lpstr>question</vt:lpstr>
      <vt:lpstr>Target clients – a broader audience</vt:lpstr>
      <vt:lpstr>Serving our proposed target clients</vt:lpstr>
      <vt:lpstr>serving our clients</vt:lpstr>
      <vt:lpstr>Two major usages, one possibility</vt:lpstr>
      <vt:lpstr>An instructive look in the rearview mirror</vt:lpstr>
      <vt:lpstr>A better idea?</vt:lpstr>
      <vt:lpstr>What it is</vt:lpstr>
      <vt:lpstr>Usage: pre-release integration testing</vt:lpstr>
      <vt:lpstr>Usage: ON-demand program</vt:lpstr>
      <vt:lpstr>Usage: logo program</vt:lpstr>
      <vt:lpstr>Fabric software development platform</vt:lpstr>
      <vt:lpstr>PowerPoint Presentation</vt:lpstr>
      <vt:lpstr>PowerPoint Presentation</vt:lpstr>
      <vt:lpstr>PowerPoint Presentation</vt:lpstr>
      <vt:lpstr>fSDP hardware Infrastructure</vt:lpstr>
      <vt:lpstr>PowerPoint Presentation</vt:lpstr>
      <vt:lpstr>System Administration</vt:lpstr>
      <vt:lpstr>Program administration</vt:lpstr>
      <vt:lpstr>FSDP Governance Model</vt:lpstr>
      <vt:lpstr>Siting Options</vt:lpstr>
      <vt:lpstr>Membership model</vt:lpstr>
      <vt:lpstr>Funding model</vt:lpstr>
      <vt:lpstr>Costs – as of 4/9 nothing new to discuss</vt:lpstr>
      <vt:lpstr>NMC Distro Testing</vt:lpstr>
      <vt:lpstr>OFILP- openfabrics interop logo program</vt:lpstr>
      <vt:lpstr>OFILP mechanics</vt:lpstr>
      <vt:lpstr>Stakeholders</vt:lpstr>
      <vt:lpstr>stakeholder wish lists</vt:lpstr>
      <vt:lpstr>Upstream kernel pre-release testing</vt:lpstr>
      <vt:lpstr>interoperability means:</vt:lpstr>
      <vt:lpstr>a streamlined virtuous cycle</vt:lpstr>
      <vt:lpstr>Beaker Web Interface – System Search</vt:lpstr>
      <vt:lpstr>Beaker Web Interface – Provisioning</vt:lpstr>
      <vt:lpstr>Beaker Web Interface – Pools</vt:lpstr>
      <vt:lpstr>Beaker Web Interface – Activity</vt:lpstr>
      <vt:lpstr>Beaker Web Interface – Executed Tasks</vt:lpstr>
      <vt:lpstr>Beaker Web Interface – Job Log</vt:lpstr>
      <vt:lpstr>Program objectives – high level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Jim Ryan</cp:lastModifiedBy>
  <cp:revision>222</cp:revision>
  <cp:lastPrinted>2020-04-13T21:24:03Z</cp:lastPrinted>
  <dcterms:created xsi:type="dcterms:W3CDTF">2016-02-08T22:33:42Z</dcterms:created>
  <dcterms:modified xsi:type="dcterms:W3CDTF">2020-04-13T21:26:02Z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2020-03-30 19:17:08Z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