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4" r:id="rId3"/>
    <p:sldId id="271" r:id="rId4"/>
    <p:sldId id="289" r:id="rId5"/>
    <p:sldId id="267" r:id="rId6"/>
    <p:sldId id="265" r:id="rId7"/>
    <p:sldId id="266" r:id="rId8"/>
    <p:sldId id="285" r:id="rId9"/>
    <p:sldId id="286" r:id="rId10"/>
    <p:sldId id="287" r:id="rId11"/>
    <p:sldId id="270" r:id="rId12"/>
    <p:sldId id="291" r:id="rId13"/>
    <p:sldId id="268" r:id="rId14"/>
    <p:sldId id="284" r:id="rId15"/>
    <p:sldId id="290" r:id="rId16"/>
    <p:sldId id="273" r:id="rId17"/>
    <p:sldId id="272" r:id="rId18"/>
    <p:sldId id="274" r:id="rId19"/>
    <p:sldId id="275" r:id="rId20"/>
    <p:sldId id="276" r:id="rId21"/>
    <p:sldId id="288" r:id="rId22"/>
    <p:sldId id="277" r:id="rId23"/>
    <p:sldId id="278" r:id="rId24"/>
    <p:sldId id="279" r:id="rId25"/>
    <p:sldId id="281" r:id="rId26"/>
    <p:sldId id="282" r:id="rId27"/>
    <p:sldId id="283" r:id="rId28"/>
    <p:sldId id="269" r:id="rId29"/>
    <p:sldId id="262" r:id="rId30"/>
    <p:sldId id="292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302"/>
    <a:srgbClr val="6D6E71"/>
    <a:srgbClr val="00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5" autoAdjust="0"/>
    <p:restoredTop sz="94973" autoAdjust="0"/>
  </p:normalViewPr>
  <p:slideViewPr>
    <p:cSldViewPr snapToGrid="0">
      <p:cViewPr varScale="1">
        <p:scale>
          <a:sx n="66" d="100"/>
          <a:sy n="66" d="100"/>
        </p:scale>
        <p:origin x="-1248" y="-102"/>
      </p:cViewPr>
      <p:guideLst>
        <p:guide orient="horz" pos="2112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5524409-AA6D-49FE-A0C8-CA282E6A6A91}" type="datetime1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33CCFEF-DA26-423D-BE49-67E67BA0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DDD60918-725D-44C2-AD5E-9DFE3E31F5F9}" type="datetime1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A8C316C-1847-4B6F-ABDB-A71BD91C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7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4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546225"/>
          </a:xfrm>
        </p:spPr>
        <p:txBody>
          <a:bodyPr/>
          <a:lstStyle>
            <a:lvl1pPr algn="l">
              <a:defRPr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6629400" cy="1066800"/>
          </a:xfrm>
        </p:spPr>
        <p:txBody>
          <a:bodyPr/>
          <a:lstStyle>
            <a:lvl1pPr marL="0" indent="0" algn="l">
              <a:buNone/>
              <a:defRPr>
                <a:solidFill>
                  <a:srgbClr val="6D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3087" y="3811049"/>
            <a:ext cx="1538825" cy="1432236"/>
            <a:chOff x="5075853" y="3477159"/>
            <a:chExt cx="3077649" cy="286447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29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 bwMode="auto">
          <a:xfrm>
            <a:off x="1560352" y="3928884"/>
            <a:ext cx="2281808" cy="21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89380"/>
            <a:ext cx="8229600" cy="1049323"/>
          </a:xfrm>
        </p:spPr>
        <p:txBody>
          <a:bodyPr/>
          <a:lstStyle>
            <a:lvl1pPr algn="ctr">
              <a:defRPr sz="3600"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54894" y="4004545"/>
            <a:ext cx="2180000" cy="2029002"/>
            <a:chOff x="5075853" y="3477159"/>
            <a:chExt cx="3077649" cy="2864472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3428653" y="6414571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#OFADevWorkshop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1026" name="Picture 9" descr="ribbon_small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6" descr="OpenFabric_Alliance_Logo_pp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12700" cap="flat" cmpd="sng" algn="ctr">
            <a:solidFill>
              <a:srgbClr val="E553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42451" y="6492875"/>
            <a:ext cx="827370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59328" y="6492875"/>
            <a:ext cx="108646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195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ol.unh.edu/ofilglis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l.unh.edu/services/testing/NVMe/integratorslist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l.unh.edu/services/testing/ipv6/usgv6tested.php" TargetMode="External"/><Relationship Id="rId2" Type="http://schemas.openxmlformats.org/officeDocument/2006/relationships/hyperlink" Target="https://www.iol.unh.edu/services/testing/ipv6/logoholders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2014OFADev" TargetMode="External"/><Relationship Id="rId2" Type="http://schemas.openxmlformats.org/officeDocument/2006/relationships/hyperlink" Target="https://docs.google.com/forms/d/1qwGuWe4rsFvYM6nyJVwa4q12_bWDiLlfRFi3p0EGV_w/viewfor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fabrics.org/index.php/ofedofaw.html" TargetMode="External"/><Relationship Id="rId2" Type="http://schemas.openxmlformats.org/officeDocument/2006/relationships/hyperlink" Target="https://www.openfabrics.org/index.php/working-groups/wg-mail-subscription.html?view=f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fabrics.org/images/docs/LinkedDocs/UNH_IOL_OFA_11-11_MR_FINAL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falab@iol.unh.edu" TargetMode="External"/><Relationship Id="rId2" Type="http://schemas.openxmlformats.org/officeDocument/2006/relationships/hyperlink" Target="mailto:ren@iol.unh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fabrics.org/index.php/resources/training/infiniband-fabric-administration.html" TargetMode="External"/><Relationship Id="rId2" Type="http://schemas.openxmlformats.org/officeDocument/2006/relationships/hyperlink" Target="https://www.openfabrics.org/index.php/resources/training/training-offering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sdance@soft-forge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ol.unh.edu/ofilp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OFA Logo Program Developments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057400" y="4631184"/>
            <a:ext cx="6629400" cy="1030580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#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OFADevWorkshop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Presented by Bob Noseworthy, Technical Sherpa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University of New Hampshire’s InterOperability Laboratory (UNH-IOL)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OFA Logo Program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can be on the Logo List? </a:t>
            </a:r>
            <a:r>
              <a:rPr lang="en-US" sz="2600" dirty="0" smtClean="0"/>
              <a:t>Additions of v1.16/v1.17 in bold</a:t>
            </a:r>
            <a:endParaRPr lang="en-US" dirty="0" smtClean="0"/>
          </a:p>
          <a:p>
            <a:pPr lvl="1"/>
            <a:r>
              <a:rPr lang="en-US" dirty="0" smtClean="0"/>
              <a:t>Server Systems using </a:t>
            </a:r>
            <a:r>
              <a:rPr lang="en-US" dirty="0" err="1" smtClean="0"/>
              <a:t>InfiniBand</a:t>
            </a:r>
            <a:r>
              <a:rPr lang="en-US" dirty="0" smtClean="0"/>
              <a:t> HCA and running OFA software </a:t>
            </a:r>
          </a:p>
          <a:p>
            <a:pPr lvl="1"/>
            <a:r>
              <a:rPr lang="en-US" dirty="0" smtClean="0"/>
              <a:t>Server Systems using </a:t>
            </a:r>
            <a:r>
              <a:rPr lang="en-US" dirty="0" err="1" smtClean="0"/>
              <a:t>InfiniBand</a:t>
            </a:r>
            <a:r>
              <a:rPr lang="en-US" dirty="0" smtClean="0"/>
              <a:t> HCA and running non-OFA software </a:t>
            </a:r>
          </a:p>
          <a:p>
            <a:pPr lvl="2"/>
            <a:r>
              <a:rPr lang="en-US" dirty="0" smtClean="0"/>
              <a:t>such as for Sun Solaris, Apple Mac, HPUX, IBM AIX and other operating systems </a:t>
            </a:r>
          </a:p>
          <a:p>
            <a:pPr lvl="1"/>
            <a:r>
              <a:rPr lang="en-US" dirty="0" smtClean="0"/>
              <a:t>Server Systems using Ethernet R-NIC and running OFA software </a:t>
            </a:r>
          </a:p>
          <a:p>
            <a:pPr lvl="1"/>
            <a:r>
              <a:rPr lang="en-US" dirty="0" smtClean="0"/>
              <a:t>Server Systems using Ethernet R-NIC and running non-OFA software </a:t>
            </a:r>
          </a:p>
          <a:p>
            <a:pPr lvl="2"/>
            <a:r>
              <a:rPr lang="en-US" dirty="0" smtClean="0"/>
              <a:t>such as for Sun Solaris, Apple Mac, HPUX, IBM AIX and other operating systems </a:t>
            </a:r>
          </a:p>
          <a:p>
            <a:pPr lvl="1"/>
            <a:r>
              <a:rPr lang="en-US" dirty="0" smtClean="0"/>
              <a:t>Server Systems </a:t>
            </a:r>
            <a:r>
              <a:rPr lang="en-US" b="1" dirty="0" smtClean="0"/>
              <a:t>using </a:t>
            </a:r>
            <a:r>
              <a:rPr lang="en-US" b="1" dirty="0" err="1" smtClean="0"/>
              <a:t>RoCE</a:t>
            </a:r>
            <a:r>
              <a:rPr lang="en-US" b="1" dirty="0" smtClean="0"/>
              <a:t> Adapters </a:t>
            </a:r>
            <a:r>
              <a:rPr lang="en-US" dirty="0" smtClean="0"/>
              <a:t>and running OFA software </a:t>
            </a:r>
          </a:p>
          <a:p>
            <a:pPr lvl="1"/>
            <a:r>
              <a:rPr lang="en-US" dirty="0" smtClean="0"/>
              <a:t>Server Systems </a:t>
            </a:r>
            <a:r>
              <a:rPr lang="en-US" b="1" dirty="0" smtClean="0"/>
              <a:t>using </a:t>
            </a:r>
            <a:r>
              <a:rPr lang="en-US" b="1" dirty="0" err="1" smtClean="0"/>
              <a:t>RoCE</a:t>
            </a:r>
            <a:r>
              <a:rPr lang="en-US" b="1" dirty="0" smtClean="0"/>
              <a:t> Adapters</a:t>
            </a:r>
            <a:r>
              <a:rPr lang="en-US" dirty="0" smtClean="0"/>
              <a:t> and running non-OFA software </a:t>
            </a:r>
          </a:p>
          <a:p>
            <a:pPr lvl="2"/>
            <a:r>
              <a:rPr lang="en-US" dirty="0" smtClean="0"/>
              <a:t>such as for Sun Solaris, Apple Mac, HPUX, IBM AIX and other operating systems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additions - </a:t>
            </a:r>
            <a:r>
              <a:rPr lang="en-US" dirty="0" err="1" smtClean="0"/>
              <a:t>RoCE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RCAs added May 2013</a:t>
            </a:r>
          </a:p>
          <a:p>
            <a:r>
              <a:rPr lang="en-US" dirty="0" smtClean="0"/>
              <a:t>End stations tested</a:t>
            </a:r>
          </a:p>
          <a:p>
            <a:pPr lvl="1"/>
            <a:r>
              <a:rPr lang="en-US" dirty="0" smtClean="0"/>
              <a:t>RCA providers</a:t>
            </a:r>
          </a:p>
          <a:p>
            <a:pPr lvl="1"/>
            <a:r>
              <a:rPr lang="en-US" dirty="0" smtClean="0"/>
              <a:t>System providers</a:t>
            </a:r>
          </a:p>
          <a:p>
            <a:r>
              <a:rPr lang="en-US" dirty="0" smtClean="0"/>
              <a:t>Anticipate return of </a:t>
            </a:r>
            <a:r>
              <a:rPr lang="en-US" dirty="0" err="1" smtClean="0"/>
              <a:t>iSER</a:t>
            </a:r>
            <a:r>
              <a:rPr lang="en-US" dirty="0" smtClean="0"/>
              <a:t> targets and additional system provider participation this year</a:t>
            </a:r>
          </a:p>
          <a:p>
            <a:r>
              <a:rPr lang="en-US" dirty="0" smtClean="0"/>
              <a:t>Bridges / Ethernet Fabrics </a:t>
            </a:r>
          </a:p>
          <a:p>
            <a:pPr lvl="1"/>
            <a:r>
              <a:rPr lang="en-US" dirty="0" smtClean="0"/>
              <a:t>More on this in upcoming slides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OFA Logo List </a:t>
            </a:r>
            <a:r>
              <a:rPr lang="en-US" sz="3600" dirty="0" smtClean="0"/>
              <a:t>(iol.unh.edu/</a:t>
            </a:r>
            <a:r>
              <a:rPr lang="en-US" sz="3600" b="1" dirty="0" err="1" smtClean="0"/>
              <a:t>ofilglist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</a:t>
            </a:r>
          </a:p>
          <a:p>
            <a:pPr>
              <a:buNone/>
            </a:pPr>
            <a:r>
              <a:rPr lang="en-US" dirty="0" smtClean="0"/>
              <a:t>from </a:t>
            </a:r>
          </a:p>
          <a:p>
            <a:pPr>
              <a:buNone/>
            </a:pPr>
            <a:r>
              <a:rPr lang="en-US" dirty="0" smtClean="0"/>
              <a:t>2014 list: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143" y="1550732"/>
            <a:ext cx="6584496" cy="47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OFA Logo List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http://iol.unh.edu/</a:t>
            </a:r>
            <a:r>
              <a:rPr lang="en-US" b="1" dirty="0" smtClean="0">
                <a:hlinkClick r:id="rId2"/>
              </a:rPr>
              <a:t>ofilglist</a:t>
            </a:r>
            <a:endParaRPr lang="en-US" b="1" dirty="0" smtClean="0"/>
          </a:p>
          <a:p>
            <a:r>
              <a:rPr lang="en-US" dirty="0" smtClean="0"/>
              <a:t>Most recent Logo List includes summary report of all testing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3572" y="2648866"/>
            <a:ext cx="5932714" cy="379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OFA Logo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use it?</a:t>
            </a:r>
          </a:p>
          <a:p>
            <a:r>
              <a:rPr lang="en-US" dirty="0" smtClean="0"/>
              <a:t>Do you also use the IBTA Integrator’s List?</a:t>
            </a:r>
          </a:p>
          <a:p>
            <a:pPr lvl="1"/>
            <a:r>
              <a:rPr lang="en-US" dirty="0" smtClean="0"/>
              <a:t>For Cables?</a:t>
            </a:r>
          </a:p>
          <a:p>
            <a:pPr lvl="1"/>
            <a:r>
              <a:rPr lang="en-US" dirty="0" smtClean="0"/>
              <a:t>For Equipment (HCAs, Switches)?</a:t>
            </a:r>
          </a:p>
          <a:p>
            <a:r>
              <a:rPr lang="en-US" dirty="0" smtClean="0"/>
              <a:t>Is the product you are evaluating on the list?</a:t>
            </a:r>
          </a:p>
          <a:p>
            <a:r>
              <a:rPr lang="en-US" dirty="0" smtClean="0"/>
              <a:t>What limits your usage?</a:t>
            </a:r>
          </a:p>
          <a:p>
            <a:pPr lvl="1"/>
            <a:r>
              <a:rPr lang="en-US" dirty="0" smtClean="0"/>
              <a:t>Validation Depth?</a:t>
            </a:r>
          </a:p>
          <a:p>
            <a:pPr lvl="1"/>
            <a:r>
              <a:rPr lang="en-US" dirty="0" smtClean="0"/>
              <a:t>Validation Breadth?</a:t>
            </a:r>
          </a:p>
          <a:p>
            <a:pPr lvl="2"/>
            <a:r>
              <a:rPr lang="en-US" dirty="0" smtClean="0"/>
              <a:t>More ULPs covered, different </a:t>
            </a:r>
            <a:r>
              <a:rPr lang="en-US" dirty="0" err="1" smtClean="0"/>
              <a:t>Distros</a:t>
            </a:r>
            <a:r>
              <a:rPr lang="en-US" dirty="0" smtClean="0"/>
              <a:t> validated</a:t>
            </a:r>
          </a:p>
          <a:p>
            <a:pPr lvl="1"/>
            <a:r>
              <a:rPr lang="en-US" dirty="0" smtClean="0"/>
              <a:t>Participating Vendors/Product variety?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Tomorrow’s OFA Logo Program?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58150" y="6492875"/>
            <a:ext cx="1085850" cy="212725"/>
          </a:xfrm>
        </p:spPr>
        <p:txBody>
          <a:bodyPr/>
          <a:lstStyle/>
          <a:p>
            <a:fld id="{62C27CB9-1700-439E-B0BF-EDD2C915F9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Program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8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Input needed</a:t>
            </a:r>
          </a:p>
          <a:p>
            <a:pPr lvl="1"/>
            <a:r>
              <a:rPr lang="en-US" dirty="0" smtClean="0"/>
              <a:t>Set priorities</a:t>
            </a:r>
          </a:p>
          <a:p>
            <a:pPr lvl="1"/>
            <a:r>
              <a:rPr lang="en-US" dirty="0" smtClean="0"/>
              <a:t>End User Stories / Needs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Any OFA Member may participate in the OFA’s Interoperability Working Group (OFA-IWG):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End Users;</a:t>
            </a:r>
          </a:p>
          <a:p>
            <a:pPr lvl="2"/>
            <a:r>
              <a:rPr lang="en-US" dirty="0" smtClean="0"/>
              <a:t>Application Developers;</a:t>
            </a:r>
          </a:p>
          <a:p>
            <a:pPr lvl="2"/>
            <a:r>
              <a:rPr lang="en-US" dirty="0" smtClean="0"/>
              <a:t>Purchasers and Evaluators;</a:t>
            </a:r>
          </a:p>
          <a:p>
            <a:pPr lvl="1"/>
            <a:r>
              <a:rPr lang="en-US" dirty="0" smtClean="0"/>
              <a:t>share your needs and desires with the OFA-IWG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Only OFILG Members can receive logos for their products</a:t>
            </a:r>
          </a:p>
          <a:p>
            <a:pPr lvl="4"/>
            <a:endParaRPr lang="en-US" i="1" dirty="0" smtClean="0"/>
          </a:p>
          <a:p>
            <a:r>
              <a:rPr lang="en-US" i="1" dirty="0" smtClean="0"/>
              <a:t>The following slides are my speculation and are </a:t>
            </a:r>
            <a:r>
              <a:rPr lang="en-US" b="1" i="1" dirty="0" smtClean="0"/>
              <a:t>NOT</a:t>
            </a:r>
            <a:r>
              <a:rPr lang="en-US" i="1" dirty="0" smtClean="0"/>
              <a:t> active work within the OFA-IWG, if you support some of the ideas, please get involved !!!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RoCE</a:t>
            </a:r>
            <a:r>
              <a:rPr lang="en-US" dirty="0" smtClean="0"/>
              <a:t> Bridge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Ethernet Bridges tested</a:t>
            </a:r>
          </a:p>
          <a:p>
            <a:pPr lvl="1"/>
            <a:r>
              <a:rPr lang="en-US" dirty="0" smtClean="0"/>
              <a:t>None formally, yet play a critical role in CE</a:t>
            </a:r>
          </a:p>
          <a:p>
            <a:pPr lvl="1"/>
            <a:r>
              <a:rPr lang="en-US" dirty="0" smtClean="0"/>
              <a:t>Emulex provided an </a:t>
            </a:r>
            <a:r>
              <a:rPr lang="en-US" dirty="0" err="1" smtClean="0"/>
              <a:t>Arista</a:t>
            </a:r>
            <a:r>
              <a:rPr lang="en-US" dirty="0" smtClean="0"/>
              <a:t> Networks 40GbE switch for current </a:t>
            </a:r>
            <a:r>
              <a:rPr lang="en-US" dirty="0" err="1" smtClean="0"/>
              <a:t>RoCE</a:t>
            </a:r>
            <a:r>
              <a:rPr lang="en-US" dirty="0" smtClean="0"/>
              <a:t> testing</a:t>
            </a:r>
          </a:p>
          <a:p>
            <a:r>
              <a:rPr lang="en-US" dirty="0" smtClean="0"/>
              <a:t>Put the “Fabric” in Ethernet Fabric validation</a:t>
            </a:r>
          </a:p>
          <a:p>
            <a:r>
              <a:rPr lang="en-US" dirty="0" smtClean="0"/>
              <a:t>Ethernet Fabrics are real</a:t>
            </a:r>
          </a:p>
          <a:p>
            <a:pPr lvl="1"/>
            <a:r>
              <a:rPr lang="en-US" dirty="0" smtClean="0"/>
              <a:t>Congestion Avoidance (Data Center Bridging)</a:t>
            </a:r>
          </a:p>
          <a:p>
            <a:pPr lvl="1"/>
            <a:r>
              <a:rPr lang="en-US" dirty="0" smtClean="0"/>
              <a:t>Well-beyond Multiple Spanning Tree </a:t>
            </a:r>
          </a:p>
          <a:p>
            <a:pPr lvl="2"/>
            <a:r>
              <a:rPr lang="en-US" dirty="0" smtClean="0"/>
              <a:t>Proprietary examples: </a:t>
            </a:r>
            <a:r>
              <a:rPr lang="en-US" dirty="0" err="1" smtClean="0"/>
              <a:t>Qfabric</a:t>
            </a:r>
            <a:r>
              <a:rPr lang="en-US" dirty="0" smtClean="0"/>
              <a:t>, MLAG, </a:t>
            </a:r>
            <a:r>
              <a:rPr lang="en-US" dirty="0" err="1" smtClean="0"/>
              <a:t>FabricPath</a:t>
            </a:r>
            <a:endParaRPr lang="en-US" dirty="0" smtClean="0"/>
          </a:p>
          <a:p>
            <a:pPr lvl="2"/>
            <a:r>
              <a:rPr lang="en-US" dirty="0" smtClean="0"/>
              <a:t>Standards-based: IETF TRILL, IEEE SPB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hardware pass-thru for RDMA</a:t>
            </a:r>
          </a:p>
          <a:p>
            <a:r>
              <a:rPr lang="en-US" dirty="0" smtClean="0"/>
              <a:t>Which Hypervisor solutions?</a:t>
            </a:r>
          </a:p>
          <a:p>
            <a:pPr lvl="1"/>
            <a:r>
              <a:rPr lang="en-US" dirty="0" smtClean="0"/>
              <a:t>Must be OFILG member driven</a:t>
            </a:r>
          </a:p>
          <a:p>
            <a:r>
              <a:rPr lang="en-US" dirty="0" smtClean="0"/>
              <a:t>Which </a:t>
            </a:r>
            <a:r>
              <a:rPr lang="en-US" dirty="0" err="1" smtClean="0"/>
              <a:t>OSes</a:t>
            </a:r>
            <a:r>
              <a:rPr lang="en-US" dirty="0" smtClean="0"/>
              <a:t> within the VM</a:t>
            </a:r>
          </a:p>
          <a:p>
            <a:pPr lvl="1"/>
            <a:r>
              <a:rPr lang="en-US" dirty="0" smtClean="0"/>
              <a:t>Again: OFILG member driven</a:t>
            </a:r>
          </a:p>
          <a:p>
            <a:endParaRPr lang="en-US" dirty="0" smtClean="0"/>
          </a:p>
          <a:p>
            <a:r>
              <a:rPr lang="en-US" dirty="0" smtClean="0"/>
              <a:t>Virtualization providers encouraged to directly participate in OFILG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Distro</a:t>
            </a:r>
            <a:r>
              <a:rPr lang="en-US" dirty="0" smtClean="0"/>
              <a:t>/OS provider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Today using Scientific Linux, or Centos</a:t>
            </a:r>
          </a:p>
          <a:p>
            <a:r>
              <a:rPr lang="en-US" dirty="0" err="1" smtClean="0"/>
              <a:t>Distro</a:t>
            </a:r>
            <a:r>
              <a:rPr lang="en-US" dirty="0" smtClean="0"/>
              <a:t>/</a:t>
            </a:r>
            <a:r>
              <a:rPr lang="en-US" dirty="0" err="1" smtClean="0"/>
              <a:t>OSes</a:t>
            </a:r>
            <a:r>
              <a:rPr lang="en-US" dirty="0" smtClean="0"/>
              <a:t> tested in previous </a:t>
            </a:r>
            <a:r>
              <a:rPr lang="en-US" dirty="0" err="1" smtClean="0"/>
              <a:t>Interop</a:t>
            </a:r>
            <a:r>
              <a:rPr lang="en-US" dirty="0" smtClean="0"/>
              <a:t> events:</a:t>
            </a:r>
          </a:p>
          <a:p>
            <a:pPr lvl="1"/>
            <a:r>
              <a:rPr lang="en-US" dirty="0" err="1" smtClean="0"/>
              <a:t>Canonical’s</a:t>
            </a:r>
            <a:r>
              <a:rPr lang="en-US" dirty="0" smtClean="0"/>
              <a:t> </a:t>
            </a:r>
            <a:r>
              <a:rPr lang="en-US" dirty="0" err="1" smtClean="0"/>
              <a:t>Ubuntu</a:t>
            </a:r>
            <a:endParaRPr lang="en-US" dirty="0" smtClean="0"/>
          </a:p>
          <a:p>
            <a:pPr lvl="1"/>
            <a:r>
              <a:rPr lang="en-US" dirty="0" smtClean="0"/>
              <a:t>Microsoft (</a:t>
            </a:r>
            <a:r>
              <a:rPr lang="en-US" dirty="0" err="1" smtClean="0"/>
              <a:t>WinOfed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RedHat</a:t>
            </a:r>
            <a:endParaRPr lang="en-US" dirty="0" smtClean="0"/>
          </a:p>
          <a:p>
            <a:pPr lvl="1"/>
            <a:r>
              <a:rPr lang="en-US" dirty="0" smtClean="0"/>
              <a:t>SUSE</a:t>
            </a:r>
          </a:p>
          <a:p>
            <a:endParaRPr lang="en-US" dirty="0" smtClean="0"/>
          </a:p>
          <a:p>
            <a:r>
              <a:rPr lang="en-US" dirty="0" err="1" smtClean="0"/>
              <a:t>Distro</a:t>
            </a:r>
            <a:r>
              <a:rPr lang="en-US" dirty="0" smtClean="0"/>
              <a:t>/OS providers encouraged to directly participate in OFILG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Distro</a:t>
            </a:r>
            <a:r>
              <a:rPr lang="en-US" dirty="0" smtClean="0"/>
              <a:t>/OS choice is at the direction of OFILG and OFA-IWG members </a:t>
            </a:r>
          </a:p>
          <a:p>
            <a:pPr lvl="1"/>
            <a:r>
              <a:rPr lang="en-US" dirty="0" smtClean="0"/>
              <a:t>(as is the entirety of the OFA Logo Test Plan)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and Benefits of the OFA Logo Program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Recent updates</a:t>
            </a:r>
          </a:p>
          <a:p>
            <a:r>
              <a:rPr lang="en-US" dirty="0" smtClean="0"/>
              <a:t>Using the OFA Logo List</a:t>
            </a:r>
          </a:p>
          <a:p>
            <a:r>
              <a:rPr lang="en-US" dirty="0" smtClean="0"/>
              <a:t>Feedback needed: </a:t>
            </a:r>
          </a:p>
          <a:p>
            <a:pPr lvl="1"/>
            <a:r>
              <a:rPr lang="en-US" dirty="0" smtClean="0"/>
              <a:t>Continued evolution</a:t>
            </a:r>
          </a:p>
          <a:p>
            <a:pPr lvl="2"/>
            <a:r>
              <a:rPr lang="en-US" dirty="0" smtClean="0"/>
              <a:t>Virtualization, </a:t>
            </a:r>
            <a:r>
              <a:rPr lang="en-US" dirty="0" err="1" smtClean="0"/>
              <a:t>NVMe</a:t>
            </a:r>
            <a:r>
              <a:rPr lang="en-US" dirty="0" smtClean="0"/>
              <a:t>, IPv6, Increased </a:t>
            </a:r>
            <a:r>
              <a:rPr lang="en-US" dirty="0" err="1" smtClean="0"/>
              <a:t>Distro</a:t>
            </a:r>
            <a:r>
              <a:rPr lang="en-US" dirty="0" smtClean="0"/>
              <a:t> involvement</a:t>
            </a:r>
          </a:p>
          <a:p>
            <a:pPr lvl="1"/>
            <a:r>
              <a:rPr lang="en-US" dirty="0" smtClean="0"/>
              <a:t>Additional ULPs of Interest</a:t>
            </a:r>
          </a:p>
          <a:p>
            <a:r>
              <a:rPr lang="en-US" dirty="0" smtClean="0"/>
              <a:t>Next challenges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8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IB at FDR / EDR </a:t>
            </a:r>
          </a:p>
          <a:p>
            <a:r>
              <a:rPr lang="en-US" dirty="0" smtClean="0"/>
              <a:t>Ethernet at 40 / 100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4x10Gbps or 10x10Gbps</a:t>
            </a:r>
          </a:p>
          <a:p>
            <a:pPr lvl="1"/>
            <a:r>
              <a:rPr lang="en-US" dirty="0" smtClean="0"/>
              <a:t>Soon 4x25Gbps</a:t>
            </a:r>
          </a:p>
          <a:p>
            <a:r>
              <a:rPr lang="en-US" dirty="0" smtClean="0"/>
              <a:t>Testing at Higher Speeds / lower latencies critical for validation of some ULPs</a:t>
            </a:r>
          </a:p>
          <a:p>
            <a:r>
              <a:rPr lang="en-US" dirty="0" smtClean="0"/>
              <a:t>Requires </a:t>
            </a:r>
          </a:p>
          <a:p>
            <a:pPr lvl="1"/>
            <a:r>
              <a:rPr lang="en-US" dirty="0" err="1" smtClean="0"/>
              <a:t>PCIe</a:t>
            </a:r>
            <a:r>
              <a:rPr lang="en-US" dirty="0" smtClean="0"/>
              <a:t> gen3 / gen4 </a:t>
            </a:r>
          </a:p>
          <a:p>
            <a:pPr lvl="1"/>
            <a:r>
              <a:rPr lang="en-US" dirty="0" smtClean="0"/>
              <a:t>Continuously challenging OFA test-cluster resources</a:t>
            </a:r>
          </a:p>
          <a:p>
            <a:pPr lvl="1"/>
            <a:r>
              <a:rPr lang="en-US" dirty="0" smtClean="0"/>
              <a:t>Credit to AMD, HP, Intel for their contributions to the cluster over the years to support ever faster technologies.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begets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OFA Logo Program expand to include Performance requirements?</a:t>
            </a:r>
          </a:p>
          <a:p>
            <a:pPr lvl="1"/>
            <a:r>
              <a:rPr lang="en-US" dirty="0" smtClean="0"/>
              <a:t>Discussed at length during formation process</a:t>
            </a:r>
          </a:p>
          <a:p>
            <a:pPr lvl="1"/>
            <a:r>
              <a:rPr lang="en-US" dirty="0" smtClean="0"/>
              <a:t>Currently Logo Program validates functionality and interoperability, but does not restrict based on performance</a:t>
            </a:r>
          </a:p>
          <a:p>
            <a:pPr lvl="2"/>
            <a:r>
              <a:rPr lang="en-US" dirty="0" smtClean="0"/>
              <a:t>The Market is currently left to make that determination</a:t>
            </a:r>
          </a:p>
          <a:p>
            <a:pPr lvl="1"/>
            <a:r>
              <a:rPr lang="en-US" dirty="0" smtClean="0"/>
              <a:t>Should a “minimum bar” be set for some of the validation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: A fixed number or some percentage below a moving average of performance numbers from past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NVMe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pushing the envelop of speed</a:t>
            </a:r>
          </a:p>
          <a:p>
            <a:r>
              <a:rPr lang="en-US" dirty="0" smtClean="0"/>
              <a:t>UNH-IOL </a:t>
            </a:r>
            <a:r>
              <a:rPr lang="en-US" dirty="0" err="1" smtClean="0"/>
              <a:t>NVMe</a:t>
            </a:r>
            <a:r>
              <a:rPr lang="en-US" dirty="0" smtClean="0"/>
              <a:t> Consortium </a:t>
            </a:r>
          </a:p>
          <a:p>
            <a:pPr lvl="1"/>
            <a:r>
              <a:rPr lang="en-US" dirty="0" smtClean="0"/>
              <a:t>Working in concert with the NVM Express Organization</a:t>
            </a:r>
          </a:p>
          <a:p>
            <a:r>
              <a:rPr lang="en-US" dirty="0" smtClean="0"/>
              <a:t>Integrator’s List</a:t>
            </a:r>
          </a:p>
          <a:p>
            <a:pPr lvl="1"/>
            <a:r>
              <a:rPr lang="en-US" sz="2000" dirty="0" smtClean="0">
                <a:hlinkClick r:id="rId2"/>
              </a:rPr>
              <a:t>https://www.iol.unh.edu/services/testing/NVMe/integratorslist.php</a:t>
            </a:r>
            <a:endParaRPr lang="en-US" sz="2000" dirty="0" smtClean="0"/>
          </a:p>
          <a:p>
            <a:r>
              <a:rPr lang="en-US" dirty="0" smtClean="0"/>
              <a:t>Validation of storage protocols / solutions at </a:t>
            </a:r>
            <a:r>
              <a:rPr lang="en-US" dirty="0" err="1" smtClean="0"/>
              <a:t>NVMe</a:t>
            </a:r>
            <a:r>
              <a:rPr lang="en-US" dirty="0" smtClean="0"/>
              <a:t> speeds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EMC </a:t>
            </a:r>
            <a:r>
              <a:rPr lang="en-US" dirty="0" err="1" smtClean="0"/>
              <a:t>XtremeIO</a:t>
            </a:r>
            <a:r>
              <a:rPr lang="en-US" dirty="0" smtClean="0"/>
              <a:t>,  Fusion-IO, DDN Storage Fusion </a:t>
            </a:r>
            <a:r>
              <a:rPr lang="en-US" dirty="0" err="1" smtClean="0"/>
              <a:t>Xcelerator</a:t>
            </a:r>
            <a:r>
              <a:rPr lang="en-US" dirty="0" smtClean="0"/>
              <a:t> (SFX) solutions,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UNH-IOL IPv6 Consortium / IPv6 Forum</a:t>
            </a:r>
          </a:p>
          <a:p>
            <a:r>
              <a:rPr lang="en-US" dirty="0" smtClean="0"/>
              <a:t>IPv6 Ready Logo List</a:t>
            </a:r>
          </a:p>
          <a:p>
            <a:pPr lvl="1"/>
            <a:r>
              <a:rPr lang="en-US" sz="2200" dirty="0" smtClean="0">
                <a:hlinkClick r:id="rId2"/>
              </a:rPr>
              <a:t>https://www.iol.unh.edu/services/testing/ipv6/logoholders.php</a:t>
            </a:r>
            <a:endParaRPr lang="en-US" sz="2200" dirty="0" smtClean="0"/>
          </a:p>
          <a:p>
            <a:r>
              <a:rPr lang="en-US" dirty="0" smtClean="0"/>
              <a:t>USGv6 Certification</a:t>
            </a:r>
          </a:p>
          <a:p>
            <a:pPr lvl="1"/>
            <a:r>
              <a:rPr lang="en-US" sz="2200" dirty="0" smtClean="0">
                <a:hlinkClick r:id="rId3"/>
              </a:rPr>
              <a:t>https://www.iol.unh.edu/services/testing/ipv6/usgv6tested.php</a:t>
            </a:r>
            <a:endParaRPr lang="en-US" sz="2200" dirty="0" smtClean="0"/>
          </a:p>
          <a:p>
            <a:r>
              <a:rPr lang="en-US" dirty="0" smtClean="0"/>
              <a:t>Not done today:</a:t>
            </a:r>
          </a:p>
          <a:p>
            <a:pPr lvl="1"/>
            <a:r>
              <a:rPr lang="en-US" dirty="0" smtClean="0"/>
              <a:t>Validation of IPv6 connectivity in an RDMA OFED environment</a:t>
            </a:r>
          </a:p>
          <a:p>
            <a:pPr lvl="2"/>
            <a:r>
              <a:rPr lang="en-US" dirty="0" err="1" smtClean="0"/>
              <a:t>IPoIB</a:t>
            </a:r>
            <a:endParaRPr lang="en-US" dirty="0" smtClean="0"/>
          </a:p>
          <a:p>
            <a:pPr lvl="2"/>
            <a:r>
              <a:rPr lang="en-US" dirty="0" err="1" smtClean="0"/>
              <a:t>IPoCE</a:t>
            </a:r>
            <a:endParaRPr lang="en-US" dirty="0" smtClean="0"/>
          </a:p>
          <a:p>
            <a:pPr lvl="2"/>
            <a:r>
              <a:rPr lang="en-US" dirty="0" smtClean="0"/>
              <a:t>iWARP-o-v6 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growth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Today, only functional testing is done (homogeneously and heterogeneously)</a:t>
            </a:r>
          </a:p>
          <a:p>
            <a:r>
              <a:rPr lang="en-US" dirty="0" smtClean="0"/>
              <a:t>Improved Fail-Over validation</a:t>
            </a:r>
          </a:p>
          <a:p>
            <a:pPr lvl="1"/>
            <a:r>
              <a:rPr lang="en-US" dirty="0" smtClean="0"/>
              <a:t>HCA to HCA Failover  / RCA-to-RCA Failover</a:t>
            </a:r>
          </a:p>
          <a:p>
            <a:pPr lvl="2"/>
            <a:r>
              <a:rPr lang="en-US" dirty="0" smtClean="0"/>
              <a:t>requested via OFA RDMA Programming &amp; System Admin Classes</a:t>
            </a:r>
          </a:p>
          <a:p>
            <a:r>
              <a:rPr lang="en-US" dirty="0" smtClean="0"/>
              <a:t>Additional ULPs</a:t>
            </a:r>
          </a:p>
          <a:p>
            <a:pPr lvl="1"/>
            <a:r>
              <a:rPr lang="en-US" dirty="0" err="1" smtClean="0"/>
              <a:t>Lustre</a:t>
            </a:r>
            <a:endParaRPr lang="en-US" dirty="0" smtClean="0"/>
          </a:p>
          <a:p>
            <a:r>
              <a:rPr lang="en-US" dirty="0" smtClean="0"/>
              <a:t>Or…?   </a:t>
            </a:r>
          </a:p>
          <a:p>
            <a:pPr lvl="1"/>
            <a:r>
              <a:rPr lang="en-US" dirty="0" smtClean="0"/>
              <a:t>Contribute your ideas to the OFA-IWG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Interop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Conformance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OFILG focus:</a:t>
            </a:r>
          </a:p>
          <a:p>
            <a:pPr lvl="1"/>
            <a:r>
              <a:rPr lang="en-US" dirty="0" smtClean="0"/>
              <a:t>Interoperability validation of OFED and ULPs with underlying RDMA transports</a:t>
            </a:r>
          </a:p>
          <a:p>
            <a:pPr lvl="1"/>
            <a:r>
              <a:rPr lang="en-US" dirty="0" smtClean="0"/>
              <a:t>Conformance validation is currently not required to participate in the logo testing.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Interop</a:t>
            </a:r>
            <a:r>
              <a:rPr lang="en-US" dirty="0" smtClean="0"/>
              <a:t> v Conformance (2)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5429" y="1449388"/>
          <a:ext cx="831668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486"/>
                <a:gridCol w="1012371"/>
                <a:gridCol w="1436915"/>
                <a:gridCol w="2002971"/>
                <a:gridCol w="2100942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Interop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Logo / I.L./Cert.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OFA Logo,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IBTA I.L.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iWARP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OFA Logo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Past</a:t>
                      </a:r>
                      <a:r>
                        <a:rPr lang="en-US" sz="1600" baseline="0" dirty="0" smtClean="0"/>
                        <a:t> UNH-IOL Conformance test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RoCE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OFA Logo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Future</a:t>
                      </a:r>
                      <a:r>
                        <a:rPr lang="en-US" sz="1600" baseline="0" dirty="0" smtClean="0"/>
                        <a:t> IBTA I.L. 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UNH-IOL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OFA </a:t>
                      </a:r>
                      <a:r>
                        <a:rPr lang="en-US" sz="1600" b="1" dirty="0" err="1" smtClean="0"/>
                        <a:t>Logo:</a:t>
                      </a:r>
                      <a:r>
                        <a:rPr lang="en-US" sz="1600" b="1" baseline="0" dirty="0" err="1" smtClean="0"/>
                        <a:t>Add</a:t>
                      </a:r>
                      <a:r>
                        <a:rPr lang="en-US" sz="1600" b="1" baseline="0" dirty="0" smtClean="0"/>
                        <a:t> subset?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TRILL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UNH-IOL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OFA </a:t>
                      </a:r>
                      <a:r>
                        <a:rPr lang="en-US" sz="1600" b="1" dirty="0" err="1" smtClean="0"/>
                        <a:t>Logo:</a:t>
                      </a:r>
                      <a:r>
                        <a:rPr lang="en-US" sz="1600" b="1" baseline="0" dirty="0" err="1" smtClean="0"/>
                        <a:t>Add</a:t>
                      </a:r>
                      <a:r>
                        <a:rPr lang="en-US" sz="1600" b="1" baseline="0" dirty="0" smtClean="0"/>
                        <a:t> subset?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IPv6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IPv6</a:t>
                      </a:r>
                      <a:r>
                        <a:rPr lang="en-US" sz="1600" baseline="0" dirty="0" smtClean="0"/>
                        <a:t> Ready / USGv6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OFA </a:t>
                      </a:r>
                      <a:r>
                        <a:rPr lang="en-US" sz="1600" b="1" dirty="0" err="1" smtClean="0"/>
                        <a:t>Logo:</a:t>
                      </a:r>
                      <a:r>
                        <a:rPr lang="en-US" sz="1600" b="1" baseline="0" dirty="0" err="1" smtClean="0"/>
                        <a:t>Add</a:t>
                      </a:r>
                      <a:r>
                        <a:rPr lang="en-US" sz="1600" b="1" baseline="0" dirty="0" smtClean="0"/>
                        <a:t> subset?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NVMe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 I.L.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OFA </a:t>
                      </a:r>
                      <a:r>
                        <a:rPr lang="en-US" sz="1600" b="1" dirty="0" err="1" smtClean="0"/>
                        <a:t>Logo:</a:t>
                      </a:r>
                      <a:r>
                        <a:rPr lang="en-US" sz="1600" b="1" baseline="0" dirty="0" err="1" smtClean="0"/>
                        <a:t>Add</a:t>
                      </a:r>
                      <a:r>
                        <a:rPr lang="en-US" sz="1600" b="1" baseline="0" dirty="0" smtClean="0"/>
                        <a:t> subset?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PCIe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PCI-SIG/</a:t>
                      </a:r>
                      <a:r>
                        <a:rPr lang="en-US" sz="1600" baseline="0" dirty="0" smtClean="0"/>
                        <a:t> UNH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PCI-SIG</a:t>
                      </a:r>
                      <a:r>
                        <a:rPr lang="en-US" sz="1600" baseline="0" dirty="0" smtClean="0"/>
                        <a:t> Workshops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40/100GE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Cables (IB)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IBTA I.L.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Cables (</a:t>
                      </a:r>
                      <a:r>
                        <a:rPr lang="en-US" sz="1600" dirty="0" smtClean="0"/>
                        <a:t>10-100GE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UNH-IOL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Much to discuss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Far more to consider than this brief presentation and discussion can touch on</a:t>
            </a:r>
          </a:p>
          <a:p>
            <a:endParaRPr lang="en-US" dirty="0" smtClean="0"/>
          </a:p>
          <a:p>
            <a:r>
              <a:rPr lang="en-US" dirty="0" smtClean="0"/>
              <a:t>Continue the discussion with the:</a:t>
            </a:r>
          </a:p>
          <a:p>
            <a:pPr algn="ctr">
              <a:buNone/>
            </a:pPr>
            <a:r>
              <a:rPr lang="en-US" sz="2400" b="1" i="1" dirty="0" smtClean="0"/>
              <a:t>Open Fabrics Interoperability Working Group </a:t>
            </a:r>
          </a:p>
          <a:p>
            <a:pPr algn="ctr">
              <a:buNone/>
            </a:pPr>
            <a:r>
              <a:rPr lang="en-US" sz="2400" dirty="0" smtClean="0"/>
              <a:t>(OFA-IWG)</a:t>
            </a:r>
          </a:p>
          <a:p>
            <a:endParaRPr lang="en-US" dirty="0" smtClean="0"/>
          </a:p>
          <a:p>
            <a:r>
              <a:rPr lang="en-US" dirty="0" smtClean="0"/>
              <a:t>Survey</a:t>
            </a:r>
          </a:p>
          <a:p>
            <a:pPr lvl="1"/>
            <a:r>
              <a:rPr lang="en-US" dirty="0" smtClean="0">
                <a:hlinkClick r:id="rId2"/>
              </a:rPr>
              <a:t>https://docs.google.com/forms/d/1qwGuWe4rsFvYM6nyJVwa4q12_bWDiLlfRFi3p0EGV_w/viewform</a:t>
            </a:r>
            <a:endParaRPr lang="en-US" dirty="0" smtClean="0"/>
          </a:p>
          <a:p>
            <a:pPr lvl="1"/>
            <a:r>
              <a:rPr lang="en-US" dirty="0" smtClean="0"/>
              <a:t>Same link as above: </a:t>
            </a:r>
            <a:r>
              <a:rPr lang="en-US" b="1" dirty="0" smtClean="0">
                <a:hlinkClick r:id="rId3"/>
              </a:rPr>
              <a:t>http://tinyurl.com/2014OFADev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OFA Interoperability Working Group (IWG) </a:t>
            </a:r>
          </a:p>
          <a:p>
            <a:pPr lvl="1"/>
            <a:r>
              <a:rPr lang="en-US" dirty="0" smtClean="0"/>
              <a:t>Every other Tuesday, 1pm ET</a:t>
            </a:r>
          </a:p>
          <a:p>
            <a:pPr lvl="1"/>
            <a:r>
              <a:rPr lang="en-US" b="1" dirty="0" smtClean="0"/>
              <a:t>Tuesday, April 08, 2014, 10:00 AM US Pacific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916-356-2663, 8-356-2663, Bridge: 1, </a:t>
            </a:r>
            <a:r>
              <a:rPr lang="en-US" dirty="0" err="1" smtClean="0"/>
              <a:t>Passcode</a:t>
            </a:r>
            <a:r>
              <a:rPr lang="en-US" dirty="0" smtClean="0"/>
              <a:t>: 7004471</a:t>
            </a:r>
          </a:p>
          <a:p>
            <a:r>
              <a:rPr lang="en-US" dirty="0" smtClean="0"/>
              <a:t>Join the OFA-IWG Mailing List</a:t>
            </a:r>
          </a:p>
          <a:p>
            <a:pPr lvl="1"/>
            <a:r>
              <a:rPr lang="en-US" dirty="0" smtClean="0">
                <a:hlinkClick r:id="rId2"/>
              </a:rPr>
              <a:t>https://www.openfabrics.org/index.php/working-groups/wg-mail-subscription.html?view=form</a:t>
            </a:r>
            <a:endParaRPr lang="en-US" dirty="0" smtClean="0"/>
          </a:p>
          <a:p>
            <a:r>
              <a:rPr lang="en-US" dirty="0" smtClean="0"/>
              <a:t>Links:</a:t>
            </a:r>
          </a:p>
          <a:p>
            <a:pPr lvl="1"/>
            <a:r>
              <a:rPr lang="en-US" i="1" dirty="0" smtClean="0"/>
              <a:t>OFA </a:t>
            </a:r>
            <a:r>
              <a:rPr lang="en-US" i="1" dirty="0" err="1" smtClean="0"/>
              <a:t>Interop</a:t>
            </a:r>
            <a:r>
              <a:rPr lang="en-US" i="1" dirty="0" smtClean="0"/>
              <a:t> Program Overview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https://www.openfabrics.org/index.php/ofedofaw.html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4"/>
              </a:rPr>
              <a:t>https://www.openfabrics.org/images/docs/LinkedDocs/UNH_IOL_OFA_11-11_MR_FINAL.pdf</a:t>
            </a:r>
            <a:endParaRPr lang="en-US" dirty="0" smtClean="0"/>
          </a:p>
          <a:p>
            <a:pPr lvl="1"/>
            <a:r>
              <a:rPr lang="en-US" i="1" dirty="0" smtClean="0"/>
              <a:t>OFA Logo List</a:t>
            </a:r>
            <a:r>
              <a:rPr lang="en-US" dirty="0" smtClean="0"/>
              <a:t>: 		http://iol.unh.edu/</a:t>
            </a:r>
            <a:r>
              <a:rPr lang="en-US" b="1" dirty="0" smtClean="0"/>
              <a:t>ofilglist</a:t>
            </a:r>
            <a:endParaRPr lang="en-US" dirty="0" smtClean="0"/>
          </a:p>
          <a:p>
            <a:pPr lvl="1"/>
            <a:r>
              <a:rPr lang="en-US" i="1" dirty="0" smtClean="0"/>
              <a:t>OFA Logo Program</a:t>
            </a:r>
            <a:r>
              <a:rPr lang="en-US" dirty="0" smtClean="0"/>
              <a:t>: 	http://iol.unh.edu/</a:t>
            </a:r>
            <a:r>
              <a:rPr lang="en-US" b="1" dirty="0" smtClean="0"/>
              <a:t>ofilp</a:t>
            </a:r>
            <a:endParaRPr lang="en-US" dirty="0" smtClean="0"/>
          </a:p>
          <a:p>
            <a:pPr lvl="1"/>
            <a:r>
              <a:rPr lang="en-US" i="1" dirty="0" smtClean="0"/>
              <a:t>OFA Test Plan</a:t>
            </a:r>
            <a:r>
              <a:rPr lang="en-US" dirty="0" smtClean="0"/>
              <a:t>: 		http://iol.unh.edu/</a:t>
            </a:r>
            <a:r>
              <a:rPr lang="en-US" b="1" dirty="0" smtClean="0"/>
              <a:t>ofatestplan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53184"/>
            <a:ext cx="8229600" cy="104932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405742"/>
            <a:ext cx="8229600" cy="38426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Contact: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US" sz="2800" dirty="0" smtClean="0">
                <a:latin typeface="Arial"/>
                <a:cs typeface="Arial"/>
              </a:rPr>
              <a:t>		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Bob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Noseworthy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 (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  <a:hlinkClick r:id="rId2"/>
              </a:rPr>
              <a:t>ren@iol.unh.edu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) </a:t>
            </a:r>
          </a:p>
          <a:p>
            <a:pPr marL="800100" lvl="1" indent="-342900" eaLnBrk="0" hangingPunct="0">
              <a:spcBef>
                <a:spcPct val="20000"/>
              </a:spcBef>
            </a:pPr>
            <a:r>
              <a:rPr lang="en-US" sz="2800" dirty="0" smtClean="0">
                <a:latin typeface="Arial"/>
                <a:cs typeface="Arial"/>
              </a:rPr>
              <a:t>		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UNH-IOL OFA Group (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  <a:hlinkClick r:id="rId3"/>
              </a:rPr>
              <a:t>ofa</a:t>
            </a:r>
            <a:r>
              <a:rPr lang="en-US" sz="2800" dirty="0" smtClean="0">
                <a:latin typeface="Arial"/>
                <a:cs typeface="Arial"/>
                <a:hlinkClick r:id="rId3"/>
              </a:rPr>
              <a:t>lab@iol.unh.edu</a:t>
            </a:r>
            <a:r>
              <a:rPr lang="en-US" sz="2800" dirty="0" smtClean="0">
                <a:latin typeface="Arial"/>
                <a:cs typeface="Arial"/>
              </a:rPr>
              <a:t>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3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UNH-IOL / OFA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788"/>
            <a:ext cx="8420100" cy="4646612"/>
          </a:xfrm>
        </p:spPr>
        <p:txBody>
          <a:bodyPr>
            <a:normAutofit/>
          </a:bodyPr>
          <a:lstStyle/>
          <a:p>
            <a:r>
              <a:rPr lang="en-US" dirty="0" smtClean="0"/>
              <a:t>UNH-IOL: </a:t>
            </a:r>
          </a:p>
          <a:p>
            <a:pPr lvl="1"/>
            <a:r>
              <a:rPr lang="en-US" dirty="0" smtClean="0"/>
              <a:t>Host of the </a:t>
            </a:r>
            <a:r>
              <a:rPr lang="en-US" dirty="0" err="1" smtClean="0"/>
              <a:t>OpenFabrics</a:t>
            </a:r>
            <a:r>
              <a:rPr lang="en-US" dirty="0" smtClean="0"/>
              <a:t> Interoperability Logo Group</a:t>
            </a:r>
          </a:p>
          <a:p>
            <a:pPr lvl="1"/>
            <a:r>
              <a:rPr lang="en-US" dirty="0" smtClean="0"/>
              <a:t>&gt;25 Years providing </a:t>
            </a:r>
            <a:r>
              <a:rPr lang="en-US" dirty="0" err="1" smtClean="0"/>
              <a:t>Interop</a:t>
            </a:r>
            <a:r>
              <a:rPr lang="en-US" dirty="0" smtClean="0"/>
              <a:t>/Conformance Test</a:t>
            </a:r>
          </a:p>
          <a:p>
            <a:pPr lvl="1"/>
            <a:r>
              <a:rPr lang="en-US" dirty="0" smtClean="0"/>
              <a:t>2013: 12</a:t>
            </a:r>
            <a:r>
              <a:rPr lang="en-US" baseline="30000" dirty="0" smtClean="0"/>
              <a:t>th</a:t>
            </a:r>
            <a:r>
              <a:rPr lang="en-US" dirty="0" smtClean="0"/>
              <a:t> Recipient of the IEEE-SA Corporate Award </a:t>
            </a:r>
          </a:p>
          <a:p>
            <a:r>
              <a:rPr lang="en-US" dirty="0" smtClean="0"/>
              <a:t>Your Speaker: Bob </a:t>
            </a:r>
            <a:r>
              <a:rPr lang="en-US" dirty="0" err="1" smtClean="0"/>
              <a:t>Noseworthy</a:t>
            </a:r>
            <a:endParaRPr lang="en-US" dirty="0" smtClean="0"/>
          </a:p>
          <a:p>
            <a:pPr lvl="1"/>
            <a:r>
              <a:rPr lang="en-US" dirty="0" smtClean="0"/>
              <a:t>Technical Sherpa / Chief Engineer</a:t>
            </a:r>
          </a:p>
          <a:p>
            <a:pPr lvl="1"/>
            <a:r>
              <a:rPr lang="en-US" dirty="0" smtClean="0"/>
              <a:t>18 Years in Ethernet conformance test </a:t>
            </a:r>
          </a:p>
          <a:p>
            <a:pPr lvl="2"/>
            <a:r>
              <a:rPr lang="en-US" dirty="0" smtClean="0"/>
              <a:t>(10Mbps-100Gbps) </a:t>
            </a:r>
          </a:p>
          <a:p>
            <a:pPr lvl="1"/>
            <a:r>
              <a:rPr lang="en-US" dirty="0" smtClean="0"/>
              <a:t>Expertise in IEEE 802.3, 802.1</a:t>
            </a:r>
          </a:p>
          <a:p>
            <a:pPr lvl="1"/>
            <a:r>
              <a:rPr lang="en-US" dirty="0" smtClean="0"/>
              <a:t>Oversaw IOL’s brief </a:t>
            </a:r>
            <a:r>
              <a:rPr lang="en-US" dirty="0" err="1" smtClean="0"/>
              <a:t>iWARP</a:t>
            </a:r>
            <a:r>
              <a:rPr lang="en-US" dirty="0" smtClean="0"/>
              <a:t> Consortium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 descr="C:\Shared\Work\OFA\Docs-IOL\images\OFILG logo\OFILG_logo_222x2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2648" y="3400424"/>
            <a:ext cx="2282752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other news: Training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Next OFA Training courses @ UNH-IOL</a:t>
            </a:r>
          </a:p>
          <a:p>
            <a:r>
              <a:rPr lang="en-US" dirty="0" smtClean="0"/>
              <a:t>May 19-20</a:t>
            </a:r>
            <a:r>
              <a:rPr lang="en-US" baseline="30000" dirty="0" smtClean="0"/>
              <a:t>th</a:t>
            </a:r>
            <a:r>
              <a:rPr lang="en-US" dirty="0" smtClean="0"/>
              <a:t>: Writing Application Programs for RDMA using OFA Software</a:t>
            </a:r>
          </a:p>
          <a:p>
            <a:pPr lvl="1"/>
            <a:r>
              <a:rPr lang="en-US" dirty="0" smtClean="0">
                <a:hlinkClick r:id="rId2"/>
              </a:rPr>
              <a:t>https://www.openfabrics.org/index.php/resources/training/training-offerings.html</a:t>
            </a:r>
            <a:endParaRPr lang="en-US" dirty="0" smtClean="0"/>
          </a:p>
          <a:p>
            <a:pPr lvl="5">
              <a:buNone/>
            </a:pPr>
            <a:endParaRPr lang="en-US" dirty="0" smtClean="0"/>
          </a:p>
          <a:p>
            <a:r>
              <a:rPr lang="en-US" smtClean="0"/>
              <a:t>May 21-22</a:t>
            </a:r>
            <a:r>
              <a:rPr lang="en-US" baseline="30000" smtClean="0"/>
              <a:t>rd</a:t>
            </a:r>
            <a:r>
              <a:rPr lang="en-US" dirty="0" smtClean="0"/>
              <a:t>	: </a:t>
            </a:r>
            <a:r>
              <a:rPr lang="en-US" dirty="0" err="1" smtClean="0"/>
              <a:t>Infiniband</a:t>
            </a:r>
            <a:r>
              <a:rPr lang="en-US" dirty="0" smtClean="0"/>
              <a:t> Fabric Administration</a:t>
            </a:r>
          </a:p>
          <a:p>
            <a:pPr lvl="1"/>
            <a:r>
              <a:rPr lang="en-US" dirty="0" smtClean="0">
                <a:hlinkClick r:id="rId3"/>
              </a:rPr>
              <a:t>https://www.openfabrics.org/index.php/resources/training/infiniband-fabric-administration.html</a:t>
            </a:r>
            <a:endParaRPr lang="en-US" dirty="0" smtClean="0"/>
          </a:p>
          <a:p>
            <a:r>
              <a:rPr lang="en-US" dirty="0" smtClean="0"/>
              <a:t>On-site training can also be arranged</a:t>
            </a:r>
          </a:p>
          <a:p>
            <a:pPr lvl="1"/>
            <a:r>
              <a:rPr lang="en-US" dirty="0" smtClean="0"/>
              <a:t>please contact Rupert Dance at </a:t>
            </a:r>
            <a:r>
              <a:rPr lang="en-US" dirty="0" smtClean="0">
                <a:hlinkClick r:id="rId4"/>
              </a:rPr>
              <a:t>rsdance@soft-forge.com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Today’s OFA Logo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58150" y="6492875"/>
            <a:ext cx="1085850" cy="212725"/>
          </a:xfrm>
        </p:spPr>
        <p:txBody>
          <a:bodyPr/>
          <a:lstStyle/>
          <a:p>
            <a:fld id="{62C27CB9-1700-439E-B0BF-EDD2C915F9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8259" y="228600"/>
            <a:ext cx="7736541" cy="1143000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OpenFabrics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Interop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Logo Group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554130"/>
            <a:ext cx="8229600" cy="494079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ea typeface="ＭＳ Ｐゴシック" pitchFamily="34" charset="-128"/>
                <a:cs typeface="Arial" charset="0"/>
              </a:rPr>
              <a:t>OpenFabrics Interoperability Logo Group </a:t>
            </a:r>
            <a:r>
              <a:rPr lang="en-US" sz="2900" dirty="0" smtClean="0">
                <a:latin typeface="Arial" charset="0"/>
                <a:ea typeface="ＭＳ Ｐゴシック" pitchFamily="34" charset="-128"/>
                <a:cs typeface="Arial" charset="0"/>
              </a:rPr>
              <a:t>(OFILG)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Purpose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Validate OFED functionality, test ULPs and verify interoperability in a heterogeneous environment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Current Members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</a:t>
            </a:r>
          </a:p>
          <a:p>
            <a:pPr lvl="2"/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Chelsio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DDN, Emulex, IBM, Intel, Mellanox and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NetApp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Validating IB,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RoCE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and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iWARP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Current Upper Layer Protocols Tested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Fabric Init,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IPoIB, Link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Init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NFSoRDMA,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Open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MPI, RDMA Utilities,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RSockets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SM failover, SRP,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uDAPL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(&amp; optional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iSER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and RDS)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OFA Logo Test Plan defined by OFA-IWG 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driven by OFA member contribution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2279" y="6416675"/>
            <a:ext cx="8565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225FE73-C907-4E6F-9128-9B9E2F3E2375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8259" y="228600"/>
            <a:ext cx="7736541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OFILG (2)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554130"/>
            <a:ext cx="8229600" cy="4940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OFA </a:t>
            </a:r>
            <a:r>
              <a:rPr lang="en-US" dirty="0"/>
              <a:t>Cluster </a:t>
            </a:r>
            <a:r>
              <a:rPr lang="en-US" dirty="0" smtClean="0"/>
              <a:t>hosted at </a:t>
            </a:r>
            <a:r>
              <a:rPr lang="en-US" dirty="0"/>
              <a:t>UNH-IOL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Servers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iWARP 12 hosts, InfiniBand 18 hosts, RoCE 15 hosts</a:t>
            </a: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InfiniBand HW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12 HCAs, 4 switches, 5 SRP targets, 1 gateway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iWARP HW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9 RNICs, 1 switch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RoCE HW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6 RCA, 1 switch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versions Tested</a:t>
            </a:r>
          </a:p>
          <a:p>
            <a:pPr lvl="1"/>
            <a:r>
              <a:rPr lang="en-US" sz="2600" dirty="0" smtClean="0">
                <a:latin typeface="Arial" charset="0"/>
                <a:ea typeface="ＭＳ Ｐゴシック" pitchFamily="34" charset="-128"/>
                <a:cs typeface="Arial" charset="0"/>
              </a:rPr>
              <a:t>1.5.x, 3.5.x, 3.12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PXE Boot environment available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Centos 6.x 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Past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RHEL 5.x and 6.x, SLES 11, Ubuntu 10.04 and 12.04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1.4.x, 1.5.x, 3.5.x, 3.12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Highly scripted test environment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January 2014 Logo Event Tests executed – approximately 8,049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2279" y="6416675"/>
            <a:ext cx="8565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225FE73-C907-4E6F-9128-9B9E2F3E2375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OFILG – Recent test topologies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2279" y="6416675"/>
            <a:ext cx="8565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225FE73-C907-4E6F-9128-9B9E2F3E2375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80" y="3791499"/>
            <a:ext cx="2854730" cy="2712303"/>
          </a:xfrm>
          <a:prstGeom prst="rect">
            <a:avLst/>
          </a:prstGeom>
          <a:ln w="9525">
            <a:solidFill>
              <a:srgbClr val="008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48" y="1531749"/>
            <a:ext cx="3426546" cy="2189647"/>
          </a:xfrm>
          <a:prstGeom prst="rect">
            <a:avLst/>
          </a:prstGeom>
          <a:ln w="9525">
            <a:solidFill>
              <a:srgbClr val="0000FF"/>
            </a:solidFill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" y="1521101"/>
            <a:ext cx="5300061" cy="4358688"/>
          </a:xfr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7714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OFA Logo Program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iol.unh.edu/</a:t>
            </a:r>
            <a:r>
              <a:rPr lang="en-US" b="1" dirty="0" err="1" smtClean="0">
                <a:hlinkClick r:id="rId2"/>
              </a:rPr>
              <a:t>ofilp</a:t>
            </a:r>
            <a:endParaRPr lang="en-US" b="1" dirty="0" smtClean="0"/>
          </a:p>
          <a:p>
            <a:r>
              <a:rPr lang="en-US" dirty="0" smtClean="0"/>
              <a:t>P&amp;P doc (Policy &amp; Procedures)</a:t>
            </a:r>
          </a:p>
          <a:p>
            <a:r>
              <a:rPr lang="en-US" dirty="0" smtClean="0"/>
              <a:t>What can be on the Logo List?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OFA Logo Program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can be on the Logo List? </a:t>
            </a:r>
            <a:r>
              <a:rPr lang="en-US" sz="2100" dirty="0" smtClean="0"/>
              <a:t>Additions of v1.16/v1.17 in bold</a:t>
            </a:r>
            <a:endParaRPr lang="en-US" dirty="0" smtClean="0"/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HCA </a:t>
            </a:r>
          </a:p>
          <a:p>
            <a:pPr lvl="1"/>
            <a:r>
              <a:rPr lang="en-US" dirty="0" smtClean="0"/>
              <a:t>Ethernet R-NIC </a:t>
            </a:r>
          </a:p>
          <a:p>
            <a:pPr lvl="1"/>
            <a:r>
              <a:rPr lang="en-US" b="1" dirty="0" err="1" smtClean="0"/>
              <a:t>RoCE</a:t>
            </a:r>
            <a:r>
              <a:rPr lang="en-US" b="1" dirty="0" smtClean="0"/>
              <a:t> Adapter (RCA)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Switch with Subnet Manager 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Switch with no Subnet Manager </a:t>
            </a:r>
          </a:p>
          <a:p>
            <a:pPr lvl="1"/>
            <a:r>
              <a:rPr lang="en-US" dirty="0" smtClean="0"/>
              <a:t>Ethernet Switches </a:t>
            </a:r>
          </a:p>
          <a:p>
            <a:pPr lvl="1"/>
            <a:r>
              <a:rPr lang="en-US" b="1" dirty="0" smtClean="0"/>
              <a:t>Ethernet DCB &amp; Fabric Switches</a:t>
            </a:r>
          </a:p>
          <a:p>
            <a:pPr lvl="1"/>
            <a:r>
              <a:rPr lang="en-US" dirty="0" smtClean="0"/>
              <a:t>SRP Target/Server over </a:t>
            </a:r>
            <a:r>
              <a:rPr lang="en-US" dirty="0" err="1" smtClean="0"/>
              <a:t>InfiniBand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iSER</a:t>
            </a:r>
            <a:r>
              <a:rPr lang="en-US" dirty="0" smtClean="0"/>
              <a:t> Target/Server (over </a:t>
            </a:r>
            <a:r>
              <a:rPr lang="en-US" dirty="0" err="1" smtClean="0"/>
              <a:t>InfiniBand</a:t>
            </a:r>
            <a:r>
              <a:rPr lang="en-US" dirty="0" smtClean="0"/>
              <a:t> or </a:t>
            </a:r>
            <a:r>
              <a:rPr lang="en-US" dirty="0" err="1" smtClean="0"/>
              <a:t>iWARP</a:t>
            </a:r>
            <a:r>
              <a:rPr lang="en-US" dirty="0" smtClean="0"/>
              <a:t> </a:t>
            </a:r>
            <a:r>
              <a:rPr lang="en-US" b="1" dirty="0" smtClean="0"/>
              <a:t>or </a:t>
            </a:r>
            <a:r>
              <a:rPr lang="en-US" b="1" dirty="0" err="1" smtClean="0"/>
              <a:t>RoCE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NFS-RDMA Client/Server (over </a:t>
            </a:r>
            <a:r>
              <a:rPr lang="en-US" dirty="0" err="1" smtClean="0"/>
              <a:t>InfiniBand</a:t>
            </a:r>
            <a:r>
              <a:rPr lang="en-US" dirty="0" smtClean="0"/>
              <a:t> or </a:t>
            </a:r>
            <a:r>
              <a:rPr lang="en-US" dirty="0" err="1" smtClean="0"/>
              <a:t>iWARP</a:t>
            </a:r>
            <a:r>
              <a:rPr lang="en-US" dirty="0" smtClean="0"/>
              <a:t> </a:t>
            </a:r>
            <a:r>
              <a:rPr lang="en-US" b="1" dirty="0" smtClean="0"/>
              <a:t>or </a:t>
            </a:r>
            <a:r>
              <a:rPr lang="en-US" b="1" dirty="0" err="1" smtClean="0"/>
              <a:t>RoCE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Gateways (</a:t>
            </a:r>
            <a:r>
              <a:rPr lang="en-US" dirty="0" err="1" smtClean="0"/>
              <a:t>InfiniBand</a:t>
            </a:r>
            <a:r>
              <a:rPr lang="en-US" dirty="0" smtClean="0"/>
              <a:t>-to-Ethernet, </a:t>
            </a:r>
            <a:r>
              <a:rPr lang="en-US" dirty="0" err="1" smtClean="0"/>
              <a:t>InfiniBand</a:t>
            </a:r>
            <a:r>
              <a:rPr lang="en-US" dirty="0" smtClean="0"/>
              <a:t>-to-</a:t>
            </a:r>
            <a:r>
              <a:rPr lang="en-US" dirty="0" err="1" smtClean="0"/>
              <a:t>FibreChannel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195"/>
      </a:dk2>
      <a:lt2>
        <a:srgbClr val="EEECE1"/>
      </a:lt2>
      <a:accent1>
        <a:srgbClr val="3C6FBD"/>
      </a:accent1>
      <a:accent2>
        <a:srgbClr val="E55302"/>
      </a:accent2>
      <a:accent3>
        <a:srgbClr val="78B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1637</Words>
  <Application>Microsoft Office PowerPoint</Application>
  <PresentationFormat>On-screen Show (4:3)</PresentationFormat>
  <Paragraphs>350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OFA Logo Program Developments</vt:lpstr>
      <vt:lpstr>Outline</vt:lpstr>
      <vt:lpstr>UNH-IOL / OFA</vt:lpstr>
      <vt:lpstr>Today’s OFA Logo Program</vt:lpstr>
      <vt:lpstr>OpenFabrics Interop Logo Group</vt:lpstr>
      <vt:lpstr>OFILG (2)</vt:lpstr>
      <vt:lpstr>OFILG – Recent test topologies</vt:lpstr>
      <vt:lpstr>OFA Logo Program (1/3)</vt:lpstr>
      <vt:lpstr>OFA Logo Program (2/3)</vt:lpstr>
      <vt:lpstr>OFA Logo Program (3/3)</vt:lpstr>
      <vt:lpstr>Recent additions - RoCE</vt:lpstr>
      <vt:lpstr>The OFA Logo List (iol.unh.edu/ofilglist)</vt:lpstr>
      <vt:lpstr>OFA Logo List Reports</vt:lpstr>
      <vt:lpstr>Using the OFA Logo List</vt:lpstr>
      <vt:lpstr>Tomorrow’s OFA Logo Program?</vt:lpstr>
      <vt:lpstr>Logo Program Next Steps</vt:lpstr>
      <vt:lpstr>RoCE Bridge Testing</vt:lpstr>
      <vt:lpstr>Virtualization</vt:lpstr>
      <vt:lpstr>Distro/OS provider Involvement</vt:lpstr>
      <vt:lpstr>Speed</vt:lpstr>
      <vt:lpstr>Speed begets Performance</vt:lpstr>
      <vt:lpstr>NVMe</vt:lpstr>
      <vt:lpstr>IPv6</vt:lpstr>
      <vt:lpstr>Still more growth options</vt:lpstr>
      <vt:lpstr>Interop vs Conformance </vt:lpstr>
      <vt:lpstr>Interop v Conformance (2)</vt:lpstr>
      <vt:lpstr>Next Steps: Much to discuss </vt:lpstr>
      <vt:lpstr>How to get involved…</vt:lpstr>
      <vt:lpstr>Thank You</vt:lpstr>
      <vt:lpstr>And in other news: Training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Bill@Mellanox.com</dc:creator>
  <cp:lastModifiedBy>Bill Lee</cp:lastModifiedBy>
  <cp:revision>102</cp:revision>
  <dcterms:created xsi:type="dcterms:W3CDTF">2014-04-01T19:26:07Z</dcterms:created>
  <dcterms:modified xsi:type="dcterms:W3CDTF">2014-04-01T22:36:28Z</dcterms:modified>
</cp:coreProperties>
</file>