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66" r:id="rId4"/>
    <p:sldId id="267" r:id="rId5"/>
    <p:sldId id="269" r:id="rId6"/>
    <p:sldId id="270" r:id="rId7"/>
    <p:sldId id="271" r:id="rId8"/>
    <p:sldId id="272" r:id="rId9"/>
    <p:sldId id="274" r:id="rId10"/>
    <p:sldId id="273" r:id="rId11"/>
    <p:sldId id="277" r:id="rId12"/>
    <p:sldId id="275" r:id="rId13"/>
    <p:sldId id="278" r:id="rId14"/>
    <p:sldId id="262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 autoAdjust="0"/>
    <p:restoredTop sz="94973" autoAdjust="0"/>
  </p:normalViewPr>
  <p:slideViewPr>
    <p:cSldViewPr snapToGrid="0">
      <p:cViewPr varScale="1">
        <p:scale>
          <a:sx n="66" d="100"/>
          <a:sy n="66" d="100"/>
        </p:scale>
        <p:origin x="-1248" y="-102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On Demand Paging (ODP) Update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4631184"/>
            <a:ext cx="6629400" cy="68654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Liran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Liss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Mellanox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Prefetching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199" y="1563880"/>
            <a:ext cx="7739744" cy="38354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Best </a:t>
            </a:r>
            <a:r>
              <a:rPr lang="en-US" dirty="0"/>
              <a:t>effort hint</a:t>
            </a:r>
          </a:p>
          <a:p>
            <a:pPr lvl="1"/>
            <a:r>
              <a:rPr lang="en-US" dirty="0"/>
              <a:t>Not necessarily all pages are pre-fetched</a:t>
            </a:r>
          </a:p>
          <a:p>
            <a:pPr lvl="1"/>
            <a:r>
              <a:rPr lang="en-US" dirty="0"/>
              <a:t>No guarantees that pages remain </a:t>
            </a:r>
            <a:r>
              <a:rPr lang="en-US" dirty="0" smtClean="0"/>
              <a:t>resident</a:t>
            </a:r>
          </a:p>
          <a:p>
            <a:pPr lvl="1"/>
            <a:r>
              <a:rPr lang="en-US" dirty="0" smtClean="0"/>
              <a:t>Asynchronous</a:t>
            </a:r>
          </a:p>
          <a:p>
            <a:pPr lvl="2"/>
            <a:r>
              <a:rPr lang="en-US" dirty="0" smtClean="0"/>
              <a:t>Can be invoked opportunistically in parallel to IO</a:t>
            </a:r>
          </a:p>
          <a:p>
            <a:pPr lvl="1"/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cases</a:t>
            </a:r>
          </a:p>
          <a:p>
            <a:pPr lvl="1"/>
            <a:r>
              <a:rPr lang="en-US" dirty="0"/>
              <a:t>Avoid multiple page faults by small transactions</a:t>
            </a:r>
          </a:p>
          <a:p>
            <a:pPr lvl="1"/>
            <a:r>
              <a:rPr lang="en-US" dirty="0"/>
              <a:t>Pre-fault </a:t>
            </a:r>
            <a:r>
              <a:rPr lang="en-US" dirty="0" smtClean="0"/>
              <a:t>a large </a:t>
            </a:r>
            <a:r>
              <a:rPr lang="en-US" dirty="0"/>
              <a:t>region about to be accessed by IO</a:t>
            </a:r>
          </a:p>
          <a:p>
            <a:endParaRPr lang="en-US" dirty="0"/>
          </a:p>
          <a:p>
            <a:r>
              <a:rPr lang="en-US" dirty="0"/>
              <a:t>EFAULT returned </a:t>
            </a:r>
            <a:r>
              <a:rPr lang="en-US" dirty="0" smtClean="0"/>
              <a:t>when</a:t>
            </a:r>
            <a:endParaRPr lang="en-US" dirty="0"/>
          </a:p>
          <a:p>
            <a:pPr lvl="1"/>
            <a:r>
              <a:rPr lang="en-US" dirty="0"/>
              <a:t>Range exceeds the MR</a:t>
            </a:r>
          </a:p>
          <a:p>
            <a:pPr lvl="1"/>
            <a:r>
              <a:rPr lang="en-US" dirty="0"/>
              <a:t>Requested pages not </a:t>
            </a:r>
            <a:r>
              <a:rPr lang="en-US" dirty="0" smtClean="0"/>
              <a:t>part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address space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227724" y="4180930"/>
            <a:ext cx="4546361" cy="2136449"/>
          </a:xfrm>
          <a:prstGeom prst="roundRect">
            <a:avLst>
              <a:gd name="adj" fmla="val 3186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ibv_prefetch_attr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uint32_t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comp_mask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flags; /* IBV_ACCESS_LOCAL_WRITE */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void *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ibv_prefetch_mr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ibv_mr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ibv_prefetch_attr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attr_size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14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199" y="1563880"/>
            <a:ext cx="4198306" cy="456228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Core </a:t>
            </a:r>
            <a:r>
              <a:rPr lang="en-US" sz="2000" dirty="0"/>
              <a:t>statistics</a:t>
            </a:r>
          </a:p>
          <a:p>
            <a:pPr lvl="1"/>
            <a:r>
              <a:rPr lang="en-US" sz="1800" dirty="0"/>
              <a:t>Maintained by the IB core layer</a:t>
            </a:r>
          </a:p>
          <a:p>
            <a:pPr lvl="1"/>
            <a:r>
              <a:rPr lang="en-US" sz="1800" dirty="0"/>
              <a:t>Tracked on a per device basis</a:t>
            </a:r>
          </a:p>
          <a:p>
            <a:pPr lvl="1"/>
            <a:r>
              <a:rPr lang="en-US" sz="1800" dirty="0"/>
              <a:t>Reported by </a:t>
            </a:r>
            <a:r>
              <a:rPr lang="en-US" sz="1800" dirty="0" err="1"/>
              <a:t>sysfs</a:t>
            </a:r>
            <a:endParaRPr lang="en-US" sz="1800" dirty="0"/>
          </a:p>
          <a:p>
            <a:endParaRPr lang="en-US" sz="2000" dirty="0"/>
          </a:p>
          <a:p>
            <a:r>
              <a:rPr lang="en-US" sz="2000" dirty="0"/>
              <a:t>Use cases</a:t>
            </a:r>
          </a:p>
          <a:p>
            <a:pPr lvl="1"/>
            <a:r>
              <a:rPr lang="en-US" sz="1800" dirty="0" smtClean="0"/>
              <a:t>Page fault pattern</a:t>
            </a:r>
          </a:p>
          <a:p>
            <a:pPr lvl="2"/>
            <a:r>
              <a:rPr lang="en-US" sz="1400" dirty="0" smtClean="0"/>
              <a:t>Warm-up</a:t>
            </a:r>
          </a:p>
          <a:p>
            <a:pPr lvl="2"/>
            <a:r>
              <a:rPr lang="en-US" sz="1400" dirty="0" smtClean="0"/>
              <a:t>Steady state</a:t>
            </a:r>
            <a:endParaRPr lang="en-US" sz="1400" dirty="0"/>
          </a:p>
          <a:p>
            <a:pPr lvl="1"/>
            <a:r>
              <a:rPr lang="en-US" sz="1800" dirty="0" smtClean="0"/>
              <a:t>Paging </a:t>
            </a:r>
            <a:r>
              <a:rPr lang="en-US" sz="1800" dirty="0"/>
              <a:t>efficiency</a:t>
            </a:r>
          </a:p>
          <a:p>
            <a:pPr lvl="1"/>
            <a:r>
              <a:rPr lang="en-US" sz="1800" dirty="0" smtClean="0"/>
              <a:t>Detect thrashing</a:t>
            </a:r>
            <a:endParaRPr lang="en-US" sz="1800" dirty="0"/>
          </a:p>
          <a:p>
            <a:pPr lvl="1"/>
            <a:r>
              <a:rPr lang="en-US" sz="1800" dirty="0"/>
              <a:t>Measure </a:t>
            </a:r>
            <a:r>
              <a:rPr lang="en-US" sz="1800" dirty="0" smtClean="0"/>
              <a:t>pre-fetch impact</a:t>
            </a:r>
            <a:endParaRPr lang="en-US" sz="18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55504" y="1672045"/>
            <a:ext cx="4206241" cy="14804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0" rIns="0" bIns="0" rtlCol="0" anchor="t" anchorCtr="0">
            <a:noAutofit/>
          </a:bodyPr>
          <a:lstStyle/>
          <a:p>
            <a:endParaRPr lang="en-US" sz="1100" b="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b="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100" b="0" dirty="0" smtClean="0">
                <a:latin typeface="Courier New" pitchFamily="49" charset="0"/>
                <a:cs typeface="Courier New" pitchFamily="49" charset="0"/>
              </a:rPr>
              <a:t>sys/class/</a:t>
            </a:r>
            <a:r>
              <a:rPr lang="en-US" sz="1100" b="0" dirty="0" err="1" smtClean="0">
                <a:latin typeface="Courier New" pitchFamily="49" charset="0"/>
                <a:cs typeface="Courier New" pitchFamily="49" charset="0"/>
              </a:rPr>
              <a:t>infiniband_verbs</a:t>
            </a:r>
            <a:r>
              <a:rPr lang="en-US" sz="1100" b="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100" b="0" dirty="0" err="1" smtClean="0">
                <a:latin typeface="Courier New" pitchFamily="49" charset="0"/>
                <a:cs typeface="Courier New" pitchFamily="49" charset="0"/>
              </a:rPr>
              <a:t>uverbs</a:t>
            </a:r>
            <a:r>
              <a:rPr lang="en-US" sz="1100" b="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100" b="0" dirty="0" err="1" smtClean="0">
                <a:latin typeface="Courier New" pitchFamily="49" charset="0"/>
                <a:cs typeface="Courier New" pitchFamily="49" charset="0"/>
              </a:rPr>
              <a:t>dev-idx</a:t>
            </a:r>
            <a:r>
              <a:rPr lang="en-US" sz="1100" b="0" dirty="0" smtClean="0">
                <a:latin typeface="Courier New" pitchFamily="49" charset="0"/>
                <a:cs typeface="Courier New" pitchFamily="49" charset="0"/>
              </a:rPr>
              <a:t>&gt;/</a:t>
            </a:r>
            <a:endParaRPr lang="en-US" sz="1100" b="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b="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0" dirty="0" err="1">
                <a:latin typeface="Courier New" pitchFamily="49" charset="0"/>
                <a:cs typeface="Courier New" pitchFamily="49" charset="0"/>
              </a:rPr>
              <a:t>invalidations_faults_contentions</a:t>
            </a:r>
            <a:endParaRPr lang="en-US" sz="1100" b="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b="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0" dirty="0" err="1">
                <a:latin typeface="Courier New" pitchFamily="49" charset="0"/>
                <a:cs typeface="Courier New" pitchFamily="49" charset="0"/>
              </a:rPr>
              <a:t>num_invalidation_pages</a:t>
            </a:r>
            <a:endParaRPr lang="en-US" sz="1100" b="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b="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0" dirty="0" err="1">
                <a:latin typeface="Courier New" pitchFamily="49" charset="0"/>
                <a:cs typeface="Courier New" pitchFamily="49" charset="0"/>
              </a:rPr>
              <a:t>num_invalidations</a:t>
            </a:r>
            <a:endParaRPr lang="en-US" sz="1100" b="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b="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0" dirty="0" err="1">
                <a:latin typeface="Courier New" pitchFamily="49" charset="0"/>
                <a:cs typeface="Courier New" pitchFamily="49" charset="0"/>
              </a:rPr>
              <a:t>num_page_fault_pages</a:t>
            </a:r>
            <a:endParaRPr lang="en-US" sz="1100" b="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b="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0" dirty="0" err="1">
                <a:latin typeface="Courier New" pitchFamily="49" charset="0"/>
                <a:cs typeface="Courier New" pitchFamily="49" charset="0"/>
              </a:rPr>
              <a:t>num_page_faults</a:t>
            </a:r>
            <a:endParaRPr lang="en-US" sz="1100" b="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b="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0" dirty="0" err="1" smtClean="0">
                <a:latin typeface="Courier New" pitchFamily="49" charset="0"/>
                <a:cs typeface="Courier New" pitchFamily="49" charset="0"/>
              </a:rPr>
              <a:t>num_prefetches_handled</a:t>
            </a:r>
            <a:endParaRPr lang="en-US" sz="1100" b="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605551"/>
              </p:ext>
            </p:extLst>
          </p:nvPr>
        </p:nvGraphicFramePr>
        <p:xfrm>
          <a:off x="4655504" y="3300549"/>
          <a:ext cx="4206241" cy="3079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7554"/>
                <a:gridCol w="2818687"/>
              </a:tblGrid>
              <a:tr h="2494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Counter name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Description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82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invalidations_faults_contentions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of times that page fault events were dropped or </a:t>
                      </a:r>
                      <a:r>
                        <a:rPr lang="en-US" sz="1200" dirty="0" err="1">
                          <a:effectLst/>
                        </a:rPr>
                        <a:t>prefetch</a:t>
                      </a:r>
                      <a:r>
                        <a:rPr lang="en-US" sz="1200" dirty="0">
                          <a:effectLst/>
                        </a:rPr>
                        <a:t> operations were restarted due to OS page invalidations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60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num_invalidation_pages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number of pages invalidated during all invalidation events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494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num_invalidations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invalidation events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60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num_page_fault_pages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number of pages faulted in by page fault events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494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num_page_faults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page fault events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60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num_prefetches_handled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of </a:t>
                      </a:r>
                      <a:r>
                        <a:rPr lang="en-US" sz="1200" dirty="0" err="1">
                          <a:effectLst/>
                        </a:rPr>
                        <a:t>prefetch</a:t>
                      </a:r>
                      <a:r>
                        <a:rPr lang="en-US" sz="1200" dirty="0">
                          <a:effectLst/>
                        </a:rPr>
                        <a:t> Verb calls that completed successfully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97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Driver debug statistics</a:t>
            </a:r>
          </a:p>
          <a:p>
            <a:pPr lvl="1"/>
            <a:r>
              <a:rPr lang="en-US" sz="1800" dirty="0"/>
              <a:t>Maintained by the mlx5 driver</a:t>
            </a:r>
          </a:p>
          <a:p>
            <a:pPr lvl="1"/>
            <a:r>
              <a:rPr lang="en-US" sz="1800" dirty="0"/>
              <a:t>Tracked on a per device basis</a:t>
            </a:r>
          </a:p>
          <a:p>
            <a:pPr lvl="1"/>
            <a:r>
              <a:rPr lang="en-US" sz="1800" dirty="0"/>
              <a:t>Reported by </a:t>
            </a:r>
            <a:r>
              <a:rPr lang="en-US" sz="1800" dirty="0" err="1"/>
              <a:t>debugfs</a:t>
            </a:r>
            <a:endParaRPr lang="en-US" sz="1800" dirty="0"/>
          </a:p>
          <a:p>
            <a:pPr lvl="1"/>
            <a:endParaRPr lang="en-US" sz="1800" dirty="0"/>
          </a:p>
          <a:p>
            <a:r>
              <a:rPr lang="en-US" sz="2000" dirty="0"/>
              <a:t>Use cases</a:t>
            </a:r>
          </a:p>
          <a:p>
            <a:pPr lvl="1"/>
            <a:r>
              <a:rPr lang="en-US" sz="1800" dirty="0" smtClean="0"/>
              <a:t>Track accesses to </a:t>
            </a:r>
            <a:r>
              <a:rPr lang="en-US" sz="1800" dirty="0"/>
              <a:t>non-mapped memory</a:t>
            </a:r>
          </a:p>
          <a:p>
            <a:pPr lvl="1"/>
            <a:r>
              <a:rPr lang="en-US" sz="1800" dirty="0" smtClean="0"/>
              <a:t>ODP </a:t>
            </a:r>
            <a:r>
              <a:rPr lang="en-US" sz="1800" dirty="0"/>
              <a:t>MR </a:t>
            </a:r>
            <a:r>
              <a:rPr lang="en-US" sz="1800" dirty="0" smtClean="0"/>
              <a:t>usage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55504" y="1672045"/>
            <a:ext cx="4206241" cy="11480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0" rIns="0" bIns="0" rtlCol="0" anchor="t" anchorCtr="0">
            <a:noAutofit/>
          </a:bodyPr>
          <a:lstStyle/>
          <a:p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sys/kernel/debug/mlx5/&lt;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pci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-id&gt;/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odp_stats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/</a:t>
            </a: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num_failed_resolutions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num_mrs_not_found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num_odp_mr_pages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num_odp_mrs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endParaRPr lang="en-US" sz="1100" b="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435698"/>
              </p:ext>
            </p:extLst>
          </p:nvPr>
        </p:nvGraphicFramePr>
        <p:xfrm>
          <a:off x="4655504" y="3173839"/>
          <a:ext cx="4140154" cy="2718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0077"/>
                <a:gridCol w="2070077"/>
              </a:tblGrid>
              <a:tr h="328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Counter name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Description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847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num_failed_resolutions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of failed page faults that could not be resolved due to non-existing mappings in the OS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565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num_mrs_not_found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faults that specified a non-existing ODP MR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28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num_odp_mr_pages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size in pages of current ODP MRs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28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num_odp_mrs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of current ODP MRs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38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Connect-IB Support</a:t>
            </a:r>
          </a:p>
          <a:p>
            <a:pPr lvl="1"/>
            <a:r>
              <a:rPr lang="en-US" dirty="0" smtClean="0"/>
              <a:t>Initially UD and RC</a:t>
            </a:r>
          </a:p>
          <a:p>
            <a:pPr lvl="2"/>
            <a:r>
              <a:rPr lang="en-US" dirty="0" smtClean="0"/>
              <a:t>DC will follow</a:t>
            </a:r>
          </a:p>
          <a:p>
            <a:pPr lvl="1"/>
            <a:r>
              <a:rPr lang="en-US" dirty="0" smtClean="0"/>
              <a:t>Address space key for local access</a:t>
            </a:r>
            <a:endParaRPr lang="en-US" dirty="0"/>
          </a:p>
          <a:p>
            <a:r>
              <a:rPr lang="en-US" dirty="0" smtClean="0"/>
              <a:t>Initial testing with </a:t>
            </a:r>
            <a:r>
              <a:rPr lang="en-US" dirty="0" err="1" smtClean="0"/>
              <a:t>OpenMPI</a:t>
            </a:r>
            <a:endParaRPr lang="en-US" dirty="0" smtClean="0"/>
          </a:p>
          <a:p>
            <a:pPr lvl="1"/>
            <a:r>
              <a:rPr lang="en-US" dirty="0" smtClean="0"/>
              <a:t>No more memory hooks!</a:t>
            </a:r>
          </a:p>
          <a:p>
            <a:r>
              <a:rPr lang="en-US" dirty="0" smtClean="0"/>
              <a:t>Release planned for </a:t>
            </a:r>
            <a:r>
              <a:rPr lang="en-US" dirty="0" smtClean="0"/>
              <a:t>MLNX_OFED-2.3</a:t>
            </a:r>
            <a:endParaRPr lang="en-US" dirty="0" smtClean="0"/>
          </a:p>
          <a:p>
            <a:r>
              <a:rPr lang="en-US" dirty="0" smtClean="0"/>
              <a:t>ODP patches </a:t>
            </a:r>
            <a:r>
              <a:rPr lang="en-US" dirty="0"/>
              <a:t>submitted to </a:t>
            </a:r>
            <a:r>
              <a:rPr lang="en-US" dirty="0" smtClean="0"/>
              <a:t>kernel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5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Implementation notes</a:t>
            </a:r>
          </a:p>
          <a:p>
            <a:r>
              <a:rPr lang="en-US" dirty="0" smtClean="0"/>
              <a:t>APIs and usage</a:t>
            </a:r>
          </a:p>
          <a:p>
            <a:r>
              <a:rPr lang="en-US" dirty="0" smtClean="0"/>
              <a:t>Statistics</a:t>
            </a:r>
          </a:p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9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Registration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788"/>
            <a:ext cx="8229600" cy="4106554"/>
          </a:xfrm>
        </p:spPr>
        <p:txBody>
          <a:bodyPr>
            <a:normAutofit fontScale="92500"/>
          </a:bodyPr>
          <a:lstStyle/>
          <a:p>
            <a:r>
              <a:rPr lang="en-US" dirty="0">
                <a:cs typeface="Arial" pitchFamily="34" charset="0"/>
              </a:rPr>
              <a:t>Registered memory size limited to physical memory</a:t>
            </a:r>
          </a:p>
          <a:p>
            <a:r>
              <a:rPr lang="en-US" dirty="0">
                <a:cs typeface="Arial" pitchFamily="34" charset="0"/>
              </a:rPr>
              <a:t>Requires special memory locking privileges</a:t>
            </a:r>
          </a:p>
          <a:p>
            <a:r>
              <a:rPr lang="en-US" dirty="0" smtClean="0">
                <a:cs typeface="Arial" pitchFamily="34" charset="0"/>
              </a:rPr>
              <a:t>Registration </a:t>
            </a:r>
            <a:r>
              <a:rPr lang="en-US" dirty="0">
                <a:cs typeface="Arial" pitchFamily="34" charset="0"/>
              </a:rPr>
              <a:t>is a costly operation</a:t>
            </a:r>
          </a:p>
          <a:p>
            <a:r>
              <a:rPr lang="en-US" dirty="0">
                <a:cs typeface="Arial" pitchFamily="34" charset="0"/>
              </a:rPr>
              <a:t>Requires careful application design for high performance</a:t>
            </a:r>
          </a:p>
          <a:p>
            <a:pPr lvl="1"/>
            <a:r>
              <a:rPr lang="en-US" dirty="0">
                <a:cs typeface="Arial" pitchFamily="34" charset="0"/>
              </a:rPr>
              <a:t>Bounce buffers</a:t>
            </a:r>
          </a:p>
          <a:p>
            <a:pPr lvl="1"/>
            <a:r>
              <a:rPr lang="en-US" dirty="0" smtClean="0">
                <a:cs typeface="Arial" pitchFamily="34" charset="0"/>
              </a:rPr>
              <a:t>Pin-down </a:t>
            </a:r>
            <a:r>
              <a:rPr lang="en-US" dirty="0">
                <a:cs typeface="Arial" pitchFamily="34" charset="0"/>
              </a:rPr>
              <a:t>caches</a:t>
            </a:r>
          </a:p>
          <a:p>
            <a:r>
              <a:rPr lang="en-US" dirty="0" smtClean="0">
                <a:cs typeface="Arial" pitchFamily="34" charset="0"/>
              </a:rPr>
              <a:t>Keeping </a:t>
            </a:r>
            <a:r>
              <a:rPr lang="en-US" dirty="0">
                <a:cs typeface="Arial" pitchFamily="34" charset="0"/>
              </a:rPr>
              <a:t>address space and registered memory in synch is hard and error </a:t>
            </a:r>
            <a:r>
              <a:rPr lang="en-US" dirty="0" smtClean="0">
                <a:cs typeface="Arial" pitchFamily="34" charset="0"/>
              </a:rPr>
              <a:t>prone</a:t>
            </a:r>
            <a:endParaRPr lang="en-US" dirty="0"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Demand Paging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cs typeface="Arial" pitchFamily="34" charset="0"/>
              </a:rPr>
              <a:t>MR pages are </a:t>
            </a:r>
            <a:r>
              <a:rPr lang="en-US" b="1" i="1" dirty="0">
                <a:cs typeface="Arial" pitchFamily="34" charset="0"/>
              </a:rPr>
              <a:t>never</a:t>
            </a:r>
            <a:r>
              <a:rPr lang="en-US" dirty="0">
                <a:cs typeface="Arial" pitchFamily="34" charset="0"/>
              </a:rPr>
              <a:t> pinned by the OS</a:t>
            </a:r>
          </a:p>
          <a:p>
            <a:pPr lvl="1"/>
            <a:r>
              <a:rPr lang="en-US" dirty="0">
                <a:cs typeface="Arial" pitchFamily="34" charset="0"/>
              </a:rPr>
              <a:t>Paged in when HCA needs them</a:t>
            </a:r>
          </a:p>
          <a:p>
            <a:pPr lvl="1"/>
            <a:r>
              <a:rPr lang="en-US" dirty="0">
                <a:cs typeface="Arial" pitchFamily="34" charset="0"/>
              </a:rPr>
              <a:t>Paged out when reclaimed by the OS</a:t>
            </a:r>
          </a:p>
          <a:p>
            <a:r>
              <a:rPr lang="en-US" dirty="0">
                <a:cs typeface="Arial" pitchFamily="34" charset="0"/>
              </a:rPr>
              <a:t>HCA translation tables may contain non-present pages</a:t>
            </a:r>
          </a:p>
          <a:p>
            <a:pPr lvl="1"/>
            <a:r>
              <a:rPr lang="en-US" dirty="0">
                <a:cs typeface="Arial" pitchFamily="34" charset="0"/>
              </a:rPr>
              <a:t>Initially, a new MR is created with non-present pages</a:t>
            </a:r>
          </a:p>
          <a:p>
            <a:pPr lvl="1"/>
            <a:r>
              <a:rPr lang="en-US" dirty="0">
                <a:cs typeface="Arial" pitchFamily="34" charset="0"/>
              </a:rPr>
              <a:t>Virtual memory mappings don’t necessarily </a:t>
            </a:r>
            <a:r>
              <a:rPr lang="en-US" dirty="0" smtClean="0">
                <a:cs typeface="Arial" pitchFamily="34" charset="0"/>
              </a:rPr>
              <a:t>exist</a:t>
            </a:r>
          </a:p>
          <a:p>
            <a:r>
              <a:rPr lang="en-US" dirty="0" smtClean="0">
                <a:cs typeface="Arial" pitchFamily="34" charset="0"/>
              </a:rPr>
              <a:t>Advantages</a:t>
            </a:r>
          </a:p>
          <a:p>
            <a:pPr lvl="1"/>
            <a:r>
              <a:rPr lang="en-US" dirty="0" smtClean="0">
                <a:cs typeface="Arial" pitchFamily="34" charset="0"/>
              </a:rPr>
              <a:t>Greatly simplified programming</a:t>
            </a:r>
          </a:p>
          <a:p>
            <a:pPr lvl="2"/>
            <a:r>
              <a:rPr lang="en-US" dirty="0" smtClean="0">
                <a:cs typeface="Arial" pitchFamily="34" charset="0"/>
              </a:rPr>
              <a:t>Reduce/eliminate registrations, no copying, no caches</a:t>
            </a:r>
          </a:p>
          <a:p>
            <a:pPr lvl="1"/>
            <a:r>
              <a:rPr lang="en-US" dirty="0" smtClean="0">
                <a:cs typeface="Arial" pitchFamily="34" charset="0"/>
              </a:rPr>
              <a:t>Unlimited MR sizes</a:t>
            </a:r>
          </a:p>
          <a:p>
            <a:pPr lvl="2"/>
            <a:r>
              <a:rPr lang="en-US" dirty="0" smtClean="0">
                <a:cs typeface="Arial" pitchFamily="34" charset="0"/>
              </a:rPr>
              <a:t>No need for special privileges</a:t>
            </a:r>
          </a:p>
          <a:p>
            <a:pPr lvl="1"/>
            <a:r>
              <a:rPr lang="en-US" dirty="0" smtClean="0">
                <a:cs typeface="Arial" pitchFamily="34" charset="0"/>
              </a:rPr>
              <a:t>Physical memory optimized to hold current working set</a:t>
            </a:r>
          </a:p>
          <a:p>
            <a:pPr lvl="2"/>
            <a:r>
              <a:rPr lang="en-US" dirty="0" smtClean="0">
                <a:cs typeface="Arial" pitchFamily="34" charset="0"/>
              </a:rPr>
              <a:t>For both CPU and IO access</a:t>
            </a:r>
            <a:endParaRPr lang="en-US" dirty="0"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1948137" y="1710910"/>
            <a:ext cx="1946461" cy="32640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5397623" y="1710910"/>
            <a:ext cx="1946461" cy="32640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ODP Operation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638864" y="2154952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638863" y="2605224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38865" y="3055497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38864" y="3505769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38865" y="3956042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638864" y="4406314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351199" y="2154952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351198" y="2605224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351199" y="3055497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351199" y="3505769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351199" y="3956042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351199" y="4406314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108995" y="2154951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108994" y="2605224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108995" y="3055496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08995" y="3505769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108995" y="3956041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108995" y="4406314"/>
            <a:ext cx="565006" cy="450273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28398" y="2304085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/>
              <a:t>0x1000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79347" y="2287756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b="1" dirty="0"/>
              <a:t>PFN1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28398" y="2738027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/>
              <a:t>0x2000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79347" y="2721697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b="1" dirty="0"/>
              <a:t>PFN2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28398" y="3188299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/>
              <a:t>0x3000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79347" y="3171969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b="1" dirty="0"/>
              <a:t>PFN3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28398" y="3638571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/>
              <a:t>0x4000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79347" y="3622241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b="1" dirty="0"/>
              <a:t>PFN4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028398" y="4088844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/>
              <a:t>0x5000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79347" y="4072514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b="1" dirty="0"/>
              <a:t>PFN5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28398" y="4539116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/>
              <a:t>0x6000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79347" y="4522786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b="1" dirty="0"/>
              <a:t>PFN6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689163" y="2287754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/>
              <a:t>0x1000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89163" y="2721695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/>
              <a:t>0x2000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89163" y="3171967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/>
              <a:t>0x3000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89163" y="3622240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/>
              <a:t>0x4000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89163" y="4072512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/>
              <a:t>0x5000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89163" y="4522785"/>
            <a:ext cx="52604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/>
              <a:t>0x6000</a:t>
            </a:r>
          </a:p>
        </p:txBody>
      </p:sp>
      <p:cxnSp>
        <p:nvCxnSpPr>
          <p:cNvPr id="42" name="Straight Arrow Connector 41"/>
          <p:cNvCxnSpPr>
            <a:stCxn id="6" idx="3"/>
            <a:endCxn id="13" idx="1"/>
          </p:cNvCxnSpPr>
          <p:nvPr/>
        </p:nvCxnSpPr>
        <p:spPr bwMode="auto">
          <a:xfrm>
            <a:off x="3203869" y="2380089"/>
            <a:ext cx="1147329" cy="45027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8" idx="3"/>
            <a:endCxn id="12" idx="1"/>
          </p:cNvCxnSpPr>
          <p:nvPr/>
        </p:nvCxnSpPr>
        <p:spPr bwMode="auto">
          <a:xfrm flipV="1">
            <a:off x="3203870" y="2380088"/>
            <a:ext cx="1147329" cy="90054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9" idx="3"/>
          </p:cNvCxnSpPr>
          <p:nvPr/>
        </p:nvCxnSpPr>
        <p:spPr bwMode="auto">
          <a:xfrm flipV="1">
            <a:off x="3203869" y="3714574"/>
            <a:ext cx="1147329" cy="163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21" idx="1"/>
            <a:endCxn id="15" idx="3"/>
          </p:cNvCxnSpPr>
          <p:nvPr/>
        </p:nvCxnSpPr>
        <p:spPr bwMode="auto">
          <a:xfrm flipH="1">
            <a:off x="4916204" y="3730905"/>
            <a:ext cx="1192790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2226465" y="1773056"/>
            <a:ext cx="1389804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sz="1600" dirty="0" smtClean="0"/>
              <a:t>Address </a:t>
            </a:r>
            <a:r>
              <a:rPr lang="en-US" sz="1600" dirty="0"/>
              <a:t>Space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66270" y="1773056"/>
            <a:ext cx="1650452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sz="1600" dirty="0"/>
              <a:t>IO Virtual Address</a:t>
            </a:r>
          </a:p>
        </p:txBody>
      </p:sp>
      <p:sp>
        <p:nvSpPr>
          <p:cNvPr id="48" name="Rounded Rectangle 47"/>
          <p:cNvSpPr/>
          <p:nvPr/>
        </p:nvSpPr>
        <p:spPr bwMode="auto">
          <a:xfrm>
            <a:off x="7820988" y="3323357"/>
            <a:ext cx="970009" cy="50314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r>
              <a:rPr lang="en-US" sz="1300" dirty="0">
                <a:solidFill>
                  <a:schemeClr val="tx1"/>
                </a:solidFill>
                <a:latin typeface="Arial" charset="0"/>
                <a:cs typeface="Arial" charset="0"/>
              </a:rPr>
              <a:t>HCA data</a:t>
            </a:r>
          </a:p>
          <a:p>
            <a:pPr defTabSz="640080"/>
            <a:r>
              <a:rPr lang="en-US" sz="1300" b="1" dirty="0">
                <a:solidFill>
                  <a:schemeClr val="tx1"/>
                </a:solidFill>
                <a:latin typeface="Arial" charset="0"/>
                <a:cs typeface="Arial" charset="0"/>
              </a:rPr>
              <a:t>access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1171852" y="3303763"/>
            <a:ext cx="856545" cy="51947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r>
              <a:rPr lang="en-US" sz="13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OS </a:t>
            </a:r>
            <a:r>
              <a:rPr lang="en-US" sz="13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PTE </a:t>
            </a:r>
            <a:r>
              <a:rPr lang="en-US" sz="1300" b="1" dirty="0">
                <a:solidFill>
                  <a:schemeClr val="tx1"/>
                </a:solidFill>
                <a:latin typeface="Arial" charset="0"/>
                <a:cs typeface="Arial" charset="0"/>
              </a:rPr>
              <a:t>change</a:t>
            </a:r>
          </a:p>
        </p:txBody>
      </p:sp>
      <p:cxnSp>
        <p:nvCxnSpPr>
          <p:cNvPr id="50" name="Straight Arrow Connector 49"/>
          <p:cNvCxnSpPr>
            <a:endCxn id="17" idx="1"/>
          </p:cNvCxnSpPr>
          <p:nvPr/>
        </p:nvCxnSpPr>
        <p:spPr bwMode="auto">
          <a:xfrm>
            <a:off x="3203869" y="3747239"/>
            <a:ext cx="1147330" cy="8842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Lightning Bolt 50"/>
          <p:cNvSpPr/>
          <p:nvPr/>
        </p:nvSpPr>
        <p:spPr bwMode="auto">
          <a:xfrm flipH="1">
            <a:off x="7320033" y="2573502"/>
            <a:ext cx="489084" cy="795312"/>
          </a:xfrm>
          <a:prstGeom prst="lightningBolt">
            <a:avLst/>
          </a:prstGeom>
          <a:solidFill>
            <a:srgbClr val="FFFF00"/>
          </a:solidFill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64008" tIns="32004" rIns="64008" bIns="32004" numCol="1" rtlCol="0" anchor="t" anchorCtr="0" compatLnSpc="1">
            <a:prstTxWarp prst="textNoShape">
              <a:avLst/>
            </a:prstTxWarp>
          </a:bodyPr>
          <a:lstStyle/>
          <a:p>
            <a:pPr defTabSz="640080"/>
            <a:endParaRPr lang="en-US" sz="13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52" name="Straight Arrow Connector 51"/>
          <p:cNvCxnSpPr>
            <a:endCxn id="17" idx="3"/>
          </p:cNvCxnSpPr>
          <p:nvPr/>
        </p:nvCxnSpPr>
        <p:spPr bwMode="auto">
          <a:xfrm flipH="1">
            <a:off x="4916204" y="3714572"/>
            <a:ext cx="1181973" cy="91687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708191" y="2177496"/>
            <a:ext cx="973457" cy="6190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000" dirty="0"/>
              <a:t>Page fault!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585473" y="5220070"/>
            <a:ext cx="8113788" cy="10919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ODP promise:</a:t>
            </a:r>
          </a:p>
          <a:p>
            <a:pPr algn="ctr"/>
            <a:r>
              <a:rPr lang="en-US" sz="2400" dirty="0" smtClean="0"/>
              <a:t>IO virtual address mapping == Process virtual address mapping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061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51053E-6 L -0.06007 0.0002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9" grpId="0" animBg="1"/>
      <p:bldP spid="49" grpId="1" animBg="1"/>
      <p:bldP spid="51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62000" y="2683378"/>
            <a:ext cx="4929500" cy="112662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err="1" smtClean="0"/>
              <a:t>ib_core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2000" y="3938190"/>
            <a:ext cx="4929499" cy="10183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/>
              <a:t>mlx5_core/</a:t>
            </a:r>
          </a:p>
          <a:p>
            <a:r>
              <a:rPr lang="en-US" dirty="0" smtClean="0"/>
              <a:t>mlx5_ib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3047999" y="4066377"/>
            <a:ext cx="2384451" cy="603952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91440" rtlCol="0" anchor="ctr"/>
          <a:lstStyle/>
          <a:p>
            <a:pPr algn="ctr"/>
            <a:r>
              <a:rPr lang="en-US" sz="1400" dirty="0" smtClean="0"/>
              <a:t>Key-&gt;MR </a:t>
            </a:r>
            <a:r>
              <a:rPr lang="en-US" sz="1400" dirty="0" smtClean="0">
                <a:sym typeface="Wingdings" pitchFamily="2" charset="2"/>
              </a:rPr>
              <a:t>tree</a:t>
            </a:r>
            <a:endParaRPr lang="en-US" sz="1400" dirty="0"/>
          </a:p>
        </p:txBody>
      </p:sp>
      <p:sp>
        <p:nvSpPr>
          <p:cNvPr id="9" name="Isosceles Triangle 8"/>
          <p:cNvSpPr/>
          <p:nvPr/>
        </p:nvSpPr>
        <p:spPr>
          <a:xfrm>
            <a:off x="3048000" y="2948299"/>
            <a:ext cx="2384450" cy="633329"/>
          </a:xfrm>
          <a:prstGeom prst="triangle">
            <a:avLst>
              <a:gd name="adj" fmla="val 5035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91440" rtlCol="0" anchor="b" anchorCtr="0"/>
          <a:lstStyle/>
          <a:p>
            <a:pPr algn="ctr"/>
            <a:r>
              <a:rPr lang="en-US" sz="1400" dirty="0" smtClean="0"/>
              <a:t>MR interval tree</a:t>
            </a:r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762000" y="5562600"/>
            <a:ext cx="49295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HCA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951067" y="2852124"/>
            <a:ext cx="2973937" cy="1708944"/>
            <a:chOff x="5597495" y="2836277"/>
            <a:chExt cx="2973937" cy="1708944"/>
          </a:xfrm>
        </p:grpSpPr>
        <p:sp>
          <p:nvSpPr>
            <p:cNvPr id="22" name="Rounded Rectangle 21"/>
            <p:cNvSpPr/>
            <p:nvPr/>
          </p:nvSpPr>
          <p:spPr>
            <a:xfrm>
              <a:off x="5597495" y="2836277"/>
              <a:ext cx="2973937" cy="170894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MR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82651" y="3276599"/>
              <a:ext cx="2581540" cy="533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</a:rPr>
                <a:t>umem</a:t>
              </a:r>
              <a:endParaRPr 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782650" y="3816264"/>
              <a:ext cx="2581541" cy="533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mlx5_ib_mr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912832" y="3348809"/>
              <a:ext cx="1384419" cy="38456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Page/DMA list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912832" y="3892892"/>
              <a:ext cx="1384419" cy="38456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HW translation tables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V="1">
            <a:off x="5082249" y="3292446"/>
            <a:ext cx="1053974" cy="23895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01084" y="3832111"/>
            <a:ext cx="1735139" cy="44534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762000" y="1630110"/>
            <a:ext cx="49295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Kernel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2126476" y="2168460"/>
            <a:ext cx="0" cy="339414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>
            <a:off x="2126476" y="1962039"/>
            <a:ext cx="254237" cy="412839"/>
          </a:xfrm>
          <a:prstGeom prst="arc">
            <a:avLst>
              <a:gd name="adj1" fmla="val 10818971"/>
              <a:gd name="adj2" fmla="val 0"/>
            </a:avLst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381424" y="2163510"/>
            <a:ext cx="0" cy="3399090"/>
          </a:xfrm>
          <a:prstGeom prst="line">
            <a:avLst/>
          </a:prstGeom>
          <a:ln w="38100"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663437" y="2168460"/>
            <a:ext cx="0" cy="3394140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918385" y="2163510"/>
            <a:ext cx="0" cy="339909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Arc 45"/>
          <p:cNvSpPr/>
          <p:nvPr/>
        </p:nvSpPr>
        <p:spPr>
          <a:xfrm rot="10800000">
            <a:off x="2664148" y="5356180"/>
            <a:ext cx="254237" cy="412839"/>
          </a:xfrm>
          <a:prstGeom prst="arc">
            <a:avLst>
              <a:gd name="adj1" fmla="val 10818971"/>
              <a:gd name="adj2" fmla="val 0"/>
            </a:avLst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ular Callout 47"/>
          <p:cNvSpPr/>
          <p:nvPr/>
        </p:nvSpPr>
        <p:spPr>
          <a:xfrm>
            <a:off x="307648" y="5161199"/>
            <a:ext cx="1281870" cy="607820"/>
          </a:xfrm>
          <a:prstGeom prst="wedgeRoundRectCallout">
            <a:avLst>
              <a:gd name="adj1" fmla="val 87834"/>
              <a:gd name="adj2" fmla="val -41542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QP page fault </a:t>
            </a:r>
            <a:r>
              <a:rPr lang="en-US" dirty="0" smtClean="0">
                <a:solidFill>
                  <a:schemeClr val="tx1"/>
                </a:solidFill>
              </a:rPr>
              <a:t>event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ounded Rectangular Callout 48"/>
          <p:cNvSpPr/>
          <p:nvPr/>
        </p:nvSpPr>
        <p:spPr>
          <a:xfrm>
            <a:off x="4000940" y="1864550"/>
            <a:ext cx="1833161" cy="607820"/>
          </a:xfrm>
          <a:prstGeom prst="wedgeRoundRectCallout">
            <a:avLst>
              <a:gd name="adj1" fmla="val -107294"/>
              <a:gd name="adj2" fmla="val 56876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mmu_notifer</a:t>
            </a:r>
            <a:r>
              <a:rPr lang="en-US" dirty="0" smtClean="0">
                <a:solidFill>
                  <a:schemeClr val="tx1"/>
                </a:solidFill>
              </a:rPr>
              <a:t> page invalidation</a:t>
            </a:r>
          </a:p>
        </p:txBody>
      </p:sp>
    </p:spTree>
    <p:extLst>
      <p:ext uri="{BB962C8B-B14F-4D97-AF65-F5344CB8AC3E}">
        <p14:creationId xmlns:p14="http://schemas.microsoft.com/office/powerpoint/2010/main" val="307322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ODP capabilities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09302" y="1598063"/>
            <a:ext cx="7819401" cy="4639451"/>
          </a:xfrm>
          <a:prstGeom prst="roundRect">
            <a:avLst>
              <a:gd name="adj" fmla="val 3186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odp_transport_cap_bits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ODP_SUPPORT_SEND     = 1 &lt;&lt; 0,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ODP_SUPPORT_RECV     = 1 &lt;&lt; 1,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ODP_SUPPORT_WRITE    = 1 &lt;&lt; 2,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ODP_SUPPORT_READ     = 1 &lt;&lt; 3,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ODP_SUPPORT_ATOMIC   = 1 &lt;&lt; 4,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odp_general_caps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ODP_SUPPORT = 1 &lt;&lt; 0,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ibv_odp_caps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uint32_t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comp_mask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uint32_t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general_caps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uint32_t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rc_odp_caps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uint32_t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uc_odp_caps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uint32_t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ud_odp_caps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uint32_t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xrc_odp_caps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}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per_transport_caps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ibv_query_odp_caps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ibv_context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context,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ibv_odp_caps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caps,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caps_size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ODP Memory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32514"/>
            <a:ext cx="8229600" cy="1915886"/>
          </a:xfrm>
        </p:spPr>
        <p:txBody>
          <a:bodyPr>
            <a:normAutofit/>
          </a:bodyPr>
          <a:lstStyle/>
          <a:p>
            <a:r>
              <a:rPr lang="en-US" dirty="0" smtClean="0"/>
              <a:t>Registering the whole address space</a:t>
            </a:r>
          </a:p>
          <a:p>
            <a:pPr lvl="1"/>
            <a:r>
              <a:rPr lang="en-US" dirty="0" err="1" smtClean="0"/>
              <a:t>ibv_reg_mr</a:t>
            </a:r>
            <a:r>
              <a:rPr lang="en-US" dirty="0" smtClean="0"/>
              <a:t>(</a:t>
            </a:r>
            <a:r>
              <a:rPr lang="en-US" dirty="0" err="1" smtClean="0"/>
              <a:t>pd</a:t>
            </a:r>
            <a:r>
              <a:rPr lang="en-US" dirty="0" smtClean="0"/>
              <a:t>, NULL, (u64) -1, flags)</a:t>
            </a:r>
          </a:p>
          <a:p>
            <a:pPr lvl="1"/>
            <a:r>
              <a:rPr lang="en-US" dirty="0" smtClean="0"/>
              <a:t>Memory windows may be used to provide granular remote access rights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09302" y="1837555"/>
            <a:ext cx="7819401" cy="2211937"/>
          </a:xfrm>
          <a:prstGeom prst="roundRect">
            <a:avLst>
              <a:gd name="adj" fmla="val 3186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ibv_access_flags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IBV_ACCESS_LOCAL_WRITE		= 1,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IBV_ACCESS_REMOTE_WRITE		= (1&lt;&lt;1),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IBV_ACCESS_REMOTE_READ		= (1&lt;&lt;2),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IBV_ACCESS_REMOTE_ATOMIC	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=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(1&lt;&lt;3),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IBV_ACCESS_MW_BIND		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=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(1&lt;&lt;4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IBV_ACCESS_ON_DEMAND			= (1&lt;&lt;5)</a:t>
            </a:r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ibv_mr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ibv_reg_mr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ibv_pd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pd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void *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 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length,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access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38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09302" y="1598063"/>
            <a:ext cx="7819401" cy="4717279"/>
          </a:xfrm>
          <a:prstGeom prst="roundRect">
            <a:avLst>
              <a:gd name="adj" fmla="val 3186"/>
            </a:avLst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ibv_odp_caps</a:t>
            </a:r>
            <a:r>
              <a:rPr 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caps;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ibv_mr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mr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ibv_sge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sge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ibv_send_wr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1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ibv_query_odp_caps</a:t>
            </a:r>
            <a:r>
              <a:rPr 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&amp;caps, </a:t>
            </a:r>
            <a:r>
              <a:rPr lang="en-US" sz="11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(caps)) ||</a:t>
            </a:r>
          </a:p>
          <a:p>
            <a:r>
              <a:rPr 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!(</a:t>
            </a:r>
            <a:r>
              <a:rPr lang="en-US" sz="11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caps.ud_odp_caps</a:t>
            </a:r>
            <a:r>
              <a:rPr 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&amp; ODP_SUPPORT_SEND))</a:t>
            </a:r>
          </a:p>
          <a:p>
            <a:r>
              <a:rPr 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return -1;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p =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mmap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(NULL, 10 * MB, PROT_READ | PROT_WRITE, MAP_SHARED, 0, 0);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mr</a:t>
            </a:r>
            <a:r>
              <a:rPr 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1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ibv_reg_mr</a:t>
            </a:r>
            <a:r>
              <a:rPr 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1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pd</a:t>
            </a:r>
            <a:r>
              <a:rPr 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p, 10 * MB, IBV_ACCESS_LOCAL_WRITE | IBV_ACCESS_ON_DEMAND);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...</a:t>
            </a:r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sge.addr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p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sge.lkey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lkey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ibv_post_send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qp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bad_wr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munmap</a:t>
            </a:r>
            <a:r>
              <a:rPr 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(p, 1 * MB);</a:t>
            </a:r>
          </a:p>
          <a:p>
            <a:r>
              <a:rPr 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p = </a:t>
            </a:r>
            <a:r>
              <a:rPr lang="en-US" sz="11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mmap</a:t>
            </a:r>
            <a:r>
              <a:rPr 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(p, 1 * MB, PROT_READ | PROT_WRITE, MAP_SHARED, 0, 0);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ibv_post_send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qp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1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bad_wr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r>
              <a:rPr 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6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928</Words>
  <Application>Microsoft Office PowerPoint</Application>
  <PresentationFormat>On-screen Show (4:3)</PresentationFormat>
  <Paragraphs>262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On Demand Paging (ODP) Update</vt:lpstr>
      <vt:lpstr>Agenda</vt:lpstr>
      <vt:lpstr>Memory Registration Challenges</vt:lpstr>
      <vt:lpstr>On Demand Paging</vt:lpstr>
      <vt:lpstr>ODP Operation</vt:lpstr>
      <vt:lpstr>Implementation</vt:lpstr>
      <vt:lpstr>ODP capabilities</vt:lpstr>
      <vt:lpstr>ODP Memory Regions</vt:lpstr>
      <vt:lpstr>Usage Example</vt:lpstr>
      <vt:lpstr>Memory Prefetching</vt:lpstr>
      <vt:lpstr>Statistics</vt:lpstr>
      <vt:lpstr>Statistics (continued)</vt:lpstr>
      <vt:lpstr>News</vt:lpstr>
      <vt:lpstr>Thank You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Bill Lee</cp:lastModifiedBy>
  <cp:revision>130</cp:revision>
  <dcterms:created xsi:type="dcterms:W3CDTF">2014-03-17T13:46:32Z</dcterms:created>
  <dcterms:modified xsi:type="dcterms:W3CDTF">2014-04-01T18:01:11Z</dcterms:modified>
</cp:coreProperties>
</file>