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diagrams/drawing3.xml" ContentType="application/vnd.ms-office.drawingml.diagramDrawing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730" r:id="rId2"/>
  </p:sldMasterIdLst>
  <p:notesMasterIdLst>
    <p:notesMasterId r:id="rId14"/>
  </p:notesMasterIdLst>
  <p:handoutMasterIdLst>
    <p:handoutMasterId r:id="rId15"/>
  </p:handoutMasterIdLst>
  <p:sldIdLst>
    <p:sldId id="262" r:id="rId3"/>
    <p:sldId id="361" r:id="rId4"/>
    <p:sldId id="372" r:id="rId5"/>
    <p:sldId id="379" r:id="rId6"/>
    <p:sldId id="380" r:id="rId7"/>
    <p:sldId id="373" r:id="rId8"/>
    <p:sldId id="374" r:id="rId9"/>
    <p:sldId id="375" r:id="rId10"/>
    <p:sldId id="376" r:id="rId11"/>
    <p:sldId id="378" r:id="rId12"/>
    <p:sldId id="3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vertBarState="maximized"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69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OFI software will be backward compatible</a:t>
          </a:r>
          <a:endParaRPr lang="en-US" sz="3600" dirty="0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Y="16162" custLinFactNeighborX="-362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60E16-AD39-4ED7-96E0-BE6492F2884D}" type="presOf" srcId="{4E19B729-1CAB-466D-9A3C-8EFA4F73CCF9}" destId="{382DB027-820E-44E8-9D54-0375F17D5477}" srcOrd="0" destOrd="0" presId="urn:microsoft.com/office/officeart/2005/8/layout/vList2"/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504A0AF8-1A73-4E8A-8864-578ECA129C88}" type="presOf" srcId="{A4F843B8-68A9-49FC-929C-E389253F60D6}" destId="{44732746-87C1-4349-8244-7E19EBD42746}" srcOrd="0" destOrd="0" presId="urn:microsoft.com/office/officeart/2005/8/layout/vList2"/>
    <dgm:cxn modelId="{669CD0F3-F7B2-4897-938C-9CCA94FF6DBB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883E72-E25F-4F3D-ACEA-BF7B63552010}" type="doc">
      <dgm:prSet loTypeId="urn:microsoft.com/office/officeart/2005/8/layout/radial4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2B737B3-D6AC-4898-AA76-8E61EC8CB7C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libfabric</a:t>
          </a:r>
          <a:endParaRPr lang="en-US" dirty="0">
            <a:solidFill>
              <a:schemeClr val="tx1"/>
            </a:solidFill>
          </a:endParaRPr>
        </a:p>
      </dgm:t>
    </dgm:pt>
    <dgm:pt modelId="{2A95952C-0B20-4AF9-8F1F-EC8C1E5FBA28}" type="parTrans" cxnId="{72031BE7-820D-4A8D-BFD8-CF8DE13B0D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21D9E4-1AAA-40FB-A14D-26B6E6D330DB}" type="sibTrans" cxnId="{72031BE7-820D-4A8D-BFD8-CF8DE13B0D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7B6F533-5294-46A8-B991-956E5F3DB39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libibverbs</a:t>
          </a:r>
          <a:endParaRPr lang="en-US" dirty="0">
            <a:solidFill>
              <a:schemeClr val="tx1"/>
            </a:solidFill>
          </a:endParaRPr>
        </a:p>
      </dgm:t>
    </dgm:pt>
    <dgm:pt modelId="{30057712-6585-480C-A878-0EA018E13C26}" type="parTrans" cxnId="{34FF7223-C5FE-4682-AB4A-2FBE4D8BC3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FBC3F1-9B17-4EAF-B494-FB166B9A2DF8}" type="sibTrans" cxnId="{34FF7223-C5FE-4682-AB4A-2FBE4D8BC3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937FCF-E8AB-444E-9F67-9AB800BAA43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librdmacm</a:t>
          </a:r>
          <a:endParaRPr lang="en-US" dirty="0">
            <a:solidFill>
              <a:schemeClr val="tx1"/>
            </a:solidFill>
          </a:endParaRPr>
        </a:p>
      </dgm:t>
    </dgm:pt>
    <dgm:pt modelId="{E02E8B74-308A-49E7-BF50-0E608061B96E}" type="parTrans" cxnId="{22AC8E75-3ED1-42CD-85F9-4029F1ABAE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ACB4A58-5EA2-4915-824F-8F196A43B71A}" type="sibTrans" cxnId="{22AC8E75-3ED1-42CD-85F9-4029F1ABAE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113578-6A3B-4F3F-8EE1-58C0E82967B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App-centric APIs</a:t>
          </a:r>
          <a:endParaRPr lang="en-US" dirty="0">
            <a:solidFill>
              <a:schemeClr val="tx1"/>
            </a:solidFill>
          </a:endParaRPr>
        </a:p>
      </dgm:t>
    </dgm:pt>
    <dgm:pt modelId="{082F1E40-00C3-47F3-9CB7-F11D133E5438}" type="parTrans" cxnId="{F03439E7-A076-433F-8911-DC3D6BE77C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B02FC3-347F-4718-B1E9-73240AE6CFFA}" type="sibTrans" cxnId="{F03439E7-A076-433F-8911-DC3D6BE77C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F0C1F7-43F7-4C31-BD56-7986952E2E76}" type="pres">
      <dgm:prSet presAssocID="{08883E72-E25F-4F3D-ACEA-BF7B635520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0AC701-77D8-4A29-9693-390F365968C7}" type="pres">
      <dgm:prSet presAssocID="{F2B737B3-D6AC-4898-AA76-8E61EC8CB7C3}" presName="centerShape" presStyleLbl="node0" presStyleIdx="0" presStyleCnt="1"/>
      <dgm:spPr/>
      <dgm:t>
        <a:bodyPr/>
        <a:lstStyle/>
        <a:p>
          <a:endParaRPr lang="en-US"/>
        </a:p>
      </dgm:t>
    </dgm:pt>
    <dgm:pt modelId="{D6B77049-F199-45E9-971D-DF410AEFB426}" type="pres">
      <dgm:prSet presAssocID="{30057712-6585-480C-A878-0EA018E13C2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E92293A-1393-4605-89A4-5582423BC18D}" type="pres">
      <dgm:prSet presAssocID="{37B6F533-5294-46A8-B991-956E5F3DB39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5661A-4D2B-47FA-84EC-A679DAC759EF}" type="pres">
      <dgm:prSet presAssocID="{E02E8B74-308A-49E7-BF50-0E608061B96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654A16A-ED11-4F32-AAB4-EA2088162EDC}" type="pres">
      <dgm:prSet presAssocID="{DE937FCF-E8AB-444E-9F67-9AB800BAA4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0A3C0-11FA-4F63-B07B-8301C479AE5F}" type="pres">
      <dgm:prSet presAssocID="{082F1E40-00C3-47F3-9CB7-F11D133E543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75D58A2-9A06-43BD-B6A6-C87D8AC416F3}" type="pres">
      <dgm:prSet presAssocID="{9C113578-6A3B-4F3F-8EE1-58C0E82967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D6DFB-BDDC-4E72-B58C-EDB1CCD27C6F}" type="presOf" srcId="{37B6F533-5294-46A8-B991-956E5F3DB399}" destId="{7E92293A-1393-4605-89A4-5582423BC18D}" srcOrd="0" destOrd="0" presId="urn:microsoft.com/office/officeart/2005/8/layout/radial4"/>
    <dgm:cxn modelId="{34FF7223-C5FE-4682-AB4A-2FBE4D8BC3DB}" srcId="{F2B737B3-D6AC-4898-AA76-8E61EC8CB7C3}" destId="{37B6F533-5294-46A8-B991-956E5F3DB399}" srcOrd="0" destOrd="0" parTransId="{30057712-6585-480C-A878-0EA018E13C26}" sibTransId="{20FBC3F1-9B17-4EAF-B494-FB166B9A2DF8}"/>
    <dgm:cxn modelId="{EB4152BE-61B9-4BAB-8E34-56F1083E835A}" type="presOf" srcId="{DE937FCF-E8AB-444E-9F67-9AB800BAA43A}" destId="{B654A16A-ED11-4F32-AAB4-EA2088162EDC}" srcOrd="0" destOrd="0" presId="urn:microsoft.com/office/officeart/2005/8/layout/radial4"/>
    <dgm:cxn modelId="{FB82AB50-25A6-485A-8E69-FE9A8BB41FC6}" type="presOf" srcId="{08883E72-E25F-4F3D-ACEA-BF7B63552010}" destId="{39F0C1F7-43F7-4C31-BD56-7986952E2E76}" srcOrd="0" destOrd="0" presId="urn:microsoft.com/office/officeart/2005/8/layout/radial4"/>
    <dgm:cxn modelId="{DC345930-9CB8-4C10-BF7F-D316F6A097BC}" type="presOf" srcId="{F2B737B3-D6AC-4898-AA76-8E61EC8CB7C3}" destId="{830AC701-77D8-4A29-9693-390F365968C7}" srcOrd="0" destOrd="0" presId="urn:microsoft.com/office/officeart/2005/8/layout/radial4"/>
    <dgm:cxn modelId="{72031BE7-820D-4A8D-BFD8-CF8DE13B0DD6}" srcId="{08883E72-E25F-4F3D-ACEA-BF7B63552010}" destId="{F2B737B3-D6AC-4898-AA76-8E61EC8CB7C3}" srcOrd="0" destOrd="0" parTransId="{2A95952C-0B20-4AF9-8F1F-EC8C1E5FBA28}" sibTransId="{8321D9E4-1AAA-40FB-A14D-26B6E6D330DB}"/>
    <dgm:cxn modelId="{F03439E7-A076-433F-8911-DC3D6BE77C96}" srcId="{F2B737B3-D6AC-4898-AA76-8E61EC8CB7C3}" destId="{9C113578-6A3B-4F3F-8EE1-58C0E82967BE}" srcOrd="2" destOrd="0" parTransId="{082F1E40-00C3-47F3-9CB7-F11D133E5438}" sibTransId="{23B02FC3-347F-4718-B1E9-73240AE6CFFA}"/>
    <dgm:cxn modelId="{E6207B77-8281-47DC-89F6-903174586B08}" type="presOf" srcId="{9C113578-6A3B-4F3F-8EE1-58C0E82967BE}" destId="{C75D58A2-9A06-43BD-B6A6-C87D8AC416F3}" srcOrd="0" destOrd="0" presId="urn:microsoft.com/office/officeart/2005/8/layout/radial4"/>
    <dgm:cxn modelId="{25B2E302-3DC2-4AA1-B511-2B7F3B1CC960}" type="presOf" srcId="{082F1E40-00C3-47F3-9CB7-F11D133E5438}" destId="{4500A3C0-11FA-4F63-B07B-8301C479AE5F}" srcOrd="0" destOrd="0" presId="urn:microsoft.com/office/officeart/2005/8/layout/radial4"/>
    <dgm:cxn modelId="{22AC8E75-3ED1-42CD-85F9-4029F1ABAE73}" srcId="{F2B737B3-D6AC-4898-AA76-8E61EC8CB7C3}" destId="{DE937FCF-E8AB-444E-9F67-9AB800BAA43A}" srcOrd="1" destOrd="0" parTransId="{E02E8B74-308A-49E7-BF50-0E608061B96E}" sibTransId="{0ACB4A58-5EA2-4915-824F-8F196A43B71A}"/>
    <dgm:cxn modelId="{1039394D-CED1-43B0-9D4B-034AD58184F6}" type="presOf" srcId="{30057712-6585-480C-A878-0EA018E13C26}" destId="{D6B77049-F199-45E9-971D-DF410AEFB426}" srcOrd="0" destOrd="0" presId="urn:microsoft.com/office/officeart/2005/8/layout/radial4"/>
    <dgm:cxn modelId="{B5543C56-8AF7-4EA2-9D4F-2673FEC569BC}" type="presOf" srcId="{E02E8B74-308A-49E7-BF50-0E608061B96E}" destId="{D745661A-4D2B-47FA-84EC-A679DAC759EF}" srcOrd="0" destOrd="0" presId="urn:microsoft.com/office/officeart/2005/8/layout/radial4"/>
    <dgm:cxn modelId="{FE80D8A7-20B2-4156-A540-D09E11D448EC}" type="presParOf" srcId="{39F0C1F7-43F7-4C31-BD56-7986952E2E76}" destId="{830AC701-77D8-4A29-9693-390F365968C7}" srcOrd="0" destOrd="0" presId="urn:microsoft.com/office/officeart/2005/8/layout/radial4"/>
    <dgm:cxn modelId="{D5CD586B-67A7-4498-9978-B19C5B69FBF5}" type="presParOf" srcId="{39F0C1F7-43F7-4C31-BD56-7986952E2E76}" destId="{D6B77049-F199-45E9-971D-DF410AEFB426}" srcOrd="1" destOrd="0" presId="urn:microsoft.com/office/officeart/2005/8/layout/radial4"/>
    <dgm:cxn modelId="{1FCD565A-B9A9-4D16-9459-E4560E5E3774}" type="presParOf" srcId="{39F0C1F7-43F7-4C31-BD56-7986952E2E76}" destId="{7E92293A-1393-4605-89A4-5582423BC18D}" srcOrd="2" destOrd="0" presId="urn:microsoft.com/office/officeart/2005/8/layout/radial4"/>
    <dgm:cxn modelId="{2CFB62F8-0D40-496B-B29B-4CC5940E09E8}" type="presParOf" srcId="{39F0C1F7-43F7-4C31-BD56-7986952E2E76}" destId="{D745661A-4D2B-47FA-84EC-A679DAC759EF}" srcOrd="3" destOrd="0" presId="urn:microsoft.com/office/officeart/2005/8/layout/radial4"/>
    <dgm:cxn modelId="{7D756646-86BC-4D4A-90F1-64BED71D3A45}" type="presParOf" srcId="{39F0C1F7-43F7-4C31-BD56-7986952E2E76}" destId="{B654A16A-ED11-4F32-AAB4-EA2088162EDC}" srcOrd="4" destOrd="0" presId="urn:microsoft.com/office/officeart/2005/8/layout/radial4"/>
    <dgm:cxn modelId="{825CDB9C-2F0D-4394-985F-661EFFE4C56A}" type="presParOf" srcId="{39F0C1F7-43F7-4C31-BD56-7986952E2E76}" destId="{4500A3C0-11FA-4F63-B07B-8301C479AE5F}" srcOrd="5" destOrd="0" presId="urn:microsoft.com/office/officeart/2005/8/layout/radial4"/>
    <dgm:cxn modelId="{142769AD-D7EE-4582-A6B8-518B26F87284}" type="presParOf" srcId="{39F0C1F7-43F7-4C31-BD56-7986952E2E76}" destId="{C75D58A2-9A06-43BD-B6A6-C87D8AC416F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5B1483-BF4F-4EDB-B677-2AA65CF2EEFE}" type="doc">
      <dgm:prSet loTypeId="urn:microsoft.com/office/officeart/2005/8/layout/hList7#1" loCatId="list" qsTypeId="urn:microsoft.com/office/officeart/2005/8/quickstyle/simple1" qsCatId="simple" csTypeId="urn:microsoft.com/office/officeart/2005/8/colors/accent6_2" csCatId="accent6" phldr="1"/>
      <dgm:spPr/>
    </dgm:pt>
    <dgm:pt modelId="{35C5AD60-5C36-4069-807D-566A8958C136}">
      <dgm:prSet phldrT="[Text]"/>
      <dgm:spPr/>
      <dgm:t>
        <a:bodyPr/>
        <a:lstStyle/>
        <a:p>
          <a:r>
            <a:rPr lang="en-US" dirty="0" err="1" smtClean="0"/>
            <a:t>ibverbs</a:t>
          </a:r>
          <a:endParaRPr lang="en-US" dirty="0"/>
        </a:p>
      </dgm:t>
    </dgm:pt>
    <dgm:pt modelId="{92795F40-8EDD-4EF9-A5CA-82CC771B0971}" type="parTrans" cxnId="{49DE814F-BF7B-45E2-A34F-B173861F9F37}">
      <dgm:prSet/>
      <dgm:spPr/>
      <dgm:t>
        <a:bodyPr/>
        <a:lstStyle/>
        <a:p>
          <a:endParaRPr lang="en-US"/>
        </a:p>
      </dgm:t>
    </dgm:pt>
    <dgm:pt modelId="{EACF81E0-9A68-4A20-9294-7E47F9739001}" type="sibTrans" cxnId="{49DE814F-BF7B-45E2-A34F-B173861F9F37}">
      <dgm:prSet/>
      <dgm:spPr/>
      <dgm:t>
        <a:bodyPr/>
        <a:lstStyle/>
        <a:p>
          <a:endParaRPr lang="en-US"/>
        </a:p>
      </dgm:t>
    </dgm:pt>
    <dgm:pt modelId="{5F160989-6988-440A-B239-E7C8D2508B0E}">
      <dgm:prSet phldrT="[Text]"/>
      <dgm:spPr/>
      <dgm:t>
        <a:bodyPr/>
        <a:lstStyle/>
        <a:p>
          <a:r>
            <a:rPr lang="en-US" dirty="0" err="1" smtClean="0"/>
            <a:t>rdmacm</a:t>
          </a:r>
          <a:endParaRPr lang="en-US" dirty="0"/>
        </a:p>
      </dgm:t>
    </dgm:pt>
    <dgm:pt modelId="{C1217C86-F375-4F95-BF5D-986AEA79A4E7}" type="parTrans" cxnId="{23E6666A-20DD-427E-B932-21C0C9805CA7}">
      <dgm:prSet/>
      <dgm:spPr/>
      <dgm:t>
        <a:bodyPr/>
        <a:lstStyle/>
        <a:p>
          <a:endParaRPr lang="en-US"/>
        </a:p>
      </dgm:t>
    </dgm:pt>
    <dgm:pt modelId="{DD3052A5-4671-4786-A55F-6EFBE71EE214}" type="sibTrans" cxnId="{23E6666A-20DD-427E-B932-21C0C9805CA7}">
      <dgm:prSet/>
      <dgm:spPr/>
      <dgm:t>
        <a:bodyPr/>
        <a:lstStyle/>
        <a:p>
          <a:endParaRPr lang="en-US"/>
        </a:p>
      </dgm:t>
    </dgm:pt>
    <dgm:pt modelId="{7791CC79-49E4-49F4-A098-45BE9E7ED168}">
      <dgm:prSet phldrT="[Text]"/>
      <dgm:spPr/>
      <dgm:t>
        <a:bodyPr/>
        <a:lstStyle/>
        <a:p>
          <a:r>
            <a:rPr lang="en-US" dirty="0" smtClean="0"/>
            <a:t>fabric extensions</a:t>
          </a:r>
          <a:endParaRPr lang="en-US" dirty="0"/>
        </a:p>
      </dgm:t>
    </dgm:pt>
    <dgm:pt modelId="{3926485D-DA37-43B1-8998-DEA8229216D5}" type="parTrans" cxnId="{AA14440B-7596-49B2-A473-172DF0B3E924}">
      <dgm:prSet/>
      <dgm:spPr/>
      <dgm:t>
        <a:bodyPr/>
        <a:lstStyle/>
        <a:p>
          <a:endParaRPr lang="en-US"/>
        </a:p>
      </dgm:t>
    </dgm:pt>
    <dgm:pt modelId="{8B7393ED-F91C-4BF3-B94D-4975B3FA9912}" type="sibTrans" cxnId="{AA14440B-7596-49B2-A473-172DF0B3E924}">
      <dgm:prSet/>
      <dgm:spPr/>
      <dgm:t>
        <a:bodyPr/>
        <a:lstStyle/>
        <a:p>
          <a:endParaRPr lang="en-US"/>
        </a:p>
      </dgm:t>
    </dgm:pt>
    <dgm:pt modelId="{5897F7F3-9B5F-43FF-BF88-CF58826FEAE7}" type="pres">
      <dgm:prSet presAssocID="{945B1483-BF4F-4EDB-B677-2AA65CF2EEFE}" presName="Name0" presStyleCnt="0">
        <dgm:presLayoutVars>
          <dgm:dir/>
          <dgm:resizeHandles val="exact"/>
        </dgm:presLayoutVars>
      </dgm:prSet>
      <dgm:spPr/>
    </dgm:pt>
    <dgm:pt modelId="{27C2FEA7-F1C4-4D8D-95C2-21D3E7ACC03E}" type="pres">
      <dgm:prSet presAssocID="{945B1483-BF4F-4EDB-B677-2AA65CF2EEFE}" presName="fgShape" presStyleLbl="fgShp" presStyleIdx="0" presStyleCnt="1"/>
      <dgm:spPr/>
    </dgm:pt>
    <dgm:pt modelId="{E4D4103A-550D-4AD8-B663-9A4C35CDA0CC}" type="pres">
      <dgm:prSet presAssocID="{945B1483-BF4F-4EDB-B677-2AA65CF2EEFE}" presName="linComp" presStyleCnt="0"/>
      <dgm:spPr/>
    </dgm:pt>
    <dgm:pt modelId="{DEF2D9C1-D49F-4B59-8A7D-0F8D865F67E4}" type="pres">
      <dgm:prSet presAssocID="{35C5AD60-5C36-4069-807D-566A8958C136}" presName="compNode" presStyleCnt="0"/>
      <dgm:spPr/>
    </dgm:pt>
    <dgm:pt modelId="{22A6042D-AC53-4390-98DF-3F14E9421FE3}" type="pres">
      <dgm:prSet presAssocID="{35C5AD60-5C36-4069-807D-566A8958C136}" presName="bkgdShape" presStyleLbl="node1" presStyleIdx="0" presStyleCnt="3"/>
      <dgm:spPr/>
      <dgm:t>
        <a:bodyPr/>
        <a:lstStyle/>
        <a:p>
          <a:endParaRPr lang="en-US"/>
        </a:p>
      </dgm:t>
    </dgm:pt>
    <dgm:pt modelId="{3F6AA733-DD2B-45F7-B070-C9443FF4B0BE}" type="pres">
      <dgm:prSet presAssocID="{35C5AD60-5C36-4069-807D-566A8958C13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42610-AEA1-4AD9-8E37-00B095AF3921}" type="pres">
      <dgm:prSet presAssocID="{35C5AD60-5C36-4069-807D-566A8958C136}" presName="invisiNode" presStyleLbl="node1" presStyleIdx="0" presStyleCnt="3"/>
      <dgm:spPr/>
    </dgm:pt>
    <dgm:pt modelId="{E7ED32CF-F1B2-4692-8839-78649A6F4B5C}" type="pres">
      <dgm:prSet presAssocID="{35C5AD60-5C36-4069-807D-566A8958C136}" presName="imagNode" presStyleLbl="fgImgPlace1" presStyleIdx="0" presStyleCnt="3"/>
      <dgm:spPr/>
    </dgm:pt>
    <dgm:pt modelId="{AFBBA051-8ECB-42E0-B4A0-4CAE5944799B}" type="pres">
      <dgm:prSet presAssocID="{EACF81E0-9A68-4A20-9294-7E47F973900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8A0AC0D-2325-4DB0-9532-3FA257650EDE}" type="pres">
      <dgm:prSet presAssocID="{5F160989-6988-440A-B239-E7C8D2508B0E}" presName="compNode" presStyleCnt="0"/>
      <dgm:spPr/>
    </dgm:pt>
    <dgm:pt modelId="{ADC68331-7DFB-43AA-A938-2ADAA6CD9CED}" type="pres">
      <dgm:prSet presAssocID="{5F160989-6988-440A-B239-E7C8D2508B0E}" presName="bkgdShape" presStyleLbl="node1" presStyleIdx="1" presStyleCnt="3"/>
      <dgm:spPr/>
      <dgm:t>
        <a:bodyPr/>
        <a:lstStyle/>
        <a:p>
          <a:endParaRPr lang="en-US"/>
        </a:p>
      </dgm:t>
    </dgm:pt>
    <dgm:pt modelId="{D16B82DC-F5D0-4EB2-B15F-87EEDCB6F61C}" type="pres">
      <dgm:prSet presAssocID="{5F160989-6988-440A-B239-E7C8D2508B0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EDCA1-DD5A-4F05-B00A-6D32CD63950C}" type="pres">
      <dgm:prSet presAssocID="{5F160989-6988-440A-B239-E7C8D2508B0E}" presName="invisiNode" presStyleLbl="node1" presStyleIdx="1" presStyleCnt="3"/>
      <dgm:spPr/>
    </dgm:pt>
    <dgm:pt modelId="{6EDF5408-7896-42B7-8746-AB77FA500652}" type="pres">
      <dgm:prSet presAssocID="{5F160989-6988-440A-B239-E7C8D2508B0E}" presName="imagNode" presStyleLbl="fgImgPlace1" presStyleIdx="1" presStyleCnt="3"/>
      <dgm:spPr/>
    </dgm:pt>
    <dgm:pt modelId="{A2A5CC53-3314-4588-8AA2-47E3B05B72DA}" type="pres">
      <dgm:prSet presAssocID="{DD3052A5-4671-4786-A55F-6EFBE71EE21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8B7FEF2-5ECB-4754-99B5-10C66957CF81}" type="pres">
      <dgm:prSet presAssocID="{7791CC79-49E4-49F4-A098-45BE9E7ED168}" presName="compNode" presStyleCnt="0"/>
      <dgm:spPr/>
    </dgm:pt>
    <dgm:pt modelId="{C1D77B02-8216-4424-88B0-177E917A20C8}" type="pres">
      <dgm:prSet presAssocID="{7791CC79-49E4-49F4-A098-45BE9E7ED168}" presName="bkgdShape" presStyleLbl="node1" presStyleIdx="2" presStyleCnt="3"/>
      <dgm:spPr/>
      <dgm:t>
        <a:bodyPr/>
        <a:lstStyle/>
        <a:p>
          <a:endParaRPr lang="en-US"/>
        </a:p>
      </dgm:t>
    </dgm:pt>
    <dgm:pt modelId="{698D3E43-DFE5-4F76-A75A-E1AE5A49F897}" type="pres">
      <dgm:prSet presAssocID="{7791CC79-49E4-49F4-A098-45BE9E7ED16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8DB7B-AB50-4F92-B71D-07E9CE976A4D}" type="pres">
      <dgm:prSet presAssocID="{7791CC79-49E4-49F4-A098-45BE9E7ED168}" presName="invisiNode" presStyleLbl="node1" presStyleIdx="2" presStyleCnt="3"/>
      <dgm:spPr/>
    </dgm:pt>
    <dgm:pt modelId="{B2ACB806-B395-4114-8700-82AD03723369}" type="pres">
      <dgm:prSet presAssocID="{7791CC79-49E4-49F4-A098-45BE9E7ED168}" presName="imagNode" presStyleLbl="fgImgPlace1" presStyleIdx="2" presStyleCnt="3"/>
      <dgm:spPr/>
    </dgm:pt>
  </dgm:ptLst>
  <dgm:cxnLst>
    <dgm:cxn modelId="{9F6C2F05-E197-4406-9B87-5CA5E34D37D0}" type="presOf" srcId="{DD3052A5-4671-4786-A55F-6EFBE71EE214}" destId="{A2A5CC53-3314-4588-8AA2-47E3B05B72DA}" srcOrd="0" destOrd="0" presId="urn:microsoft.com/office/officeart/2005/8/layout/hList7#1"/>
    <dgm:cxn modelId="{5FF01E0C-365B-4145-B996-8C155F6E1785}" type="presOf" srcId="{5F160989-6988-440A-B239-E7C8D2508B0E}" destId="{ADC68331-7DFB-43AA-A938-2ADAA6CD9CED}" srcOrd="0" destOrd="0" presId="urn:microsoft.com/office/officeart/2005/8/layout/hList7#1"/>
    <dgm:cxn modelId="{23E6666A-20DD-427E-B932-21C0C9805CA7}" srcId="{945B1483-BF4F-4EDB-B677-2AA65CF2EEFE}" destId="{5F160989-6988-440A-B239-E7C8D2508B0E}" srcOrd="1" destOrd="0" parTransId="{C1217C86-F375-4F95-BF5D-986AEA79A4E7}" sibTransId="{DD3052A5-4671-4786-A55F-6EFBE71EE214}"/>
    <dgm:cxn modelId="{49DE814F-BF7B-45E2-A34F-B173861F9F37}" srcId="{945B1483-BF4F-4EDB-B677-2AA65CF2EEFE}" destId="{35C5AD60-5C36-4069-807D-566A8958C136}" srcOrd="0" destOrd="0" parTransId="{92795F40-8EDD-4EF9-A5CA-82CC771B0971}" sibTransId="{EACF81E0-9A68-4A20-9294-7E47F9739001}"/>
    <dgm:cxn modelId="{8A1EFAB8-0FD1-4A90-8DF7-3BCE30EC122A}" type="presOf" srcId="{5F160989-6988-440A-B239-E7C8D2508B0E}" destId="{D16B82DC-F5D0-4EB2-B15F-87EEDCB6F61C}" srcOrd="1" destOrd="0" presId="urn:microsoft.com/office/officeart/2005/8/layout/hList7#1"/>
    <dgm:cxn modelId="{6DC85DBC-0506-44F3-BE97-5FA02A6F1B93}" type="presOf" srcId="{35C5AD60-5C36-4069-807D-566A8958C136}" destId="{22A6042D-AC53-4390-98DF-3F14E9421FE3}" srcOrd="0" destOrd="0" presId="urn:microsoft.com/office/officeart/2005/8/layout/hList7#1"/>
    <dgm:cxn modelId="{F1FFFA70-6752-4BBA-A0AF-41F7C4EB40AF}" type="presOf" srcId="{35C5AD60-5C36-4069-807D-566A8958C136}" destId="{3F6AA733-DD2B-45F7-B070-C9443FF4B0BE}" srcOrd="1" destOrd="0" presId="urn:microsoft.com/office/officeart/2005/8/layout/hList7#1"/>
    <dgm:cxn modelId="{6BD2FB6C-571A-4CA7-9070-653B79B5FD55}" type="presOf" srcId="{7791CC79-49E4-49F4-A098-45BE9E7ED168}" destId="{698D3E43-DFE5-4F76-A75A-E1AE5A49F897}" srcOrd="1" destOrd="0" presId="urn:microsoft.com/office/officeart/2005/8/layout/hList7#1"/>
    <dgm:cxn modelId="{9746AA97-49F0-44FA-93B7-70AF1A1523CB}" type="presOf" srcId="{945B1483-BF4F-4EDB-B677-2AA65CF2EEFE}" destId="{5897F7F3-9B5F-43FF-BF88-CF58826FEAE7}" srcOrd="0" destOrd="0" presId="urn:microsoft.com/office/officeart/2005/8/layout/hList7#1"/>
    <dgm:cxn modelId="{12B6A0C9-A87A-4EC0-8879-DC73CBE8E321}" type="presOf" srcId="{7791CC79-49E4-49F4-A098-45BE9E7ED168}" destId="{C1D77B02-8216-4424-88B0-177E917A20C8}" srcOrd="0" destOrd="0" presId="urn:microsoft.com/office/officeart/2005/8/layout/hList7#1"/>
    <dgm:cxn modelId="{092D864F-EC8E-49A9-AB59-892C59421BBA}" type="presOf" srcId="{EACF81E0-9A68-4A20-9294-7E47F9739001}" destId="{AFBBA051-8ECB-42E0-B4A0-4CAE5944799B}" srcOrd="0" destOrd="0" presId="urn:microsoft.com/office/officeart/2005/8/layout/hList7#1"/>
    <dgm:cxn modelId="{AA14440B-7596-49B2-A473-172DF0B3E924}" srcId="{945B1483-BF4F-4EDB-B677-2AA65CF2EEFE}" destId="{7791CC79-49E4-49F4-A098-45BE9E7ED168}" srcOrd="2" destOrd="0" parTransId="{3926485D-DA37-43B1-8998-DEA8229216D5}" sibTransId="{8B7393ED-F91C-4BF3-B94D-4975B3FA9912}"/>
    <dgm:cxn modelId="{EF98C2C7-375B-4D91-AE7B-8CFB1FF2AD21}" type="presParOf" srcId="{5897F7F3-9B5F-43FF-BF88-CF58826FEAE7}" destId="{27C2FEA7-F1C4-4D8D-95C2-21D3E7ACC03E}" srcOrd="0" destOrd="0" presId="urn:microsoft.com/office/officeart/2005/8/layout/hList7#1"/>
    <dgm:cxn modelId="{3723A828-44C6-410C-BA51-85B3BB084C78}" type="presParOf" srcId="{5897F7F3-9B5F-43FF-BF88-CF58826FEAE7}" destId="{E4D4103A-550D-4AD8-B663-9A4C35CDA0CC}" srcOrd="1" destOrd="0" presId="urn:microsoft.com/office/officeart/2005/8/layout/hList7#1"/>
    <dgm:cxn modelId="{B1A5BEA5-4048-4122-A4D4-6D5763D1717B}" type="presParOf" srcId="{E4D4103A-550D-4AD8-B663-9A4C35CDA0CC}" destId="{DEF2D9C1-D49F-4B59-8A7D-0F8D865F67E4}" srcOrd="0" destOrd="0" presId="urn:microsoft.com/office/officeart/2005/8/layout/hList7#1"/>
    <dgm:cxn modelId="{7B5CB5E2-EDCE-4BBB-9875-B36049873D07}" type="presParOf" srcId="{DEF2D9C1-D49F-4B59-8A7D-0F8D865F67E4}" destId="{22A6042D-AC53-4390-98DF-3F14E9421FE3}" srcOrd="0" destOrd="0" presId="urn:microsoft.com/office/officeart/2005/8/layout/hList7#1"/>
    <dgm:cxn modelId="{86FE6091-6ECB-4324-903A-77C990D4A291}" type="presParOf" srcId="{DEF2D9C1-D49F-4B59-8A7D-0F8D865F67E4}" destId="{3F6AA733-DD2B-45F7-B070-C9443FF4B0BE}" srcOrd="1" destOrd="0" presId="urn:microsoft.com/office/officeart/2005/8/layout/hList7#1"/>
    <dgm:cxn modelId="{91A34E1F-E106-4E1D-AEA4-272328E68974}" type="presParOf" srcId="{DEF2D9C1-D49F-4B59-8A7D-0F8D865F67E4}" destId="{F9D42610-AEA1-4AD9-8E37-00B095AF3921}" srcOrd="2" destOrd="0" presId="urn:microsoft.com/office/officeart/2005/8/layout/hList7#1"/>
    <dgm:cxn modelId="{C6C308CA-2AC9-4E58-9B83-DD66551FAE7F}" type="presParOf" srcId="{DEF2D9C1-D49F-4B59-8A7D-0F8D865F67E4}" destId="{E7ED32CF-F1B2-4692-8839-78649A6F4B5C}" srcOrd="3" destOrd="0" presId="urn:microsoft.com/office/officeart/2005/8/layout/hList7#1"/>
    <dgm:cxn modelId="{8D405BB2-EEAB-4070-B9E7-95B924887C76}" type="presParOf" srcId="{E4D4103A-550D-4AD8-B663-9A4C35CDA0CC}" destId="{AFBBA051-8ECB-42E0-B4A0-4CAE5944799B}" srcOrd="1" destOrd="0" presId="urn:microsoft.com/office/officeart/2005/8/layout/hList7#1"/>
    <dgm:cxn modelId="{4621859D-609B-457E-8D2C-09E7D842FBB8}" type="presParOf" srcId="{E4D4103A-550D-4AD8-B663-9A4C35CDA0CC}" destId="{18A0AC0D-2325-4DB0-9532-3FA257650EDE}" srcOrd="2" destOrd="0" presId="urn:microsoft.com/office/officeart/2005/8/layout/hList7#1"/>
    <dgm:cxn modelId="{06457147-449F-4C90-9619-ED967717BFC5}" type="presParOf" srcId="{18A0AC0D-2325-4DB0-9532-3FA257650EDE}" destId="{ADC68331-7DFB-43AA-A938-2ADAA6CD9CED}" srcOrd="0" destOrd="0" presId="urn:microsoft.com/office/officeart/2005/8/layout/hList7#1"/>
    <dgm:cxn modelId="{BFDEFF09-AFF7-4D09-8D82-A8D98AEA3A90}" type="presParOf" srcId="{18A0AC0D-2325-4DB0-9532-3FA257650EDE}" destId="{D16B82DC-F5D0-4EB2-B15F-87EEDCB6F61C}" srcOrd="1" destOrd="0" presId="urn:microsoft.com/office/officeart/2005/8/layout/hList7#1"/>
    <dgm:cxn modelId="{06D1F252-3705-40A3-ACF1-A11CAC31EFAC}" type="presParOf" srcId="{18A0AC0D-2325-4DB0-9532-3FA257650EDE}" destId="{73EEDCA1-DD5A-4F05-B00A-6D32CD63950C}" srcOrd="2" destOrd="0" presId="urn:microsoft.com/office/officeart/2005/8/layout/hList7#1"/>
    <dgm:cxn modelId="{8ADA2D20-9387-40BF-BCC6-CD04D5A44F0E}" type="presParOf" srcId="{18A0AC0D-2325-4DB0-9532-3FA257650EDE}" destId="{6EDF5408-7896-42B7-8746-AB77FA500652}" srcOrd="3" destOrd="0" presId="urn:microsoft.com/office/officeart/2005/8/layout/hList7#1"/>
    <dgm:cxn modelId="{F735DCD4-029A-4F08-8601-1A641E0529F8}" type="presParOf" srcId="{E4D4103A-550D-4AD8-B663-9A4C35CDA0CC}" destId="{A2A5CC53-3314-4588-8AA2-47E3B05B72DA}" srcOrd="3" destOrd="0" presId="urn:microsoft.com/office/officeart/2005/8/layout/hList7#1"/>
    <dgm:cxn modelId="{AD4609DD-55B8-4FB2-929A-A0B99C4CDC7A}" type="presParOf" srcId="{E4D4103A-550D-4AD8-B663-9A4C35CDA0CC}" destId="{C8B7FEF2-5ECB-4754-99B5-10C66957CF81}" srcOrd="4" destOrd="0" presId="urn:microsoft.com/office/officeart/2005/8/layout/hList7#1"/>
    <dgm:cxn modelId="{51643A9A-B874-4A97-B6BF-BCD5CF6F10B8}" type="presParOf" srcId="{C8B7FEF2-5ECB-4754-99B5-10C66957CF81}" destId="{C1D77B02-8216-4424-88B0-177E917A20C8}" srcOrd="0" destOrd="0" presId="urn:microsoft.com/office/officeart/2005/8/layout/hList7#1"/>
    <dgm:cxn modelId="{22442D42-C61E-4279-A12C-6B8A9D98B86D}" type="presParOf" srcId="{C8B7FEF2-5ECB-4754-99B5-10C66957CF81}" destId="{698D3E43-DFE5-4F76-A75A-E1AE5A49F897}" srcOrd="1" destOrd="0" presId="urn:microsoft.com/office/officeart/2005/8/layout/hList7#1"/>
    <dgm:cxn modelId="{7BAE50B1-EEE3-4776-B88D-ACB0C4E6A596}" type="presParOf" srcId="{C8B7FEF2-5ECB-4754-99B5-10C66957CF81}" destId="{7948DB7B-AB50-4F92-B71D-07E9CE976A4D}" srcOrd="2" destOrd="0" presId="urn:microsoft.com/office/officeart/2005/8/layout/hList7#1"/>
    <dgm:cxn modelId="{DF65DA3E-23F6-4AC6-B477-452D9C9AB281}" type="presParOf" srcId="{C8B7FEF2-5ECB-4754-99B5-10C66957CF81}" destId="{B2ACB806-B395-4114-8700-82AD03723369}" srcOrd="3" destOrd="0" presId="urn:microsoft.com/office/officeart/2005/8/layout/hList7#1"/>
  </dgm:cxnLst>
  <dgm:bg/>
  <dgm:whole>
    <a:ln w="38100">
      <a:solidFill>
        <a:schemeClr val="tx1">
          <a:lumMod val="50000"/>
          <a:lumOff val="50000"/>
        </a:schemeClr>
      </a:solidFill>
      <a:prstDash val="sysDash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890"/>
          <a:ext cx="4419600" cy="1218308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OFI software will be backward compatible</a:t>
          </a:r>
          <a:endParaRPr lang="en-US" sz="3600" kern="1200" dirty="0"/>
        </a:p>
      </dsp:txBody>
      <dsp:txXfrm>
        <a:off x="0" y="890"/>
        <a:ext cx="4419600" cy="12183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AC701-77D8-4A29-9693-390F365968C7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libfabric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155507" y="2277603"/>
        <a:ext cx="1784985" cy="1784985"/>
      </dsp:txXfrm>
    </dsp:sp>
    <dsp:sp modelId="{D6B77049-F199-45E9-971D-DF410AEFB426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92293A-1393-4605-89A4-5582423BC18D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</a:rPr>
            <a:t>libibverbs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160123" y="1063372"/>
        <a:ext cx="1695735" cy="1356588"/>
      </dsp:txXfrm>
    </dsp:sp>
    <dsp:sp modelId="{D745661A-4D2B-47FA-84EC-A679DAC759E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54A16A-ED11-4F32-AAB4-EA2088162EDC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librdmacm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2200132" y="1411"/>
        <a:ext cx="1695735" cy="1356588"/>
      </dsp:txXfrm>
    </dsp:sp>
    <dsp:sp modelId="{4500A3C0-11FA-4F63-B07B-8301C479AE5F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5D58A2-9A06-43BD-B6A6-C87D8AC416F3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App-centric APIs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240140" y="1063372"/>
        <a:ext cx="1695735" cy="13565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6042D-AC53-4390-98DF-3F14E9421FE3}">
      <dsp:nvSpPr>
        <dsp:cNvPr id="0" name=""/>
        <dsp:cNvSpPr/>
      </dsp:nvSpPr>
      <dsp:spPr>
        <a:xfrm>
          <a:off x="1279" y="0"/>
          <a:ext cx="1991320" cy="28448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ibverbs</a:t>
          </a:r>
          <a:endParaRPr lang="en-US" sz="2700" kern="1200" dirty="0"/>
        </a:p>
      </dsp:txBody>
      <dsp:txXfrm>
        <a:off x="1279" y="1137920"/>
        <a:ext cx="1991320" cy="1137920"/>
      </dsp:txXfrm>
    </dsp:sp>
    <dsp:sp modelId="{E7ED32CF-F1B2-4692-8839-78649A6F4B5C}">
      <dsp:nvSpPr>
        <dsp:cNvPr id="0" name=""/>
        <dsp:cNvSpPr/>
      </dsp:nvSpPr>
      <dsp:spPr>
        <a:xfrm>
          <a:off x="523280" y="170688"/>
          <a:ext cx="947318" cy="947318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68331-7DFB-43AA-A938-2ADAA6CD9CED}">
      <dsp:nvSpPr>
        <dsp:cNvPr id="0" name=""/>
        <dsp:cNvSpPr/>
      </dsp:nvSpPr>
      <dsp:spPr>
        <a:xfrm>
          <a:off x="2052339" y="0"/>
          <a:ext cx="1991320" cy="28448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rdmacm</a:t>
          </a:r>
          <a:endParaRPr lang="en-US" sz="2700" kern="1200" dirty="0"/>
        </a:p>
      </dsp:txBody>
      <dsp:txXfrm>
        <a:off x="2052339" y="1137920"/>
        <a:ext cx="1991320" cy="1137920"/>
      </dsp:txXfrm>
    </dsp:sp>
    <dsp:sp modelId="{6EDF5408-7896-42B7-8746-AB77FA500652}">
      <dsp:nvSpPr>
        <dsp:cNvPr id="0" name=""/>
        <dsp:cNvSpPr/>
      </dsp:nvSpPr>
      <dsp:spPr>
        <a:xfrm>
          <a:off x="2574340" y="170688"/>
          <a:ext cx="947318" cy="947318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77B02-8216-4424-88B0-177E917A20C8}">
      <dsp:nvSpPr>
        <dsp:cNvPr id="0" name=""/>
        <dsp:cNvSpPr/>
      </dsp:nvSpPr>
      <dsp:spPr>
        <a:xfrm>
          <a:off x="4103399" y="0"/>
          <a:ext cx="1991320" cy="28448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fabric extensions</a:t>
          </a:r>
          <a:endParaRPr lang="en-US" sz="2700" kern="1200" dirty="0"/>
        </a:p>
      </dsp:txBody>
      <dsp:txXfrm>
        <a:off x="4103399" y="1137920"/>
        <a:ext cx="1991320" cy="1137920"/>
      </dsp:txXfrm>
    </dsp:sp>
    <dsp:sp modelId="{B2ACB806-B395-4114-8700-82AD03723369}">
      <dsp:nvSpPr>
        <dsp:cNvPr id="0" name=""/>
        <dsp:cNvSpPr/>
      </dsp:nvSpPr>
      <dsp:spPr>
        <a:xfrm>
          <a:off x="4625400" y="170688"/>
          <a:ext cx="947318" cy="947318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2FEA7-F1C4-4D8D-95C2-21D3E7ACC03E}">
      <dsp:nvSpPr>
        <dsp:cNvPr id="0" name=""/>
        <dsp:cNvSpPr/>
      </dsp:nvSpPr>
      <dsp:spPr>
        <a:xfrm>
          <a:off x="243839" y="2275840"/>
          <a:ext cx="5608320" cy="426720"/>
        </a:xfrm>
        <a:prstGeom prst="leftRight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4/2/14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4/2/14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Open Fabrics Interfaces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7015762"/>
              </p:ext>
            </p:extLst>
          </p:nvPr>
        </p:nvGraphicFramePr>
        <p:xfrm>
          <a:off x="2514600" y="5105399"/>
          <a:ext cx="4419600" cy="121919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Feedback to OFI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646613"/>
          </a:xfrm>
        </p:spPr>
        <p:txBody>
          <a:bodyPr/>
          <a:lstStyle/>
          <a:p>
            <a:r>
              <a:rPr lang="en-US" dirty="0" smtClean="0"/>
              <a:t>What are your requirements?</a:t>
            </a:r>
          </a:p>
          <a:p>
            <a:r>
              <a:rPr lang="en-US" dirty="0" smtClean="0"/>
              <a:t>What problems do you experience with the existing software stack that you would like to see solved?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45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105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WG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387"/>
            <a:ext cx="8305800" cy="274161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b="1" i="1" dirty="0" smtClean="0"/>
              <a:t>Develop an extensible</a:t>
            </a:r>
            <a:r>
              <a:rPr lang="en-US" b="1" i="1" dirty="0"/>
              <a:t>, open source </a:t>
            </a:r>
            <a:r>
              <a:rPr lang="en-US" b="1" i="1" dirty="0" smtClean="0"/>
              <a:t>framework and interfaces </a:t>
            </a:r>
            <a:r>
              <a:rPr lang="en-US" b="1" i="1" dirty="0"/>
              <a:t>aligned with ULP and application needs for high-performance fabric </a:t>
            </a:r>
            <a:r>
              <a:rPr lang="en-US" b="1" i="1" dirty="0" smtClean="0"/>
              <a:t>services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091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users?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OFI WG is developing new software interfaces</a:t>
            </a:r>
          </a:p>
          <a:p>
            <a:pPr lvl="1"/>
            <a:r>
              <a:rPr lang="en-US" dirty="0" smtClean="0"/>
              <a:t>Targeting application requirements</a:t>
            </a:r>
          </a:p>
          <a:p>
            <a:pPr lvl="1"/>
            <a:r>
              <a:rPr lang="en-US" dirty="0" smtClean="0"/>
              <a:t>Focus on scalability</a:t>
            </a:r>
          </a:p>
          <a:p>
            <a:r>
              <a:rPr lang="en-US" dirty="0" smtClean="0"/>
              <a:t>Framework and API details are still under discussion</a:t>
            </a:r>
          </a:p>
          <a:p>
            <a:pPr lvl="1"/>
            <a:r>
              <a:rPr lang="en-US" dirty="0" smtClean="0"/>
              <a:t>(Very tentatively) trending towards </a:t>
            </a:r>
            <a:r>
              <a:rPr lang="en-US" dirty="0" err="1" smtClean="0"/>
              <a:t>libfabric</a:t>
            </a:r>
            <a:endParaRPr lang="en-US" dirty="0" smtClean="0"/>
          </a:p>
          <a:p>
            <a:r>
              <a:rPr lang="en-US" dirty="0" err="1" smtClean="0"/>
              <a:t>libfabric</a:t>
            </a:r>
            <a:r>
              <a:rPr lang="en-US" dirty="0" smtClean="0"/>
              <a:t> is a </a:t>
            </a:r>
            <a:r>
              <a:rPr lang="en-US" i="1" dirty="0" smtClean="0"/>
              <a:t>straw man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It is fully intended that the open source community mold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469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libfabric</a:t>
            </a:r>
            <a:r>
              <a:rPr lang="en-US" dirty="0"/>
              <a:t> </a:t>
            </a:r>
            <a:r>
              <a:rPr lang="en-US" b="1" i="1" dirty="0"/>
              <a:t>proposal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2488203"/>
              </p:ext>
            </p:extLst>
          </p:nvPr>
        </p:nvGraphicFramePr>
        <p:xfrm>
          <a:off x="1524000" y="18288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04800" y="1676401"/>
            <a:ext cx="2971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Merges existing libraries into one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5002465"/>
            <a:ext cx="22860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in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86500" y="4648200"/>
            <a:ext cx="21717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extensions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338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libfabric</a:t>
            </a:r>
            <a:r>
              <a:rPr lang="en-US" dirty="0"/>
              <a:t> </a:t>
            </a:r>
            <a:r>
              <a:rPr lang="en-US" b="1" i="1" dirty="0"/>
              <a:t>proposal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2911100"/>
              </p:ext>
            </p:extLst>
          </p:nvPr>
        </p:nvGraphicFramePr>
        <p:xfrm>
          <a:off x="1536032" y="3403600"/>
          <a:ext cx="6096000" cy="284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133600" y="2221832"/>
            <a:ext cx="190500" cy="1181768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>
            <a:off x="2133600" y="2221832"/>
            <a:ext cx="1905000" cy="1181768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2"/>
          </p:cNvCxnSpPr>
          <p:nvPr/>
        </p:nvCxnSpPr>
        <p:spPr>
          <a:xfrm>
            <a:off x="2133600" y="2221832"/>
            <a:ext cx="3680660" cy="1181768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086100" y="2225843"/>
            <a:ext cx="647700" cy="1177757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486400" y="2225843"/>
            <a:ext cx="609600" cy="1177757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89860" y="1676400"/>
            <a:ext cx="2087479" cy="5454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Current App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375860" y="1676400"/>
            <a:ext cx="2438400" cy="5454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New Verbs App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6096000" y="1680411"/>
            <a:ext cx="1981200" cy="545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Fabric App</a:t>
            </a:r>
            <a:endParaRPr lang="en-US" sz="2800" dirty="0"/>
          </a:p>
        </p:txBody>
      </p:sp>
      <p:cxnSp>
        <p:nvCxnSpPr>
          <p:cNvPr id="63" name="Straight Arrow Connector 62"/>
          <p:cNvCxnSpPr>
            <a:stCxn id="41" idx="2"/>
          </p:cNvCxnSpPr>
          <p:nvPr/>
        </p:nvCxnSpPr>
        <p:spPr>
          <a:xfrm flipH="1">
            <a:off x="6781800" y="2225843"/>
            <a:ext cx="304800" cy="1177757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536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</a:t>
            </a:r>
            <a:r>
              <a:rPr lang="en-US" b="1" i="1" dirty="0" smtClean="0"/>
              <a:t>proposal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Incomplete</a:t>
            </a:r>
          </a:p>
          <a:p>
            <a:pPr lvl="1"/>
            <a:r>
              <a:rPr lang="en-US" dirty="0" smtClean="0"/>
              <a:t>Intended as a </a:t>
            </a:r>
            <a:r>
              <a:rPr lang="en-US" b="1" i="1" dirty="0" smtClean="0"/>
              <a:t>starting point</a:t>
            </a:r>
            <a:r>
              <a:rPr lang="en-US" b="1" dirty="0" smtClean="0"/>
              <a:t> </a:t>
            </a:r>
            <a:r>
              <a:rPr lang="en-US" dirty="0" smtClean="0"/>
              <a:t>for development</a:t>
            </a:r>
          </a:p>
          <a:p>
            <a:r>
              <a:rPr lang="en-US" dirty="0" smtClean="0"/>
              <a:t>Extends verbs </a:t>
            </a:r>
            <a:r>
              <a:rPr lang="en-US" i="1" dirty="0" smtClean="0"/>
              <a:t>and</a:t>
            </a:r>
            <a:r>
              <a:rPr lang="en-US" dirty="0" smtClean="0"/>
              <a:t> CM operations</a:t>
            </a:r>
          </a:p>
          <a:p>
            <a:r>
              <a:rPr lang="en-US" dirty="0" smtClean="0"/>
              <a:t>Introduces generalized ‘fabric’ objects</a:t>
            </a:r>
          </a:p>
          <a:p>
            <a:pPr lvl="1"/>
            <a:r>
              <a:rPr lang="en-US" dirty="0" smtClean="0"/>
              <a:t>Map best to RDMA CM objects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5165725"/>
            <a:ext cx="6553200" cy="108267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would reduce number of libraries to install and inter-dependency issues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25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</a:t>
            </a:r>
            <a:r>
              <a:rPr lang="en-US" b="1" i="1" dirty="0" smtClean="0"/>
              <a:t>proposal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is to be redistributable</a:t>
            </a:r>
          </a:p>
          <a:p>
            <a:pPr lvl="1"/>
            <a:r>
              <a:rPr lang="en-US" dirty="0" smtClean="0"/>
              <a:t>Define guidelines for vendor distribution</a:t>
            </a:r>
          </a:p>
          <a:p>
            <a:pPr lvl="1"/>
            <a:r>
              <a:rPr lang="en-US" dirty="0" err="1" smtClean="0"/>
              <a:t>Distros</a:t>
            </a:r>
            <a:r>
              <a:rPr lang="en-US" dirty="0" smtClean="0"/>
              <a:t> and OFED would still pull upstream version</a:t>
            </a:r>
          </a:p>
          <a:p>
            <a:r>
              <a:rPr lang="en-US" dirty="0" smtClean="0"/>
              <a:t>Supports a </a:t>
            </a:r>
            <a:r>
              <a:rPr lang="en-US" i="1" dirty="0" smtClean="0"/>
              <a:t>direct provider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/>
              <a:t>Application compiles directly against provider library</a:t>
            </a:r>
          </a:p>
          <a:p>
            <a:pPr lvl="1"/>
            <a:r>
              <a:rPr lang="en-US" dirty="0" smtClean="0"/>
              <a:t>Providers override exposed interfaces</a:t>
            </a:r>
          </a:p>
          <a:p>
            <a:pPr lvl="1"/>
            <a:r>
              <a:rPr lang="en-US" dirty="0" smtClean="0"/>
              <a:t>May improve performance with highly optimizing compiler</a:t>
            </a:r>
          </a:p>
          <a:p>
            <a:pPr lvl="1"/>
            <a:r>
              <a:rPr lang="en-US" dirty="0" smtClean="0"/>
              <a:t>Limits application to single provider</a:t>
            </a:r>
          </a:p>
          <a:p>
            <a:pPr lvl="2"/>
            <a:r>
              <a:rPr lang="en-US" dirty="0" smtClean="0"/>
              <a:t>May require recompilation if provider is updated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645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libfabric</a:t>
            </a:r>
            <a:r>
              <a:rPr lang="en-US" dirty="0"/>
              <a:t> </a:t>
            </a:r>
            <a:r>
              <a:rPr lang="en-US" b="1" i="1" dirty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administrator control over default and maximum application settings</a:t>
            </a:r>
          </a:p>
          <a:p>
            <a:pPr lvl="1"/>
            <a:r>
              <a:rPr lang="en-US" dirty="0" smtClean="0"/>
              <a:t>E.g. queue sizes, memory allocations, etc.</a:t>
            </a:r>
          </a:p>
          <a:p>
            <a:pPr lvl="1"/>
            <a:r>
              <a:rPr lang="en-US" dirty="0" smtClean="0"/>
              <a:t>Similar to /</a:t>
            </a:r>
            <a:r>
              <a:rPr lang="en-US" dirty="0" err="1" smtClean="0"/>
              <a:t>proc</a:t>
            </a:r>
            <a:r>
              <a:rPr lang="en-US" dirty="0" smtClean="0"/>
              <a:t>/sys/net configuration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214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fabtests</a:t>
            </a:r>
            <a:r>
              <a:rPr lang="en-US" dirty="0" smtClean="0"/>
              <a:t> </a:t>
            </a:r>
            <a:r>
              <a:rPr lang="en-US" b="1" i="1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tests for validating </a:t>
            </a:r>
            <a:r>
              <a:rPr lang="en-US" dirty="0" err="1"/>
              <a:t>libfabric</a:t>
            </a:r>
            <a:r>
              <a:rPr lang="en-US" dirty="0"/>
              <a:t> operation and compliance</a:t>
            </a:r>
          </a:p>
          <a:p>
            <a:r>
              <a:rPr lang="en-US" dirty="0" smtClean="0"/>
              <a:t>Test programs separate from library</a:t>
            </a:r>
          </a:p>
          <a:p>
            <a:r>
              <a:rPr lang="en-US" dirty="0" smtClean="0"/>
              <a:t>Looking to use with an automated test suite</a:t>
            </a:r>
          </a:p>
          <a:p>
            <a:r>
              <a:rPr lang="en-US" dirty="0" smtClean="0"/>
              <a:t>Make it easier for administrators to help validate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606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9527</TotalTime>
  <Words>334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Open Fabrics Interfaces Software</vt:lpstr>
      <vt:lpstr>OFI WG Charter</vt:lpstr>
      <vt:lpstr>What does this mean for users?</vt:lpstr>
      <vt:lpstr>libfabric proposal</vt:lpstr>
      <vt:lpstr>libfabric proposal</vt:lpstr>
      <vt:lpstr>libfabric proposal</vt:lpstr>
      <vt:lpstr>libfabric proposal</vt:lpstr>
      <vt:lpstr>libfabric proposal</vt:lpstr>
      <vt:lpstr>fabtests proposal</vt:lpstr>
      <vt:lpstr>User Feedback to OFI WG</vt:lpstr>
      <vt:lpstr>Thank you!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Rebecca Moran</cp:lastModifiedBy>
  <cp:revision>725</cp:revision>
  <dcterms:created xsi:type="dcterms:W3CDTF">2014-04-02T19:34:21Z</dcterms:created>
  <dcterms:modified xsi:type="dcterms:W3CDTF">2014-04-02T19:36:52Z</dcterms:modified>
</cp:coreProperties>
</file>